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35"/>
  </p:notesMasterIdLst>
  <p:handoutMasterIdLst>
    <p:handoutMasterId r:id="rId36"/>
  </p:handoutMasterIdLst>
  <p:sldIdLst>
    <p:sldId id="256" r:id="rId2"/>
    <p:sldId id="966" r:id="rId3"/>
    <p:sldId id="912" r:id="rId4"/>
    <p:sldId id="913" r:id="rId5"/>
    <p:sldId id="914" r:id="rId6"/>
    <p:sldId id="915" r:id="rId7"/>
    <p:sldId id="917" r:id="rId8"/>
    <p:sldId id="918" r:id="rId9"/>
    <p:sldId id="926" r:id="rId10"/>
    <p:sldId id="927" r:id="rId11"/>
    <p:sldId id="928" r:id="rId12"/>
    <p:sldId id="942" r:id="rId13"/>
    <p:sldId id="943" r:id="rId14"/>
    <p:sldId id="954" r:id="rId15"/>
    <p:sldId id="955" r:id="rId16"/>
    <p:sldId id="956" r:id="rId17"/>
    <p:sldId id="957" r:id="rId18"/>
    <p:sldId id="958" r:id="rId19"/>
    <p:sldId id="959" r:id="rId20"/>
    <p:sldId id="960" r:id="rId21"/>
    <p:sldId id="951" r:id="rId22"/>
    <p:sldId id="929" r:id="rId23"/>
    <p:sldId id="952" r:id="rId24"/>
    <p:sldId id="953" r:id="rId25"/>
    <p:sldId id="930" r:id="rId26"/>
    <p:sldId id="935" r:id="rId27"/>
    <p:sldId id="936" r:id="rId28"/>
    <p:sldId id="937" r:id="rId29"/>
    <p:sldId id="961" r:id="rId30"/>
    <p:sldId id="963" r:id="rId31"/>
    <p:sldId id="962" r:id="rId32"/>
    <p:sldId id="964" r:id="rId33"/>
    <p:sldId id="965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96"/>
    <a:srgbClr val="00C2CC"/>
    <a:srgbClr val="00939A"/>
    <a:srgbClr val="FAE0A0"/>
    <a:srgbClr val="00ACB5"/>
    <a:srgbClr val="00A8B0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8" autoAdjust="0"/>
    <p:restoredTop sz="96681" autoAdjust="0"/>
  </p:normalViewPr>
  <p:slideViewPr>
    <p:cSldViewPr snapToGrid="0" snapToObjects="1">
      <p:cViewPr varScale="1">
        <p:scale>
          <a:sx n="73" d="100"/>
          <a:sy n="73" d="100"/>
        </p:scale>
        <p:origin x="5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7.wmf"/><Relationship Id="rId5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150EE5-3CDC-4E10-828D-D78F850F5CC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BC6306-B91F-49FB-AF8E-7DD0AD990025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C8CB8E-9EB0-4D95-BF20-CE62B1158625}" type="datetime1">
              <a:rPr lang="en-US" smtClean="0"/>
              <a:t>10/27/2017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3EBFA-DF0D-4ECF-8560-A060E5414EDD}" type="datetime1">
              <a:rPr lang="en-US" altLang="en-US" smtClean="0"/>
              <a:t>10/27/2017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Slides based on Prof. Cevdet Aykanat's slides of CLRS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AADDED-43C7-4228-A33B-042D3FA4E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16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175AB-2BF9-4DB3-81C5-F606F7912907}" type="datetime1">
              <a:rPr lang="en-US" altLang="en-US" smtClean="0"/>
              <a:t>10/27/2017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Slides based on Prof. Cevdet Aykanat's slides of CLRS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436D8C0-1F1E-40B8-A089-7B98EE5A7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1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148418"/>
            <a:ext cx="8726394" cy="663833"/>
          </a:xfrm>
        </p:spPr>
        <p:txBody>
          <a:bodyPr wrap="none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>
            <a:normAutofit/>
          </a:bodyPr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371513"/>
            <a:ext cx="2133600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1E1D4-C324-419C-A7F7-3B732701ACC3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371513"/>
            <a:ext cx="4212996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041719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SEN-921</a:t>
            </a:r>
            <a:r>
              <a:rPr lang="en-US" baseline="0" dirty="0">
                <a:solidFill>
                  <a:srgbClr val="00B050"/>
                </a:solidFill>
              </a:rPr>
              <a:t> Graph Algorithms and Applications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Slides based on Prof. Cevdet Aykanat's slides of CLRS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2F8210C8-D74E-4822-A43D-B81F9DFEDFF0}" type="datetime1">
              <a:rPr lang="en-US" spc="-10" smtClean="0"/>
              <a:t>10/27/2017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963" y="1743483"/>
            <a:ext cx="3513859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/>
              <a:t>Slides based on Prof. Cevdet Aykanat's slides of CLRS</a:t>
            </a:r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5AAB4480-B976-4488-BBD6-777EB77621BC}" type="datetime1">
              <a:rPr lang="en-US" spc="-9" smtClean="0"/>
              <a:t>10/27/2017</a:t>
            </a:fld>
            <a:endParaRPr lang="en-US" spc="-9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/>
              <a:t>L7</a:t>
            </a:r>
            <a:r>
              <a:rPr lang="en-US" spc="-4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16867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1521206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6057900" y="5541169"/>
            <a:ext cx="1600201" cy="191841"/>
          </a:xfrm>
          <a:prstGeom prst="rect">
            <a:avLst/>
          </a:prstGeom>
          <a:ln w="3175">
            <a:miter lim="400000"/>
          </a:ln>
        </p:spPr>
        <p:txBody>
          <a:bodyPr lIns="34290" tIns="34290" rIns="34290" bIns="34290">
            <a:spAutoFit/>
          </a:bodyPr>
          <a:lstStyle>
            <a:lvl1pPr algn="r" defTabSz="9144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07312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6770806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7239000" y="6629400"/>
            <a:ext cx="1893888" cy="217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B1DF6B-D3B9-427D-B9D7-083A3B36A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7279A-5DF4-4C99-A6BD-E751158B6C3C}" type="datetime1">
              <a:rPr lang="en-US" altLang="en-US" smtClean="0"/>
              <a:t>10/27/2017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Slides based on Prof. Cevdet Aykanat's slides of CLRS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E024F07-5C07-4A12-9E5A-E42A20DC57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7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62905E-1590-484A-9E9F-F472BAD32F49}" type="datetime1">
              <a:rPr lang="en-US" smtClean="0"/>
              <a:t>10/27/2017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Slides based on Prof. Cevdet Aykanat's slides of CLRS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5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.   Data Structures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for Disjoint Sets</a:t>
            </a:r>
            <a:endParaRPr lang="en-US" sz="2000" dirty="0">
              <a:solidFill>
                <a:schemeClr val="accent6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sz="2800" b="1" dirty="0">
                <a:ea typeface="ＭＳ Ｐゴシック" charset="0"/>
                <a:cs typeface="ＭＳ Ｐゴシック" charset="0"/>
              </a:rPr>
              <a:t>CSC-680 Advanced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chemeClr val="accent2"/>
                </a:solidFill>
              </a:rPr>
              <a:t>Linked-List Representation of Disjoint Sets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1706" y="923827"/>
            <a:ext cx="8727141" cy="20375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i="1" dirty="0">
                <a:solidFill>
                  <a:srgbClr val="339933"/>
                </a:solidFill>
              </a:rPr>
              <a:t>A Simple Implementation of Union</a:t>
            </a:r>
            <a:r>
              <a:rPr lang="en-US" altLang="en-US" dirty="0">
                <a:solidFill>
                  <a:srgbClr val="339933"/>
                </a:solidFill>
              </a:rPr>
              <a:t> : UNION(</a:t>
            </a:r>
            <a:r>
              <a:rPr lang="en-US" altLang="en-US" b="1" i="1" baseline="12000" dirty="0">
                <a:solidFill>
                  <a:srgbClr val="339933"/>
                </a:solidFill>
                <a:latin typeface="Symbol" pitchFamily="18" charset="2"/>
              </a:rPr>
              <a:t>c</a:t>
            </a:r>
            <a:r>
              <a:rPr lang="en-US" altLang="en-US" dirty="0">
                <a:solidFill>
                  <a:srgbClr val="339933"/>
                </a:solidFill>
              </a:rPr>
              <a:t>, </a:t>
            </a:r>
            <a:r>
              <a:rPr lang="en-US" altLang="en-US" i="1" dirty="0">
                <a:solidFill>
                  <a:srgbClr val="339933"/>
                </a:solidFill>
                <a:latin typeface="Monotype Corsiva" pitchFamily="66" charset="0"/>
              </a:rPr>
              <a:t>y</a:t>
            </a:r>
            <a:r>
              <a:rPr lang="en-US" altLang="en-US" dirty="0">
                <a:solidFill>
                  <a:srgbClr val="339933"/>
                </a:solidFill>
              </a:rPr>
              <a:t>)</a:t>
            </a:r>
            <a:r>
              <a:rPr lang="en-US" altLang="en-US" dirty="0"/>
              <a:t> </a:t>
            </a:r>
            <a:endParaRPr lang="tr-TR" altLang="en-US" dirty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–"/>
            </a:pPr>
            <a:r>
              <a:rPr lang="en-US" altLang="en-US" dirty="0">
                <a:solidFill>
                  <a:srgbClr val="D60000"/>
                </a:solidFill>
              </a:rPr>
              <a:t>APPEND</a:t>
            </a:r>
            <a:r>
              <a:rPr lang="en-US" altLang="en-US" dirty="0"/>
              <a:t> </a:t>
            </a:r>
            <a:r>
              <a:rPr lang="tr-TR" altLang="en-US" i="1" dirty="0"/>
              <a:t>x</a:t>
            </a:r>
            <a:r>
              <a:rPr lang="en-AU" altLang="en-US" dirty="0">
                <a:sym typeface="Symbol" pitchFamily="18" charset="2"/>
              </a:rPr>
              <a:t>'</a:t>
            </a:r>
            <a:r>
              <a:rPr lang="en-US" altLang="en-US" dirty="0"/>
              <a:t>s list to the end of </a:t>
            </a:r>
            <a:r>
              <a:rPr lang="en-US" altLang="en-US" i="1" dirty="0"/>
              <a:t>y </a:t>
            </a:r>
            <a:r>
              <a:rPr lang="en-AU" altLang="en-US" dirty="0">
                <a:sym typeface="Symbol" pitchFamily="18" charset="2"/>
              </a:rPr>
              <a:t>'</a:t>
            </a:r>
            <a:r>
              <a:rPr lang="en-US" altLang="en-US" dirty="0"/>
              <a:t>s list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–"/>
            </a:pPr>
            <a:r>
              <a:rPr lang="en-US" altLang="en-US" dirty="0"/>
              <a:t>The representative of </a:t>
            </a:r>
            <a:r>
              <a:rPr lang="en-US" altLang="en-US" i="1" dirty="0"/>
              <a:t>y </a:t>
            </a:r>
            <a:r>
              <a:rPr lang="en-AU" altLang="en-US" dirty="0">
                <a:sym typeface="Symbol" pitchFamily="18" charset="2"/>
              </a:rPr>
              <a:t>'</a:t>
            </a:r>
            <a:r>
              <a:rPr lang="en-US" altLang="en-US" dirty="0"/>
              <a:t>s list becomes the </a:t>
            </a:r>
            <a:r>
              <a:rPr lang="en-US" altLang="en-US" dirty="0">
                <a:solidFill>
                  <a:srgbClr val="D60000"/>
                </a:solidFill>
              </a:rPr>
              <a:t>new representative</a:t>
            </a:r>
            <a:endParaRPr lang="en-US" altLang="en-US" dirty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 typeface="Times New Roman" pitchFamily="18" charset="0"/>
              <a:buChar char="–"/>
            </a:pPr>
            <a:r>
              <a:rPr lang="en-US" altLang="en-US" dirty="0">
                <a:solidFill>
                  <a:srgbClr val="D60000"/>
                </a:solidFill>
              </a:rPr>
              <a:t>UPDATE</a:t>
            </a:r>
            <a:r>
              <a:rPr lang="en-US" altLang="en-US" dirty="0"/>
              <a:t> the </a:t>
            </a:r>
            <a:r>
              <a:rPr lang="en-US" altLang="en-US" dirty="0">
                <a:solidFill>
                  <a:srgbClr val="D60000"/>
                </a:solidFill>
              </a:rPr>
              <a:t>representative pointer</a:t>
            </a:r>
            <a:r>
              <a:rPr lang="en-US" altLang="en-US" dirty="0"/>
              <a:t> of </a:t>
            </a:r>
            <a:r>
              <a:rPr lang="en-US" altLang="en-US" dirty="0">
                <a:solidFill>
                  <a:srgbClr val="D60000"/>
                </a:solidFill>
              </a:rPr>
              <a:t>each object</a:t>
            </a:r>
            <a:r>
              <a:rPr lang="en-US" altLang="en-US" dirty="0"/>
              <a:t> originally on </a:t>
            </a:r>
            <a:r>
              <a:rPr lang="tr-TR" altLang="en-US" i="1" dirty="0"/>
              <a:t>x</a:t>
            </a:r>
            <a:r>
              <a:rPr lang="en-AU" altLang="en-US" dirty="0">
                <a:sym typeface="Symbol" pitchFamily="18" charset="2"/>
              </a:rPr>
              <a:t>'</a:t>
            </a:r>
            <a:r>
              <a:rPr lang="en-US" altLang="en-US" dirty="0"/>
              <a:t>s list which takes </a:t>
            </a:r>
            <a:r>
              <a:rPr lang="en-US" altLang="en-US" dirty="0">
                <a:solidFill>
                  <a:srgbClr val="D60000"/>
                </a:solidFill>
              </a:rPr>
              <a:t>time linear</a:t>
            </a:r>
            <a:r>
              <a:rPr lang="en-US" altLang="en-US" dirty="0"/>
              <a:t> in the length of </a:t>
            </a:r>
            <a:r>
              <a:rPr lang="tr-TR" altLang="en-US" i="1" dirty="0">
                <a:latin typeface="Symbol" pitchFamily="18" charset="2"/>
              </a:rPr>
              <a:t> </a:t>
            </a:r>
            <a:r>
              <a:rPr lang="tr-TR" altLang="en-US" i="1" dirty="0"/>
              <a:t>x</a:t>
            </a:r>
            <a:r>
              <a:rPr lang="en-AU" altLang="en-US" dirty="0">
                <a:sym typeface="Symbol" pitchFamily="18" charset="2"/>
              </a:rPr>
              <a:t>'</a:t>
            </a:r>
            <a:r>
              <a:rPr lang="en-US" altLang="en-US" dirty="0"/>
              <a:t>s list </a:t>
            </a:r>
            <a:endParaRPr lang="en-US" dirty="0"/>
          </a:p>
        </p:txBody>
      </p:sp>
      <p:sp>
        <p:nvSpPr>
          <p:cNvPr id="22543" name="Text Box 61"/>
          <p:cNvSpPr txBox="1">
            <a:spLocks noChangeArrowheads="1"/>
          </p:cNvSpPr>
          <p:nvPr/>
        </p:nvSpPr>
        <p:spPr bwMode="auto">
          <a:xfrm>
            <a:off x="334736" y="800786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tr-TR" altLang="en-US" sz="2400" dirty="0"/>
          </a:p>
        </p:txBody>
      </p:sp>
      <p:sp>
        <p:nvSpPr>
          <p:cNvPr id="22544" name="Text Box 62"/>
          <p:cNvSpPr txBox="1">
            <a:spLocks noChangeArrowheads="1"/>
          </p:cNvSpPr>
          <p:nvPr/>
        </p:nvSpPr>
        <p:spPr bwMode="auto">
          <a:xfrm>
            <a:off x="477611" y="1161148"/>
            <a:ext cx="8281988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667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667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66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66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66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6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6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6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6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Times New Roman" pitchFamily="18" charset="0"/>
              <a:buChar char="–"/>
            </a:pPr>
            <a:endParaRPr lang="tr-TR" altLang="en-US" sz="2500" dirty="0"/>
          </a:p>
        </p:txBody>
      </p:sp>
      <p:sp>
        <p:nvSpPr>
          <p:cNvPr id="22545" name="Text Box 65"/>
          <p:cNvSpPr txBox="1">
            <a:spLocks noChangeArrowheads="1"/>
          </p:cNvSpPr>
          <p:nvPr/>
        </p:nvSpPr>
        <p:spPr bwMode="auto">
          <a:xfrm>
            <a:off x="261711" y="221348"/>
            <a:ext cx="8351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tr-TR" altLang="en-US" sz="3600" dirty="0">
              <a:solidFill>
                <a:schemeClr val="accent2"/>
              </a:solidFill>
            </a:endParaRPr>
          </a:p>
        </p:txBody>
      </p:sp>
      <p:grpSp>
        <p:nvGrpSpPr>
          <p:cNvPr id="22547" name="Group 69"/>
          <p:cNvGrpSpPr>
            <a:grpSpLocks/>
          </p:cNvGrpSpPr>
          <p:nvPr/>
        </p:nvGrpSpPr>
        <p:grpSpPr bwMode="auto">
          <a:xfrm>
            <a:off x="2544624" y="3266749"/>
            <a:ext cx="562342" cy="608514"/>
            <a:chOff x="476" y="845"/>
            <a:chExt cx="454" cy="544"/>
          </a:xfrm>
        </p:grpSpPr>
        <p:sp>
          <p:nvSpPr>
            <p:cNvPr id="22635" name="Rectangle 70"/>
            <p:cNvSpPr>
              <a:spLocks noChangeArrowheads="1"/>
            </p:cNvSpPr>
            <p:nvPr/>
          </p:nvSpPr>
          <p:spPr bwMode="auto">
            <a:xfrm>
              <a:off x="476" y="981"/>
              <a:ext cx="45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36" name="Rectangle 71"/>
            <p:cNvSpPr>
              <a:spLocks noChangeArrowheads="1"/>
            </p:cNvSpPr>
            <p:nvPr/>
          </p:nvSpPr>
          <p:spPr bwMode="auto">
            <a:xfrm>
              <a:off x="476" y="1254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37" name="Rectangle 72"/>
            <p:cNvSpPr>
              <a:spLocks noChangeArrowheads="1"/>
            </p:cNvSpPr>
            <p:nvPr/>
          </p:nvSpPr>
          <p:spPr bwMode="auto">
            <a:xfrm>
              <a:off x="476" y="845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22548" name="Group 73"/>
          <p:cNvGrpSpPr>
            <a:grpSpLocks/>
          </p:cNvGrpSpPr>
          <p:nvPr/>
        </p:nvGrpSpPr>
        <p:grpSpPr bwMode="auto">
          <a:xfrm>
            <a:off x="3612331" y="3266749"/>
            <a:ext cx="562342" cy="608514"/>
            <a:chOff x="476" y="845"/>
            <a:chExt cx="454" cy="544"/>
          </a:xfrm>
        </p:grpSpPr>
        <p:sp>
          <p:nvSpPr>
            <p:cNvPr id="22632" name="Rectangle 74"/>
            <p:cNvSpPr>
              <a:spLocks noChangeArrowheads="1"/>
            </p:cNvSpPr>
            <p:nvPr/>
          </p:nvSpPr>
          <p:spPr bwMode="auto">
            <a:xfrm>
              <a:off x="476" y="981"/>
              <a:ext cx="45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33" name="Rectangle 75"/>
            <p:cNvSpPr>
              <a:spLocks noChangeArrowheads="1"/>
            </p:cNvSpPr>
            <p:nvPr/>
          </p:nvSpPr>
          <p:spPr bwMode="auto">
            <a:xfrm>
              <a:off x="476" y="1254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34" name="Rectangle 76"/>
            <p:cNvSpPr>
              <a:spLocks noChangeArrowheads="1"/>
            </p:cNvSpPr>
            <p:nvPr/>
          </p:nvSpPr>
          <p:spPr bwMode="auto">
            <a:xfrm>
              <a:off x="476" y="845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22549" name="Group 77"/>
          <p:cNvGrpSpPr>
            <a:grpSpLocks/>
          </p:cNvGrpSpPr>
          <p:nvPr/>
        </p:nvGrpSpPr>
        <p:grpSpPr bwMode="auto">
          <a:xfrm>
            <a:off x="4680038" y="3266749"/>
            <a:ext cx="562342" cy="608514"/>
            <a:chOff x="476" y="845"/>
            <a:chExt cx="454" cy="544"/>
          </a:xfrm>
        </p:grpSpPr>
        <p:sp>
          <p:nvSpPr>
            <p:cNvPr id="22629" name="Rectangle 78"/>
            <p:cNvSpPr>
              <a:spLocks noChangeArrowheads="1"/>
            </p:cNvSpPr>
            <p:nvPr/>
          </p:nvSpPr>
          <p:spPr bwMode="auto">
            <a:xfrm>
              <a:off x="476" y="981"/>
              <a:ext cx="45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30" name="Rectangle 79"/>
            <p:cNvSpPr>
              <a:spLocks noChangeArrowheads="1"/>
            </p:cNvSpPr>
            <p:nvPr/>
          </p:nvSpPr>
          <p:spPr bwMode="auto">
            <a:xfrm>
              <a:off x="476" y="1254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31" name="Rectangle 80"/>
            <p:cNvSpPr>
              <a:spLocks noChangeArrowheads="1"/>
            </p:cNvSpPr>
            <p:nvPr/>
          </p:nvSpPr>
          <p:spPr bwMode="auto">
            <a:xfrm>
              <a:off x="476" y="845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22550" name="Group 81"/>
          <p:cNvGrpSpPr>
            <a:grpSpLocks/>
          </p:cNvGrpSpPr>
          <p:nvPr/>
        </p:nvGrpSpPr>
        <p:grpSpPr bwMode="auto">
          <a:xfrm>
            <a:off x="5747745" y="3266749"/>
            <a:ext cx="562342" cy="608514"/>
            <a:chOff x="476" y="845"/>
            <a:chExt cx="454" cy="544"/>
          </a:xfrm>
        </p:grpSpPr>
        <p:sp>
          <p:nvSpPr>
            <p:cNvPr id="22626" name="Rectangle 82"/>
            <p:cNvSpPr>
              <a:spLocks noChangeArrowheads="1"/>
            </p:cNvSpPr>
            <p:nvPr/>
          </p:nvSpPr>
          <p:spPr bwMode="auto">
            <a:xfrm>
              <a:off x="476" y="981"/>
              <a:ext cx="45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27" name="Rectangle 83"/>
            <p:cNvSpPr>
              <a:spLocks noChangeArrowheads="1"/>
            </p:cNvSpPr>
            <p:nvPr/>
          </p:nvSpPr>
          <p:spPr bwMode="auto">
            <a:xfrm>
              <a:off x="476" y="1254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28" name="Rectangle 84"/>
            <p:cNvSpPr>
              <a:spLocks noChangeArrowheads="1"/>
            </p:cNvSpPr>
            <p:nvPr/>
          </p:nvSpPr>
          <p:spPr bwMode="auto">
            <a:xfrm>
              <a:off x="476" y="845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</p:grpSp>
      <p:graphicFrame>
        <p:nvGraphicFramePr>
          <p:cNvPr id="22551" name="Object 85"/>
          <p:cNvGraphicFramePr>
            <a:graphicFrameLocks noChangeAspect="1"/>
          </p:cNvGraphicFramePr>
          <p:nvPr/>
        </p:nvGraphicFramePr>
        <p:xfrm>
          <a:off x="2714318" y="3418877"/>
          <a:ext cx="237819" cy="30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5" name="Equation" r:id="rId3" imgW="152268" imgH="215713" progId="Equation.3">
                  <p:embed/>
                </p:oleObj>
              </mc:Choice>
              <mc:Fallback>
                <p:oleObj name="Equation" r:id="rId3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318" y="3418877"/>
                        <a:ext cx="237819" cy="304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86"/>
          <p:cNvGraphicFramePr>
            <a:graphicFrameLocks noChangeAspect="1"/>
          </p:cNvGraphicFramePr>
          <p:nvPr/>
        </p:nvGraphicFramePr>
        <p:xfrm>
          <a:off x="3770877" y="3418877"/>
          <a:ext cx="257637" cy="30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" name="Equation" r:id="rId5" imgW="164885" imgH="215619" progId="Equation.3">
                  <p:embed/>
                </p:oleObj>
              </mc:Choice>
              <mc:Fallback>
                <p:oleObj name="Equation" r:id="rId5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877" y="3418877"/>
                        <a:ext cx="257637" cy="304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87"/>
          <p:cNvGraphicFramePr>
            <a:graphicFrameLocks noChangeAspect="1"/>
          </p:cNvGraphicFramePr>
          <p:nvPr/>
        </p:nvGraphicFramePr>
        <p:xfrm>
          <a:off x="5906291" y="3418877"/>
          <a:ext cx="257637" cy="30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" name="Equation" r:id="rId7" imgW="164885" imgH="215619" progId="Equation.3">
                  <p:embed/>
                </p:oleObj>
              </mc:Choice>
              <mc:Fallback>
                <p:oleObj name="Equation" r:id="rId7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291" y="3418877"/>
                        <a:ext cx="257637" cy="304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88"/>
          <p:cNvGraphicFramePr>
            <a:graphicFrameLocks noChangeAspect="1"/>
          </p:cNvGraphicFramePr>
          <p:nvPr/>
        </p:nvGraphicFramePr>
        <p:xfrm>
          <a:off x="4826197" y="3409929"/>
          <a:ext cx="257637" cy="32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8" name="Equation" r:id="rId9" imgW="165028" imgH="228501" progId="Equation.3">
                  <p:embed/>
                </p:oleObj>
              </mc:Choice>
              <mc:Fallback>
                <p:oleObj name="Equation" r:id="rId9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197" y="3409929"/>
                        <a:ext cx="257637" cy="322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5" name="Line 89"/>
          <p:cNvSpPr>
            <a:spLocks noChangeShapeType="1"/>
          </p:cNvSpPr>
          <p:nvPr/>
        </p:nvSpPr>
        <p:spPr bwMode="auto">
          <a:xfrm flipV="1">
            <a:off x="3893502" y="3063165"/>
            <a:ext cx="0" cy="305376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90"/>
          <p:cNvSpPr>
            <a:spLocks noChangeShapeType="1"/>
          </p:cNvSpPr>
          <p:nvPr/>
        </p:nvSpPr>
        <p:spPr bwMode="auto">
          <a:xfrm>
            <a:off x="2938511" y="3063165"/>
            <a:ext cx="0" cy="203584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91"/>
          <p:cNvSpPr>
            <a:spLocks noChangeShapeType="1"/>
          </p:cNvSpPr>
          <p:nvPr/>
        </p:nvSpPr>
        <p:spPr bwMode="auto">
          <a:xfrm flipH="1">
            <a:off x="2825795" y="3012828"/>
            <a:ext cx="2135414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92"/>
          <p:cNvSpPr>
            <a:spLocks noChangeShapeType="1"/>
          </p:cNvSpPr>
          <p:nvPr/>
        </p:nvSpPr>
        <p:spPr bwMode="auto">
          <a:xfrm>
            <a:off x="2825795" y="3012828"/>
            <a:ext cx="0" cy="25392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Line 93"/>
          <p:cNvSpPr>
            <a:spLocks noChangeShapeType="1"/>
          </p:cNvSpPr>
          <p:nvPr/>
        </p:nvSpPr>
        <p:spPr bwMode="auto">
          <a:xfrm flipV="1">
            <a:off x="6028916" y="2961373"/>
            <a:ext cx="0" cy="40716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60" name="Group 94"/>
          <p:cNvGrpSpPr>
            <a:grpSpLocks/>
          </p:cNvGrpSpPr>
          <p:nvPr/>
        </p:nvGrpSpPr>
        <p:grpSpPr bwMode="auto">
          <a:xfrm>
            <a:off x="2714318" y="2961373"/>
            <a:ext cx="3314598" cy="407168"/>
            <a:chOff x="1066" y="601"/>
            <a:chExt cx="2676" cy="364"/>
          </a:xfrm>
        </p:grpSpPr>
        <p:grpSp>
          <p:nvGrpSpPr>
            <p:cNvPr id="22618" name="Group 95"/>
            <p:cNvGrpSpPr>
              <a:grpSpLocks/>
            </p:cNvGrpSpPr>
            <p:nvPr/>
          </p:nvGrpSpPr>
          <p:grpSpPr bwMode="auto">
            <a:xfrm>
              <a:off x="1156" y="738"/>
              <a:ext cx="409" cy="227"/>
              <a:chOff x="1020" y="618"/>
              <a:chExt cx="409" cy="227"/>
            </a:xfrm>
          </p:grpSpPr>
          <p:sp>
            <p:nvSpPr>
              <p:cNvPr id="22622" name="Line 96"/>
              <p:cNvSpPr>
                <a:spLocks noChangeShapeType="1"/>
              </p:cNvSpPr>
              <p:nvPr/>
            </p:nvSpPr>
            <p:spPr bwMode="auto">
              <a:xfrm>
                <a:off x="1020" y="845"/>
                <a:ext cx="40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3" name="Line 97"/>
              <p:cNvSpPr>
                <a:spLocks noChangeShapeType="1"/>
              </p:cNvSpPr>
              <p:nvPr/>
            </p:nvSpPr>
            <p:spPr bwMode="auto">
              <a:xfrm flipV="1">
                <a:off x="1429" y="618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4" name="Line 98"/>
              <p:cNvSpPr>
                <a:spLocks noChangeShapeType="1"/>
              </p:cNvSpPr>
              <p:nvPr/>
            </p:nvSpPr>
            <p:spPr bwMode="auto">
              <a:xfrm flipH="1">
                <a:off x="1202" y="618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5" name="Line 99"/>
              <p:cNvSpPr>
                <a:spLocks noChangeShapeType="1"/>
              </p:cNvSpPr>
              <p:nvPr/>
            </p:nvSpPr>
            <p:spPr bwMode="auto">
              <a:xfrm>
                <a:off x="1202" y="618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19" name="Line 100"/>
            <p:cNvSpPr>
              <a:spLocks noChangeShapeType="1"/>
            </p:cNvSpPr>
            <p:nvPr/>
          </p:nvSpPr>
          <p:spPr bwMode="auto">
            <a:xfrm flipH="1">
              <a:off x="1247" y="692"/>
              <a:ext cx="771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0" name="Line 101"/>
            <p:cNvSpPr>
              <a:spLocks noChangeShapeType="1"/>
            </p:cNvSpPr>
            <p:nvPr/>
          </p:nvSpPr>
          <p:spPr bwMode="auto">
            <a:xfrm flipV="1">
              <a:off x="2880" y="647"/>
              <a:ext cx="0" cy="31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1" name="Line 102"/>
            <p:cNvSpPr>
              <a:spLocks noChangeShapeType="1"/>
            </p:cNvSpPr>
            <p:nvPr/>
          </p:nvSpPr>
          <p:spPr bwMode="auto">
            <a:xfrm flipH="1">
              <a:off x="1066" y="601"/>
              <a:ext cx="2676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61" name="Line 103"/>
          <p:cNvSpPr>
            <a:spLocks noChangeShapeType="1"/>
          </p:cNvSpPr>
          <p:nvPr/>
        </p:nvSpPr>
        <p:spPr bwMode="auto">
          <a:xfrm>
            <a:off x="2714318" y="2961373"/>
            <a:ext cx="0" cy="305376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Text Box 104"/>
          <p:cNvSpPr txBox="1">
            <a:spLocks noChangeArrowheads="1"/>
          </p:cNvSpPr>
          <p:nvPr/>
        </p:nvSpPr>
        <p:spPr bwMode="auto">
          <a:xfrm>
            <a:off x="2696977" y="3197396"/>
            <a:ext cx="241535" cy="45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/>
              <a:t> </a:t>
            </a:r>
            <a:endParaRPr lang="tr-TR" altLang="en-US" sz="2400"/>
          </a:p>
        </p:txBody>
      </p:sp>
      <p:sp>
        <p:nvSpPr>
          <p:cNvPr id="22563" name="Text Box 105"/>
          <p:cNvSpPr txBox="1">
            <a:spLocks noChangeArrowheads="1"/>
          </p:cNvSpPr>
          <p:nvPr/>
        </p:nvSpPr>
        <p:spPr bwMode="auto">
          <a:xfrm>
            <a:off x="3780786" y="3197396"/>
            <a:ext cx="241535" cy="45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/>
              <a:t> </a:t>
            </a:r>
            <a:endParaRPr lang="tr-TR" altLang="en-US" sz="2400"/>
          </a:p>
        </p:txBody>
      </p:sp>
      <p:sp>
        <p:nvSpPr>
          <p:cNvPr id="22564" name="Text Box 106"/>
          <p:cNvSpPr txBox="1">
            <a:spLocks noChangeArrowheads="1"/>
          </p:cNvSpPr>
          <p:nvPr/>
        </p:nvSpPr>
        <p:spPr bwMode="auto">
          <a:xfrm>
            <a:off x="4848493" y="3197396"/>
            <a:ext cx="241535" cy="45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/>
              <a:t> </a:t>
            </a:r>
            <a:endParaRPr lang="tr-TR" altLang="en-US" sz="2400"/>
          </a:p>
        </p:txBody>
      </p:sp>
      <p:sp>
        <p:nvSpPr>
          <p:cNvPr id="22565" name="Text Box 107"/>
          <p:cNvSpPr txBox="1">
            <a:spLocks noChangeArrowheads="1"/>
          </p:cNvSpPr>
          <p:nvPr/>
        </p:nvSpPr>
        <p:spPr bwMode="auto">
          <a:xfrm>
            <a:off x="5914961" y="3197396"/>
            <a:ext cx="244012" cy="45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/>
              <a:t> </a:t>
            </a:r>
            <a:endParaRPr lang="tr-TR" altLang="en-US" sz="2400"/>
          </a:p>
        </p:txBody>
      </p:sp>
      <p:cxnSp>
        <p:nvCxnSpPr>
          <p:cNvPr id="22566" name="AutoShape 108"/>
          <p:cNvCxnSpPr>
            <a:cxnSpLocks noChangeShapeType="1"/>
            <a:stCxn id="22636" idx="2"/>
            <a:endCxn id="22632" idx="1"/>
          </p:cNvCxnSpPr>
          <p:nvPr/>
        </p:nvCxnSpPr>
        <p:spPr bwMode="auto">
          <a:xfrm rot="5400000" flipH="1" flipV="1">
            <a:off x="3067554" y="3329307"/>
            <a:ext cx="304257" cy="786536"/>
          </a:xfrm>
          <a:prstGeom prst="bentConnector4">
            <a:avLst>
              <a:gd name="adj1" fmla="val -52574"/>
              <a:gd name="adj2" fmla="val 67875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7" name="AutoShape 109"/>
          <p:cNvCxnSpPr>
            <a:cxnSpLocks noChangeShapeType="1"/>
            <a:stCxn id="22633" idx="2"/>
          </p:cNvCxnSpPr>
          <p:nvPr/>
        </p:nvCxnSpPr>
        <p:spPr bwMode="auto">
          <a:xfrm rot="5400000" flipH="1" flipV="1">
            <a:off x="4106772" y="3357736"/>
            <a:ext cx="304257" cy="730797"/>
          </a:xfrm>
          <a:prstGeom prst="bentConnector4">
            <a:avLst>
              <a:gd name="adj1" fmla="val -52574"/>
              <a:gd name="adj2" fmla="val 69324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8" name="AutoShape 110"/>
          <p:cNvCxnSpPr>
            <a:cxnSpLocks noChangeShapeType="1"/>
            <a:stCxn id="22630" idx="2"/>
            <a:endCxn id="22626" idx="1"/>
          </p:cNvCxnSpPr>
          <p:nvPr/>
        </p:nvCxnSpPr>
        <p:spPr bwMode="auto">
          <a:xfrm rot="5400000" flipH="1" flipV="1">
            <a:off x="5202968" y="3329307"/>
            <a:ext cx="304257" cy="786536"/>
          </a:xfrm>
          <a:prstGeom prst="bentConnector4">
            <a:avLst>
              <a:gd name="adj1" fmla="val -52574"/>
              <a:gd name="adj2" fmla="val 67875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9" name="Line 111"/>
          <p:cNvSpPr>
            <a:spLocks noChangeShapeType="1"/>
          </p:cNvSpPr>
          <p:nvPr/>
        </p:nvSpPr>
        <p:spPr bwMode="auto">
          <a:xfrm flipV="1">
            <a:off x="2825795" y="3774590"/>
            <a:ext cx="0" cy="101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Line 112"/>
          <p:cNvSpPr>
            <a:spLocks noChangeShapeType="1"/>
          </p:cNvSpPr>
          <p:nvPr/>
        </p:nvSpPr>
        <p:spPr bwMode="auto">
          <a:xfrm flipV="1">
            <a:off x="3893502" y="3774590"/>
            <a:ext cx="0" cy="101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Line 113"/>
          <p:cNvSpPr>
            <a:spLocks noChangeShapeType="1"/>
          </p:cNvSpPr>
          <p:nvPr/>
        </p:nvSpPr>
        <p:spPr bwMode="auto">
          <a:xfrm flipV="1">
            <a:off x="4961209" y="3774590"/>
            <a:ext cx="0" cy="101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572" name="AutoShape 114"/>
          <p:cNvCxnSpPr>
            <a:cxnSpLocks noChangeShapeType="1"/>
          </p:cNvCxnSpPr>
          <p:nvPr/>
        </p:nvCxnSpPr>
        <p:spPr bwMode="auto">
          <a:xfrm rot="16200000" flipV="1">
            <a:off x="4135261" y="1981548"/>
            <a:ext cx="304257" cy="3484292"/>
          </a:xfrm>
          <a:prstGeom prst="curvedConnector4">
            <a:avLst>
              <a:gd name="adj1" fmla="val -143019"/>
              <a:gd name="adj2" fmla="val 111194"/>
            </a:avLst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3" name="Line 115"/>
          <p:cNvSpPr>
            <a:spLocks noChangeShapeType="1"/>
          </p:cNvSpPr>
          <p:nvPr/>
        </p:nvSpPr>
        <p:spPr bwMode="auto">
          <a:xfrm>
            <a:off x="1926543" y="3521788"/>
            <a:ext cx="6180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Text Box 116"/>
          <p:cNvSpPr txBox="1">
            <a:spLocks noChangeArrowheads="1"/>
          </p:cNvSpPr>
          <p:nvPr/>
        </p:nvSpPr>
        <p:spPr bwMode="auto">
          <a:xfrm>
            <a:off x="1831168" y="3128043"/>
            <a:ext cx="183319" cy="45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tr-TR" altLang="en-US" sz="2400"/>
          </a:p>
        </p:txBody>
      </p:sp>
      <p:sp>
        <p:nvSpPr>
          <p:cNvPr id="22575" name="Text Box 117"/>
          <p:cNvSpPr txBox="1">
            <a:spLocks noChangeArrowheads="1"/>
          </p:cNvSpPr>
          <p:nvPr/>
        </p:nvSpPr>
        <p:spPr bwMode="auto">
          <a:xfrm>
            <a:off x="1457099" y="3109027"/>
            <a:ext cx="701070" cy="76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i="1" baseline="12000" dirty="0">
                <a:latin typeface="Symbol" pitchFamily="18" charset="2"/>
              </a:rPr>
              <a:t>c</a:t>
            </a:r>
            <a:r>
              <a:rPr lang="en-US" altLang="en-US" sz="2400" i="1" dirty="0"/>
              <a:t> </a:t>
            </a:r>
            <a:r>
              <a:rPr lang="en-AU" altLang="en-US" sz="2400" dirty="0">
                <a:sym typeface="Symbol" pitchFamily="18" charset="2"/>
              </a:rPr>
              <a:t>'</a:t>
            </a:r>
            <a:r>
              <a:rPr lang="en-US" altLang="en-US" sz="2000" dirty="0"/>
              <a:t>s list</a:t>
            </a:r>
            <a:endParaRPr lang="tr-TR" altLang="en-US" sz="2000" dirty="0"/>
          </a:p>
        </p:txBody>
      </p:sp>
      <p:sp>
        <p:nvSpPr>
          <p:cNvPr id="22576" name="Text Box 118"/>
          <p:cNvSpPr txBox="1">
            <a:spLocks noChangeArrowheads="1"/>
          </p:cNvSpPr>
          <p:nvPr/>
        </p:nvSpPr>
        <p:spPr bwMode="auto">
          <a:xfrm>
            <a:off x="5914961" y="3639240"/>
            <a:ext cx="244012" cy="45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tr-TR" altLang="en-US" sz="2400"/>
          </a:p>
        </p:txBody>
      </p:sp>
      <p:sp>
        <p:nvSpPr>
          <p:cNvPr id="22577" name="Line 119"/>
          <p:cNvSpPr>
            <a:spLocks noChangeShapeType="1"/>
          </p:cNvSpPr>
          <p:nvPr/>
        </p:nvSpPr>
        <p:spPr bwMode="auto">
          <a:xfrm flipV="1">
            <a:off x="6028916" y="3774590"/>
            <a:ext cx="0" cy="101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78" name="Group 121"/>
          <p:cNvGrpSpPr>
            <a:grpSpLocks/>
          </p:cNvGrpSpPr>
          <p:nvPr/>
        </p:nvGrpSpPr>
        <p:grpSpPr bwMode="auto">
          <a:xfrm>
            <a:off x="3386899" y="5213099"/>
            <a:ext cx="562342" cy="608514"/>
            <a:chOff x="476" y="845"/>
            <a:chExt cx="454" cy="544"/>
          </a:xfrm>
        </p:grpSpPr>
        <p:sp>
          <p:nvSpPr>
            <p:cNvPr id="22615" name="Rectangle 122"/>
            <p:cNvSpPr>
              <a:spLocks noChangeArrowheads="1"/>
            </p:cNvSpPr>
            <p:nvPr/>
          </p:nvSpPr>
          <p:spPr bwMode="auto">
            <a:xfrm>
              <a:off x="476" y="981"/>
              <a:ext cx="45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16" name="Rectangle 123"/>
            <p:cNvSpPr>
              <a:spLocks noChangeArrowheads="1"/>
            </p:cNvSpPr>
            <p:nvPr/>
          </p:nvSpPr>
          <p:spPr bwMode="auto">
            <a:xfrm>
              <a:off x="476" y="1254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17" name="Rectangle 124"/>
            <p:cNvSpPr>
              <a:spLocks noChangeArrowheads="1"/>
            </p:cNvSpPr>
            <p:nvPr/>
          </p:nvSpPr>
          <p:spPr bwMode="auto">
            <a:xfrm>
              <a:off x="476" y="845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22579" name="Group 125"/>
          <p:cNvGrpSpPr>
            <a:grpSpLocks/>
          </p:cNvGrpSpPr>
          <p:nvPr/>
        </p:nvGrpSpPr>
        <p:grpSpPr bwMode="auto">
          <a:xfrm>
            <a:off x="4454606" y="5213099"/>
            <a:ext cx="562342" cy="608514"/>
            <a:chOff x="476" y="845"/>
            <a:chExt cx="454" cy="544"/>
          </a:xfrm>
        </p:grpSpPr>
        <p:sp>
          <p:nvSpPr>
            <p:cNvPr id="22612" name="Rectangle 126"/>
            <p:cNvSpPr>
              <a:spLocks noChangeArrowheads="1"/>
            </p:cNvSpPr>
            <p:nvPr/>
          </p:nvSpPr>
          <p:spPr bwMode="auto">
            <a:xfrm>
              <a:off x="476" y="981"/>
              <a:ext cx="45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13" name="Rectangle 127"/>
            <p:cNvSpPr>
              <a:spLocks noChangeArrowheads="1"/>
            </p:cNvSpPr>
            <p:nvPr/>
          </p:nvSpPr>
          <p:spPr bwMode="auto">
            <a:xfrm>
              <a:off x="476" y="1254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14" name="Rectangle 128"/>
            <p:cNvSpPr>
              <a:spLocks noChangeArrowheads="1"/>
            </p:cNvSpPr>
            <p:nvPr/>
          </p:nvSpPr>
          <p:spPr bwMode="auto">
            <a:xfrm>
              <a:off x="476" y="845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22580" name="Group 129"/>
          <p:cNvGrpSpPr>
            <a:grpSpLocks/>
          </p:cNvGrpSpPr>
          <p:nvPr/>
        </p:nvGrpSpPr>
        <p:grpSpPr bwMode="auto">
          <a:xfrm>
            <a:off x="5522313" y="5213099"/>
            <a:ext cx="562342" cy="608514"/>
            <a:chOff x="476" y="845"/>
            <a:chExt cx="454" cy="544"/>
          </a:xfrm>
        </p:grpSpPr>
        <p:sp>
          <p:nvSpPr>
            <p:cNvPr id="22609" name="Rectangle 130"/>
            <p:cNvSpPr>
              <a:spLocks noChangeArrowheads="1"/>
            </p:cNvSpPr>
            <p:nvPr/>
          </p:nvSpPr>
          <p:spPr bwMode="auto">
            <a:xfrm>
              <a:off x="476" y="981"/>
              <a:ext cx="45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10" name="Rectangle 131"/>
            <p:cNvSpPr>
              <a:spLocks noChangeArrowheads="1"/>
            </p:cNvSpPr>
            <p:nvPr/>
          </p:nvSpPr>
          <p:spPr bwMode="auto">
            <a:xfrm>
              <a:off x="476" y="1254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2611" name="Rectangle 132"/>
            <p:cNvSpPr>
              <a:spLocks noChangeArrowheads="1"/>
            </p:cNvSpPr>
            <p:nvPr/>
          </p:nvSpPr>
          <p:spPr bwMode="auto">
            <a:xfrm>
              <a:off x="476" y="845"/>
              <a:ext cx="454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</p:grpSp>
      <p:graphicFrame>
        <p:nvGraphicFramePr>
          <p:cNvPr id="22581" name="Object 133"/>
          <p:cNvGraphicFramePr>
            <a:graphicFrameLocks noChangeAspect="1"/>
          </p:cNvGraphicFramePr>
          <p:nvPr/>
        </p:nvGraphicFramePr>
        <p:xfrm>
          <a:off x="3546683" y="5365228"/>
          <a:ext cx="257637" cy="30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" name="Equation" r:id="rId11" imgW="164885" imgH="215619" progId="Equation.3">
                  <p:embed/>
                </p:oleObj>
              </mc:Choice>
              <mc:Fallback>
                <p:oleObj name="Equation" r:id="rId11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683" y="5365228"/>
                        <a:ext cx="257637" cy="304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2" name="Object 134"/>
          <p:cNvGraphicFramePr>
            <a:graphicFrameLocks noChangeAspect="1"/>
          </p:cNvGraphicFramePr>
          <p:nvPr/>
        </p:nvGraphicFramePr>
        <p:xfrm>
          <a:off x="4603242" y="5365228"/>
          <a:ext cx="277455" cy="30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" name="Equation" r:id="rId13" imgW="177569" imgH="215619" progId="Equation.3">
                  <p:embed/>
                </p:oleObj>
              </mc:Choice>
              <mc:Fallback>
                <p:oleObj name="Equation" r:id="rId13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242" y="5365228"/>
                        <a:ext cx="277455" cy="304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3" name="Object 135"/>
          <p:cNvGraphicFramePr>
            <a:graphicFrameLocks noChangeAspect="1"/>
          </p:cNvGraphicFramePr>
          <p:nvPr/>
        </p:nvGraphicFramePr>
        <p:xfrm>
          <a:off x="5658563" y="5356279"/>
          <a:ext cx="277455" cy="32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" name="Equation" r:id="rId15" imgW="177646" imgH="228402" progId="Equation.3">
                  <p:embed/>
                </p:oleObj>
              </mc:Choice>
              <mc:Fallback>
                <p:oleObj name="Equation" r:id="rId15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563" y="5356279"/>
                        <a:ext cx="277455" cy="322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84" name="Group 136"/>
          <p:cNvGrpSpPr>
            <a:grpSpLocks/>
          </p:cNvGrpSpPr>
          <p:nvPr/>
        </p:nvGrpSpPr>
        <p:grpSpPr bwMode="auto">
          <a:xfrm>
            <a:off x="3668070" y="5060971"/>
            <a:ext cx="506603" cy="253920"/>
            <a:chOff x="1020" y="618"/>
            <a:chExt cx="409" cy="227"/>
          </a:xfrm>
        </p:grpSpPr>
        <p:sp>
          <p:nvSpPr>
            <p:cNvPr id="22605" name="Line 137"/>
            <p:cNvSpPr>
              <a:spLocks noChangeShapeType="1"/>
            </p:cNvSpPr>
            <p:nvPr/>
          </p:nvSpPr>
          <p:spPr bwMode="auto">
            <a:xfrm>
              <a:off x="1020" y="845"/>
              <a:ext cx="40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6" name="Line 138"/>
            <p:cNvSpPr>
              <a:spLocks noChangeShapeType="1"/>
            </p:cNvSpPr>
            <p:nvPr/>
          </p:nvSpPr>
          <p:spPr bwMode="auto">
            <a:xfrm flipV="1">
              <a:off x="1429" y="618"/>
              <a:ext cx="0" cy="22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Line 139"/>
            <p:cNvSpPr>
              <a:spLocks noChangeShapeType="1"/>
            </p:cNvSpPr>
            <p:nvPr/>
          </p:nvSpPr>
          <p:spPr bwMode="auto">
            <a:xfrm flipH="1">
              <a:off x="1202" y="618"/>
              <a:ext cx="227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8" name="Line 140"/>
            <p:cNvSpPr>
              <a:spLocks noChangeShapeType="1"/>
            </p:cNvSpPr>
            <p:nvPr/>
          </p:nvSpPr>
          <p:spPr bwMode="auto">
            <a:xfrm>
              <a:off x="1202" y="618"/>
              <a:ext cx="0" cy="13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85" name="Line 141"/>
          <p:cNvSpPr>
            <a:spLocks noChangeShapeType="1"/>
          </p:cNvSpPr>
          <p:nvPr/>
        </p:nvSpPr>
        <p:spPr bwMode="auto">
          <a:xfrm flipV="1">
            <a:off x="4735777" y="5009516"/>
            <a:ext cx="0" cy="305376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Line 142"/>
          <p:cNvSpPr>
            <a:spLocks noChangeShapeType="1"/>
          </p:cNvSpPr>
          <p:nvPr/>
        </p:nvSpPr>
        <p:spPr bwMode="auto">
          <a:xfrm flipH="1">
            <a:off x="3780786" y="5009516"/>
            <a:ext cx="954991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7" name="Line 143"/>
          <p:cNvSpPr>
            <a:spLocks noChangeShapeType="1"/>
          </p:cNvSpPr>
          <p:nvPr/>
        </p:nvSpPr>
        <p:spPr bwMode="auto">
          <a:xfrm>
            <a:off x="3780786" y="5009516"/>
            <a:ext cx="0" cy="203584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8" name="Text Box 144"/>
          <p:cNvSpPr txBox="1">
            <a:spLocks noChangeArrowheads="1"/>
          </p:cNvSpPr>
          <p:nvPr/>
        </p:nvSpPr>
        <p:spPr bwMode="auto">
          <a:xfrm>
            <a:off x="3539251" y="5145984"/>
            <a:ext cx="241535" cy="45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/>
              <a:t> </a:t>
            </a:r>
            <a:endParaRPr lang="tr-TR" altLang="en-US" sz="2400"/>
          </a:p>
        </p:txBody>
      </p:sp>
      <p:sp>
        <p:nvSpPr>
          <p:cNvPr id="22589" name="Text Box 145"/>
          <p:cNvSpPr txBox="1">
            <a:spLocks noChangeArrowheads="1"/>
          </p:cNvSpPr>
          <p:nvPr/>
        </p:nvSpPr>
        <p:spPr bwMode="auto">
          <a:xfrm>
            <a:off x="4623061" y="5145984"/>
            <a:ext cx="241535" cy="45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/>
              <a:t> </a:t>
            </a:r>
            <a:endParaRPr lang="tr-TR" altLang="en-US" sz="2400"/>
          </a:p>
        </p:txBody>
      </p:sp>
      <p:sp>
        <p:nvSpPr>
          <p:cNvPr id="22590" name="Text Box 146"/>
          <p:cNvSpPr txBox="1">
            <a:spLocks noChangeArrowheads="1"/>
          </p:cNvSpPr>
          <p:nvPr/>
        </p:nvSpPr>
        <p:spPr bwMode="auto">
          <a:xfrm>
            <a:off x="5690767" y="5145984"/>
            <a:ext cx="241535" cy="45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/>
              <a:t> </a:t>
            </a:r>
            <a:endParaRPr lang="tr-TR" altLang="en-US" sz="2400"/>
          </a:p>
        </p:txBody>
      </p:sp>
      <p:cxnSp>
        <p:nvCxnSpPr>
          <p:cNvPr id="22591" name="AutoShape 147"/>
          <p:cNvCxnSpPr>
            <a:cxnSpLocks noChangeShapeType="1"/>
            <a:stCxn id="22616" idx="2"/>
            <a:endCxn id="22612" idx="1"/>
          </p:cNvCxnSpPr>
          <p:nvPr/>
        </p:nvCxnSpPr>
        <p:spPr bwMode="auto">
          <a:xfrm rot="5400000" flipH="1" flipV="1">
            <a:off x="3909828" y="5275658"/>
            <a:ext cx="304257" cy="786536"/>
          </a:xfrm>
          <a:prstGeom prst="bentConnector4">
            <a:avLst>
              <a:gd name="adj1" fmla="val -52574"/>
              <a:gd name="adj2" fmla="val 67875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92" name="AutoShape 148"/>
          <p:cNvCxnSpPr>
            <a:cxnSpLocks noChangeShapeType="1"/>
            <a:stCxn id="22613" idx="2"/>
          </p:cNvCxnSpPr>
          <p:nvPr/>
        </p:nvCxnSpPr>
        <p:spPr bwMode="auto">
          <a:xfrm rot="5400000" flipH="1" flipV="1">
            <a:off x="4949047" y="5304086"/>
            <a:ext cx="304257" cy="730797"/>
          </a:xfrm>
          <a:prstGeom prst="bentConnector4">
            <a:avLst>
              <a:gd name="adj1" fmla="val -52574"/>
              <a:gd name="adj2" fmla="val 69324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93" name="Line 149"/>
          <p:cNvSpPr>
            <a:spLocks noChangeShapeType="1"/>
          </p:cNvSpPr>
          <p:nvPr/>
        </p:nvSpPr>
        <p:spPr bwMode="auto">
          <a:xfrm flipV="1">
            <a:off x="3668070" y="5720940"/>
            <a:ext cx="0" cy="101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4" name="Line 150"/>
          <p:cNvSpPr>
            <a:spLocks noChangeShapeType="1"/>
          </p:cNvSpPr>
          <p:nvPr/>
        </p:nvSpPr>
        <p:spPr bwMode="auto">
          <a:xfrm flipV="1">
            <a:off x="4735777" y="5720940"/>
            <a:ext cx="0" cy="101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151"/>
          <p:cNvSpPr>
            <a:spLocks noChangeShapeType="1"/>
          </p:cNvSpPr>
          <p:nvPr/>
        </p:nvSpPr>
        <p:spPr bwMode="auto">
          <a:xfrm flipV="1">
            <a:off x="5803484" y="5720940"/>
            <a:ext cx="0" cy="101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Line 152"/>
          <p:cNvSpPr>
            <a:spLocks noChangeShapeType="1"/>
          </p:cNvSpPr>
          <p:nvPr/>
        </p:nvSpPr>
        <p:spPr bwMode="auto">
          <a:xfrm>
            <a:off x="2768818" y="5468138"/>
            <a:ext cx="6180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Text Box 153"/>
          <p:cNvSpPr txBox="1">
            <a:spLocks noChangeArrowheads="1"/>
          </p:cNvSpPr>
          <p:nvPr/>
        </p:nvSpPr>
        <p:spPr bwMode="auto">
          <a:xfrm>
            <a:off x="2673443" y="5075512"/>
            <a:ext cx="184557" cy="45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tr-TR" altLang="en-US" sz="2400"/>
          </a:p>
        </p:txBody>
      </p:sp>
      <p:sp>
        <p:nvSpPr>
          <p:cNvPr id="22598" name="Text Box 154"/>
          <p:cNvSpPr txBox="1">
            <a:spLocks noChangeArrowheads="1"/>
          </p:cNvSpPr>
          <p:nvPr/>
        </p:nvSpPr>
        <p:spPr bwMode="auto">
          <a:xfrm>
            <a:off x="2288226" y="5055378"/>
            <a:ext cx="701070" cy="76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i="1" baseline="12000" dirty="0">
                <a:latin typeface="Monotype Corsiva" pitchFamily="66" charset="0"/>
              </a:rPr>
              <a:t>y</a:t>
            </a:r>
            <a:r>
              <a:rPr lang="en-US" altLang="en-US" sz="2400" i="1" dirty="0"/>
              <a:t> </a:t>
            </a:r>
            <a:r>
              <a:rPr lang="en-AU" altLang="en-US" sz="2400" dirty="0">
                <a:sym typeface="Symbol" pitchFamily="18" charset="2"/>
              </a:rPr>
              <a:t>'</a:t>
            </a:r>
            <a:r>
              <a:rPr lang="en-US" altLang="en-US" sz="2000" dirty="0"/>
              <a:t>s list</a:t>
            </a:r>
            <a:endParaRPr lang="tr-TR" altLang="en-US" sz="2000" dirty="0"/>
          </a:p>
        </p:txBody>
      </p:sp>
      <p:sp>
        <p:nvSpPr>
          <p:cNvPr id="22599" name="Line 155"/>
          <p:cNvSpPr>
            <a:spLocks noChangeShapeType="1"/>
          </p:cNvSpPr>
          <p:nvPr/>
        </p:nvSpPr>
        <p:spPr bwMode="auto">
          <a:xfrm flipV="1">
            <a:off x="5803484" y="4959179"/>
            <a:ext cx="0" cy="355712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Line 156"/>
          <p:cNvSpPr>
            <a:spLocks noChangeShapeType="1"/>
          </p:cNvSpPr>
          <p:nvPr/>
        </p:nvSpPr>
        <p:spPr bwMode="auto">
          <a:xfrm flipH="1">
            <a:off x="3668070" y="4959179"/>
            <a:ext cx="2135414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Line 157"/>
          <p:cNvSpPr>
            <a:spLocks noChangeShapeType="1"/>
          </p:cNvSpPr>
          <p:nvPr/>
        </p:nvSpPr>
        <p:spPr bwMode="auto">
          <a:xfrm>
            <a:off x="3668070" y="4959179"/>
            <a:ext cx="0" cy="25392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602" name="AutoShape 158"/>
          <p:cNvCxnSpPr>
            <a:cxnSpLocks noChangeShapeType="1"/>
          </p:cNvCxnSpPr>
          <p:nvPr/>
        </p:nvCxnSpPr>
        <p:spPr bwMode="auto">
          <a:xfrm rot="16200000" flipV="1">
            <a:off x="3864394" y="3899243"/>
            <a:ext cx="2250608" cy="1628810"/>
          </a:xfrm>
          <a:prstGeom prst="curvedConnector4">
            <a:avLst>
              <a:gd name="adj1" fmla="val -6139"/>
              <a:gd name="adj2" fmla="val -31560"/>
            </a:avLst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03" name="Line 159"/>
          <p:cNvSpPr>
            <a:spLocks noChangeShapeType="1"/>
          </p:cNvSpPr>
          <p:nvPr/>
        </p:nvSpPr>
        <p:spPr bwMode="auto">
          <a:xfrm flipH="1">
            <a:off x="1983521" y="3792487"/>
            <a:ext cx="786536" cy="354594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4" name="Text Box 160"/>
          <p:cNvSpPr txBox="1">
            <a:spLocks noChangeArrowheads="1"/>
          </p:cNvSpPr>
          <p:nvPr/>
        </p:nvSpPr>
        <p:spPr bwMode="auto">
          <a:xfrm>
            <a:off x="1631747" y="4134776"/>
            <a:ext cx="500410" cy="33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 i="1" dirty="0"/>
              <a:t>NIL</a:t>
            </a:r>
            <a:endParaRPr lang="tr-TR" altLang="en-US" sz="1600" i="1" dirty="0"/>
          </a:p>
        </p:txBody>
      </p:sp>
      <p:cxnSp>
        <p:nvCxnSpPr>
          <p:cNvPr id="22533" name="Straight Connector 22632"/>
          <p:cNvCxnSpPr>
            <a:cxnSpLocks noChangeShapeType="1"/>
          </p:cNvCxnSpPr>
          <p:nvPr/>
        </p:nvCxnSpPr>
        <p:spPr bwMode="auto">
          <a:xfrm flipV="1">
            <a:off x="2973388" y="4167188"/>
            <a:ext cx="305276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4" name="Straight Arrow Connector 22636"/>
          <p:cNvCxnSpPr>
            <a:cxnSpLocks noChangeShapeType="1"/>
          </p:cNvCxnSpPr>
          <p:nvPr/>
        </p:nvCxnSpPr>
        <p:spPr bwMode="auto">
          <a:xfrm flipV="1">
            <a:off x="6026150" y="3686175"/>
            <a:ext cx="0" cy="479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5" name="Straight Connector 22638"/>
          <p:cNvCxnSpPr>
            <a:cxnSpLocks noChangeShapeType="1"/>
          </p:cNvCxnSpPr>
          <p:nvPr/>
        </p:nvCxnSpPr>
        <p:spPr bwMode="auto">
          <a:xfrm>
            <a:off x="2959100" y="3617913"/>
            <a:ext cx="14288" cy="563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6" name="Oval 22640"/>
          <p:cNvSpPr>
            <a:spLocks noChangeArrowheads="1"/>
          </p:cNvSpPr>
          <p:nvPr/>
        </p:nvSpPr>
        <p:spPr bwMode="auto">
          <a:xfrm>
            <a:off x="2927350" y="3544888"/>
            <a:ext cx="60325" cy="841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22537" name="Oval 145"/>
          <p:cNvSpPr>
            <a:spLocks noChangeArrowheads="1"/>
          </p:cNvSpPr>
          <p:nvPr/>
        </p:nvSpPr>
        <p:spPr bwMode="auto">
          <a:xfrm>
            <a:off x="3486150" y="5494338"/>
            <a:ext cx="60325" cy="841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22538" name="Oval 146"/>
          <p:cNvSpPr>
            <a:spLocks noChangeArrowheads="1"/>
          </p:cNvSpPr>
          <p:nvPr/>
        </p:nvSpPr>
        <p:spPr bwMode="auto">
          <a:xfrm>
            <a:off x="6008688" y="3602038"/>
            <a:ext cx="58737" cy="841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22539" name="Oval 147"/>
          <p:cNvSpPr>
            <a:spLocks noChangeArrowheads="1"/>
          </p:cNvSpPr>
          <p:nvPr/>
        </p:nvSpPr>
        <p:spPr bwMode="auto">
          <a:xfrm>
            <a:off x="5891213" y="5500688"/>
            <a:ext cx="60325" cy="825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/>
          </a:p>
        </p:txBody>
      </p:sp>
      <p:cxnSp>
        <p:nvCxnSpPr>
          <p:cNvPr id="22540" name="Straight Connector 148"/>
          <p:cNvCxnSpPr>
            <a:cxnSpLocks noChangeShapeType="1"/>
          </p:cNvCxnSpPr>
          <p:nvPr/>
        </p:nvCxnSpPr>
        <p:spPr bwMode="auto">
          <a:xfrm>
            <a:off x="3521302" y="6171072"/>
            <a:ext cx="2419350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1" name="Straight Connector 153"/>
          <p:cNvCxnSpPr>
            <a:cxnSpLocks noChangeShapeType="1"/>
          </p:cNvCxnSpPr>
          <p:nvPr/>
        </p:nvCxnSpPr>
        <p:spPr bwMode="auto">
          <a:xfrm>
            <a:off x="3517900" y="5580522"/>
            <a:ext cx="7938" cy="574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2" name="Straight Arrow Connector 159"/>
          <p:cNvCxnSpPr>
            <a:cxnSpLocks noChangeShapeType="1"/>
          </p:cNvCxnSpPr>
          <p:nvPr/>
        </p:nvCxnSpPr>
        <p:spPr bwMode="auto">
          <a:xfrm flipV="1">
            <a:off x="5929313" y="5698676"/>
            <a:ext cx="0" cy="479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748AF2-F627-46FD-B3AB-42AC261FB4A2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chemeClr val="accent2"/>
                </a:solidFill>
              </a:rPr>
              <a:t>Linked-List Representation of Disjoint Sets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339933"/>
                </a:solidFill>
              </a:rPr>
              <a:t>A Simple Implementation of Union</a:t>
            </a:r>
            <a:r>
              <a:rPr lang="en-US" altLang="en-US" dirty="0">
                <a:solidFill>
                  <a:srgbClr val="339933"/>
                </a:solidFill>
              </a:rPr>
              <a:t> : UNION(</a:t>
            </a:r>
            <a:r>
              <a:rPr lang="en-US" altLang="en-US" b="1" i="1" baseline="12000" dirty="0">
                <a:solidFill>
                  <a:srgbClr val="339933"/>
                </a:solidFill>
                <a:latin typeface="Symbol" pitchFamily="18" charset="2"/>
              </a:rPr>
              <a:t>c</a:t>
            </a:r>
            <a:r>
              <a:rPr lang="en-US" altLang="en-US" dirty="0">
                <a:solidFill>
                  <a:srgbClr val="339933"/>
                </a:solidFill>
              </a:rPr>
              <a:t>, </a:t>
            </a:r>
            <a:r>
              <a:rPr lang="en-US" altLang="en-US" i="1" dirty="0">
                <a:solidFill>
                  <a:srgbClr val="339933"/>
                </a:solidFill>
                <a:latin typeface="Monotype Corsiva" pitchFamily="66" charset="0"/>
              </a:rPr>
              <a:t>y</a:t>
            </a:r>
            <a:r>
              <a:rPr lang="en-US" altLang="en-US" dirty="0">
                <a:solidFill>
                  <a:srgbClr val="339933"/>
                </a:solidFill>
              </a:rPr>
              <a:t>)</a:t>
            </a:r>
            <a:r>
              <a:rPr lang="en-US" altLang="en-US" dirty="0"/>
              <a:t> </a:t>
            </a:r>
            <a:endParaRPr lang="tr-TR" altLang="en-US" dirty="0"/>
          </a:p>
          <a:p>
            <a:endParaRPr lang="en-US" dirty="0"/>
          </a:p>
        </p:txBody>
      </p:sp>
      <p:grpSp>
        <p:nvGrpSpPr>
          <p:cNvPr id="23556" name="Group 376"/>
          <p:cNvGrpSpPr>
            <a:grpSpLocks/>
          </p:cNvGrpSpPr>
          <p:nvPr/>
        </p:nvGrpSpPr>
        <p:grpSpPr bwMode="auto">
          <a:xfrm>
            <a:off x="604838" y="-737087"/>
            <a:ext cx="7370762" cy="5113338"/>
            <a:chOff x="282" y="611"/>
            <a:chExt cx="5350" cy="3136"/>
          </a:xfrm>
        </p:grpSpPr>
        <p:grpSp>
          <p:nvGrpSpPr>
            <p:cNvPr id="23560" name="Group 375"/>
            <p:cNvGrpSpPr>
              <a:grpSpLocks/>
            </p:cNvGrpSpPr>
            <p:nvPr/>
          </p:nvGrpSpPr>
          <p:grpSpPr bwMode="auto">
            <a:xfrm>
              <a:off x="568" y="1014"/>
              <a:ext cx="4308" cy="2733"/>
              <a:chOff x="568" y="1014"/>
              <a:chExt cx="4308" cy="2733"/>
            </a:xfrm>
          </p:grpSpPr>
          <p:grpSp>
            <p:nvGrpSpPr>
              <p:cNvPr id="23563" name="Group 372"/>
              <p:cNvGrpSpPr>
                <a:grpSpLocks/>
              </p:cNvGrpSpPr>
              <p:nvPr/>
            </p:nvGrpSpPr>
            <p:grpSpPr bwMode="auto">
              <a:xfrm>
                <a:off x="1108" y="1014"/>
                <a:ext cx="3032" cy="1314"/>
                <a:chOff x="309" y="541"/>
                <a:chExt cx="3442" cy="1588"/>
              </a:xfrm>
            </p:grpSpPr>
            <p:sp>
              <p:nvSpPr>
                <p:cNvPr id="23640" name="Text Box 235"/>
                <p:cNvSpPr txBox="1">
                  <a:spLocks noChangeArrowheads="1"/>
                </p:cNvSpPr>
                <p:nvPr/>
              </p:nvSpPr>
              <p:spPr bwMode="auto">
                <a:xfrm>
                  <a:off x="356" y="541"/>
                  <a:ext cx="1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tr-TR" altLang="en-US" sz="2400"/>
                </a:p>
              </p:txBody>
            </p:sp>
            <p:sp>
              <p:nvSpPr>
                <p:cNvPr id="23641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3619" y="1019"/>
                  <a:ext cx="132" cy="3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tr-TR" altLang="en-US" sz="2000"/>
                </a:p>
              </p:txBody>
            </p:sp>
            <p:sp>
              <p:nvSpPr>
                <p:cNvPr id="23642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1006" y="1844"/>
                  <a:ext cx="195" cy="2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buFontTx/>
                    <a:buChar char="•"/>
                  </a:pPr>
                  <a:endParaRPr lang="tr-TR" altLang="en-US" sz="2400"/>
                </a:p>
              </p:txBody>
            </p:sp>
            <p:sp>
              <p:nvSpPr>
                <p:cNvPr id="23643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309" y="1781"/>
                  <a:ext cx="132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tr-TR" altLang="en-US" sz="2400"/>
                </a:p>
              </p:txBody>
            </p:sp>
          </p:grpSp>
          <p:grpSp>
            <p:nvGrpSpPr>
              <p:cNvPr id="23564" name="Group 374"/>
              <p:cNvGrpSpPr>
                <a:grpSpLocks/>
              </p:cNvGrpSpPr>
              <p:nvPr/>
            </p:nvGrpSpPr>
            <p:grpSpPr bwMode="auto">
              <a:xfrm>
                <a:off x="568" y="2900"/>
                <a:ext cx="4308" cy="847"/>
                <a:chOff x="522" y="2900"/>
                <a:chExt cx="4308" cy="847"/>
              </a:xfrm>
            </p:grpSpPr>
            <p:sp>
              <p:nvSpPr>
                <p:cNvPr id="23565" name="Rectangle 281"/>
                <p:cNvSpPr>
                  <a:spLocks noChangeArrowheads="1"/>
                </p:cNvSpPr>
                <p:nvPr/>
              </p:nvSpPr>
              <p:spPr bwMode="auto">
                <a:xfrm>
                  <a:off x="727" y="3313"/>
                  <a:ext cx="411" cy="2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566" name="Rectangle 282"/>
                <p:cNvSpPr>
                  <a:spLocks noChangeArrowheads="1"/>
                </p:cNvSpPr>
                <p:nvPr/>
              </p:nvSpPr>
              <p:spPr bwMode="auto">
                <a:xfrm>
                  <a:off x="727" y="3512"/>
                  <a:ext cx="411" cy="1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567" name="Rectangle 283"/>
                <p:cNvSpPr>
                  <a:spLocks noChangeArrowheads="1"/>
                </p:cNvSpPr>
                <p:nvPr/>
              </p:nvSpPr>
              <p:spPr bwMode="auto">
                <a:xfrm>
                  <a:off x="727" y="3212"/>
                  <a:ext cx="411" cy="1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568" name="Rectangle 285"/>
                <p:cNvSpPr>
                  <a:spLocks noChangeArrowheads="1"/>
                </p:cNvSpPr>
                <p:nvPr/>
              </p:nvSpPr>
              <p:spPr bwMode="auto">
                <a:xfrm>
                  <a:off x="1384" y="3313"/>
                  <a:ext cx="411" cy="2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569" name="Rectangle 286"/>
                <p:cNvSpPr>
                  <a:spLocks noChangeArrowheads="1"/>
                </p:cNvSpPr>
                <p:nvPr/>
              </p:nvSpPr>
              <p:spPr bwMode="auto">
                <a:xfrm>
                  <a:off x="1384" y="3512"/>
                  <a:ext cx="411" cy="1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570" name="Rectangle 287"/>
                <p:cNvSpPr>
                  <a:spLocks noChangeArrowheads="1"/>
                </p:cNvSpPr>
                <p:nvPr/>
              </p:nvSpPr>
              <p:spPr bwMode="auto">
                <a:xfrm>
                  <a:off x="1384" y="3212"/>
                  <a:ext cx="411" cy="1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571" name="Rectangle 289"/>
                <p:cNvSpPr>
                  <a:spLocks noChangeArrowheads="1"/>
                </p:cNvSpPr>
                <p:nvPr/>
              </p:nvSpPr>
              <p:spPr bwMode="auto">
                <a:xfrm>
                  <a:off x="2041" y="3350"/>
                  <a:ext cx="411" cy="2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572" name="Rectangle 290"/>
                <p:cNvSpPr>
                  <a:spLocks noChangeArrowheads="1"/>
                </p:cNvSpPr>
                <p:nvPr/>
              </p:nvSpPr>
              <p:spPr bwMode="auto">
                <a:xfrm>
                  <a:off x="2041" y="3557"/>
                  <a:ext cx="411" cy="1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573" name="Rectangle 291"/>
                <p:cNvSpPr>
                  <a:spLocks noChangeArrowheads="1"/>
                </p:cNvSpPr>
                <p:nvPr/>
              </p:nvSpPr>
              <p:spPr bwMode="auto">
                <a:xfrm>
                  <a:off x="2041" y="3249"/>
                  <a:ext cx="411" cy="1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23574" name="Group 292"/>
                <p:cNvGrpSpPr>
                  <a:grpSpLocks/>
                </p:cNvGrpSpPr>
                <p:nvPr/>
              </p:nvGrpSpPr>
              <p:grpSpPr bwMode="auto">
                <a:xfrm>
                  <a:off x="2697" y="3249"/>
                  <a:ext cx="411" cy="403"/>
                  <a:chOff x="476" y="845"/>
                  <a:chExt cx="454" cy="544"/>
                </a:xfrm>
              </p:grpSpPr>
              <p:sp>
                <p:nvSpPr>
                  <p:cNvPr id="23637" name="Rectangle 293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981"/>
                    <a:ext cx="454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23638" name="Rectangle 294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1254"/>
                    <a:ext cx="454" cy="13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23639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845"/>
                    <a:ext cx="454" cy="13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</p:grpSp>
            <p:graphicFrame>
              <p:nvGraphicFramePr>
                <p:cNvPr id="23575" name="Object 296"/>
                <p:cNvGraphicFramePr>
                  <a:graphicFrameLocks noChangeAspect="1"/>
                </p:cNvGraphicFramePr>
                <p:nvPr/>
              </p:nvGraphicFramePr>
              <p:xfrm>
                <a:off x="844" y="3313"/>
                <a:ext cx="188" cy="2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12" name="Equation" r:id="rId4" imgW="164885" imgH="215619" progId="Equation.3">
                        <p:embed/>
                      </p:oleObj>
                    </mc:Choice>
                    <mc:Fallback>
                      <p:oleObj name="Equation" r:id="rId4" imgW="164885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4" y="3313"/>
                              <a:ext cx="188" cy="2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576" name="Object 297"/>
                <p:cNvGraphicFramePr>
                  <a:graphicFrameLocks noChangeAspect="1"/>
                </p:cNvGraphicFramePr>
                <p:nvPr/>
              </p:nvGraphicFramePr>
              <p:xfrm>
                <a:off x="1493" y="3313"/>
                <a:ext cx="202" cy="2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13" name="Equation" r:id="rId6" imgW="177569" imgH="215619" progId="Equation.3">
                        <p:embed/>
                      </p:oleObj>
                    </mc:Choice>
                    <mc:Fallback>
                      <p:oleObj name="Equation" r:id="rId6" imgW="177569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93" y="3313"/>
                              <a:ext cx="202" cy="2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577" name="Object 298"/>
                <p:cNvGraphicFramePr>
                  <a:graphicFrameLocks noChangeAspect="1"/>
                </p:cNvGraphicFramePr>
                <p:nvPr/>
              </p:nvGraphicFramePr>
              <p:xfrm>
                <a:off x="2813" y="3313"/>
                <a:ext cx="188" cy="2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14" name="Equation" r:id="rId8" imgW="164885" imgH="215619" progId="Equation.3">
                        <p:embed/>
                      </p:oleObj>
                    </mc:Choice>
                    <mc:Fallback>
                      <p:oleObj name="Equation" r:id="rId8" imgW="164885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13" y="3313"/>
                              <a:ext cx="188" cy="2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578" name="Object 299"/>
                <p:cNvGraphicFramePr>
                  <a:graphicFrameLocks noChangeAspect="1"/>
                </p:cNvGraphicFramePr>
                <p:nvPr/>
              </p:nvGraphicFramePr>
              <p:xfrm>
                <a:off x="2140" y="3307"/>
                <a:ext cx="203" cy="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15" name="Equation" r:id="rId10" imgW="177646" imgH="228402" progId="Equation.3">
                        <p:embed/>
                      </p:oleObj>
                    </mc:Choice>
                    <mc:Fallback>
                      <p:oleObj name="Equation" r:id="rId10" imgW="177646" imgH="22840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40" y="3307"/>
                              <a:ext cx="203" cy="2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579" name="Line 300"/>
                <p:cNvSpPr>
                  <a:spLocks noChangeShapeType="1"/>
                </p:cNvSpPr>
                <p:nvPr/>
              </p:nvSpPr>
              <p:spPr bwMode="auto">
                <a:xfrm flipV="1">
                  <a:off x="1590" y="3078"/>
                  <a:ext cx="0" cy="20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0" name="Line 301"/>
                <p:cNvSpPr>
                  <a:spLocks noChangeShapeType="1"/>
                </p:cNvSpPr>
                <p:nvPr/>
              </p:nvSpPr>
              <p:spPr bwMode="auto">
                <a:xfrm>
                  <a:off x="1015" y="3067"/>
                  <a:ext cx="0" cy="135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1" name="Line 302"/>
                <p:cNvSpPr>
                  <a:spLocks noChangeShapeType="1"/>
                </p:cNvSpPr>
                <p:nvPr/>
              </p:nvSpPr>
              <p:spPr bwMode="auto">
                <a:xfrm flipH="1">
                  <a:off x="933" y="3034"/>
                  <a:ext cx="1395" cy="1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2" name="Line 303"/>
                <p:cNvSpPr>
                  <a:spLocks noChangeShapeType="1"/>
                </p:cNvSpPr>
                <p:nvPr/>
              </p:nvSpPr>
              <p:spPr bwMode="auto">
                <a:xfrm>
                  <a:off x="933" y="303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3" name="Line 304"/>
                <p:cNvSpPr>
                  <a:spLocks noChangeShapeType="1"/>
                </p:cNvSpPr>
                <p:nvPr/>
              </p:nvSpPr>
              <p:spPr bwMode="auto">
                <a:xfrm flipV="1">
                  <a:off x="2902" y="301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4" name="Line 307"/>
                <p:cNvSpPr>
                  <a:spLocks noChangeShapeType="1"/>
                </p:cNvSpPr>
                <p:nvPr/>
              </p:nvSpPr>
              <p:spPr bwMode="auto">
                <a:xfrm>
                  <a:off x="933" y="3280"/>
                  <a:ext cx="37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5" name="Line 308"/>
                <p:cNvSpPr>
                  <a:spLocks noChangeShapeType="1"/>
                </p:cNvSpPr>
                <p:nvPr/>
              </p:nvSpPr>
              <p:spPr bwMode="auto">
                <a:xfrm flipV="1">
                  <a:off x="1303" y="3112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6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1097" y="3112"/>
                  <a:ext cx="206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7" name="Line 310"/>
                <p:cNvSpPr>
                  <a:spLocks noChangeShapeType="1"/>
                </p:cNvSpPr>
                <p:nvPr/>
              </p:nvSpPr>
              <p:spPr bwMode="auto">
                <a:xfrm>
                  <a:off x="1097" y="3101"/>
                  <a:ext cx="0" cy="101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8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1015" y="3067"/>
                  <a:ext cx="575" cy="11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9" name="Line 312"/>
                <p:cNvSpPr>
                  <a:spLocks noChangeShapeType="1"/>
                </p:cNvSpPr>
                <p:nvPr/>
              </p:nvSpPr>
              <p:spPr bwMode="auto">
                <a:xfrm flipV="1">
                  <a:off x="2328" y="3034"/>
                  <a:ext cx="0" cy="235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0" name="Line 313"/>
                <p:cNvSpPr>
                  <a:spLocks noChangeShapeType="1"/>
                </p:cNvSpPr>
                <p:nvPr/>
              </p:nvSpPr>
              <p:spPr bwMode="auto">
                <a:xfrm flipH="1">
                  <a:off x="892" y="3001"/>
                  <a:ext cx="201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1" name="Line 314"/>
                <p:cNvSpPr>
                  <a:spLocks noChangeShapeType="1"/>
                </p:cNvSpPr>
                <p:nvPr/>
              </p:nvSpPr>
              <p:spPr bwMode="auto">
                <a:xfrm>
                  <a:off x="892" y="3001"/>
                  <a:ext cx="0" cy="20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2" name="Text Box 315"/>
                <p:cNvSpPr txBox="1">
                  <a:spLocks noChangeArrowheads="1"/>
                </p:cNvSpPr>
                <p:nvPr/>
              </p:nvSpPr>
              <p:spPr bwMode="auto">
                <a:xfrm>
                  <a:off x="839" y="3167"/>
                  <a:ext cx="1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buFontTx/>
                    <a:buChar char="•"/>
                  </a:pPr>
                  <a:r>
                    <a:rPr lang="en-US" altLang="en-US" sz="2400"/>
                    <a:t> </a:t>
                  </a:r>
                  <a:endParaRPr lang="tr-TR" altLang="en-US" sz="2400"/>
                </a:p>
              </p:txBody>
            </p:sp>
            <p:sp>
              <p:nvSpPr>
                <p:cNvPr id="23593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1507" y="3113"/>
                  <a:ext cx="1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buFontTx/>
                    <a:buChar char="•"/>
                  </a:pPr>
                  <a:r>
                    <a:rPr lang="en-US" altLang="en-US" sz="2400"/>
                    <a:t> </a:t>
                  </a:r>
                  <a:endParaRPr lang="tr-TR" altLang="en-US" sz="2400"/>
                </a:p>
              </p:txBody>
            </p:sp>
            <p:sp>
              <p:nvSpPr>
                <p:cNvPr id="23594" name="Text Box 317"/>
                <p:cNvSpPr txBox="1">
                  <a:spLocks noChangeArrowheads="1"/>
                </p:cNvSpPr>
                <p:nvPr/>
              </p:nvSpPr>
              <p:spPr bwMode="auto">
                <a:xfrm>
                  <a:off x="2245" y="3142"/>
                  <a:ext cx="1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buFontTx/>
                    <a:buChar char="•"/>
                  </a:pPr>
                  <a:r>
                    <a:rPr lang="en-US" altLang="en-US" sz="2400"/>
                    <a:t> </a:t>
                  </a:r>
                  <a:endParaRPr lang="tr-TR" altLang="en-US" sz="2400"/>
                </a:p>
              </p:txBody>
            </p:sp>
            <p:sp>
              <p:nvSpPr>
                <p:cNvPr id="23595" name="Text Box 318"/>
                <p:cNvSpPr txBox="1">
                  <a:spLocks noChangeArrowheads="1"/>
                </p:cNvSpPr>
                <p:nvPr/>
              </p:nvSpPr>
              <p:spPr bwMode="auto">
                <a:xfrm>
                  <a:off x="2820" y="3158"/>
                  <a:ext cx="1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buFontTx/>
                    <a:buChar char="•"/>
                  </a:pPr>
                  <a:r>
                    <a:rPr lang="en-US" altLang="en-US" sz="2400"/>
                    <a:t> </a:t>
                  </a:r>
                  <a:endParaRPr lang="tr-TR" altLang="en-US" sz="2400"/>
                </a:p>
              </p:txBody>
            </p:sp>
            <p:cxnSp>
              <p:nvCxnSpPr>
                <p:cNvPr id="23596" name="AutoShape 319"/>
                <p:cNvCxnSpPr>
                  <a:cxnSpLocks noChangeShapeType="1"/>
                  <a:stCxn id="23566" idx="2"/>
                  <a:endCxn id="23568" idx="1"/>
                </p:cNvCxnSpPr>
                <p:nvPr/>
              </p:nvCxnSpPr>
              <p:spPr bwMode="auto">
                <a:xfrm rot="5400000" flipH="1" flipV="1">
                  <a:off x="1060" y="3287"/>
                  <a:ext cx="198" cy="451"/>
                </a:xfrm>
                <a:prstGeom prst="bentConnector4">
                  <a:avLst>
                    <a:gd name="adj1" fmla="val -72727"/>
                    <a:gd name="adj2" fmla="val 72727"/>
                  </a:avLst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597" name="AutoShape 32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673" y="3237"/>
                  <a:ext cx="201" cy="534"/>
                </a:xfrm>
                <a:prstGeom prst="bentConnector4">
                  <a:avLst>
                    <a:gd name="adj1" fmla="val -52574"/>
                    <a:gd name="adj2" fmla="val 69324"/>
                  </a:avLst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598" name="AutoShape 32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371" y="3332"/>
                  <a:ext cx="201" cy="450"/>
                </a:xfrm>
                <a:prstGeom prst="bentConnector4">
                  <a:avLst>
                    <a:gd name="adj1" fmla="val -71644"/>
                    <a:gd name="adj2" fmla="val 72667"/>
                  </a:avLst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599" name="Line 322"/>
                <p:cNvSpPr>
                  <a:spLocks noChangeShapeType="1"/>
                </p:cNvSpPr>
                <p:nvPr/>
              </p:nvSpPr>
              <p:spPr bwMode="auto">
                <a:xfrm flipV="1">
                  <a:off x="933" y="3548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0" name="Line 323"/>
                <p:cNvSpPr>
                  <a:spLocks noChangeShapeType="1"/>
                </p:cNvSpPr>
                <p:nvPr/>
              </p:nvSpPr>
              <p:spPr bwMode="auto">
                <a:xfrm flipV="1">
                  <a:off x="1507" y="3548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1" name="Line 324"/>
                <p:cNvSpPr>
                  <a:spLocks noChangeShapeType="1"/>
                </p:cNvSpPr>
                <p:nvPr/>
              </p:nvSpPr>
              <p:spPr bwMode="auto">
                <a:xfrm flipH="1" flipV="1">
                  <a:off x="2245" y="3607"/>
                  <a:ext cx="1" cy="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2" name="Text Box 325"/>
                <p:cNvSpPr txBox="1">
                  <a:spLocks noChangeArrowheads="1"/>
                </p:cNvSpPr>
                <p:nvPr/>
              </p:nvSpPr>
              <p:spPr bwMode="auto">
                <a:xfrm>
                  <a:off x="2778" y="3459"/>
                  <a:ext cx="1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buFontTx/>
                    <a:buChar char="•"/>
                  </a:pPr>
                  <a:r>
                    <a:rPr lang="en-US" altLang="en-US" sz="2400"/>
                    <a:t> </a:t>
                  </a:r>
                  <a:endParaRPr lang="tr-TR" altLang="en-US" sz="2400"/>
                </a:p>
              </p:txBody>
            </p:sp>
            <p:sp>
              <p:nvSpPr>
                <p:cNvPr id="23603" name="Line 326"/>
                <p:cNvSpPr>
                  <a:spLocks noChangeShapeType="1"/>
                </p:cNvSpPr>
                <p:nvPr/>
              </p:nvSpPr>
              <p:spPr bwMode="auto">
                <a:xfrm flipV="1">
                  <a:off x="2861" y="358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3312" y="3315"/>
                  <a:ext cx="411" cy="2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605" name="Rectangle 330"/>
                <p:cNvSpPr>
                  <a:spLocks noChangeArrowheads="1"/>
                </p:cNvSpPr>
                <p:nvPr/>
              </p:nvSpPr>
              <p:spPr bwMode="auto">
                <a:xfrm>
                  <a:off x="3312" y="3521"/>
                  <a:ext cx="411" cy="1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606" name="Rectangle 331"/>
                <p:cNvSpPr>
                  <a:spLocks noChangeArrowheads="1"/>
                </p:cNvSpPr>
                <p:nvPr/>
              </p:nvSpPr>
              <p:spPr bwMode="auto">
                <a:xfrm>
                  <a:off x="3312" y="3214"/>
                  <a:ext cx="411" cy="1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graphicFrame>
              <p:nvGraphicFramePr>
                <p:cNvPr id="23607" name="Object 332"/>
                <p:cNvGraphicFramePr>
                  <a:graphicFrameLocks noChangeAspect="1"/>
                </p:cNvGraphicFramePr>
                <p:nvPr/>
              </p:nvGraphicFramePr>
              <p:xfrm>
                <a:off x="3428" y="3308"/>
                <a:ext cx="188" cy="2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16" name="Equation" r:id="rId12" imgW="165028" imgH="228501" progId="Equation.3">
                        <p:embed/>
                      </p:oleObj>
                    </mc:Choice>
                    <mc:Fallback>
                      <p:oleObj name="Equation" r:id="rId12" imgW="165028" imgH="22850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28" y="3308"/>
                              <a:ext cx="188" cy="2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608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3435" y="3169"/>
                  <a:ext cx="1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buFontTx/>
                    <a:buChar char="•"/>
                  </a:pPr>
                  <a:r>
                    <a:rPr lang="en-US" altLang="en-US" sz="2400"/>
                    <a:t> </a:t>
                  </a:r>
                  <a:endParaRPr lang="tr-TR" altLang="en-US" sz="2400"/>
                </a:p>
              </p:txBody>
            </p:sp>
            <p:sp>
              <p:nvSpPr>
                <p:cNvPr id="23609" name="Text Box 334"/>
                <p:cNvSpPr txBox="1">
                  <a:spLocks noChangeArrowheads="1"/>
                </p:cNvSpPr>
                <p:nvPr/>
              </p:nvSpPr>
              <p:spPr bwMode="auto">
                <a:xfrm>
                  <a:off x="3353" y="3430"/>
                  <a:ext cx="1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buFontTx/>
                    <a:buChar char="•"/>
                  </a:pPr>
                  <a:r>
                    <a:rPr lang="en-US" altLang="en-US" sz="2400"/>
                    <a:t> </a:t>
                  </a:r>
                  <a:endParaRPr lang="tr-TR" altLang="en-US" sz="2400"/>
                </a:p>
              </p:txBody>
            </p:sp>
            <p:sp>
              <p:nvSpPr>
                <p:cNvPr id="23610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3435" y="3590"/>
                  <a:ext cx="0" cy="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11" name="Rectangle 337"/>
                <p:cNvSpPr>
                  <a:spLocks noChangeArrowheads="1"/>
                </p:cNvSpPr>
                <p:nvPr/>
              </p:nvSpPr>
              <p:spPr bwMode="auto">
                <a:xfrm>
                  <a:off x="3886" y="3315"/>
                  <a:ext cx="411" cy="2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612" name="Rectangle 338"/>
                <p:cNvSpPr>
                  <a:spLocks noChangeArrowheads="1"/>
                </p:cNvSpPr>
                <p:nvPr/>
              </p:nvSpPr>
              <p:spPr bwMode="auto">
                <a:xfrm>
                  <a:off x="3886" y="3521"/>
                  <a:ext cx="411" cy="1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613" name="Rectangle 339"/>
                <p:cNvSpPr>
                  <a:spLocks noChangeArrowheads="1"/>
                </p:cNvSpPr>
                <p:nvPr/>
              </p:nvSpPr>
              <p:spPr bwMode="auto">
                <a:xfrm>
                  <a:off x="3886" y="3214"/>
                  <a:ext cx="411" cy="1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graphicFrame>
              <p:nvGraphicFramePr>
                <p:cNvPr id="23614" name="Object 340"/>
                <p:cNvGraphicFramePr>
                  <a:graphicFrameLocks noChangeAspect="1"/>
                </p:cNvGraphicFramePr>
                <p:nvPr/>
              </p:nvGraphicFramePr>
              <p:xfrm>
                <a:off x="4002" y="3314"/>
                <a:ext cx="188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17" name="Equation" r:id="rId14" imgW="164885" imgH="215619" progId="Equation.3">
                        <p:embed/>
                      </p:oleObj>
                    </mc:Choice>
                    <mc:Fallback>
                      <p:oleObj name="Equation" r:id="rId14" imgW="164885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02" y="3314"/>
                              <a:ext cx="188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615" name="Text Box 341"/>
                <p:cNvSpPr txBox="1">
                  <a:spLocks noChangeArrowheads="1"/>
                </p:cNvSpPr>
                <p:nvPr/>
              </p:nvSpPr>
              <p:spPr bwMode="auto">
                <a:xfrm>
                  <a:off x="4009" y="3169"/>
                  <a:ext cx="1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buFontTx/>
                    <a:buChar char="•"/>
                  </a:pPr>
                  <a:r>
                    <a:rPr lang="en-US" altLang="en-US" sz="2400"/>
                    <a:t> </a:t>
                  </a:r>
                  <a:endParaRPr lang="tr-TR" altLang="en-US" sz="2400"/>
                </a:p>
              </p:txBody>
            </p:sp>
            <p:sp>
              <p:nvSpPr>
                <p:cNvPr id="23616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3886" y="3430"/>
                  <a:ext cx="1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buFontTx/>
                    <a:buChar char="•"/>
                  </a:pPr>
                  <a:r>
                    <a:rPr lang="en-US" altLang="en-US" sz="2400"/>
                    <a:t> </a:t>
                  </a:r>
                  <a:endParaRPr lang="tr-TR" altLang="en-US" sz="2400"/>
                </a:p>
              </p:txBody>
            </p:sp>
            <p:sp>
              <p:nvSpPr>
                <p:cNvPr id="23617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3969" y="3550"/>
                  <a:ext cx="0" cy="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18" name="Rectangle 345"/>
                <p:cNvSpPr>
                  <a:spLocks noChangeArrowheads="1"/>
                </p:cNvSpPr>
                <p:nvPr/>
              </p:nvSpPr>
              <p:spPr bwMode="auto">
                <a:xfrm>
                  <a:off x="4419" y="3315"/>
                  <a:ext cx="411" cy="2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619" name="Rectangle 346"/>
                <p:cNvSpPr>
                  <a:spLocks noChangeArrowheads="1"/>
                </p:cNvSpPr>
                <p:nvPr/>
              </p:nvSpPr>
              <p:spPr bwMode="auto">
                <a:xfrm>
                  <a:off x="4419" y="3521"/>
                  <a:ext cx="411" cy="1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3620" name="Rectangle 347"/>
                <p:cNvSpPr>
                  <a:spLocks noChangeArrowheads="1"/>
                </p:cNvSpPr>
                <p:nvPr/>
              </p:nvSpPr>
              <p:spPr bwMode="auto">
                <a:xfrm>
                  <a:off x="4419" y="3214"/>
                  <a:ext cx="411" cy="1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graphicFrame>
              <p:nvGraphicFramePr>
                <p:cNvPr id="23621" name="Object 348"/>
                <p:cNvGraphicFramePr>
                  <a:graphicFrameLocks noChangeAspect="1"/>
                </p:cNvGraphicFramePr>
                <p:nvPr/>
              </p:nvGraphicFramePr>
              <p:xfrm>
                <a:off x="4542" y="3314"/>
                <a:ext cx="174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18" name="Equation" r:id="rId16" imgW="152268" imgH="215713" progId="Equation.3">
                        <p:embed/>
                      </p:oleObj>
                    </mc:Choice>
                    <mc:Fallback>
                      <p:oleObj name="Equation" r:id="rId16" imgW="152268" imgH="21571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42" y="3314"/>
                              <a:ext cx="174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622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4542" y="3169"/>
                  <a:ext cx="1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buFontTx/>
                    <a:buChar char="•"/>
                  </a:pPr>
                  <a:r>
                    <a:rPr lang="en-US" altLang="en-US" sz="2400"/>
                    <a:t> </a:t>
                  </a:r>
                  <a:endParaRPr lang="tr-TR" altLang="en-US" sz="2400"/>
                </a:p>
              </p:txBody>
            </p:sp>
            <p:sp>
              <p:nvSpPr>
                <p:cNvPr id="23623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4572" y="3385"/>
                  <a:ext cx="1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/>
                    <a:t>/</a:t>
                  </a:r>
                  <a:r>
                    <a:rPr lang="en-US" altLang="en-US" sz="2400"/>
                    <a:t> </a:t>
                  </a:r>
                  <a:endParaRPr lang="tr-TR" altLang="en-US" sz="2400"/>
                </a:p>
              </p:txBody>
            </p:sp>
            <p:cxnSp>
              <p:nvCxnSpPr>
                <p:cNvPr id="23624" name="AutoShape 353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966" y="3317"/>
                  <a:ext cx="235" cy="445"/>
                </a:xfrm>
                <a:prstGeom prst="bentConnector4">
                  <a:avLst>
                    <a:gd name="adj1" fmla="val -44972"/>
                    <a:gd name="adj2" fmla="val 70931"/>
                  </a:avLst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625" name="AutoShape 35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540" y="3272"/>
                  <a:ext cx="235" cy="445"/>
                </a:xfrm>
                <a:prstGeom prst="bentConnector4">
                  <a:avLst>
                    <a:gd name="adj1" fmla="val -44972"/>
                    <a:gd name="adj2" fmla="val 76829"/>
                  </a:avLst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626" name="AutoShape 35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074" y="3265"/>
                  <a:ext cx="235" cy="445"/>
                </a:xfrm>
                <a:prstGeom prst="bentConnector4">
                  <a:avLst>
                    <a:gd name="adj1" fmla="val -44972"/>
                    <a:gd name="adj2" fmla="val 89431"/>
                  </a:avLst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627" name="Line 356"/>
                <p:cNvSpPr>
                  <a:spLocks noChangeShapeType="1"/>
                </p:cNvSpPr>
                <p:nvPr/>
              </p:nvSpPr>
              <p:spPr bwMode="auto">
                <a:xfrm flipV="1">
                  <a:off x="3518" y="2967"/>
                  <a:ext cx="0" cy="30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8" name="Line 357"/>
                <p:cNvSpPr>
                  <a:spLocks noChangeShapeType="1"/>
                </p:cNvSpPr>
                <p:nvPr/>
              </p:nvSpPr>
              <p:spPr bwMode="auto">
                <a:xfrm flipH="1">
                  <a:off x="850" y="2967"/>
                  <a:ext cx="2668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9" name="Line 358"/>
                <p:cNvSpPr>
                  <a:spLocks noChangeShapeType="1"/>
                </p:cNvSpPr>
                <p:nvPr/>
              </p:nvSpPr>
              <p:spPr bwMode="auto">
                <a:xfrm flipH="1">
                  <a:off x="850" y="2967"/>
                  <a:ext cx="0" cy="235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30" name="Line 359"/>
                <p:cNvSpPr>
                  <a:spLocks noChangeShapeType="1"/>
                </p:cNvSpPr>
                <p:nvPr/>
              </p:nvSpPr>
              <p:spPr bwMode="auto">
                <a:xfrm flipV="1">
                  <a:off x="4093" y="2933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31" name="Line 360"/>
                <p:cNvSpPr>
                  <a:spLocks noChangeShapeType="1"/>
                </p:cNvSpPr>
                <p:nvPr/>
              </p:nvSpPr>
              <p:spPr bwMode="auto">
                <a:xfrm flipH="1">
                  <a:off x="810" y="2933"/>
                  <a:ext cx="3283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32" name="Line 361"/>
                <p:cNvSpPr>
                  <a:spLocks noChangeShapeType="1"/>
                </p:cNvSpPr>
                <p:nvPr/>
              </p:nvSpPr>
              <p:spPr bwMode="auto">
                <a:xfrm flipH="1">
                  <a:off x="810" y="2933"/>
                  <a:ext cx="0" cy="269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33" name="Line 362"/>
                <p:cNvSpPr>
                  <a:spLocks noChangeShapeType="1"/>
                </p:cNvSpPr>
                <p:nvPr/>
              </p:nvSpPr>
              <p:spPr bwMode="auto">
                <a:xfrm flipV="1">
                  <a:off x="4626" y="2900"/>
                  <a:ext cx="0" cy="369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34" name="Line 363"/>
                <p:cNvSpPr>
                  <a:spLocks noChangeShapeType="1"/>
                </p:cNvSpPr>
                <p:nvPr/>
              </p:nvSpPr>
              <p:spPr bwMode="auto">
                <a:xfrm flipH="1">
                  <a:off x="769" y="2900"/>
                  <a:ext cx="3857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35" name="Line 364"/>
                <p:cNvSpPr>
                  <a:spLocks noChangeShapeType="1"/>
                </p:cNvSpPr>
                <p:nvPr/>
              </p:nvSpPr>
              <p:spPr bwMode="auto">
                <a:xfrm flipH="1">
                  <a:off x="769" y="2900"/>
                  <a:ext cx="0" cy="30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36" name="Line 365"/>
                <p:cNvSpPr>
                  <a:spLocks noChangeShapeType="1"/>
                </p:cNvSpPr>
                <p:nvPr/>
              </p:nvSpPr>
              <p:spPr bwMode="auto">
                <a:xfrm flipH="1">
                  <a:off x="522" y="3436"/>
                  <a:ext cx="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3561" name="Text Box 368"/>
            <p:cNvSpPr txBox="1">
              <a:spLocks noChangeArrowheads="1"/>
            </p:cNvSpPr>
            <p:nvPr/>
          </p:nvSpPr>
          <p:spPr bwMode="auto">
            <a:xfrm>
              <a:off x="282" y="1412"/>
              <a:ext cx="5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tr-TR" altLang="en-US" sz="2400" dirty="0"/>
            </a:p>
          </p:txBody>
        </p:sp>
        <p:sp>
          <p:nvSpPr>
            <p:cNvPr id="23562" name="Text Box 370"/>
            <p:cNvSpPr txBox="1">
              <a:spLocks noChangeArrowheads="1"/>
            </p:cNvSpPr>
            <p:nvPr/>
          </p:nvSpPr>
          <p:spPr bwMode="auto">
            <a:xfrm>
              <a:off x="371" y="611"/>
              <a:ext cx="5261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tr-TR" altLang="en-US" sz="36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23557" name="Straight Connector 2"/>
          <p:cNvCxnSpPr>
            <a:cxnSpLocks noChangeShapeType="1"/>
          </p:cNvCxnSpPr>
          <p:nvPr/>
        </p:nvCxnSpPr>
        <p:spPr bwMode="auto">
          <a:xfrm flipH="1" flipV="1">
            <a:off x="1435100" y="4649301"/>
            <a:ext cx="5200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8" name="Straight Arrow Connector 4"/>
          <p:cNvCxnSpPr>
            <a:cxnSpLocks noChangeShapeType="1"/>
          </p:cNvCxnSpPr>
          <p:nvPr/>
        </p:nvCxnSpPr>
        <p:spPr bwMode="auto">
          <a:xfrm flipV="1">
            <a:off x="6635750" y="4072585"/>
            <a:ext cx="0" cy="576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Straight Connector 15"/>
          <p:cNvCxnSpPr>
            <a:cxnSpLocks noChangeShapeType="1"/>
          </p:cNvCxnSpPr>
          <p:nvPr/>
        </p:nvCxnSpPr>
        <p:spPr bwMode="auto">
          <a:xfrm>
            <a:off x="1435100" y="4100252"/>
            <a:ext cx="0" cy="546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043046-4475-45AC-BB36-B73FB2F4401C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5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Analysis of the Simple Union</a:t>
            </a:r>
            <a:r>
              <a:rPr lang="tr-TR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0006" name="Group 70"/>
          <p:cNvGrpSpPr>
            <a:grpSpLocks/>
          </p:cNvGrpSpPr>
          <p:nvPr/>
        </p:nvGrpSpPr>
        <p:grpSpPr bwMode="auto">
          <a:xfrm>
            <a:off x="611188" y="880157"/>
            <a:ext cx="8353425" cy="865187"/>
            <a:chOff x="204" y="527"/>
            <a:chExt cx="5262" cy="545"/>
          </a:xfrm>
        </p:grpSpPr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204" y="527"/>
              <a:ext cx="526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88900" algn="l"/>
                  <a:tab pos="2651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88900" algn="l"/>
                  <a:tab pos="2651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88900" algn="l"/>
                  <a:tab pos="2651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88900" algn="l"/>
                  <a:tab pos="2651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88900" algn="l"/>
                  <a:tab pos="2651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88900" algn="l"/>
                  <a:tab pos="2651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88900" algn="l"/>
                  <a:tab pos="2651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88900" algn="l"/>
                  <a:tab pos="2651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88900" algn="l"/>
                  <a:tab pos="2651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Char char="•"/>
              </a:pPr>
              <a:r>
                <a:rPr lang="en-US" dirty="0"/>
                <a:t>  A sequence of </a:t>
              </a:r>
              <a:r>
                <a:rPr lang="en-US" i="1" dirty="0"/>
                <a:t>m</a:t>
              </a:r>
              <a:r>
                <a:rPr lang="en-US" dirty="0"/>
                <a:t> operations that requires            time</a:t>
              </a:r>
            </a:p>
            <a:p>
              <a:pPr>
                <a:buFontTx/>
                <a:buChar char="•"/>
              </a:pPr>
              <a:r>
                <a:rPr lang="en-US" dirty="0"/>
                <a:t>  Suppose that we have </a:t>
              </a:r>
              <a:r>
                <a:rPr lang="en-US" i="1" dirty="0"/>
                <a:t>n</a:t>
              </a:r>
              <a:r>
                <a:rPr lang="en-US" dirty="0"/>
                <a:t> objects                    and let </a:t>
              </a:r>
              <a:r>
                <a:rPr lang="en-US" i="1" dirty="0"/>
                <a:t>m</a:t>
              </a:r>
              <a:r>
                <a:rPr lang="en-US" dirty="0"/>
                <a:t> </a:t>
              </a:r>
              <a:r>
                <a:rPr lang="en-US" i="1" dirty="0"/>
                <a:t>= 2n - 1</a:t>
              </a:r>
              <a:endParaRPr lang="tr-TR" i="1" dirty="0"/>
            </a:p>
          </p:txBody>
        </p:sp>
        <p:graphicFrame>
          <p:nvGraphicFramePr>
            <p:cNvPr id="39951" name="Object 15"/>
            <p:cNvGraphicFramePr>
              <a:graphicFrameLocks noChangeAspect="1"/>
            </p:cNvGraphicFramePr>
            <p:nvPr/>
          </p:nvGraphicFramePr>
          <p:xfrm>
            <a:off x="3606" y="527"/>
            <a:ext cx="49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5" name="Equation" r:id="rId3" imgW="444240" imgH="228600" progId="Equation.3">
                    <p:embed/>
                  </p:oleObj>
                </mc:Choice>
                <mc:Fallback>
                  <p:oleObj name="Equation" r:id="rId3" imgW="444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527"/>
                          <a:ext cx="49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16"/>
            <p:cNvGraphicFramePr>
              <a:graphicFrameLocks noChangeAspect="1"/>
            </p:cNvGraphicFramePr>
            <p:nvPr/>
          </p:nvGraphicFramePr>
          <p:xfrm>
            <a:off x="2835" y="754"/>
            <a:ext cx="90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6" name="Equation" r:id="rId5" imgW="685800" imgH="228600" progId="Equation.3">
                    <p:embed/>
                  </p:oleObj>
                </mc:Choice>
                <mc:Fallback>
                  <p:oleObj name="Equation" r:id="rId5" imgW="685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754"/>
                          <a:ext cx="90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86" name="Object 50"/>
          <p:cNvGraphicFramePr>
            <a:graphicFrameLocks noChangeAspect="1"/>
          </p:cNvGraphicFramePr>
          <p:nvPr/>
        </p:nvGraphicFramePr>
        <p:xfrm>
          <a:off x="4514850" y="50133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501332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22" name="Group 86"/>
          <p:cNvGraphicFramePr>
            <a:graphicFrameLocks noGrp="1"/>
          </p:cNvGraphicFramePr>
          <p:nvPr/>
        </p:nvGraphicFramePr>
        <p:xfrm>
          <a:off x="250825" y="1712913"/>
          <a:ext cx="8640763" cy="4379532"/>
        </p:xfrm>
        <a:graphic>
          <a:graphicData uri="http://schemas.openxmlformats.org/drawingml/2006/table">
            <a:tbl>
              <a:tblPr/>
              <a:tblGrid>
                <a:gridCol w="208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 of Objects Updated</a:t>
                      </a: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Updated Objects 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(Denoted By ‘</a:t>
                      </a: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 2" pitchFamily="18" charset="2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’)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00"/>
                          </a:solidFill>
                          <a:effectLst/>
                          <a:latin typeface="Times New Roman" pitchFamily="18" charset="0"/>
                        </a:rPr>
                        <a:t>MAKE-SET</a:t>
                      </a: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(</a:t>
                      </a:r>
                      <a:r>
                        <a:rPr kumimoji="0" lang="tr-TR" sz="2800" b="0" i="0" u="none" strike="noStrike" cap="none" normalizeH="0" baseline="1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c</a:t>
                      </a:r>
                      <a:r>
                        <a:rPr kumimoji="0" lang="tr-TR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  <a:r>
                        <a:rPr kumimoji="0" lang="tr-TR" sz="2800" b="0" i="0" u="none" strike="noStrike" cap="none" normalizeH="0" baseline="1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c</a:t>
                      </a:r>
                      <a:r>
                        <a:rPr kumimoji="0" lang="tr-TR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023" name="Text Box 87"/>
          <p:cNvSpPr txBox="1">
            <a:spLocks noChangeArrowheads="1"/>
          </p:cNvSpPr>
          <p:nvPr/>
        </p:nvSpPr>
        <p:spPr bwMode="auto">
          <a:xfrm>
            <a:off x="4695825" y="26066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40024" name="Text Box 88"/>
          <p:cNvSpPr txBox="1">
            <a:spLocks noChangeArrowheads="1"/>
          </p:cNvSpPr>
          <p:nvPr/>
        </p:nvSpPr>
        <p:spPr bwMode="auto">
          <a:xfrm>
            <a:off x="4500563" y="2275118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FF49A-9BF7-48CF-AB97-AB2F00DC6260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5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Analysis of the Simple Union</a:t>
            </a:r>
            <a:r>
              <a:rPr lang="tr-TR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Implementation</a:t>
            </a:r>
            <a:endParaRPr lang="en-US" sz="3200" dirty="0"/>
          </a:p>
        </p:txBody>
      </p:sp>
      <p:grpSp>
        <p:nvGrpSpPr>
          <p:cNvPr id="42086" name="Group 102"/>
          <p:cNvGrpSpPr>
            <a:grpSpLocks/>
          </p:cNvGrpSpPr>
          <p:nvPr/>
        </p:nvGrpSpPr>
        <p:grpSpPr bwMode="auto">
          <a:xfrm>
            <a:off x="179388" y="908050"/>
            <a:ext cx="8640762" cy="5184775"/>
            <a:chOff x="249" y="255"/>
            <a:chExt cx="5443" cy="3692"/>
          </a:xfrm>
        </p:grpSpPr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2835" y="693"/>
              <a:ext cx="2857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/>
                <a:t>}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</a:t>
              </a:r>
            </a:p>
            <a:p>
              <a:pPr algn="l">
                <a:spcBef>
                  <a:spcPct val="20000"/>
                </a:spcBef>
              </a:pPr>
              <a:endParaRPr lang="tr-TR" sz="2000" dirty="0"/>
            </a:p>
            <a:p>
              <a:pPr algn="l"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60" name="Text Box 76"/>
            <p:cNvSpPr txBox="1">
              <a:spLocks noChangeArrowheads="1"/>
            </p:cNvSpPr>
            <p:nvPr/>
          </p:nvSpPr>
          <p:spPr bwMode="auto">
            <a:xfrm>
              <a:off x="2914" y="588"/>
              <a:ext cx="28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61" name="Text Box 77"/>
            <p:cNvSpPr txBox="1">
              <a:spLocks noChangeArrowheads="1"/>
            </p:cNvSpPr>
            <p:nvPr/>
          </p:nvSpPr>
          <p:spPr bwMode="auto">
            <a:xfrm>
              <a:off x="2914" y="851"/>
              <a:ext cx="28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48" name="Rectangle 64"/>
            <p:cNvSpPr>
              <a:spLocks noChangeArrowheads="1"/>
            </p:cNvSpPr>
            <p:nvPr/>
          </p:nvSpPr>
          <p:spPr bwMode="auto">
            <a:xfrm>
              <a:off x="1560" y="693"/>
              <a:ext cx="1275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2000"/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tr-TR" sz="2000"/>
                <a:t>1</a:t>
              </a:r>
            </a:p>
          </p:txBody>
        </p:sp>
        <p:sp>
          <p:nvSpPr>
            <p:cNvPr id="42049" name="Rectangle 65"/>
            <p:cNvSpPr>
              <a:spLocks noChangeArrowheads="1"/>
            </p:cNvSpPr>
            <p:nvPr/>
          </p:nvSpPr>
          <p:spPr bwMode="auto">
            <a:xfrm>
              <a:off x="249" y="693"/>
              <a:ext cx="1311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 algn="l">
                <a:spcBef>
                  <a:spcPct val="20000"/>
                </a:spcBef>
              </a:pPr>
              <a:endParaRPr lang="tr-TR" sz="1800" dirty="0"/>
            </a:p>
          </p:txBody>
        </p:sp>
        <p:sp>
          <p:nvSpPr>
            <p:cNvPr id="42050" name="Rectangle 66"/>
            <p:cNvSpPr>
              <a:spLocks noChangeArrowheads="1"/>
            </p:cNvSpPr>
            <p:nvPr/>
          </p:nvSpPr>
          <p:spPr bwMode="auto">
            <a:xfrm>
              <a:off x="2835" y="255"/>
              <a:ext cx="2857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Updated Objects </a:t>
              </a:r>
              <a:endParaRPr lang="tr-TR" sz="1800"/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(Denoted By ‘</a:t>
              </a:r>
              <a:r>
                <a:rPr lang="tr-TR" sz="1800">
                  <a:latin typeface="Wingdings 2" pitchFamily="18" charset="2"/>
                </a:rPr>
                <a:t>P</a:t>
              </a:r>
              <a:r>
                <a:rPr lang="en-US" sz="1800"/>
                <a:t>’)</a:t>
              </a:r>
              <a:endParaRPr lang="tr-TR" sz="1800"/>
            </a:p>
          </p:txBody>
        </p:sp>
        <p:sp>
          <p:nvSpPr>
            <p:cNvPr id="42051" name="Rectangle 67"/>
            <p:cNvSpPr>
              <a:spLocks noChangeArrowheads="1"/>
            </p:cNvSpPr>
            <p:nvPr/>
          </p:nvSpPr>
          <p:spPr bwMode="auto">
            <a:xfrm>
              <a:off x="1560" y="255"/>
              <a:ext cx="1275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800"/>
                <a:t>Number of Objects Updated</a:t>
              </a:r>
              <a:endParaRPr lang="tr-TR" sz="1800"/>
            </a:p>
          </p:txBody>
        </p:sp>
        <p:sp>
          <p:nvSpPr>
            <p:cNvPr id="42052" name="Rectangle 68"/>
            <p:cNvSpPr>
              <a:spLocks noChangeArrowheads="1"/>
            </p:cNvSpPr>
            <p:nvPr/>
          </p:nvSpPr>
          <p:spPr bwMode="auto">
            <a:xfrm>
              <a:off x="249" y="255"/>
              <a:ext cx="131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1800"/>
                <a:t>Operation</a:t>
              </a:r>
            </a:p>
          </p:txBody>
        </p:sp>
        <p:sp>
          <p:nvSpPr>
            <p:cNvPr id="42053" name="Line 69"/>
            <p:cNvSpPr>
              <a:spLocks noChangeShapeType="1"/>
            </p:cNvSpPr>
            <p:nvPr/>
          </p:nvSpPr>
          <p:spPr bwMode="auto">
            <a:xfrm>
              <a:off x="249" y="255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Line 70"/>
            <p:cNvSpPr>
              <a:spLocks noChangeShapeType="1"/>
            </p:cNvSpPr>
            <p:nvPr/>
          </p:nvSpPr>
          <p:spPr bwMode="auto">
            <a:xfrm>
              <a:off x="249" y="693"/>
              <a:ext cx="5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5" name="Line 71"/>
            <p:cNvSpPr>
              <a:spLocks noChangeShapeType="1"/>
            </p:cNvSpPr>
            <p:nvPr/>
          </p:nvSpPr>
          <p:spPr bwMode="auto">
            <a:xfrm>
              <a:off x="249" y="3947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Line 72"/>
            <p:cNvSpPr>
              <a:spLocks noChangeShapeType="1"/>
            </p:cNvSpPr>
            <p:nvPr/>
          </p:nvSpPr>
          <p:spPr bwMode="auto">
            <a:xfrm>
              <a:off x="249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Line 73"/>
            <p:cNvSpPr>
              <a:spLocks noChangeShapeType="1"/>
            </p:cNvSpPr>
            <p:nvPr/>
          </p:nvSpPr>
          <p:spPr bwMode="auto">
            <a:xfrm>
              <a:off x="1560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8" name="Line 74"/>
            <p:cNvSpPr>
              <a:spLocks noChangeShapeType="1"/>
            </p:cNvSpPr>
            <p:nvPr/>
          </p:nvSpPr>
          <p:spPr bwMode="auto">
            <a:xfrm>
              <a:off x="2835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9" name="Line 75"/>
            <p:cNvSpPr>
              <a:spLocks noChangeShapeType="1"/>
            </p:cNvSpPr>
            <p:nvPr/>
          </p:nvSpPr>
          <p:spPr bwMode="auto">
            <a:xfrm>
              <a:off x="5692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028143-8604-4CBD-89E0-42B39DA69F7F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Analysis of the Simple Union</a:t>
            </a:r>
            <a:r>
              <a:rPr lang="tr-TR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Implementation</a:t>
            </a:r>
            <a:endParaRPr lang="en-US" sz="3200" dirty="0"/>
          </a:p>
        </p:txBody>
      </p:sp>
      <p:grpSp>
        <p:nvGrpSpPr>
          <p:cNvPr id="42086" name="Group 102"/>
          <p:cNvGrpSpPr>
            <a:grpSpLocks/>
          </p:cNvGrpSpPr>
          <p:nvPr/>
        </p:nvGrpSpPr>
        <p:grpSpPr bwMode="auto">
          <a:xfrm>
            <a:off x="179388" y="908050"/>
            <a:ext cx="8640762" cy="5184775"/>
            <a:chOff x="249" y="255"/>
            <a:chExt cx="5443" cy="3692"/>
          </a:xfrm>
        </p:grpSpPr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2835" y="693"/>
              <a:ext cx="2857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/>
                <a:t>}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endParaRPr lang="tr-TR" sz="2000" dirty="0"/>
            </a:p>
            <a:p>
              <a:pPr algn="l">
                <a:spcBef>
                  <a:spcPct val="20000"/>
                </a:spcBef>
              </a:pPr>
              <a:endParaRPr lang="tr-TR" sz="2000" dirty="0"/>
            </a:p>
            <a:p>
              <a:pPr algn="l"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60" name="Text Box 76"/>
            <p:cNvSpPr txBox="1">
              <a:spLocks noChangeArrowheads="1"/>
            </p:cNvSpPr>
            <p:nvPr/>
          </p:nvSpPr>
          <p:spPr bwMode="auto">
            <a:xfrm>
              <a:off x="2914" y="588"/>
              <a:ext cx="28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61" name="Text Box 77"/>
            <p:cNvSpPr txBox="1">
              <a:spLocks noChangeArrowheads="1"/>
            </p:cNvSpPr>
            <p:nvPr/>
          </p:nvSpPr>
          <p:spPr bwMode="auto">
            <a:xfrm>
              <a:off x="2914" y="851"/>
              <a:ext cx="28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48" name="Rectangle 64"/>
            <p:cNvSpPr>
              <a:spLocks noChangeArrowheads="1"/>
            </p:cNvSpPr>
            <p:nvPr/>
          </p:nvSpPr>
          <p:spPr bwMode="auto">
            <a:xfrm>
              <a:off x="1560" y="693"/>
              <a:ext cx="1275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  <a:endParaRPr lang="en-US" sz="2000" dirty="0"/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endParaRPr lang="tr-TR" sz="1600" dirty="0"/>
            </a:p>
          </p:txBody>
        </p:sp>
        <p:sp>
          <p:nvSpPr>
            <p:cNvPr id="42049" name="Rectangle 65"/>
            <p:cNvSpPr>
              <a:spLocks noChangeArrowheads="1"/>
            </p:cNvSpPr>
            <p:nvPr/>
          </p:nvSpPr>
          <p:spPr bwMode="auto">
            <a:xfrm>
              <a:off x="249" y="693"/>
              <a:ext cx="1311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 algn="l">
                <a:spcBef>
                  <a:spcPct val="20000"/>
                </a:spcBef>
              </a:pPr>
              <a:endParaRPr lang="tr-TR" sz="1800" dirty="0"/>
            </a:p>
          </p:txBody>
        </p:sp>
        <p:sp>
          <p:nvSpPr>
            <p:cNvPr id="42050" name="Rectangle 66"/>
            <p:cNvSpPr>
              <a:spLocks noChangeArrowheads="1"/>
            </p:cNvSpPr>
            <p:nvPr/>
          </p:nvSpPr>
          <p:spPr bwMode="auto">
            <a:xfrm>
              <a:off x="2835" y="255"/>
              <a:ext cx="2857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Updated Objects </a:t>
              </a:r>
              <a:endParaRPr lang="tr-TR" sz="1800"/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(Denoted By ‘</a:t>
              </a:r>
              <a:r>
                <a:rPr lang="tr-TR" sz="1800">
                  <a:latin typeface="Wingdings 2" pitchFamily="18" charset="2"/>
                </a:rPr>
                <a:t>P</a:t>
              </a:r>
              <a:r>
                <a:rPr lang="en-US" sz="1800"/>
                <a:t>’)</a:t>
              </a:r>
              <a:endParaRPr lang="tr-TR" sz="1800"/>
            </a:p>
          </p:txBody>
        </p:sp>
        <p:sp>
          <p:nvSpPr>
            <p:cNvPr id="42051" name="Rectangle 67"/>
            <p:cNvSpPr>
              <a:spLocks noChangeArrowheads="1"/>
            </p:cNvSpPr>
            <p:nvPr/>
          </p:nvSpPr>
          <p:spPr bwMode="auto">
            <a:xfrm>
              <a:off x="1560" y="255"/>
              <a:ext cx="1275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800"/>
                <a:t>Number of Objects Updated</a:t>
              </a:r>
              <a:endParaRPr lang="tr-TR" sz="1800"/>
            </a:p>
          </p:txBody>
        </p:sp>
        <p:sp>
          <p:nvSpPr>
            <p:cNvPr id="42052" name="Rectangle 68"/>
            <p:cNvSpPr>
              <a:spLocks noChangeArrowheads="1"/>
            </p:cNvSpPr>
            <p:nvPr/>
          </p:nvSpPr>
          <p:spPr bwMode="auto">
            <a:xfrm>
              <a:off x="249" y="255"/>
              <a:ext cx="131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1800"/>
                <a:t>Operation</a:t>
              </a:r>
            </a:p>
          </p:txBody>
        </p:sp>
        <p:sp>
          <p:nvSpPr>
            <p:cNvPr id="42053" name="Line 69"/>
            <p:cNvSpPr>
              <a:spLocks noChangeShapeType="1"/>
            </p:cNvSpPr>
            <p:nvPr/>
          </p:nvSpPr>
          <p:spPr bwMode="auto">
            <a:xfrm>
              <a:off x="249" y="255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Line 70"/>
            <p:cNvSpPr>
              <a:spLocks noChangeShapeType="1"/>
            </p:cNvSpPr>
            <p:nvPr/>
          </p:nvSpPr>
          <p:spPr bwMode="auto">
            <a:xfrm>
              <a:off x="249" y="693"/>
              <a:ext cx="5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5" name="Line 71"/>
            <p:cNvSpPr>
              <a:spLocks noChangeShapeType="1"/>
            </p:cNvSpPr>
            <p:nvPr/>
          </p:nvSpPr>
          <p:spPr bwMode="auto">
            <a:xfrm>
              <a:off x="249" y="3947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Line 72"/>
            <p:cNvSpPr>
              <a:spLocks noChangeShapeType="1"/>
            </p:cNvSpPr>
            <p:nvPr/>
          </p:nvSpPr>
          <p:spPr bwMode="auto">
            <a:xfrm>
              <a:off x="249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Line 73"/>
            <p:cNvSpPr>
              <a:spLocks noChangeShapeType="1"/>
            </p:cNvSpPr>
            <p:nvPr/>
          </p:nvSpPr>
          <p:spPr bwMode="auto">
            <a:xfrm>
              <a:off x="1560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8" name="Line 74"/>
            <p:cNvSpPr>
              <a:spLocks noChangeShapeType="1"/>
            </p:cNvSpPr>
            <p:nvPr/>
          </p:nvSpPr>
          <p:spPr bwMode="auto">
            <a:xfrm>
              <a:off x="2835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9" name="Line 75"/>
            <p:cNvSpPr>
              <a:spLocks noChangeShapeType="1"/>
            </p:cNvSpPr>
            <p:nvPr/>
          </p:nvSpPr>
          <p:spPr bwMode="auto">
            <a:xfrm>
              <a:off x="5692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DDCBB5-F1BA-4057-9F15-9BB29F1C9830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7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77"/>
          <p:cNvSpPr txBox="1">
            <a:spLocks noChangeArrowheads="1"/>
          </p:cNvSpPr>
          <p:nvPr/>
        </p:nvSpPr>
        <p:spPr bwMode="auto">
          <a:xfrm>
            <a:off x="4425044" y="3035666"/>
            <a:ext cx="457200" cy="5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Analysis of the Simple Union</a:t>
            </a:r>
            <a:r>
              <a:rPr lang="tr-TR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Implementation</a:t>
            </a:r>
            <a:endParaRPr lang="en-US" sz="3200" dirty="0"/>
          </a:p>
        </p:txBody>
      </p:sp>
      <p:grpSp>
        <p:nvGrpSpPr>
          <p:cNvPr id="42086" name="Group 102"/>
          <p:cNvGrpSpPr>
            <a:grpSpLocks/>
          </p:cNvGrpSpPr>
          <p:nvPr/>
        </p:nvGrpSpPr>
        <p:grpSpPr bwMode="auto">
          <a:xfrm>
            <a:off x="202520" y="940707"/>
            <a:ext cx="8640762" cy="5184775"/>
            <a:chOff x="249" y="255"/>
            <a:chExt cx="5443" cy="3692"/>
          </a:xfrm>
        </p:grpSpPr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2835" y="693"/>
              <a:ext cx="2857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/>
                <a:t>}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i="1" baseline="-25000" dirty="0"/>
                <a:t>n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endParaRPr lang="tr-TR" sz="2000" dirty="0"/>
            </a:p>
            <a:p>
              <a:pPr algn="l"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60" name="Text Box 76"/>
            <p:cNvSpPr txBox="1">
              <a:spLocks noChangeArrowheads="1"/>
            </p:cNvSpPr>
            <p:nvPr/>
          </p:nvSpPr>
          <p:spPr bwMode="auto">
            <a:xfrm>
              <a:off x="2914" y="588"/>
              <a:ext cx="28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61" name="Text Box 77"/>
            <p:cNvSpPr txBox="1">
              <a:spLocks noChangeArrowheads="1"/>
            </p:cNvSpPr>
            <p:nvPr/>
          </p:nvSpPr>
          <p:spPr bwMode="auto">
            <a:xfrm>
              <a:off x="2914" y="851"/>
              <a:ext cx="28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48" name="Rectangle 64"/>
            <p:cNvSpPr>
              <a:spLocks noChangeArrowheads="1"/>
            </p:cNvSpPr>
            <p:nvPr/>
          </p:nvSpPr>
          <p:spPr bwMode="auto">
            <a:xfrm>
              <a:off x="1560" y="693"/>
              <a:ext cx="1275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  <a:endParaRPr lang="en-US" sz="2000" dirty="0"/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</a:p>
            <a:p>
              <a:pPr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49" name="Rectangle 65"/>
            <p:cNvSpPr>
              <a:spLocks noChangeArrowheads="1"/>
            </p:cNvSpPr>
            <p:nvPr/>
          </p:nvSpPr>
          <p:spPr bwMode="auto">
            <a:xfrm>
              <a:off x="249" y="693"/>
              <a:ext cx="1311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i="1" baseline="-25000" dirty="0"/>
                <a:t>n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 algn="l">
                <a:spcBef>
                  <a:spcPct val="20000"/>
                </a:spcBef>
              </a:pPr>
              <a:endParaRPr lang="tr-TR" sz="1800" dirty="0"/>
            </a:p>
          </p:txBody>
        </p:sp>
        <p:sp>
          <p:nvSpPr>
            <p:cNvPr id="42050" name="Rectangle 66"/>
            <p:cNvSpPr>
              <a:spLocks noChangeArrowheads="1"/>
            </p:cNvSpPr>
            <p:nvPr/>
          </p:nvSpPr>
          <p:spPr bwMode="auto">
            <a:xfrm>
              <a:off x="2835" y="255"/>
              <a:ext cx="2857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Updated Objects </a:t>
              </a:r>
              <a:endParaRPr lang="tr-TR" sz="1800"/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(Denoted By ‘</a:t>
              </a:r>
              <a:r>
                <a:rPr lang="tr-TR" sz="1800">
                  <a:latin typeface="Wingdings 2" pitchFamily="18" charset="2"/>
                </a:rPr>
                <a:t>P</a:t>
              </a:r>
              <a:r>
                <a:rPr lang="en-US" sz="1800"/>
                <a:t>’)</a:t>
              </a:r>
              <a:endParaRPr lang="tr-TR" sz="1800"/>
            </a:p>
          </p:txBody>
        </p:sp>
        <p:sp>
          <p:nvSpPr>
            <p:cNvPr id="42051" name="Rectangle 67"/>
            <p:cNvSpPr>
              <a:spLocks noChangeArrowheads="1"/>
            </p:cNvSpPr>
            <p:nvPr/>
          </p:nvSpPr>
          <p:spPr bwMode="auto">
            <a:xfrm>
              <a:off x="1560" y="255"/>
              <a:ext cx="1275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800"/>
                <a:t>Number of Objects Updated</a:t>
              </a:r>
              <a:endParaRPr lang="tr-TR" sz="1800"/>
            </a:p>
          </p:txBody>
        </p:sp>
        <p:sp>
          <p:nvSpPr>
            <p:cNvPr id="42052" name="Rectangle 68"/>
            <p:cNvSpPr>
              <a:spLocks noChangeArrowheads="1"/>
            </p:cNvSpPr>
            <p:nvPr/>
          </p:nvSpPr>
          <p:spPr bwMode="auto">
            <a:xfrm>
              <a:off x="249" y="255"/>
              <a:ext cx="131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1800"/>
                <a:t>Operation</a:t>
              </a:r>
            </a:p>
          </p:txBody>
        </p:sp>
        <p:sp>
          <p:nvSpPr>
            <p:cNvPr id="42053" name="Line 69"/>
            <p:cNvSpPr>
              <a:spLocks noChangeShapeType="1"/>
            </p:cNvSpPr>
            <p:nvPr/>
          </p:nvSpPr>
          <p:spPr bwMode="auto">
            <a:xfrm>
              <a:off x="249" y="255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Line 70"/>
            <p:cNvSpPr>
              <a:spLocks noChangeShapeType="1"/>
            </p:cNvSpPr>
            <p:nvPr/>
          </p:nvSpPr>
          <p:spPr bwMode="auto">
            <a:xfrm>
              <a:off x="249" y="693"/>
              <a:ext cx="5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5" name="Line 71"/>
            <p:cNvSpPr>
              <a:spLocks noChangeShapeType="1"/>
            </p:cNvSpPr>
            <p:nvPr/>
          </p:nvSpPr>
          <p:spPr bwMode="auto">
            <a:xfrm>
              <a:off x="249" y="3947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Line 72"/>
            <p:cNvSpPr>
              <a:spLocks noChangeShapeType="1"/>
            </p:cNvSpPr>
            <p:nvPr/>
          </p:nvSpPr>
          <p:spPr bwMode="auto">
            <a:xfrm>
              <a:off x="249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Line 73"/>
            <p:cNvSpPr>
              <a:spLocks noChangeShapeType="1"/>
            </p:cNvSpPr>
            <p:nvPr/>
          </p:nvSpPr>
          <p:spPr bwMode="auto">
            <a:xfrm>
              <a:off x="1560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8" name="Line 74"/>
            <p:cNvSpPr>
              <a:spLocks noChangeShapeType="1"/>
            </p:cNvSpPr>
            <p:nvPr/>
          </p:nvSpPr>
          <p:spPr bwMode="auto">
            <a:xfrm>
              <a:off x="2835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9" name="Line 75"/>
            <p:cNvSpPr>
              <a:spLocks noChangeShapeType="1"/>
            </p:cNvSpPr>
            <p:nvPr/>
          </p:nvSpPr>
          <p:spPr bwMode="auto">
            <a:xfrm>
              <a:off x="5692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6F82E2-C4B1-487B-8526-03078DCB7F01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4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Analysis of the Simple Union</a:t>
            </a:r>
            <a:r>
              <a:rPr lang="tr-TR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Implementation</a:t>
            </a:r>
            <a:endParaRPr lang="en-US" sz="3200" dirty="0"/>
          </a:p>
        </p:txBody>
      </p:sp>
      <p:grpSp>
        <p:nvGrpSpPr>
          <p:cNvPr id="42086" name="Group 102"/>
          <p:cNvGrpSpPr>
            <a:grpSpLocks/>
          </p:cNvGrpSpPr>
          <p:nvPr/>
        </p:nvGrpSpPr>
        <p:grpSpPr bwMode="auto">
          <a:xfrm>
            <a:off x="202520" y="940707"/>
            <a:ext cx="8640762" cy="5184775"/>
            <a:chOff x="249" y="255"/>
            <a:chExt cx="5443" cy="3692"/>
          </a:xfrm>
        </p:grpSpPr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2835" y="693"/>
              <a:ext cx="2857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/>
                <a:t>}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i="1" baseline="-25000" dirty="0"/>
                <a:t>n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/>
                <a:t>} </a:t>
              </a:r>
              <a:r>
                <a:rPr lang="tr-TR" sz="2000" dirty="0">
                  <a:latin typeface="Cambria Math"/>
                  <a:ea typeface="Cambria Math"/>
                </a:rPr>
                <a:t>∪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 </a:t>
              </a:r>
              <a:r>
                <a:rPr lang="tr-TR" sz="2000" dirty="0">
                  <a:sym typeface="Symbol"/>
                </a:rPr>
                <a:t>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endParaRPr lang="tr-TR" sz="2000" dirty="0"/>
            </a:p>
            <a:p>
              <a:pPr algn="l"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60" name="Text Box 76"/>
            <p:cNvSpPr txBox="1">
              <a:spLocks noChangeArrowheads="1"/>
            </p:cNvSpPr>
            <p:nvPr/>
          </p:nvSpPr>
          <p:spPr bwMode="auto">
            <a:xfrm>
              <a:off x="2914" y="588"/>
              <a:ext cx="28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61" name="Text Box 77"/>
            <p:cNvSpPr txBox="1">
              <a:spLocks noChangeArrowheads="1"/>
            </p:cNvSpPr>
            <p:nvPr/>
          </p:nvSpPr>
          <p:spPr bwMode="auto">
            <a:xfrm>
              <a:off x="2914" y="851"/>
              <a:ext cx="28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48" name="Rectangle 64"/>
            <p:cNvSpPr>
              <a:spLocks noChangeArrowheads="1"/>
            </p:cNvSpPr>
            <p:nvPr/>
          </p:nvSpPr>
          <p:spPr bwMode="auto">
            <a:xfrm>
              <a:off x="1560" y="693"/>
              <a:ext cx="1275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  <a:endParaRPr lang="en-US" sz="2000" dirty="0"/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  <a:endParaRPr lang="en-US" sz="2000" dirty="0"/>
            </a:p>
            <a:p>
              <a:pPr>
                <a:spcBef>
                  <a:spcPct val="20000"/>
                </a:spcBef>
              </a:pPr>
              <a:r>
                <a:rPr lang="en-US" sz="2000" dirty="0"/>
                <a:t>1</a:t>
              </a:r>
              <a:endParaRPr lang="tr-TR" sz="2000" dirty="0"/>
            </a:p>
            <a:p>
              <a:pPr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49" name="Rectangle 65"/>
            <p:cNvSpPr>
              <a:spLocks noChangeArrowheads="1"/>
            </p:cNvSpPr>
            <p:nvPr/>
          </p:nvSpPr>
          <p:spPr bwMode="auto">
            <a:xfrm>
              <a:off x="249" y="693"/>
              <a:ext cx="1311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i="1" baseline="-25000" dirty="0"/>
                <a:t>n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UNION</a:t>
              </a:r>
              <a:r>
                <a:rPr lang="tr-TR" sz="2000" dirty="0"/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</a:t>
              </a:r>
              <a:r>
                <a:rPr lang="tr-TR" sz="2000" dirty="0"/>
                <a:t>)</a:t>
              </a:r>
            </a:p>
            <a:p>
              <a:pPr algn="l">
                <a:spcBef>
                  <a:spcPct val="20000"/>
                </a:spcBef>
              </a:pPr>
              <a:endParaRPr lang="tr-TR" sz="1800" dirty="0"/>
            </a:p>
          </p:txBody>
        </p:sp>
        <p:sp>
          <p:nvSpPr>
            <p:cNvPr id="42050" name="Rectangle 66"/>
            <p:cNvSpPr>
              <a:spLocks noChangeArrowheads="1"/>
            </p:cNvSpPr>
            <p:nvPr/>
          </p:nvSpPr>
          <p:spPr bwMode="auto">
            <a:xfrm>
              <a:off x="2835" y="255"/>
              <a:ext cx="2857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Updated Objects </a:t>
              </a:r>
              <a:endParaRPr lang="tr-TR" sz="1800"/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(Denoted By ‘</a:t>
              </a:r>
              <a:r>
                <a:rPr lang="tr-TR" sz="1800">
                  <a:latin typeface="Wingdings 2" pitchFamily="18" charset="2"/>
                </a:rPr>
                <a:t>P</a:t>
              </a:r>
              <a:r>
                <a:rPr lang="en-US" sz="1800"/>
                <a:t>’)</a:t>
              </a:r>
              <a:endParaRPr lang="tr-TR" sz="1800"/>
            </a:p>
          </p:txBody>
        </p:sp>
        <p:sp>
          <p:nvSpPr>
            <p:cNvPr id="42051" name="Rectangle 67"/>
            <p:cNvSpPr>
              <a:spLocks noChangeArrowheads="1"/>
            </p:cNvSpPr>
            <p:nvPr/>
          </p:nvSpPr>
          <p:spPr bwMode="auto">
            <a:xfrm>
              <a:off x="1560" y="255"/>
              <a:ext cx="1275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800"/>
                <a:t>Number of Objects Updated</a:t>
              </a:r>
              <a:endParaRPr lang="tr-TR" sz="1800"/>
            </a:p>
          </p:txBody>
        </p:sp>
        <p:sp>
          <p:nvSpPr>
            <p:cNvPr id="42052" name="Rectangle 68"/>
            <p:cNvSpPr>
              <a:spLocks noChangeArrowheads="1"/>
            </p:cNvSpPr>
            <p:nvPr/>
          </p:nvSpPr>
          <p:spPr bwMode="auto">
            <a:xfrm>
              <a:off x="249" y="255"/>
              <a:ext cx="131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1800"/>
                <a:t>Operation</a:t>
              </a:r>
            </a:p>
          </p:txBody>
        </p:sp>
        <p:sp>
          <p:nvSpPr>
            <p:cNvPr id="42053" name="Line 69"/>
            <p:cNvSpPr>
              <a:spLocks noChangeShapeType="1"/>
            </p:cNvSpPr>
            <p:nvPr/>
          </p:nvSpPr>
          <p:spPr bwMode="auto">
            <a:xfrm>
              <a:off x="249" y="255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Line 70"/>
            <p:cNvSpPr>
              <a:spLocks noChangeShapeType="1"/>
            </p:cNvSpPr>
            <p:nvPr/>
          </p:nvSpPr>
          <p:spPr bwMode="auto">
            <a:xfrm>
              <a:off x="249" y="693"/>
              <a:ext cx="5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5" name="Line 71"/>
            <p:cNvSpPr>
              <a:spLocks noChangeShapeType="1"/>
            </p:cNvSpPr>
            <p:nvPr/>
          </p:nvSpPr>
          <p:spPr bwMode="auto">
            <a:xfrm>
              <a:off x="249" y="3947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Line 72"/>
            <p:cNvSpPr>
              <a:spLocks noChangeShapeType="1"/>
            </p:cNvSpPr>
            <p:nvPr/>
          </p:nvSpPr>
          <p:spPr bwMode="auto">
            <a:xfrm>
              <a:off x="249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Line 73"/>
            <p:cNvSpPr>
              <a:spLocks noChangeShapeType="1"/>
            </p:cNvSpPr>
            <p:nvPr/>
          </p:nvSpPr>
          <p:spPr bwMode="auto">
            <a:xfrm>
              <a:off x="1560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8" name="Line 74"/>
            <p:cNvSpPr>
              <a:spLocks noChangeShapeType="1"/>
            </p:cNvSpPr>
            <p:nvPr/>
          </p:nvSpPr>
          <p:spPr bwMode="auto">
            <a:xfrm>
              <a:off x="2835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9" name="Line 75"/>
            <p:cNvSpPr>
              <a:spLocks noChangeShapeType="1"/>
            </p:cNvSpPr>
            <p:nvPr/>
          </p:nvSpPr>
          <p:spPr bwMode="auto">
            <a:xfrm>
              <a:off x="5692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 Box 77"/>
          <p:cNvSpPr txBox="1">
            <a:spLocks noChangeArrowheads="1"/>
          </p:cNvSpPr>
          <p:nvPr/>
        </p:nvSpPr>
        <p:spPr bwMode="auto">
          <a:xfrm>
            <a:off x="4435930" y="3024780"/>
            <a:ext cx="457200" cy="5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4" name="Text Box 77"/>
          <p:cNvSpPr txBox="1">
            <a:spLocks noChangeArrowheads="1"/>
          </p:cNvSpPr>
          <p:nvPr/>
        </p:nvSpPr>
        <p:spPr bwMode="auto">
          <a:xfrm>
            <a:off x="5976254" y="3393440"/>
            <a:ext cx="457200" cy="5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F72D0-DD78-449A-9F9E-7631392E4E47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6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Analysis of the Simple Union</a:t>
            </a:r>
            <a:r>
              <a:rPr lang="tr-TR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Implementation</a:t>
            </a:r>
            <a:endParaRPr lang="en-US" sz="3200" dirty="0"/>
          </a:p>
        </p:txBody>
      </p:sp>
      <p:grpSp>
        <p:nvGrpSpPr>
          <p:cNvPr id="42086" name="Group 102"/>
          <p:cNvGrpSpPr>
            <a:grpSpLocks/>
          </p:cNvGrpSpPr>
          <p:nvPr/>
        </p:nvGrpSpPr>
        <p:grpSpPr bwMode="auto">
          <a:xfrm>
            <a:off x="202520" y="940707"/>
            <a:ext cx="8640762" cy="5184775"/>
            <a:chOff x="249" y="255"/>
            <a:chExt cx="5443" cy="3692"/>
          </a:xfrm>
        </p:grpSpPr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2835" y="693"/>
              <a:ext cx="2857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/>
                <a:t>}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i="1" baseline="-25000" dirty="0"/>
                <a:t>n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/>
                <a:t>} </a:t>
              </a:r>
              <a:r>
                <a:rPr lang="tr-TR" sz="2000" dirty="0">
                  <a:latin typeface="Cambria Math"/>
                  <a:ea typeface="Cambria Math"/>
                </a:rPr>
                <a:t>∪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 </a:t>
              </a:r>
              <a:r>
                <a:rPr lang="tr-TR" sz="2000" dirty="0">
                  <a:sym typeface="Symbol"/>
                </a:rPr>
                <a:t>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 </a:t>
              </a:r>
              <a:r>
                <a:rPr lang="tr-TR" sz="2000" dirty="0">
                  <a:latin typeface="Cambria Math"/>
                  <a:ea typeface="Cambria Math"/>
                </a:rPr>
                <a:t>∪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3</a:t>
              </a:r>
              <a:r>
                <a:rPr lang="tr-TR" sz="2000" dirty="0"/>
                <a:t>} </a:t>
              </a:r>
              <a:r>
                <a:rPr lang="tr-TR" sz="2000" dirty="0">
                  <a:sym typeface="Symbol"/>
                </a:rPr>
                <a:t>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3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endParaRPr lang="tr-TR" sz="2000" dirty="0"/>
            </a:p>
            <a:p>
              <a:pPr algn="l"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60" name="Text Box 76"/>
            <p:cNvSpPr txBox="1">
              <a:spLocks noChangeArrowheads="1"/>
            </p:cNvSpPr>
            <p:nvPr/>
          </p:nvSpPr>
          <p:spPr bwMode="auto">
            <a:xfrm>
              <a:off x="2914" y="588"/>
              <a:ext cx="28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61" name="Text Box 77"/>
            <p:cNvSpPr txBox="1">
              <a:spLocks noChangeArrowheads="1"/>
            </p:cNvSpPr>
            <p:nvPr/>
          </p:nvSpPr>
          <p:spPr bwMode="auto">
            <a:xfrm>
              <a:off x="2914" y="851"/>
              <a:ext cx="28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48" name="Rectangle 64"/>
            <p:cNvSpPr>
              <a:spLocks noChangeArrowheads="1"/>
            </p:cNvSpPr>
            <p:nvPr/>
          </p:nvSpPr>
          <p:spPr bwMode="auto">
            <a:xfrm>
              <a:off x="1560" y="693"/>
              <a:ext cx="1275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  <a:endParaRPr lang="en-US" sz="2000" dirty="0"/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  <a:endParaRPr lang="en-US" sz="2000" dirty="0"/>
            </a:p>
            <a:p>
              <a:pPr>
                <a:spcBef>
                  <a:spcPct val="20000"/>
                </a:spcBef>
              </a:pPr>
              <a:r>
                <a:rPr lang="en-US" sz="2000" dirty="0"/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en-US" sz="2000" dirty="0"/>
                <a:t>2</a:t>
              </a:r>
              <a:endParaRPr lang="tr-TR" sz="2000" dirty="0"/>
            </a:p>
            <a:p>
              <a:pPr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49" name="Rectangle 65"/>
            <p:cNvSpPr>
              <a:spLocks noChangeArrowheads="1"/>
            </p:cNvSpPr>
            <p:nvPr/>
          </p:nvSpPr>
          <p:spPr bwMode="auto">
            <a:xfrm>
              <a:off x="249" y="693"/>
              <a:ext cx="1311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i="1" baseline="-25000" dirty="0"/>
                <a:t>n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UNION</a:t>
              </a:r>
              <a:r>
                <a:rPr lang="tr-TR" sz="2000" dirty="0"/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</a:t>
              </a:r>
              <a:r>
                <a:rPr lang="tr-TR" sz="2000" dirty="0"/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UNION</a:t>
              </a:r>
              <a:r>
                <a:rPr lang="tr-TR" sz="1600" dirty="0"/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3</a:t>
              </a:r>
              <a:r>
                <a:rPr lang="tr-TR" sz="1600" dirty="0"/>
                <a:t>)</a:t>
              </a:r>
            </a:p>
            <a:p>
              <a:pPr algn="l">
                <a:spcBef>
                  <a:spcPct val="20000"/>
                </a:spcBef>
              </a:pPr>
              <a:endParaRPr lang="tr-TR" sz="1800" dirty="0"/>
            </a:p>
          </p:txBody>
        </p:sp>
        <p:sp>
          <p:nvSpPr>
            <p:cNvPr id="42050" name="Rectangle 66"/>
            <p:cNvSpPr>
              <a:spLocks noChangeArrowheads="1"/>
            </p:cNvSpPr>
            <p:nvPr/>
          </p:nvSpPr>
          <p:spPr bwMode="auto">
            <a:xfrm>
              <a:off x="2835" y="255"/>
              <a:ext cx="2857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Updated Objects </a:t>
              </a:r>
              <a:endParaRPr lang="tr-TR" sz="1800"/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(Denoted By ‘</a:t>
              </a:r>
              <a:r>
                <a:rPr lang="tr-TR" sz="1800">
                  <a:latin typeface="Wingdings 2" pitchFamily="18" charset="2"/>
                </a:rPr>
                <a:t>P</a:t>
              </a:r>
              <a:r>
                <a:rPr lang="en-US" sz="1800"/>
                <a:t>’)</a:t>
              </a:r>
              <a:endParaRPr lang="tr-TR" sz="1800"/>
            </a:p>
          </p:txBody>
        </p:sp>
        <p:sp>
          <p:nvSpPr>
            <p:cNvPr id="42051" name="Rectangle 67"/>
            <p:cNvSpPr>
              <a:spLocks noChangeArrowheads="1"/>
            </p:cNvSpPr>
            <p:nvPr/>
          </p:nvSpPr>
          <p:spPr bwMode="auto">
            <a:xfrm>
              <a:off x="1560" y="255"/>
              <a:ext cx="1275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800"/>
                <a:t>Number of Objects Updated</a:t>
              </a:r>
              <a:endParaRPr lang="tr-TR" sz="1800"/>
            </a:p>
          </p:txBody>
        </p:sp>
        <p:sp>
          <p:nvSpPr>
            <p:cNvPr id="42052" name="Rectangle 68"/>
            <p:cNvSpPr>
              <a:spLocks noChangeArrowheads="1"/>
            </p:cNvSpPr>
            <p:nvPr/>
          </p:nvSpPr>
          <p:spPr bwMode="auto">
            <a:xfrm>
              <a:off x="249" y="255"/>
              <a:ext cx="131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1800"/>
                <a:t>Operation</a:t>
              </a:r>
            </a:p>
          </p:txBody>
        </p:sp>
        <p:sp>
          <p:nvSpPr>
            <p:cNvPr id="42053" name="Line 69"/>
            <p:cNvSpPr>
              <a:spLocks noChangeShapeType="1"/>
            </p:cNvSpPr>
            <p:nvPr/>
          </p:nvSpPr>
          <p:spPr bwMode="auto">
            <a:xfrm>
              <a:off x="249" y="255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Line 70"/>
            <p:cNvSpPr>
              <a:spLocks noChangeShapeType="1"/>
            </p:cNvSpPr>
            <p:nvPr/>
          </p:nvSpPr>
          <p:spPr bwMode="auto">
            <a:xfrm>
              <a:off x="249" y="693"/>
              <a:ext cx="5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5" name="Line 71"/>
            <p:cNvSpPr>
              <a:spLocks noChangeShapeType="1"/>
            </p:cNvSpPr>
            <p:nvPr/>
          </p:nvSpPr>
          <p:spPr bwMode="auto">
            <a:xfrm>
              <a:off x="249" y="3947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Line 72"/>
            <p:cNvSpPr>
              <a:spLocks noChangeShapeType="1"/>
            </p:cNvSpPr>
            <p:nvPr/>
          </p:nvSpPr>
          <p:spPr bwMode="auto">
            <a:xfrm>
              <a:off x="249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Line 73"/>
            <p:cNvSpPr>
              <a:spLocks noChangeShapeType="1"/>
            </p:cNvSpPr>
            <p:nvPr/>
          </p:nvSpPr>
          <p:spPr bwMode="auto">
            <a:xfrm>
              <a:off x="1560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8" name="Line 74"/>
            <p:cNvSpPr>
              <a:spLocks noChangeShapeType="1"/>
            </p:cNvSpPr>
            <p:nvPr/>
          </p:nvSpPr>
          <p:spPr bwMode="auto">
            <a:xfrm>
              <a:off x="2835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9" name="Line 75"/>
            <p:cNvSpPr>
              <a:spLocks noChangeShapeType="1"/>
            </p:cNvSpPr>
            <p:nvPr/>
          </p:nvSpPr>
          <p:spPr bwMode="auto">
            <a:xfrm>
              <a:off x="5692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 Box 77"/>
          <p:cNvSpPr txBox="1">
            <a:spLocks noChangeArrowheads="1"/>
          </p:cNvSpPr>
          <p:nvPr/>
        </p:nvSpPr>
        <p:spPr bwMode="auto">
          <a:xfrm>
            <a:off x="4425044" y="3035666"/>
            <a:ext cx="457200" cy="5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6" name="Text Box 77"/>
          <p:cNvSpPr txBox="1">
            <a:spLocks noChangeArrowheads="1"/>
          </p:cNvSpPr>
          <p:nvPr/>
        </p:nvSpPr>
        <p:spPr bwMode="auto">
          <a:xfrm>
            <a:off x="5976254" y="3393440"/>
            <a:ext cx="457200" cy="5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332762" y="3765546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645500" y="3765546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>
                <a:latin typeface="Wingdings 2" pitchFamily="18" charset="2"/>
              </a:rPr>
              <a:t>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4617F-78AE-4388-A466-150B2852EA81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0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Analysis of the Simple Union</a:t>
            </a:r>
            <a:r>
              <a:rPr lang="tr-TR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Implementation</a:t>
            </a:r>
            <a:endParaRPr lang="en-US" sz="3200" dirty="0"/>
          </a:p>
        </p:txBody>
      </p:sp>
      <p:grpSp>
        <p:nvGrpSpPr>
          <p:cNvPr id="42086" name="Group 102"/>
          <p:cNvGrpSpPr>
            <a:grpSpLocks/>
          </p:cNvGrpSpPr>
          <p:nvPr/>
        </p:nvGrpSpPr>
        <p:grpSpPr bwMode="auto">
          <a:xfrm>
            <a:off x="202520" y="940707"/>
            <a:ext cx="8640762" cy="5184775"/>
            <a:chOff x="249" y="255"/>
            <a:chExt cx="5443" cy="3692"/>
          </a:xfrm>
        </p:grpSpPr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2835" y="693"/>
              <a:ext cx="2857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/>
                <a:t>}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i="1" baseline="-25000" dirty="0"/>
                <a:t>n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/>
                <a:t>} </a:t>
              </a:r>
              <a:r>
                <a:rPr lang="tr-TR" sz="2000" dirty="0">
                  <a:latin typeface="Cambria Math"/>
                  <a:ea typeface="Cambria Math"/>
                </a:rPr>
                <a:t>∪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 </a:t>
              </a:r>
              <a:r>
                <a:rPr lang="tr-TR" sz="2000" dirty="0">
                  <a:sym typeface="Symbol"/>
                </a:rPr>
                <a:t>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 </a:t>
              </a:r>
              <a:r>
                <a:rPr lang="tr-TR" sz="2000" dirty="0">
                  <a:latin typeface="Cambria Math"/>
                  <a:ea typeface="Cambria Math"/>
                </a:rPr>
                <a:t>∪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3</a:t>
              </a:r>
              <a:r>
                <a:rPr lang="tr-TR" sz="2000" dirty="0"/>
                <a:t>} </a:t>
              </a:r>
              <a:r>
                <a:rPr lang="tr-TR" sz="2000" dirty="0">
                  <a:sym typeface="Symbol"/>
                </a:rPr>
                <a:t>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3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3</a:t>
              </a:r>
              <a:r>
                <a:rPr lang="tr-TR" sz="2000" dirty="0"/>
                <a:t>} </a:t>
              </a:r>
              <a:r>
                <a:rPr lang="tr-TR" sz="2000" dirty="0">
                  <a:latin typeface="Cambria Math"/>
                  <a:ea typeface="Cambria Math"/>
                </a:rPr>
                <a:t>∪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4</a:t>
              </a:r>
              <a:r>
                <a:rPr lang="tr-TR" sz="2000" dirty="0"/>
                <a:t>} </a:t>
              </a:r>
              <a:r>
                <a:rPr lang="tr-TR" sz="2000" dirty="0">
                  <a:sym typeface="Symbol"/>
                </a:rPr>
                <a:t>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3,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4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endParaRPr lang="tr-TR" sz="2000" dirty="0"/>
            </a:p>
            <a:p>
              <a:pPr algn="l"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60" name="Text Box 76"/>
            <p:cNvSpPr txBox="1">
              <a:spLocks noChangeArrowheads="1"/>
            </p:cNvSpPr>
            <p:nvPr/>
          </p:nvSpPr>
          <p:spPr bwMode="auto">
            <a:xfrm>
              <a:off x="2914" y="588"/>
              <a:ext cx="28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61" name="Text Box 77"/>
            <p:cNvSpPr txBox="1">
              <a:spLocks noChangeArrowheads="1"/>
            </p:cNvSpPr>
            <p:nvPr/>
          </p:nvSpPr>
          <p:spPr bwMode="auto">
            <a:xfrm>
              <a:off x="2914" y="851"/>
              <a:ext cx="28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48" name="Rectangle 64"/>
            <p:cNvSpPr>
              <a:spLocks noChangeArrowheads="1"/>
            </p:cNvSpPr>
            <p:nvPr/>
          </p:nvSpPr>
          <p:spPr bwMode="auto">
            <a:xfrm>
              <a:off x="1560" y="693"/>
              <a:ext cx="1275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  <a:endParaRPr lang="en-US" sz="2000" dirty="0"/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  <a:endParaRPr lang="en-US" sz="2000" dirty="0"/>
            </a:p>
            <a:p>
              <a:pPr>
                <a:spcBef>
                  <a:spcPct val="20000"/>
                </a:spcBef>
              </a:pPr>
              <a:r>
                <a:rPr lang="en-US" sz="2000" dirty="0"/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en-US" sz="2000" dirty="0"/>
                <a:t>2</a:t>
              </a:r>
            </a:p>
            <a:p>
              <a:pPr>
                <a:spcBef>
                  <a:spcPct val="20000"/>
                </a:spcBef>
              </a:pPr>
              <a:r>
                <a:rPr lang="en-US" sz="2000" dirty="0"/>
                <a:t>3</a:t>
              </a:r>
              <a:endParaRPr lang="tr-TR" sz="2000" dirty="0"/>
            </a:p>
            <a:p>
              <a:pPr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49" name="Rectangle 65"/>
            <p:cNvSpPr>
              <a:spLocks noChangeArrowheads="1"/>
            </p:cNvSpPr>
            <p:nvPr/>
          </p:nvSpPr>
          <p:spPr bwMode="auto">
            <a:xfrm>
              <a:off x="249" y="693"/>
              <a:ext cx="1311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i="1" baseline="-25000" dirty="0"/>
                <a:t>n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UNION</a:t>
              </a:r>
              <a:r>
                <a:rPr lang="tr-TR" sz="2000" dirty="0"/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</a:t>
              </a:r>
              <a:r>
                <a:rPr lang="tr-TR" sz="2000" dirty="0"/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UNION</a:t>
              </a:r>
              <a:r>
                <a:rPr lang="tr-TR" sz="1600" dirty="0"/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3</a:t>
              </a:r>
              <a:r>
                <a:rPr lang="tr-TR" sz="1600" dirty="0"/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UNION</a:t>
              </a:r>
              <a:r>
                <a:rPr lang="tr-TR" sz="1600" dirty="0"/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3,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4</a:t>
              </a:r>
              <a:r>
                <a:rPr lang="tr-TR" sz="1600" dirty="0"/>
                <a:t>)</a:t>
              </a:r>
            </a:p>
            <a:p>
              <a:pPr algn="l">
                <a:spcBef>
                  <a:spcPct val="20000"/>
                </a:spcBef>
              </a:pPr>
              <a:endParaRPr lang="tr-TR" sz="1800" dirty="0"/>
            </a:p>
          </p:txBody>
        </p:sp>
        <p:sp>
          <p:nvSpPr>
            <p:cNvPr id="42050" name="Rectangle 66"/>
            <p:cNvSpPr>
              <a:spLocks noChangeArrowheads="1"/>
            </p:cNvSpPr>
            <p:nvPr/>
          </p:nvSpPr>
          <p:spPr bwMode="auto">
            <a:xfrm>
              <a:off x="2835" y="255"/>
              <a:ext cx="2857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Updated Objects </a:t>
              </a:r>
              <a:endParaRPr lang="tr-TR" sz="1800"/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(Denoted By ‘</a:t>
              </a:r>
              <a:r>
                <a:rPr lang="tr-TR" sz="1800">
                  <a:latin typeface="Wingdings 2" pitchFamily="18" charset="2"/>
                </a:rPr>
                <a:t>P</a:t>
              </a:r>
              <a:r>
                <a:rPr lang="en-US" sz="1800"/>
                <a:t>’)</a:t>
              </a:r>
              <a:endParaRPr lang="tr-TR" sz="1800"/>
            </a:p>
          </p:txBody>
        </p:sp>
        <p:sp>
          <p:nvSpPr>
            <p:cNvPr id="42051" name="Rectangle 67"/>
            <p:cNvSpPr>
              <a:spLocks noChangeArrowheads="1"/>
            </p:cNvSpPr>
            <p:nvPr/>
          </p:nvSpPr>
          <p:spPr bwMode="auto">
            <a:xfrm>
              <a:off x="1560" y="255"/>
              <a:ext cx="1275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800"/>
                <a:t>Number of Objects Updated</a:t>
              </a:r>
              <a:endParaRPr lang="tr-TR" sz="1800"/>
            </a:p>
          </p:txBody>
        </p:sp>
        <p:sp>
          <p:nvSpPr>
            <p:cNvPr id="42052" name="Rectangle 68"/>
            <p:cNvSpPr>
              <a:spLocks noChangeArrowheads="1"/>
            </p:cNvSpPr>
            <p:nvPr/>
          </p:nvSpPr>
          <p:spPr bwMode="auto">
            <a:xfrm>
              <a:off x="249" y="255"/>
              <a:ext cx="131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1800"/>
                <a:t>Operation</a:t>
              </a:r>
            </a:p>
          </p:txBody>
        </p:sp>
        <p:sp>
          <p:nvSpPr>
            <p:cNvPr id="42053" name="Line 69"/>
            <p:cNvSpPr>
              <a:spLocks noChangeShapeType="1"/>
            </p:cNvSpPr>
            <p:nvPr/>
          </p:nvSpPr>
          <p:spPr bwMode="auto">
            <a:xfrm>
              <a:off x="249" y="255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Line 70"/>
            <p:cNvSpPr>
              <a:spLocks noChangeShapeType="1"/>
            </p:cNvSpPr>
            <p:nvPr/>
          </p:nvSpPr>
          <p:spPr bwMode="auto">
            <a:xfrm>
              <a:off x="249" y="693"/>
              <a:ext cx="5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5" name="Line 71"/>
            <p:cNvSpPr>
              <a:spLocks noChangeShapeType="1"/>
            </p:cNvSpPr>
            <p:nvPr/>
          </p:nvSpPr>
          <p:spPr bwMode="auto">
            <a:xfrm>
              <a:off x="249" y="3947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Line 72"/>
            <p:cNvSpPr>
              <a:spLocks noChangeShapeType="1"/>
            </p:cNvSpPr>
            <p:nvPr/>
          </p:nvSpPr>
          <p:spPr bwMode="auto">
            <a:xfrm>
              <a:off x="249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Line 73"/>
            <p:cNvSpPr>
              <a:spLocks noChangeShapeType="1"/>
            </p:cNvSpPr>
            <p:nvPr/>
          </p:nvSpPr>
          <p:spPr bwMode="auto">
            <a:xfrm>
              <a:off x="1560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8" name="Line 74"/>
            <p:cNvSpPr>
              <a:spLocks noChangeShapeType="1"/>
            </p:cNvSpPr>
            <p:nvPr/>
          </p:nvSpPr>
          <p:spPr bwMode="auto">
            <a:xfrm>
              <a:off x="2835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9" name="Line 75"/>
            <p:cNvSpPr>
              <a:spLocks noChangeShapeType="1"/>
            </p:cNvSpPr>
            <p:nvPr/>
          </p:nvSpPr>
          <p:spPr bwMode="auto">
            <a:xfrm>
              <a:off x="5692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 Box 77"/>
          <p:cNvSpPr txBox="1">
            <a:spLocks noChangeArrowheads="1"/>
          </p:cNvSpPr>
          <p:nvPr/>
        </p:nvSpPr>
        <p:spPr bwMode="auto">
          <a:xfrm>
            <a:off x="4425044" y="3035666"/>
            <a:ext cx="457200" cy="5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6" name="Text Box 77"/>
          <p:cNvSpPr txBox="1">
            <a:spLocks noChangeArrowheads="1"/>
          </p:cNvSpPr>
          <p:nvPr/>
        </p:nvSpPr>
        <p:spPr bwMode="auto">
          <a:xfrm>
            <a:off x="5976254" y="3404326"/>
            <a:ext cx="457200" cy="5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332762" y="3776432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678158" y="3776432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566353" y="412885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879544" y="412885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216547" y="412885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>
                <a:latin typeface="Wingdings 2" pitchFamily="18" charset="2"/>
              </a:rPr>
              <a:t>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1F0518-8254-460E-95C0-976C457B8C94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3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Analysis of the Simple Union</a:t>
            </a:r>
            <a:r>
              <a:rPr lang="tr-TR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Implementation</a:t>
            </a:r>
            <a:endParaRPr lang="en-US" sz="3200" dirty="0"/>
          </a:p>
        </p:txBody>
      </p:sp>
      <p:grpSp>
        <p:nvGrpSpPr>
          <p:cNvPr id="42086" name="Group 102"/>
          <p:cNvGrpSpPr>
            <a:grpSpLocks/>
          </p:cNvGrpSpPr>
          <p:nvPr/>
        </p:nvGrpSpPr>
        <p:grpSpPr bwMode="auto">
          <a:xfrm>
            <a:off x="202520" y="940707"/>
            <a:ext cx="8640762" cy="5184775"/>
            <a:chOff x="249" y="255"/>
            <a:chExt cx="5443" cy="3692"/>
          </a:xfrm>
        </p:grpSpPr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2835" y="693"/>
              <a:ext cx="2857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/>
                <a:t>}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i="1" baseline="-25000" dirty="0"/>
                <a:t>n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/>
                <a:t>} </a:t>
              </a:r>
              <a:r>
                <a:rPr lang="tr-TR" sz="2000" dirty="0">
                  <a:latin typeface="Cambria Math"/>
                  <a:ea typeface="Cambria Math"/>
                </a:rPr>
                <a:t>∪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 </a:t>
              </a:r>
              <a:r>
                <a:rPr lang="tr-TR" sz="2000" dirty="0">
                  <a:sym typeface="Symbol"/>
                </a:rPr>
                <a:t>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 </a:t>
              </a:r>
              <a:r>
                <a:rPr lang="tr-TR" sz="2000" dirty="0">
                  <a:latin typeface="Cambria Math"/>
                  <a:ea typeface="Cambria Math"/>
                </a:rPr>
                <a:t>∪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3</a:t>
              </a:r>
              <a:r>
                <a:rPr lang="tr-TR" sz="2000" dirty="0"/>
                <a:t>} </a:t>
              </a:r>
              <a:r>
                <a:rPr lang="tr-TR" sz="2000" dirty="0">
                  <a:sym typeface="Symbol"/>
                </a:rPr>
                <a:t>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3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3</a:t>
              </a:r>
              <a:r>
                <a:rPr lang="tr-TR" sz="2000" dirty="0"/>
                <a:t>} </a:t>
              </a:r>
              <a:r>
                <a:rPr lang="tr-TR" sz="2000" dirty="0">
                  <a:latin typeface="Cambria Math"/>
                  <a:ea typeface="Cambria Math"/>
                </a:rPr>
                <a:t>∪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4</a:t>
              </a:r>
              <a:r>
                <a:rPr lang="tr-TR" sz="2000" dirty="0"/>
                <a:t>} </a:t>
              </a:r>
              <a:r>
                <a:rPr lang="tr-TR" sz="2000" dirty="0">
                  <a:sym typeface="Symbol"/>
                </a:rPr>
                <a:t>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3,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4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endParaRPr lang="tr-TR" sz="2000" dirty="0"/>
            </a:p>
            <a:p>
              <a:pPr algn="l"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60" name="Text Box 76"/>
            <p:cNvSpPr txBox="1">
              <a:spLocks noChangeArrowheads="1"/>
            </p:cNvSpPr>
            <p:nvPr/>
          </p:nvSpPr>
          <p:spPr bwMode="auto">
            <a:xfrm>
              <a:off x="2914" y="588"/>
              <a:ext cx="28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61" name="Text Box 77"/>
            <p:cNvSpPr txBox="1">
              <a:spLocks noChangeArrowheads="1"/>
            </p:cNvSpPr>
            <p:nvPr/>
          </p:nvSpPr>
          <p:spPr bwMode="auto">
            <a:xfrm>
              <a:off x="2914" y="851"/>
              <a:ext cx="28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48" name="Rectangle 64"/>
            <p:cNvSpPr>
              <a:spLocks noChangeArrowheads="1"/>
            </p:cNvSpPr>
            <p:nvPr/>
          </p:nvSpPr>
          <p:spPr bwMode="auto">
            <a:xfrm>
              <a:off x="1560" y="693"/>
              <a:ext cx="1275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  <a:endParaRPr lang="en-US" sz="2000" dirty="0"/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  <a:endParaRPr lang="en-US" sz="2000" dirty="0"/>
            </a:p>
            <a:p>
              <a:pPr>
                <a:spcBef>
                  <a:spcPct val="20000"/>
                </a:spcBef>
              </a:pPr>
              <a:r>
                <a:rPr lang="en-US" sz="2000" dirty="0"/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en-US" sz="2000" dirty="0"/>
                <a:t>2</a:t>
              </a:r>
            </a:p>
            <a:p>
              <a:pPr>
                <a:spcBef>
                  <a:spcPct val="20000"/>
                </a:spcBef>
              </a:pPr>
              <a:r>
                <a:rPr lang="en-US" sz="2000" dirty="0"/>
                <a:t>3</a:t>
              </a:r>
              <a:endParaRPr lang="tr-TR" sz="2000" dirty="0"/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49" name="Rectangle 65"/>
            <p:cNvSpPr>
              <a:spLocks noChangeArrowheads="1"/>
            </p:cNvSpPr>
            <p:nvPr/>
          </p:nvSpPr>
          <p:spPr bwMode="auto">
            <a:xfrm>
              <a:off x="249" y="693"/>
              <a:ext cx="1311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i="1" baseline="-25000" dirty="0"/>
                <a:t>n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UNION</a:t>
              </a:r>
              <a:r>
                <a:rPr lang="tr-TR" sz="2000" dirty="0"/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</a:t>
              </a:r>
              <a:r>
                <a:rPr lang="tr-TR" sz="2000" dirty="0"/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UNION</a:t>
              </a:r>
              <a:r>
                <a:rPr lang="tr-TR" sz="1600" dirty="0"/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3</a:t>
              </a:r>
              <a:r>
                <a:rPr lang="tr-TR" sz="1600" dirty="0"/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UNION</a:t>
              </a:r>
              <a:r>
                <a:rPr lang="tr-TR" sz="1600" dirty="0"/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3,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4</a:t>
              </a:r>
              <a:r>
                <a:rPr lang="tr-TR" sz="1600" dirty="0"/>
                <a:t>)</a:t>
              </a:r>
              <a:endParaRPr lang="en-US" sz="1600" dirty="0"/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 algn="l">
                <a:spcBef>
                  <a:spcPct val="20000"/>
                </a:spcBef>
              </a:pPr>
              <a:endParaRPr lang="tr-TR" sz="1800" dirty="0"/>
            </a:p>
          </p:txBody>
        </p:sp>
        <p:sp>
          <p:nvSpPr>
            <p:cNvPr id="42050" name="Rectangle 66"/>
            <p:cNvSpPr>
              <a:spLocks noChangeArrowheads="1"/>
            </p:cNvSpPr>
            <p:nvPr/>
          </p:nvSpPr>
          <p:spPr bwMode="auto">
            <a:xfrm>
              <a:off x="2835" y="255"/>
              <a:ext cx="2857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Updated Objects </a:t>
              </a:r>
              <a:endParaRPr lang="tr-TR" sz="1800"/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(Denoted By ‘</a:t>
              </a:r>
              <a:r>
                <a:rPr lang="tr-TR" sz="1800">
                  <a:latin typeface="Wingdings 2" pitchFamily="18" charset="2"/>
                </a:rPr>
                <a:t>P</a:t>
              </a:r>
              <a:r>
                <a:rPr lang="en-US" sz="1800"/>
                <a:t>’)</a:t>
              </a:r>
              <a:endParaRPr lang="tr-TR" sz="1800"/>
            </a:p>
          </p:txBody>
        </p:sp>
        <p:sp>
          <p:nvSpPr>
            <p:cNvPr id="42051" name="Rectangle 67"/>
            <p:cNvSpPr>
              <a:spLocks noChangeArrowheads="1"/>
            </p:cNvSpPr>
            <p:nvPr/>
          </p:nvSpPr>
          <p:spPr bwMode="auto">
            <a:xfrm>
              <a:off x="1560" y="255"/>
              <a:ext cx="1275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800"/>
                <a:t>Number of Objects Updated</a:t>
              </a:r>
              <a:endParaRPr lang="tr-TR" sz="1800"/>
            </a:p>
          </p:txBody>
        </p:sp>
        <p:sp>
          <p:nvSpPr>
            <p:cNvPr id="42052" name="Rectangle 68"/>
            <p:cNvSpPr>
              <a:spLocks noChangeArrowheads="1"/>
            </p:cNvSpPr>
            <p:nvPr/>
          </p:nvSpPr>
          <p:spPr bwMode="auto">
            <a:xfrm>
              <a:off x="249" y="255"/>
              <a:ext cx="131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1800"/>
                <a:t>Operation</a:t>
              </a:r>
            </a:p>
          </p:txBody>
        </p:sp>
        <p:sp>
          <p:nvSpPr>
            <p:cNvPr id="42053" name="Line 69"/>
            <p:cNvSpPr>
              <a:spLocks noChangeShapeType="1"/>
            </p:cNvSpPr>
            <p:nvPr/>
          </p:nvSpPr>
          <p:spPr bwMode="auto">
            <a:xfrm>
              <a:off x="249" y="255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Line 70"/>
            <p:cNvSpPr>
              <a:spLocks noChangeShapeType="1"/>
            </p:cNvSpPr>
            <p:nvPr/>
          </p:nvSpPr>
          <p:spPr bwMode="auto">
            <a:xfrm>
              <a:off x="249" y="693"/>
              <a:ext cx="5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5" name="Line 71"/>
            <p:cNvSpPr>
              <a:spLocks noChangeShapeType="1"/>
            </p:cNvSpPr>
            <p:nvPr/>
          </p:nvSpPr>
          <p:spPr bwMode="auto">
            <a:xfrm>
              <a:off x="249" y="3947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Line 72"/>
            <p:cNvSpPr>
              <a:spLocks noChangeShapeType="1"/>
            </p:cNvSpPr>
            <p:nvPr/>
          </p:nvSpPr>
          <p:spPr bwMode="auto">
            <a:xfrm>
              <a:off x="249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Line 73"/>
            <p:cNvSpPr>
              <a:spLocks noChangeShapeType="1"/>
            </p:cNvSpPr>
            <p:nvPr/>
          </p:nvSpPr>
          <p:spPr bwMode="auto">
            <a:xfrm>
              <a:off x="1560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8" name="Line 74"/>
            <p:cNvSpPr>
              <a:spLocks noChangeShapeType="1"/>
            </p:cNvSpPr>
            <p:nvPr/>
          </p:nvSpPr>
          <p:spPr bwMode="auto">
            <a:xfrm>
              <a:off x="2835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9" name="Line 75"/>
            <p:cNvSpPr>
              <a:spLocks noChangeShapeType="1"/>
            </p:cNvSpPr>
            <p:nvPr/>
          </p:nvSpPr>
          <p:spPr bwMode="auto">
            <a:xfrm>
              <a:off x="5692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 Box 77"/>
          <p:cNvSpPr txBox="1">
            <a:spLocks noChangeArrowheads="1"/>
          </p:cNvSpPr>
          <p:nvPr/>
        </p:nvSpPr>
        <p:spPr bwMode="auto">
          <a:xfrm>
            <a:off x="4425044" y="3035666"/>
            <a:ext cx="457200" cy="5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6" name="Text Box 77"/>
          <p:cNvSpPr txBox="1">
            <a:spLocks noChangeArrowheads="1"/>
          </p:cNvSpPr>
          <p:nvPr/>
        </p:nvSpPr>
        <p:spPr bwMode="auto">
          <a:xfrm>
            <a:off x="5976254" y="3404326"/>
            <a:ext cx="457200" cy="5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332762" y="3776432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678158" y="3776432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566353" y="4139739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879544" y="4139739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216547" y="4139739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>
                <a:latin typeface="Wingdings 2" pitchFamily="18" charset="2"/>
              </a:rPr>
              <a:t>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20B01A-F6D8-4B55-ACF7-C673639878FB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2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29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Data Structures for Disjoint Sets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Disjoint set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Requirements 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Disjoint set operations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Application example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Representations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Heuristics to improve run-time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F7F926-D7C1-43C5-A833-F72D05E9869F}" type="datetime1">
              <a:rPr lang="en-US" smtClean="0"/>
              <a:t>10/27/2017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8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77"/>
          <p:cNvSpPr txBox="1">
            <a:spLocks noChangeArrowheads="1"/>
          </p:cNvSpPr>
          <p:nvPr/>
        </p:nvSpPr>
        <p:spPr bwMode="auto">
          <a:xfrm>
            <a:off x="4425044" y="3079210"/>
            <a:ext cx="457200" cy="5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Analysis of the Simple Union</a:t>
            </a:r>
            <a:r>
              <a:rPr lang="tr-TR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Implementation</a:t>
            </a:r>
            <a:endParaRPr lang="en-US" sz="3200" dirty="0"/>
          </a:p>
        </p:txBody>
      </p:sp>
      <p:grpSp>
        <p:nvGrpSpPr>
          <p:cNvPr id="42086" name="Group 102"/>
          <p:cNvGrpSpPr>
            <a:grpSpLocks/>
          </p:cNvGrpSpPr>
          <p:nvPr/>
        </p:nvGrpSpPr>
        <p:grpSpPr bwMode="auto">
          <a:xfrm>
            <a:off x="202520" y="984251"/>
            <a:ext cx="8640762" cy="5184775"/>
            <a:chOff x="249" y="255"/>
            <a:chExt cx="5443" cy="3692"/>
          </a:xfrm>
        </p:grpSpPr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2835" y="693"/>
              <a:ext cx="2857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/>
                <a:t>}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/>
                <a:t>} </a:t>
              </a:r>
              <a:r>
                <a:rPr lang="tr-TR" sz="2000" dirty="0">
                  <a:latin typeface="Cambria Math"/>
                  <a:ea typeface="Cambria Math"/>
                </a:rPr>
                <a:t>∪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 </a:t>
              </a:r>
              <a:r>
                <a:rPr lang="tr-TR" sz="2000" dirty="0">
                  <a:sym typeface="Symbol"/>
                </a:rPr>
                <a:t>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/>
                <a:t>} </a:t>
              </a:r>
              <a:r>
                <a:rPr lang="tr-TR" sz="2000" dirty="0">
                  <a:latin typeface="Cambria Math"/>
                  <a:ea typeface="Cambria Math"/>
                </a:rPr>
                <a:t>∪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3</a:t>
              </a:r>
              <a:r>
                <a:rPr lang="tr-TR" sz="2000" dirty="0"/>
                <a:t>} </a:t>
              </a:r>
              <a:r>
                <a:rPr lang="tr-TR" sz="2000" dirty="0">
                  <a:sym typeface="Symbol"/>
                </a:rPr>
                <a:t>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3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3</a:t>
              </a:r>
              <a:r>
                <a:rPr lang="tr-TR" sz="2000" dirty="0"/>
                <a:t>} </a:t>
              </a:r>
              <a:r>
                <a:rPr lang="tr-TR" sz="2000" dirty="0">
                  <a:latin typeface="Cambria Math"/>
                  <a:ea typeface="Cambria Math"/>
                </a:rPr>
                <a:t>∪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4</a:t>
              </a:r>
              <a:r>
                <a:rPr lang="tr-TR" sz="2000" dirty="0"/>
                <a:t>} </a:t>
              </a:r>
              <a:r>
                <a:rPr lang="tr-TR" sz="2000" dirty="0">
                  <a:sym typeface="Symbol"/>
                </a:rPr>
                <a:t>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3,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4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2,..,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tr-TR" sz="2000" baseline="-25000" dirty="0"/>
                <a:t>-1</a:t>
              </a:r>
              <a:r>
                <a:rPr lang="tr-TR" sz="2000" dirty="0"/>
                <a:t>} </a:t>
              </a:r>
              <a:r>
                <a:rPr lang="tr-TR" sz="2000" dirty="0">
                  <a:latin typeface="Cambria Math"/>
                  <a:ea typeface="Cambria Math"/>
                </a:rPr>
                <a:t>∪</a:t>
              </a:r>
              <a:r>
                <a:rPr lang="tr-TR" sz="2000" dirty="0"/>
                <a:t> 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tr-TR" sz="2000" dirty="0"/>
                <a:t>} </a:t>
              </a:r>
              <a:r>
                <a:rPr lang="tr-TR" sz="2000" dirty="0">
                  <a:sym typeface="Symbol"/>
                </a:rPr>
                <a:t></a:t>
              </a:r>
              <a:r>
                <a:rPr lang="en-US" sz="2000" dirty="0">
                  <a:sym typeface="Symbol"/>
                </a:rPr>
                <a:t> </a:t>
              </a:r>
              <a:r>
                <a:rPr lang="tr-TR" sz="2000" dirty="0"/>
                <a:t>{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2,…,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tr-TR" sz="2000" baseline="-25000" dirty="0"/>
                <a:t>-1,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tr-TR" sz="2000" dirty="0"/>
                <a:t>}</a:t>
              </a:r>
            </a:p>
            <a:p>
              <a:pPr>
                <a:spcBef>
                  <a:spcPct val="20000"/>
                </a:spcBef>
              </a:pPr>
              <a:endParaRPr lang="tr-TR" sz="2000" dirty="0"/>
            </a:p>
            <a:p>
              <a:pPr algn="l"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60" name="Text Box 76"/>
            <p:cNvSpPr txBox="1">
              <a:spLocks noChangeArrowheads="1"/>
            </p:cNvSpPr>
            <p:nvPr/>
          </p:nvSpPr>
          <p:spPr bwMode="auto">
            <a:xfrm>
              <a:off x="2914" y="588"/>
              <a:ext cx="28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61" name="Text Box 77"/>
            <p:cNvSpPr txBox="1">
              <a:spLocks noChangeArrowheads="1"/>
            </p:cNvSpPr>
            <p:nvPr/>
          </p:nvSpPr>
          <p:spPr bwMode="auto">
            <a:xfrm>
              <a:off x="2914" y="851"/>
              <a:ext cx="28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dirty="0">
                  <a:latin typeface="Wingdings 2" pitchFamily="18" charset="2"/>
                </a:rPr>
                <a:t>P</a:t>
              </a:r>
            </a:p>
          </p:txBody>
        </p:sp>
        <p:sp>
          <p:nvSpPr>
            <p:cNvPr id="42048" name="Rectangle 64"/>
            <p:cNvSpPr>
              <a:spLocks noChangeArrowheads="1"/>
            </p:cNvSpPr>
            <p:nvPr/>
          </p:nvSpPr>
          <p:spPr bwMode="auto">
            <a:xfrm>
              <a:off x="1560" y="693"/>
              <a:ext cx="1275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  <a:endParaRPr lang="en-US" sz="2000" dirty="0"/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/>
                <a:t>1</a:t>
              </a:r>
              <a:endParaRPr lang="en-US" sz="2000" dirty="0"/>
            </a:p>
            <a:p>
              <a:pPr>
                <a:spcBef>
                  <a:spcPct val="20000"/>
                </a:spcBef>
              </a:pPr>
              <a:r>
                <a:rPr lang="en-US" sz="2000" dirty="0"/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en-US" sz="2000" dirty="0"/>
                <a:t>2</a:t>
              </a:r>
            </a:p>
            <a:p>
              <a:pPr>
                <a:spcBef>
                  <a:spcPct val="20000"/>
                </a:spcBef>
              </a:pPr>
              <a:r>
                <a:rPr lang="en-US" sz="2000" dirty="0"/>
                <a:t>3</a:t>
              </a:r>
              <a:endParaRPr lang="tr-TR" sz="2000" dirty="0"/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tr-TR" sz="2000" dirty="0"/>
                <a:t> - 1</a:t>
              </a:r>
            </a:p>
            <a:p>
              <a:pPr>
                <a:spcBef>
                  <a:spcPct val="20000"/>
                </a:spcBef>
              </a:pPr>
              <a:endParaRPr lang="tr-TR" sz="2000" dirty="0"/>
            </a:p>
          </p:txBody>
        </p:sp>
        <p:sp>
          <p:nvSpPr>
            <p:cNvPr id="42049" name="Rectangle 65"/>
            <p:cNvSpPr>
              <a:spLocks noChangeArrowheads="1"/>
            </p:cNvSpPr>
            <p:nvPr/>
          </p:nvSpPr>
          <p:spPr bwMode="auto">
            <a:xfrm>
              <a:off x="249" y="693"/>
              <a:ext cx="1311" cy="3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1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 algn="l"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400" baseline="-25000" dirty="0"/>
                <a:t>2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MAKE-SET</a:t>
              </a:r>
              <a:r>
                <a:rPr lang="tr-TR" sz="2000" dirty="0">
                  <a:latin typeface="Symbol" pitchFamily="18" charset="2"/>
                </a:rPr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tr-TR" sz="2000" dirty="0">
                  <a:latin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UNION</a:t>
              </a:r>
              <a:r>
                <a:rPr lang="tr-TR" sz="2000" dirty="0"/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</a:t>
              </a:r>
              <a:r>
                <a:rPr lang="tr-TR" sz="2000" dirty="0"/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UNION</a:t>
              </a:r>
              <a:r>
                <a:rPr lang="tr-TR" sz="1600" dirty="0"/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2,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3</a:t>
              </a:r>
              <a:r>
                <a:rPr lang="tr-TR" sz="1600" dirty="0"/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UNION</a:t>
              </a:r>
              <a:r>
                <a:rPr lang="tr-TR" sz="1600" dirty="0"/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3,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baseline="-25000" dirty="0"/>
                <a:t>4</a:t>
              </a:r>
              <a:r>
                <a:rPr lang="tr-TR" sz="1600" dirty="0"/>
                <a:t>)</a:t>
              </a:r>
              <a:endParaRPr lang="en-US" sz="1600" dirty="0"/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tr-TR" sz="2000" dirty="0">
                  <a:solidFill>
                    <a:srgbClr val="D6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UNION</a:t>
              </a:r>
              <a:r>
                <a:rPr lang="tr-TR" sz="2000" dirty="0"/>
                <a:t>(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tr-TR" sz="2000" baseline="-25000" dirty="0"/>
                <a:t>-1, </a:t>
              </a:r>
              <a:r>
                <a:rPr lang="tr-TR" sz="2800" baseline="12000" dirty="0">
                  <a:latin typeface="Symbol" pitchFamily="18" charset="2"/>
                </a:rPr>
                <a:t>c</a:t>
              </a:r>
              <a:r>
                <a:rPr lang="tr-TR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tr-TR" sz="2000" dirty="0"/>
                <a:t>)</a:t>
              </a:r>
            </a:p>
            <a:p>
              <a:pPr algn="l">
                <a:spcBef>
                  <a:spcPct val="20000"/>
                </a:spcBef>
              </a:pPr>
              <a:endParaRPr lang="tr-TR" sz="1800" dirty="0"/>
            </a:p>
          </p:txBody>
        </p:sp>
        <p:sp>
          <p:nvSpPr>
            <p:cNvPr id="42050" name="Rectangle 66"/>
            <p:cNvSpPr>
              <a:spLocks noChangeArrowheads="1"/>
            </p:cNvSpPr>
            <p:nvPr/>
          </p:nvSpPr>
          <p:spPr bwMode="auto">
            <a:xfrm>
              <a:off x="2835" y="255"/>
              <a:ext cx="2857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Updated Objects </a:t>
              </a:r>
              <a:endParaRPr lang="tr-TR" sz="1800"/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/>
                <a:t>(Denoted By ‘</a:t>
              </a:r>
              <a:r>
                <a:rPr lang="tr-TR" sz="1800">
                  <a:latin typeface="Wingdings 2" pitchFamily="18" charset="2"/>
                </a:rPr>
                <a:t>P</a:t>
              </a:r>
              <a:r>
                <a:rPr lang="en-US" sz="1800"/>
                <a:t>’)</a:t>
              </a:r>
              <a:endParaRPr lang="tr-TR" sz="1800"/>
            </a:p>
          </p:txBody>
        </p:sp>
        <p:sp>
          <p:nvSpPr>
            <p:cNvPr id="42051" name="Rectangle 67"/>
            <p:cNvSpPr>
              <a:spLocks noChangeArrowheads="1"/>
            </p:cNvSpPr>
            <p:nvPr/>
          </p:nvSpPr>
          <p:spPr bwMode="auto">
            <a:xfrm>
              <a:off x="1560" y="255"/>
              <a:ext cx="1275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800"/>
                <a:t>Number of Objects Updated</a:t>
              </a:r>
              <a:endParaRPr lang="tr-TR" sz="1800"/>
            </a:p>
          </p:txBody>
        </p:sp>
        <p:sp>
          <p:nvSpPr>
            <p:cNvPr id="42052" name="Rectangle 68"/>
            <p:cNvSpPr>
              <a:spLocks noChangeArrowheads="1"/>
            </p:cNvSpPr>
            <p:nvPr/>
          </p:nvSpPr>
          <p:spPr bwMode="auto">
            <a:xfrm>
              <a:off x="249" y="255"/>
              <a:ext cx="131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tr-TR" sz="1800"/>
                <a:t>Operation</a:t>
              </a:r>
            </a:p>
          </p:txBody>
        </p:sp>
        <p:sp>
          <p:nvSpPr>
            <p:cNvPr id="42053" name="Line 69"/>
            <p:cNvSpPr>
              <a:spLocks noChangeShapeType="1"/>
            </p:cNvSpPr>
            <p:nvPr/>
          </p:nvSpPr>
          <p:spPr bwMode="auto">
            <a:xfrm>
              <a:off x="249" y="255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Line 70"/>
            <p:cNvSpPr>
              <a:spLocks noChangeShapeType="1"/>
            </p:cNvSpPr>
            <p:nvPr/>
          </p:nvSpPr>
          <p:spPr bwMode="auto">
            <a:xfrm>
              <a:off x="249" y="693"/>
              <a:ext cx="5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5" name="Line 71"/>
            <p:cNvSpPr>
              <a:spLocks noChangeShapeType="1"/>
            </p:cNvSpPr>
            <p:nvPr/>
          </p:nvSpPr>
          <p:spPr bwMode="auto">
            <a:xfrm>
              <a:off x="249" y="3947"/>
              <a:ext cx="5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Line 72"/>
            <p:cNvSpPr>
              <a:spLocks noChangeShapeType="1"/>
            </p:cNvSpPr>
            <p:nvPr/>
          </p:nvSpPr>
          <p:spPr bwMode="auto">
            <a:xfrm>
              <a:off x="249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Line 73"/>
            <p:cNvSpPr>
              <a:spLocks noChangeShapeType="1"/>
            </p:cNvSpPr>
            <p:nvPr/>
          </p:nvSpPr>
          <p:spPr bwMode="auto">
            <a:xfrm>
              <a:off x="1560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8" name="Line 74"/>
            <p:cNvSpPr>
              <a:spLocks noChangeShapeType="1"/>
            </p:cNvSpPr>
            <p:nvPr/>
          </p:nvSpPr>
          <p:spPr bwMode="auto">
            <a:xfrm>
              <a:off x="2835" y="255"/>
              <a:ext cx="0" cy="3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9" name="Line 75"/>
            <p:cNvSpPr>
              <a:spLocks noChangeShapeType="1"/>
            </p:cNvSpPr>
            <p:nvPr/>
          </p:nvSpPr>
          <p:spPr bwMode="auto">
            <a:xfrm>
              <a:off x="5692" y="255"/>
              <a:ext cx="0" cy="3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 Box 77"/>
          <p:cNvSpPr txBox="1">
            <a:spLocks noChangeArrowheads="1"/>
          </p:cNvSpPr>
          <p:nvPr/>
        </p:nvSpPr>
        <p:spPr bwMode="auto">
          <a:xfrm>
            <a:off x="5976254" y="3447870"/>
            <a:ext cx="457200" cy="5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332762" y="3819976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678158" y="3819976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566353" y="418328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879544" y="418328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216547" y="418328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>
                <a:latin typeface="Wingdings 2" pitchFamily="18" charset="2"/>
              </a:rPr>
              <a:t>P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6786334" y="5519634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>
                <a:latin typeface="Wingdings 2" pitchFamily="18" charset="2"/>
              </a:rPr>
              <a:t>P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7112451" y="5519634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dirty="0">
                <a:latin typeface="Wingdings 2" pitchFamily="18" charset="2"/>
              </a:rPr>
              <a:t>P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7600269" y="5519634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>
                <a:latin typeface="Wingdings 2" pitchFamily="18" charset="2"/>
              </a:rPr>
              <a:t>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CDF858-6BF0-4702-8E60-4A890D0155AD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5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Analysis of the Simple Union</a:t>
            </a:r>
            <a:r>
              <a:rPr lang="tr-TR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Implementation</a:t>
            </a:r>
            <a:endParaRPr lang="en-US" sz="3200" dirty="0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663575" y="1427163"/>
            <a:ext cx="674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2400" dirty="0"/>
              <a:t>    The total number of representative pointer updates</a:t>
            </a:r>
            <a:endParaRPr lang="tr-TR" sz="2400" dirty="0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1187450" y="2487613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95288" y="2923043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</a:t>
            </a:r>
            <a:r>
              <a:rPr lang="en-US" sz="1800" dirty="0">
                <a:solidFill>
                  <a:srgbClr val="D60000"/>
                </a:solidFill>
              </a:rPr>
              <a:t> </a:t>
            </a:r>
            <a:r>
              <a:rPr lang="en-US" sz="1800" dirty="0"/>
              <a:t>operations</a:t>
            </a:r>
            <a:endParaRPr lang="tr-TR" sz="1800" dirty="0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2411413" y="2559050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2268538" y="2908755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1800" dirty="0">
                <a:solidFill>
                  <a:srgbClr val="D60000"/>
                </a:solidFill>
              </a:rPr>
              <a:t> </a:t>
            </a:r>
            <a:r>
              <a:rPr lang="en-US" sz="1800" dirty="0"/>
              <a:t>operations</a:t>
            </a:r>
            <a:endParaRPr lang="tr-TR" sz="1800" dirty="0"/>
          </a:p>
        </p:txBody>
      </p:sp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1116013" y="3638550"/>
          <a:ext cx="14398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" name="Equation" r:id="rId3" imgW="647640" imgH="228600" progId="Equation.3">
                  <p:embed/>
                </p:oleObj>
              </mc:Choice>
              <mc:Fallback>
                <p:oleObj name="Equation" r:id="rId3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38550"/>
                        <a:ext cx="14398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2358115" y="3638550"/>
            <a:ext cx="10743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, since</a:t>
            </a:r>
            <a:endParaRPr lang="tr-TR" sz="2400" dirty="0"/>
          </a:p>
        </p:txBody>
      </p:sp>
      <p:graphicFrame>
        <p:nvGraphicFramePr>
          <p:cNvPr id="706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40973"/>
              </p:ext>
            </p:extLst>
          </p:nvPr>
        </p:nvGraphicFramePr>
        <p:xfrm>
          <a:off x="3435126" y="3638550"/>
          <a:ext cx="14398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" name="Equation" r:id="rId5" imgW="634680" imgH="228600" progId="Equation.3">
                  <p:embed/>
                </p:oleObj>
              </mc:Choice>
              <mc:Fallback>
                <p:oleObj name="Equation" r:id="rId5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126" y="3638550"/>
                        <a:ext cx="14398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519113" y="4473575"/>
            <a:ext cx="8319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/>
              <a:t>  Thus, </a:t>
            </a:r>
            <a:r>
              <a:rPr lang="en-US" sz="2400" dirty="0">
                <a:solidFill>
                  <a:srgbClr val="D60000"/>
                </a:solidFill>
              </a:rPr>
              <a:t>on the average</a:t>
            </a:r>
            <a:r>
              <a:rPr lang="en-US" sz="2400" dirty="0"/>
              <a:t>, each operation requires </a:t>
            </a:r>
            <a:r>
              <a:rPr lang="en-US" sz="2400" dirty="0">
                <a:solidFill>
                  <a:srgbClr val="006600"/>
                </a:solidFill>
                <a:latin typeface="Symbol" pitchFamily="18" charset="2"/>
              </a:rPr>
              <a:t>Q</a:t>
            </a:r>
            <a:r>
              <a:rPr lang="en-US" sz="2400" dirty="0">
                <a:solidFill>
                  <a:srgbClr val="006600"/>
                </a:solidFill>
              </a:rPr>
              <a:t>(</a:t>
            </a:r>
            <a:r>
              <a:rPr lang="en-US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006600"/>
                </a:solidFill>
              </a:rPr>
              <a:t>) </a:t>
            </a:r>
            <a:r>
              <a:rPr lang="en-US" sz="2400" dirty="0">
                <a:solidFill>
                  <a:srgbClr val="D60000"/>
                </a:solidFill>
              </a:rPr>
              <a:t>time</a:t>
            </a:r>
          </a:p>
          <a:p>
            <a:pPr algn="l">
              <a:buFont typeface="Wingdings" pitchFamily="2" charset="2"/>
              <a:buChar char="Ø"/>
            </a:pPr>
            <a:endParaRPr lang="en-US" sz="2400" dirty="0"/>
          </a:p>
          <a:p>
            <a:pPr algn="l">
              <a:buFont typeface="Wingdings" pitchFamily="2" charset="2"/>
              <a:buChar char="Ø"/>
            </a:pPr>
            <a:r>
              <a:rPr lang="en-US" sz="2400" dirty="0"/>
              <a:t>  That is, the </a:t>
            </a:r>
            <a:r>
              <a:rPr lang="en-US" sz="2400" dirty="0">
                <a:solidFill>
                  <a:srgbClr val="D60000"/>
                </a:solidFill>
              </a:rPr>
              <a:t>amortized time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D60000"/>
                </a:solidFill>
              </a:rPr>
              <a:t>an operation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6600"/>
                </a:solidFill>
                <a:latin typeface="Symbol" pitchFamily="18" charset="2"/>
              </a:rPr>
              <a:t>Q</a:t>
            </a:r>
            <a:r>
              <a:rPr lang="en-US" sz="2400" dirty="0">
                <a:solidFill>
                  <a:srgbClr val="006600"/>
                </a:solidFill>
              </a:rPr>
              <a:t>(</a:t>
            </a:r>
            <a:r>
              <a:rPr lang="en-US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006600"/>
                </a:solidFill>
              </a:rPr>
              <a:t>)</a:t>
            </a:r>
            <a:endParaRPr lang="tr-TR" sz="2400" dirty="0">
              <a:solidFill>
                <a:srgbClr val="006600"/>
              </a:solidFill>
            </a:endParaRP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27370026"/>
              </p:ext>
            </p:extLst>
          </p:nvPr>
        </p:nvGraphicFramePr>
        <p:xfrm>
          <a:off x="1143000" y="1793081"/>
          <a:ext cx="6096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" name="Equation" r:id="rId7" imgW="2781300" imgH="431800" progId="Equation.3">
                  <p:embed/>
                </p:oleObj>
              </mc:Choice>
              <mc:Fallback>
                <p:oleObj name="Equation" r:id="rId7" imgW="2781300" imgH="4318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93081"/>
                        <a:ext cx="60960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4BAF4F-DC80-43E3-B097-C3DCD9ED2EB5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87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Weighted-Union Heuristic</a:t>
            </a:r>
            <a:endParaRPr lang="tr-TR" altLang="en-US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The simple implementation is inefficient because</a:t>
            </a:r>
          </a:p>
          <a:p>
            <a:pPr lvl="1"/>
            <a:r>
              <a:rPr lang="en-US" altLang="en-US" dirty="0"/>
              <a:t>We may be appending a longer list to a shorter list during a UNION operation</a:t>
            </a:r>
          </a:p>
          <a:p>
            <a:pPr lvl="1"/>
            <a:r>
              <a:rPr lang="en-US" altLang="en-US" dirty="0"/>
              <a:t>So that we must update the representative                 	</a:t>
            </a:r>
            <a:r>
              <a:rPr lang="tr-TR" altLang="en-US" dirty="0"/>
              <a:t>      </a:t>
            </a:r>
            <a:r>
              <a:rPr lang="en-US" altLang="en-US" dirty="0"/>
              <a:t>pointer of each member of the longer list</a:t>
            </a:r>
          </a:p>
          <a:p>
            <a:r>
              <a:rPr lang="en-US" altLang="en-US" dirty="0"/>
              <a:t>Weighted Union Heuristic</a:t>
            </a:r>
          </a:p>
          <a:p>
            <a:pPr lvl="1"/>
            <a:r>
              <a:rPr lang="en-US" altLang="en-US" dirty="0"/>
              <a:t>Maintain the length of each list</a:t>
            </a:r>
          </a:p>
          <a:p>
            <a:pPr lvl="1"/>
            <a:r>
              <a:rPr lang="en-US" altLang="en-US" dirty="0"/>
              <a:t>Always append the smaller list to the longer list</a:t>
            </a:r>
          </a:p>
          <a:p>
            <a:pPr lvl="2"/>
            <a:r>
              <a:rPr lang="en-US" altLang="en-US" dirty="0"/>
              <a:t>with ties broken arbitrarily</a:t>
            </a:r>
          </a:p>
          <a:p>
            <a:pPr lvl="1"/>
            <a:r>
              <a:rPr lang="en-US" altLang="en-US" dirty="0"/>
              <a:t>A single UNION can still take </a:t>
            </a:r>
            <a:r>
              <a:rPr lang="en-US" altLang="en-US" dirty="0">
                <a:sym typeface="Symbol" pitchFamily="18" charset="2"/>
              </a:rPr>
              <a:t>(</a:t>
            </a:r>
            <a:r>
              <a:rPr lang="en-US" altLang="en-US" i="1" dirty="0">
                <a:sym typeface="Symbol" pitchFamily="18" charset="2"/>
              </a:rPr>
              <a:t>m</a:t>
            </a:r>
            <a:r>
              <a:rPr lang="en-US" altLang="en-US" dirty="0">
                <a:sym typeface="Symbol" pitchFamily="18" charset="2"/>
              </a:rPr>
              <a:t>) time if both sets have (</a:t>
            </a:r>
            <a:r>
              <a:rPr lang="en-US" altLang="en-US" i="1" dirty="0">
                <a:sym typeface="Symbol" pitchFamily="18" charset="2"/>
              </a:rPr>
              <a:t>m</a:t>
            </a:r>
            <a:r>
              <a:rPr lang="en-US" altLang="en-US" dirty="0">
                <a:sym typeface="Symbol" pitchFamily="18" charset="2"/>
              </a:rPr>
              <a:t>) members</a:t>
            </a:r>
            <a:endParaRPr lang="tr-TR" altLang="en-US" dirty="0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404938" y="3221038"/>
            <a:ext cx="60467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endParaRPr lang="tr-TR" altLang="en-US" dirty="0">
              <a:solidFill>
                <a:schemeClr val="accent2"/>
              </a:solidFill>
            </a:endParaRP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687388" y="3717925"/>
            <a:ext cx="7772400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–"/>
              <a:tabLst>
                <a:tab pos="452438" algn="l"/>
              </a:tabLst>
            </a:pP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71BA6-6313-44E5-BF20-AE20DCC22275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Weighted Union Heuristic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Theorem</a:t>
            </a:r>
            <a:r>
              <a:rPr lang="en-US" sz="2400" dirty="0"/>
              <a:t>: A sequence of </a:t>
            </a:r>
            <a:r>
              <a:rPr lang="en-US" sz="2400" i="1" dirty="0"/>
              <a:t>m </a:t>
            </a:r>
            <a:r>
              <a:rPr lang="en-US" sz="2400" dirty="0">
                <a:solidFill>
                  <a:srgbClr val="D60000"/>
                </a:solidFill>
              </a:rPr>
              <a:t>MAKE-SET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D60000"/>
                </a:solidFill>
              </a:rPr>
              <a:t>UNION</a:t>
            </a:r>
            <a:r>
              <a:rPr lang="en-US" sz="2400" dirty="0"/>
              <a:t> &amp; </a:t>
            </a:r>
            <a:r>
              <a:rPr lang="en-US" sz="2400" dirty="0">
                <a:solidFill>
                  <a:srgbClr val="D60000"/>
                </a:solidFill>
              </a:rPr>
              <a:t>FIND-SET</a:t>
            </a:r>
            <a:r>
              <a:rPr lang="en-US" sz="2400" dirty="0"/>
              <a:t> operations, </a:t>
            </a:r>
            <a:r>
              <a:rPr lang="en-US" sz="2400" i="1" dirty="0"/>
              <a:t>n </a:t>
            </a:r>
            <a:r>
              <a:rPr lang="en-US" sz="2400" dirty="0"/>
              <a:t>of which are </a:t>
            </a:r>
            <a:r>
              <a:rPr lang="en-US" sz="2400" dirty="0">
                <a:solidFill>
                  <a:srgbClr val="D60000"/>
                </a:solidFill>
              </a:rPr>
              <a:t>MAKE-SET</a:t>
            </a:r>
            <a:r>
              <a:rPr lang="en-US" sz="2400" dirty="0"/>
              <a:t> operations, takes </a:t>
            </a:r>
            <a:r>
              <a:rPr lang="en-US" sz="2400" i="1" dirty="0">
                <a:solidFill>
                  <a:srgbClr val="339933"/>
                </a:solidFill>
              </a:rPr>
              <a:t>O</a:t>
            </a:r>
            <a:r>
              <a:rPr lang="en-US" sz="2400" dirty="0">
                <a:solidFill>
                  <a:srgbClr val="339933"/>
                </a:solidFill>
              </a:rPr>
              <a:t>(</a:t>
            </a:r>
            <a:r>
              <a:rPr lang="en-US" sz="2400" i="1" dirty="0" err="1">
                <a:solidFill>
                  <a:srgbClr val="339933"/>
                </a:solidFill>
              </a:rPr>
              <a:t>m+nlgn</a:t>
            </a:r>
            <a:r>
              <a:rPr lang="en-US" sz="2400" dirty="0">
                <a:solidFill>
                  <a:srgbClr val="339933"/>
                </a:solidFill>
              </a:rPr>
              <a:t>)</a:t>
            </a:r>
            <a:r>
              <a:rPr lang="en-US" sz="2400" i="1" dirty="0"/>
              <a:t> </a:t>
            </a:r>
            <a:r>
              <a:rPr lang="en-US" sz="2400" dirty="0"/>
              <a:t>time</a:t>
            </a:r>
          </a:p>
          <a:p>
            <a:pPr marL="0" indent="0">
              <a:buFontTx/>
              <a:buNone/>
            </a:pPr>
            <a:r>
              <a:rPr lang="en-US" sz="2400" i="1" u="sng" dirty="0">
                <a:solidFill>
                  <a:schemeClr val="accent2"/>
                </a:solidFill>
              </a:rPr>
              <a:t>Proof</a:t>
            </a:r>
            <a:r>
              <a:rPr lang="en-US" sz="2400" dirty="0">
                <a:solidFill>
                  <a:schemeClr val="accent2"/>
                </a:solidFill>
              </a:rPr>
              <a:t>: </a:t>
            </a:r>
            <a:r>
              <a:rPr lang="en-US" sz="2400" dirty="0"/>
              <a:t>Try to compute an upper bound on the number of representative pointer updates for each object in a set of size </a:t>
            </a:r>
            <a:r>
              <a:rPr lang="en-US" sz="2400" i="1" dirty="0"/>
              <a:t>n</a:t>
            </a:r>
          </a:p>
          <a:p>
            <a:pPr marL="0" indent="0">
              <a:buFontTx/>
              <a:buNone/>
            </a:pPr>
            <a:endParaRPr lang="en-US" sz="2400" i="1" dirty="0"/>
          </a:p>
          <a:p>
            <a:pPr marL="0" indent="0">
              <a:buFontTx/>
              <a:buNone/>
            </a:pPr>
            <a:endParaRPr lang="tr-TR" sz="2400" i="1" dirty="0">
              <a:solidFill>
                <a:schemeClr val="accent2"/>
              </a:solidFill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404938" y="333375"/>
            <a:ext cx="60467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 sz="3200" dirty="0">
              <a:solidFill>
                <a:schemeClr val="accent2"/>
              </a:solidFill>
            </a:endParaRPr>
          </a:p>
        </p:txBody>
      </p:sp>
      <p:grpSp>
        <p:nvGrpSpPr>
          <p:cNvPr id="73904" name="Group 176"/>
          <p:cNvGrpSpPr>
            <a:grpSpLocks/>
          </p:cNvGrpSpPr>
          <p:nvPr/>
        </p:nvGrpSpPr>
        <p:grpSpPr bwMode="auto">
          <a:xfrm>
            <a:off x="685800" y="2997200"/>
            <a:ext cx="8242300" cy="3024188"/>
            <a:chOff x="432" y="1888"/>
            <a:chExt cx="5192" cy="1905"/>
          </a:xfrm>
        </p:grpSpPr>
        <p:sp>
          <p:nvSpPr>
            <p:cNvPr id="73886" name="Rectangle 158"/>
            <p:cNvSpPr>
              <a:spLocks noChangeArrowheads="1"/>
            </p:cNvSpPr>
            <p:nvPr/>
          </p:nvSpPr>
          <p:spPr bwMode="auto">
            <a:xfrm>
              <a:off x="432" y="1888"/>
              <a:ext cx="5192" cy="1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0000"/>
                </a:lnSpc>
                <a:spcBef>
                  <a:spcPct val="20000"/>
                </a:spcBef>
                <a:tabLst>
                  <a:tab pos="452438" algn="l"/>
                </a:tabLst>
              </a:pPr>
              <a:r>
                <a:rPr lang="en-US" sz="2400" dirty="0"/>
                <a:t>Consider a fixed object </a:t>
              </a:r>
              <a:r>
                <a:rPr lang="tr-T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i="1" baseline="1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90000"/>
                </a:lnSpc>
                <a:spcBef>
                  <a:spcPct val="20000"/>
                </a:spcBef>
                <a:buFont typeface="Times New Roman" pitchFamily="18" charset="0"/>
                <a:buChar char="–"/>
                <a:tabLst>
                  <a:tab pos="452438" algn="l"/>
                </a:tabLst>
              </a:pPr>
              <a:r>
                <a:rPr lang="en-US" sz="2400" dirty="0"/>
                <a:t>Each time </a:t>
              </a:r>
              <a:r>
                <a:rPr lang="tr-T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tr-TR" sz="2400" baseline="12000" dirty="0"/>
                <a:t>’</a:t>
              </a:r>
              <a:r>
                <a:rPr lang="en-US" sz="2400" dirty="0"/>
                <a:t>s </a:t>
              </a:r>
              <a:r>
                <a:rPr lang="en-US" sz="2400" dirty="0">
                  <a:solidFill>
                    <a:srgbClr val="D60000"/>
                  </a:solidFill>
                </a:rPr>
                <a:t>R-PTR</a:t>
              </a:r>
              <a:r>
                <a:rPr lang="en-US" sz="2400" dirty="0">
                  <a:solidFill>
                    <a:schemeClr val="accent2"/>
                  </a:solidFill>
                </a:rPr>
                <a:t> </a:t>
              </a:r>
              <a:r>
                <a:rPr lang="en-US" sz="2400" dirty="0"/>
                <a:t>was updated, </a:t>
              </a:r>
              <a:r>
                <a:rPr lang="tr-T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tr-TR" sz="2400" dirty="0"/>
                <a:t> </a:t>
              </a:r>
              <a:r>
                <a:rPr lang="en-US" sz="2400" dirty="0"/>
                <a:t>was a member of the smaller set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tabLst>
                  <a:tab pos="452438" algn="l"/>
                </a:tabLst>
              </a:pPr>
              <a:r>
                <a:rPr lang="en-US" sz="2400" dirty="0"/>
                <a:t>		{</a:t>
              </a:r>
              <a:r>
                <a:rPr lang="tr-T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dirty="0"/>
                <a:t>} </a:t>
              </a:r>
              <a:r>
                <a:rPr lang="en-US" sz="2400" dirty="0">
                  <a:latin typeface="Cambria Math"/>
                  <a:ea typeface="Cambria Math"/>
                </a:rPr>
                <a:t>∪</a:t>
              </a:r>
              <a:r>
                <a:rPr lang="en-US" sz="2400" dirty="0"/>
                <a:t> {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dirty="0"/>
                <a:t>} </a:t>
              </a:r>
              <a:r>
                <a:rPr lang="en-US" sz="2400" dirty="0">
                  <a:cs typeface="Times New Roman" pitchFamily="18" charset="0"/>
                </a:rPr>
                <a:t>→ {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dirty="0">
                  <a:cs typeface="Times New Roman" pitchFamily="18" charset="0"/>
                </a:rPr>
                <a:t>, 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dirty="0">
                  <a:cs typeface="Times New Roman" pitchFamily="18" charset="0"/>
                </a:rPr>
                <a:t>}  		                </a:t>
              </a:r>
              <a:r>
                <a:rPr lang="en-US" sz="2400" dirty="0">
                  <a:solidFill>
                    <a:srgbClr val="D60000"/>
                  </a:solidFill>
                  <a:cs typeface="Times New Roman" pitchFamily="18" charset="0"/>
                </a:rPr>
                <a:t>1</a:t>
              </a:r>
              <a:r>
                <a:rPr lang="en-US" sz="2400" baseline="30000" dirty="0">
                  <a:solidFill>
                    <a:srgbClr val="D60000"/>
                  </a:solidFill>
                  <a:cs typeface="Times New Roman" pitchFamily="18" charset="0"/>
                </a:rPr>
                <a:t>st</a:t>
              </a:r>
              <a:r>
                <a:rPr lang="en-US" sz="2400" dirty="0">
                  <a:solidFill>
                    <a:srgbClr val="D60000"/>
                  </a:solidFill>
                  <a:cs typeface="Times New Roman" pitchFamily="18" charset="0"/>
                </a:rPr>
                <a:t> update</a:t>
              </a:r>
              <a:r>
                <a:rPr lang="en-US" sz="2400" dirty="0">
                  <a:solidFill>
                    <a:srgbClr val="006600"/>
                  </a:solidFill>
                  <a:cs typeface="Times New Roman" pitchFamily="18" charset="0"/>
                </a:rPr>
                <a:t> </a:t>
              </a:r>
              <a:r>
                <a:rPr lang="en-US" sz="2400" dirty="0">
                  <a:cs typeface="Times New Roman" pitchFamily="18" charset="0"/>
                </a:rPr>
                <a:t>|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dirty="0">
                  <a:cs typeface="Times New Roman" pitchFamily="18" charset="0"/>
                </a:rPr>
                <a:t>|</a:t>
              </a:r>
              <a:r>
                <a:rPr lang="en-US" sz="2400" dirty="0">
                  <a:solidFill>
                    <a:srgbClr val="D60000"/>
                  </a:solidFill>
                  <a:cs typeface="Times New Roman" pitchFamily="18" charset="0"/>
                  <a:sym typeface="Symbol"/>
                </a:rPr>
                <a:t> </a:t>
              </a:r>
              <a:r>
                <a:rPr lang="en-US" sz="2400" dirty="0">
                  <a:cs typeface="Times New Roman" pitchFamily="18" charset="0"/>
                  <a:sym typeface="Symbol"/>
                </a:rPr>
                <a:t></a:t>
              </a:r>
              <a:r>
                <a:rPr lang="en-US" sz="2400" dirty="0">
                  <a:cs typeface="Times New Roman" pitchFamily="18" charset="0"/>
                </a:rPr>
                <a:t> 2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tabLst>
                  <a:tab pos="452438" algn="l"/>
                </a:tabLst>
              </a:pPr>
              <a:r>
                <a:rPr lang="en-US" sz="2400" dirty="0">
                  <a:cs typeface="Times New Roman" pitchFamily="18" charset="0"/>
                </a:rPr>
                <a:t>		</a:t>
              </a:r>
              <a:r>
                <a:rPr lang="en-US" sz="2400" dirty="0"/>
                <a:t>{</a:t>
              </a:r>
              <a:r>
                <a:rPr lang="tr-T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baseline="10000" dirty="0"/>
                <a:t>,</a:t>
              </a:r>
              <a:r>
                <a:rPr lang="en-US" sz="2400" baseline="12000" dirty="0"/>
                <a:t> 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dirty="0"/>
                <a:t>} </a:t>
              </a:r>
              <a:r>
                <a:rPr lang="en-US" sz="2400" dirty="0">
                  <a:latin typeface="Cambria Math"/>
                  <a:ea typeface="Cambria Math"/>
                </a:rPr>
                <a:t>∪</a:t>
              </a:r>
              <a:r>
                <a:rPr lang="en-US" sz="2400" dirty="0"/>
                <a:t> {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baseline="-25000" dirty="0"/>
                <a:t>1</a:t>
              </a:r>
              <a:r>
                <a:rPr lang="en-US" sz="2400" i="1" dirty="0"/>
                <a:t>, 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baseline="-25000" dirty="0"/>
                <a:t>2</a:t>
              </a:r>
              <a:r>
                <a:rPr lang="en-US" sz="2400" dirty="0"/>
                <a:t>} </a:t>
              </a:r>
              <a:r>
                <a:rPr lang="en-US" sz="2400" dirty="0">
                  <a:cs typeface="Times New Roman" pitchFamily="18" charset="0"/>
                </a:rPr>
                <a:t>→ {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dirty="0">
                  <a:cs typeface="Times New Roman" pitchFamily="18" charset="0"/>
                </a:rPr>
                <a:t>, 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i="1" dirty="0">
                  <a:cs typeface="Times New Roman" pitchFamily="18" charset="0"/>
                </a:rPr>
                <a:t> 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baseline="-25000" dirty="0"/>
                <a:t>1</a:t>
              </a:r>
              <a:r>
                <a:rPr lang="en-US" sz="2400" i="1" dirty="0"/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baseline="-25000" dirty="0"/>
                <a:t>2</a:t>
              </a:r>
              <a:r>
                <a:rPr lang="en-US" sz="2400" dirty="0">
                  <a:cs typeface="Times New Roman" pitchFamily="18" charset="0"/>
                </a:rPr>
                <a:t>}    </a:t>
              </a:r>
              <a:r>
                <a:rPr lang="tr-TR" sz="2400" dirty="0">
                  <a:cs typeface="Times New Roman" pitchFamily="18" charset="0"/>
                </a:rPr>
                <a:t> </a:t>
              </a:r>
              <a:r>
                <a:rPr lang="en-US" sz="2400" dirty="0">
                  <a:cs typeface="Times New Roman" pitchFamily="18" charset="0"/>
                </a:rPr>
                <a:t>  </a:t>
              </a:r>
              <a:r>
                <a:rPr lang="en-US" sz="2400" dirty="0">
                  <a:solidFill>
                    <a:srgbClr val="D60000"/>
                  </a:solidFill>
                  <a:cs typeface="Times New Roman" pitchFamily="18" charset="0"/>
                </a:rPr>
                <a:t>2</a:t>
              </a:r>
              <a:r>
                <a:rPr lang="en-US" sz="2400" baseline="30000" dirty="0">
                  <a:solidFill>
                    <a:srgbClr val="D60000"/>
                  </a:solidFill>
                  <a:cs typeface="Times New Roman" pitchFamily="18" charset="0"/>
                </a:rPr>
                <a:t>nd</a:t>
              </a:r>
              <a:r>
                <a:rPr lang="en-US" sz="2400" dirty="0">
                  <a:solidFill>
                    <a:srgbClr val="D60000"/>
                  </a:solidFill>
                  <a:cs typeface="Times New Roman" pitchFamily="18" charset="0"/>
                </a:rPr>
                <a:t> update</a:t>
              </a:r>
              <a:r>
                <a:rPr lang="en-US" sz="2400" dirty="0">
                  <a:solidFill>
                    <a:srgbClr val="006600"/>
                  </a:solidFill>
                  <a:cs typeface="Times New Roman" pitchFamily="18" charset="0"/>
                </a:rPr>
                <a:t> </a:t>
              </a:r>
              <a:r>
                <a:rPr lang="en-US" sz="2400" dirty="0">
                  <a:cs typeface="Times New Roman" pitchFamily="18" charset="0"/>
                </a:rPr>
                <a:t>|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dirty="0">
                  <a:cs typeface="Times New Roman" pitchFamily="18" charset="0"/>
                </a:rPr>
                <a:t>|</a:t>
              </a:r>
              <a:r>
                <a:rPr lang="en-US" sz="2400" dirty="0">
                  <a:cs typeface="Times New Roman" pitchFamily="18" charset="0"/>
                  <a:sym typeface="Symbol"/>
                </a:rPr>
                <a:t> </a:t>
              </a:r>
              <a:r>
                <a:rPr lang="en-US" sz="2400" dirty="0">
                  <a:cs typeface="Times New Roman" pitchFamily="18" charset="0"/>
                </a:rPr>
                <a:t> 4</a:t>
              </a:r>
            </a:p>
            <a:p>
              <a:pPr marL="342900" indent="-342900" algn="l">
                <a:lnSpc>
                  <a:spcPct val="40000"/>
                </a:lnSpc>
                <a:spcBef>
                  <a:spcPct val="20000"/>
                </a:spcBef>
                <a:buFont typeface="Times New Roman" pitchFamily="18" charset="0"/>
                <a:buNone/>
                <a:tabLst>
                  <a:tab pos="452438" algn="l"/>
                </a:tabLst>
              </a:pPr>
              <a:r>
                <a:rPr lang="en-US" sz="2400" dirty="0">
                  <a:cs typeface="Times New Roman" pitchFamily="18" charset="0"/>
                </a:rPr>
                <a:t>		</a:t>
              </a:r>
            </a:p>
            <a:p>
              <a:pPr marL="342900" indent="-342900">
                <a:lnSpc>
                  <a:spcPct val="60000"/>
                </a:lnSpc>
                <a:spcBef>
                  <a:spcPct val="20000"/>
                </a:spcBef>
                <a:tabLst>
                  <a:tab pos="452438" algn="l"/>
                </a:tabLst>
              </a:pPr>
              <a:r>
                <a:rPr lang="en-US" sz="2400" dirty="0">
                  <a:cs typeface="Times New Roman" pitchFamily="18" charset="0"/>
                </a:rPr>
                <a:t>	 {</a:t>
              </a:r>
              <a:r>
                <a:rPr lang="tr-T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i="1" dirty="0">
                  <a:cs typeface="Times New Roman" pitchFamily="18" charset="0"/>
                </a:rPr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i="1" dirty="0">
                  <a:cs typeface="Times New Roman" pitchFamily="18" charset="0"/>
                </a:rPr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i="1" baseline="-25000" dirty="0"/>
                <a:t>1</a:t>
              </a:r>
              <a:r>
                <a:rPr lang="en-US" sz="2400" i="1" dirty="0"/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i="1" baseline="-25000" dirty="0"/>
                <a:t>2</a:t>
              </a:r>
              <a:r>
                <a:rPr lang="en-US" sz="2400" dirty="0">
                  <a:cs typeface="Times New Roman" pitchFamily="18" charset="0"/>
                </a:rPr>
                <a:t>} </a:t>
              </a:r>
              <a:r>
                <a:rPr lang="en-US" sz="2400" dirty="0">
                  <a:latin typeface="Cambria Math"/>
                  <a:ea typeface="Cambria Math"/>
                </a:rPr>
                <a:t>∪ </a:t>
              </a:r>
              <a:r>
                <a:rPr lang="en-US" sz="2400" dirty="0">
                  <a:cs typeface="Times New Roman" pitchFamily="18" charset="0"/>
                </a:rPr>
                <a:t>{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baseline="-25000" dirty="0">
                  <a:cs typeface="Times New Roman" pitchFamily="18" charset="0"/>
                </a:rPr>
                <a:t>1</a:t>
              </a:r>
              <a:r>
                <a:rPr lang="en-US" sz="2400" i="1" dirty="0">
                  <a:cs typeface="Times New Roman" pitchFamily="18" charset="0"/>
                </a:rPr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baseline="-25000" dirty="0">
                  <a:cs typeface="Times New Roman" pitchFamily="18" charset="0"/>
                </a:rPr>
                <a:t>2</a:t>
              </a:r>
              <a:r>
                <a:rPr lang="en-US" sz="2400" i="1" dirty="0">
                  <a:cs typeface="Times New Roman" pitchFamily="18" charset="0"/>
                </a:rPr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baseline="-25000" dirty="0">
                  <a:cs typeface="Times New Roman" pitchFamily="18" charset="0"/>
                </a:rPr>
                <a:t>3</a:t>
              </a:r>
              <a:r>
                <a:rPr lang="en-US" sz="2400" i="1" dirty="0">
                  <a:cs typeface="Times New Roman" pitchFamily="18" charset="0"/>
                </a:rPr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baseline="-25000" dirty="0">
                  <a:cs typeface="Times New Roman" pitchFamily="18" charset="0"/>
                </a:rPr>
                <a:t>4</a:t>
              </a:r>
              <a:r>
                <a:rPr lang="en-US" sz="2400" dirty="0">
                  <a:cs typeface="Times New Roman" pitchFamily="18" charset="0"/>
                </a:rPr>
                <a:t>} → {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dirty="0">
                  <a:cs typeface="Times New Roman" pitchFamily="18" charset="0"/>
                </a:rPr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i="1" dirty="0">
                  <a:cs typeface="Times New Roman" pitchFamily="18" charset="0"/>
                </a:rPr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baseline="-25000" dirty="0"/>
                <a:t>1</a:t>
              </a:r>
              <a:r>
                <a:rPr lang="en-US" sz="2400" i="1" dirty="0"/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baseline="-25000" dirty="0"/>
                <a:t>2</a:t>
              </a:r>
              <a:r>
                <a:rPr lang="en-US" sz="2400" i="1" dirty="0"/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baseline="-25000" dirty="0">
                  <a:cs typeface="Times New Roman" pitchFamily="18" charset="0"/>
                </a:rPr>
                <a:t>1</a:t>
              </a:r>
              <a:r>
                <a:rPr lang="en-US" sz="2400" i="1" dirty="0">
                  <a:cs typeface="Times New Roman" pitchFamily="18" charset="0"/>
                </a:rPr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baseline="-25000" dirty="0">
                  <a:cs typeface="Times New Roman" pitchFamily="18" charset="0"/>
                </a:rPr>
                <a:t>2</a:t>
              </a:r>
              <a:r>
                <a:rPr lang="en-US" sz="2400" i="1" dirty="0">
                  <a:cs typeface="Times New Roman" pitchFamily="18" charset="0"/>
                </a:rPr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baseline="-25000" dirty="0">
                  <a:cs typeface="Times New Roman" pitchFamily="18" charset="0"/>
                </a:rPr>
                <a:t>3</a:t>
              </a:r>
              <a:r>
                <a:rPr lang="en-US" sz="2400" i="1" dirty="0">
                  <a:cs typeface="Times New Roman" pitchFamily="18" charset="0"/>
                </a:rPr>
                <a:t>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baseline="-25000" dirty="0">
                  <a:cs typeface="Times New Roman" pitchFamily="18" charset="0"/>
                </a:rPr>
                <a:t>4</a:t>
              </a:r>
              <a:r>
                <a:rPr lang="en-US" sz="2400">
                  <a:cs typeface="Times New Roman" pitchFamily="18" charset="0"/>
                </a:rPr>
                <a:t>}; </a:t>
              </a:r>
              <a:endParaRPr lang="en-US" sz="2400" dirty="0">
                <a:cs typeface="Times New Roman" pitchFamily="18" charset="0"/>
              </a:endParaRPr>
            </a:p>
            <a:p>
              <a:pPr marL="342900" indent="-342900">
                <a:lnSpc>
                  <a:spcPct val="60000"/>
                </a:lnSpc>
                <a:spcBef>
                  <a:spcPct val="20000"/>
                </a:spcBef>
                <a:tabLst>
                  <a:tab pos="452438" algn="l"/>
                </a:tabLst>
              </a:pPr>
              <a:r>
                <a:rPr lang="en-US" sz="2400" dirty="0">
                  <a:cs typeface="Times New Roman" pitchFamily="18" charset="0"/>
                </a:rPr>
                <a:t>	 </a:t>
              </a:r>
              <a:r>
                <a:rPr lang="en-US" sz="2400" dirty="0">
                  <a:solidFill>
                    <a:srgbClr val="D60000"/>
                  </a:solidFill>
                  <a:cs typeface="Times New Roman" pitchFamily="18" charset="0"/>
                </a:rPr>
                <a:t>3</a:t>
              </a:r>
              <a:r>
                <a:rPr lang="en-US" sz="2400" baseline="30000" dirty="0">
                  <a:solidFill>
                    <a:srgbClr val="D60000"/>
                  </a:solidFill>
                  <a:cs typeface="Times New Roman" pitchFamily="18" charset="0"/>
                </a:rPr>
                <a:t>rd</a:t>
              </a:r>
              <a:r>
                <a:rPr lang="en-US" sz="2400" dirty="0">
                  <a:solidFill>
                    <a:srgbClr val="D60000"/>
                  </a:solidFill>
                  <a:cs typeface="Times New Roman" pitchFamily="18" charset="0"/>
                </a:rPr>
                <a:t> update</a:t>
              </a:r>
              <a:r>
                <a:rPr lang="en-US" sz="2400" dirty="0">
                  <a:solidFill>
                    <a:srgbClr val="006600"/>
                  </a:solidFill>
                  <a:cs typeface="Times New Roman" pitchFamily="18" charset="0"/>
                </a:rPr>
                <a:t> </a:t>
              </a:r>
              <a:r>
                <a:rPr lang="en-US" sz="2400" dirty="0">
                  <a:cs typeface="Times New Roman" pitchFamily="18" charset="0"/>
                </a:rPr>
                <a:t>|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dirty="0">
                  <a:cs typeface="Times New Roman" pitchFamily="18" charset="0"/>
                </a:rPr>
                <a:t>|</a:t>
              </a:r>
              <a:r>
                <a:rPr lang="en-US" sz="2400" dirty="0">
                  <a:cs typeface="Times New Roman" pitchFamily="18" charset="0"/>
                  <a:sym typeface="Symbol"/>
                </a:rPr>
                <a:t> </a:t>
              </a:r>
              <a:r>
                <a:rPr lang="en-US" sz="2400" dirty="0">
                  <a:cs typeface="Times New Roman" pitchFamily="18" charset="0"/>
                </a:rPr>
                <a:t> 8</a:t>
              </a:r>
            </a:p>
          </p:txBody>
        </p:sp>
        <p:sp>
          <p:nvSpPr>
            <p:cNvPr id="73898" name="Text Box 170"/>
            <p:cNvSpPr txBox="1">
              <a:spLocks noChangeArrowheads="1"/>
            </p:cNvSpPr>
            <p:nvPr/>
          </p:nvSpPr>
          <p:spPr bwMode="auto">
            <a:xfrm>
              <a:off x="3034" y="3069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latin typeface="Wingdings 2" pitchFamily="18" charset="2"/>
                </a:rPr>
                <a:t>P</a:t>
              </a:r>
              <a:endParaRPr lang="tr-TR" sz="2400" dirty="0">
                <a:latin typeface="Wingdings 2" pitchFamily="18" charset="2"/>
              </a:endParaRPr>
            </a:p>
          </p:txBody>
        </p:sp>
        <p:sp>
          <p:nvSpPr>
            <p:cNvPr id="73899" name="Text Box 171"/>
            <p:cNvSpPr txBox="1">
              <a:spLocks noChangeArrowheads="1"/>
            </p:cNvSpPr>
            <p:nvPr/>
          </p:nvSpPr>
          <p:spPr bwMode="auto">
            <a:xfrm>
              <a:off x="3179" y="3084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latin typeface="Wingdings 2" pitchFamily="18" charset="2"/>
                </a:rPr>
                <a:t>P</a:t>
              </a:r>
              <a:endParaRPr lang="tr-TR" sz="2400" dirty="0">
                <a:latin typeface="Wingdings 2" pitchFamily="18" charset="2"/>
              </a:endParaRPr>
            </a:p>
          </p:txBody>
        </p:sp>
        <p:sp>
          <p:nvSpPr>
            <p:cNvPr id="73900" name="Text Box 172"/>
            <p:cNvSpPr txBox="1">
              <a:spLocks noChangeArrowheads="1"/>
            </p:cNvSpPr>
            <p:nvPr/>
          </p:nvSpPr>
          <p:spPr bwMode="auto">
            <a:xfrm>
              <a:off x="3347" y="3084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latin typeface="Wingdings 2" pitchFamily="18" charset="2"/>
                </a:rPr>
                <a:t>P</a:t>
              </a:r>
              <a:endParaRPr lang="tr-TR" sz="2400" dirty="0">
                <a:latin typeface="Wingdings 2" pitchFamily="18" charset="2"/>
              </a:endParaRPr>
            </a:p>
          </p:txBody>
        </p:sp>
        <p:sp>
          <p:nvSpPr>
            <p:cNvPr id="73901" name="Text Box 173"/>
            <p:cNvSpPr txBox="1">
              <a:spLocks noChangeArrowheads="1"/>
            </p:cNvSpPr>
            <p:nvPr/>
          </p:nvSpPr>
          <p:spPr bwMode="auto">
            <a:xfrm>
              <a:off x="3578" y="3084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latin typeface="Wingdings 2" pitchFamily="18" charset="2"/>
                </a:rPr>
                <a:t>P</a:t>
              </a:r>
              <a:endParaRPr lang="tr-TR" sz="2400">
                <a:latin typeface="Wingdings 2" pitchFamily="18" charset="2"/>
              </a:endParaRPr>
            </a:p>
          </p:txBody>
        </p:sp>
        <p:sp>
          <p:nvSpPr>
            <p:cNvPr id="73887" name="Text Box 159"/>
            <p:cNvSpPr txBox="1">
              <a:spLocks noChangeArrowheads="1"/>
            </p:cNvSpPr>
            <p:nvPr/>
          </p:nvSpPr>
          <p:spPr bwMode="auto">
            <a:xfrm>
              <a:off x="1767" y="2477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latin typeface="Wingdings 2" pitchFamily="18" charset="2"/>
                </a:rPr>
                <a:t>P</a:t>
              </a:r>
              <a:endParaRPr lang="tr-TR" sz="2400" dirty="0">
                <a:latin typeface="Wingdings 2" pitchFamily="18" charset="2"/>
              </a:endParaRPr>
            </a:p>
          </p:txBody>
        </p:sp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2345" y="292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sz="3200" baseline="12000" dirty="0">
                <a:latin typeface="Symbol" pitchFamily="18" charset="2"/>
              </a:endParaRPr>
            </a:p>
          </p:txBody>
        </p:sp>
        <p:sp>
          <p:nvSpPr>
            <p:cNvPr id="73893" name="Text Box 165"/>
            <p:cNvSpPr txBox="1">
              <a:spLocks noChangeArrowheads="1"/>
            </p:cNvSpPr>
            <p:nvPr/>
          </p:nvSpPr>
          <p:spPr bwMode="auto">
            <a:xfrm>
              <a:off x="2325" y="2734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latin typeface="Wingdings 2" pitchFamily="18" charset="2"/>
                </a:rPr>
                <a:t>P</a:t>
              </a:r>
              <a:endParaRPr lang="tr-TR" sz="2400" dirty="0">
                <a:latin typeface="Wingdings 2" pitchFamily="18" charset="2"/>
              </a:endParaRPr>
            </a:p>
          </p:txBody>
        </p:sp>
        <p:sp>
          <p:nvSpPr>
            <p:cNvPr id="73894" name="Text Box 166"/>
            <p:cNvSpPr txBox="1">
              <a:spLocks noChangeArrowheads="1"/>
            </p:cNvSpPr>
            <p:nvPr/>
          </p:nvSpPr>
          <p:spPr bwMode="auto">
            <a:xfrm>
              <a:off x="2528" y="275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latin typeface="Wingdings 2" pitchFamily="18" charset="2"/>
                </a:rPr>
                <a:t>P</a:t>
              </a:r>
              <a:endParaRPr lang="tr-TR" sz="2400" dirty="0">
                <a:latin typeface="Wingdings 2" pitchFamily="18" charset="2"/>
              </a:endParaRPr>
            </a:p>
          </p:txBody>
        </p:sp>
        <p:sp>
          <p:nvSpPr>
            <p:cNvPr id="73897" name="Oval 169"/>
            <p:cNvSpPr>
              <a:spLocks noChangeArrowheads="1"/>
            </p:cNvSpPr>
            <p:nvPr/>
          </p:nvSpPr>
          <p:spPr bwMode="auto">
            <a:xfrm>
              <a:off x="3045" y="326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sz="3200" baseline="12000" dirty="0">
                <a:latin typeface="Symbol" pitchFamily="18" charset="2"/>
              </a:endParaRPr>
            </a:p>
          </p:txBody>
        </p:sp>
      </p:grpSp>
      <p:sp>
        <p:nvSpPr>
          <p:cNvPr id="28" name="Oval 169"/>
          <p:cNvSpPr>
            <a:spLocks noChangeArrowheads="1"/>
          </p:cNvSpPr>
          <p:nvPr/>
        </p:nvSpPr>
        <p:spPr bwMode="auto">
          <a:xfrm>
            <a:off x="2809875" y="4257675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3200" baseline="12000" dirty="0">
              <a:latin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85C12-D41D-4C35-BEC2-2BC32CE4CFF2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69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Union Heuristic</a:t>
            </a:r>
            <a:endParaRPr lang="en-US" dirty="0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201707" y="981075"/>
            <a:ext cx="87263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2575" indent="-282575">
              <a:buFontTx/>
              <a:buChar char="•"/>
            </a:pPr>
            <a:r>
              <a:rPr lang="en-US" sz="2400" dirty="0"/>
              <a:t>For any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≤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, after</a:t>
            </a:r>
            <a:r>
              <a:rPr lang="tr-TR" sz="2400" dirty="0"/>
              <a:t> </a:t>
            </a:r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400" dirty="0"/>
              <a:t>’</a:t>
            </a:r>
            <a:r>
              <a:rPr lang="en-US" sz="2400" dirty="0"/>
              <a:t>s </a:t>
            </a:r>
            <a:r>
              <a:rPr lang="en-US" sz="2400" dirty="0">
                <a:solidFill>
                  <a:srgbClr val="D60000"/>
                </a:solidFill>
              </a:rPr>
              <a:t>R-PTR</a:t>
            </a:r>
            <a:r>
              <a:rPr lang="en-US" sz="2400" dirty="0"/>
              <a:t> has been updated </a:t>
            </a:r>
            <a:r>
              <a:rPr lang="en-US" sz="2400" dirty="0">
                <a:sym typeface="Symbol"/>
              </a:rPr>
              <a:t></a:t>
            </a:r>
            <a:r>
              <a:rPr lang="en-US" sz="2400" dirty="0" err="1">
                <a:sym typeface="Symbol"/>
              </a:rPr>
              <a:t>log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sz="2400" dirty="0">
                <a:sym typeface="Symbol"/>
              </a:rPr>
              <a:t></a:t>
            </a:r>
            <a:r>
              <a:rPr lang="en-US" sz="2400" dirty="0"/>
              <a:t> times, the resulting set must have at least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members</a:t>
            </a:r>
          </a:p>
          <a:p>
            <a:pPr marL="282575" indent="-282575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D60000"/>
                </a:solidFill>
              </a:rPr>
              <a:t>R-PTR</a:t>
            </a:r>
            <a:r>
              <a:rPr lang="en-US" sz="2400" dirty="0"/>
              <a:t> of each object can be updated at most </a:t>
            </a:r>
            <a:r>
              <a:rPr lang="en-US" sz="2400" dirty="0">
                <a:sym typeface="Symbol"/>
              </a:rPr>
              <a:t></a:t>
            </a:r>
            <a:r>
              <a:rPr lang="en-US" sz="2400" dirty="0" err="1">
                <a:sym typeface="Symbol"/>
              </a:rPr>
              <a:t>log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sz="2400" dirty="0">
                <a:sym typeface="Symbol"/>
              </a:rPr>
              <a:t></a:t>
            </a:r>
            <a:r>
              <a:rPr lang="en-US" sz="2400" dirty="0"/>
              <a:t> time over all </a:t>
            </a:r>
            <a:r>
              <a:rPr lang="en-US" sz="2400" dirty="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2400" dirty="0"/>
              <a:t> operations. 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upper bound is proved)</a:t>
            </a:r>
            <a:endParaRPr lang="tr-TR" sz="2400" dirty="0"/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1404938" y="333375"/>
            <a:ext cx="60467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 sz="3200" dirty="0">
              <a:solidFill>
                <a:schemeClr val="accent2"/>
              </a:solidFill>
            </a:endParaRPr>
          </a:p>
        </p:txBody>
      </p:sp>
      <p:sp>
        <p:nvSpPr>
          <p:cNvPr id="76824" name="Rectangle 24"/>
          <p:cNvSpPr>
            <a:spLocks noChangeArrowheads="1"/>
          </p:cNvSpPr>
          <p:nvPr/>
        </p:nvSpPr>
        <p:spPr bwMode="auto">
          <a:xfrm>
            <a:off x="1411288" y="2579463"/>
            <a:ext cx="6808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Analysis of The Weighted-Union Heuristic</a:t>
            </a:r>
            <a:endParaRPr lang="tr-TR" sz="2800" dirty="0">
              <a:solidFill>
                <a:schemeClr val="accent2"/>
              </a:solidFill>
            </a:endParaRPr>
          </a:p>
        </p:txBody>
      </p:sp>
      <p:sp>
        <p:nvSpPr>
          <p:cNvPr id="76837" name="Rectangle 37"/>
          <p:cNvSpPr>
            <a:spLocks noChangeArrowheads="1"/>
          </p:cNvSpPr>
          <p:nvPr/>
        </p:nvSpPr>
        <p:spPr bwMode="auto">
          <a:xfrm>
            <a:off x="201708" y="3116946"/>
            <a:ext cx="872639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ts val="2400"/>
              </a:lnSpc>
              <a:spcBef>
                <a:spcPct val="20000"/>
              </a:spcBef>
              <a:buFontTx/>
              <a:buChar char="•"/>
              <a:tabLst>
                <a:tab pos="444500" algn="l"/>
              </a:tabLst>
            </a:pPr>
            <a:r>
              <a:rPr lang="en-US" sz="2400" dirty="0"/>
              <a:t> The figure below illustrates a </a:t>
            </a:r>
            <a:r>
              <a:rPr lang="en-US" sz="2400" dirty="0">
                <a:solidFill>
                  <a:srgbClr val="D60000"/>
                </a:solidFill>
              </a:rPr>
              <a:t>worst case sequence</a:t>
            </a:r>
            <a:r>
              <a:rPr lang="en-US" sz="2400" dirty="0"/>
              <a:t> for a set </a:t>
            </a:r>
            <a:r>
              <a:rPr lang="tr-TR" sz="2400" dirty="0"/>
              <a:t>  	</a:t>
            </a:r>
            <a:r>
              <a:rPr lang="en-US" sz="2400" dirty="0"/>
              <a:t>with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= 16 objects </a:t>
            </a:r>
          </a:p>
          <a:p>
            <a:pPr marL="342900" indent="-342900" algn="l">
              <a:lnSpc>
                <a:spcPts val="2400"/>
              </a:lnSpc>
              <a:spcBef>
                <a:spcPct val="20000"/>
              </a:spcBef>
              <a:buFontTx/>
              <a:buChar char="•"/>
              <a:tabLst>
                <a:tab pos="444500" algn="l"/>
              </a:tabLst>
            </a:pPr>
            <a:r>
              <a:rPr lang="en-US" sz="2400" dirty="0"/>
              <a:t> The total number of </a:t>
            </a:r>
            <a:r>
              <a:rPr lang="en-US" sz="2400" dirty="0">
                <a:solidFill>
                  <a:srgbClr val="D60000"/>
                </a:solidFill>
              </a:rPr>
              <a:t>R-PTR</a:t>
            </a:r>
            <a:r>
              <a:rPr lang="en-US" sz="2400" dirty="0"/>
              <a:t> updates</a:t>
            </a:r>
          </a:p>
          <a:p>
            <a:pPr marL="342900" indent="-342900" algn="l">
              <a:spcBef>
                <a:spcPct val="20000"/>
              </a:spcBef>
              <a:tabLst>
                <a:tab pos="444500" algn="l"/>
              </a:tabLst>
            </a:pPr>
            <a:endParaRPr lang="tr-TR" sz="2400" dirty="0"/>
          </a:p>
        </p:txBody>
      </p:sp>
      <p:grpSp>
        <p:nvGrpSpPr>
          <p:cNvPr id="76838" name="Group 38"/>
          <p:cNvGrpSpPr>
            <a:grpSpLocks/>
          </p:cNvGrpSpPr>
          <p:nvPr/>
        </p:nvGrpSpPr>
        <p:grpSpPr bwMode="auto">
          <a:xfrm>
            <a:off x="729114" y="4163792"/>
            <a:ext cx="6769100" cy="2103440"/>
            <a:chOff x="748" y="2296"/>
            <a:chExt cx="4445" cy="1371"/>
          </a:xfrm>
        </p:grpSpPr>
        <p:graphicFrame>
          <p:nvGraphicFramePr>
            <p:cNvPr id="76839" name="Object 39"/>
            <p:cNvGraphicFramePr>
              <a:graphicFrameLocks noChangeAspect="1"/>
            </p:cNvGraphicFramePr>
            <p:nvPr/>
          </p:nvGraphicFramePr>
          <p:xfrm>
            <a:off x="748" y="2296"/>
            <a:ext cx="444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6" name="Equation" r:id="rId3" imgW="4241520" imgH="393480" progId="Equation.3">
                    <p:embed/>
                  </p:oleObj>
                </mc:Choice>
                <mc:Fallback>
                  <p:oleObj name="Equation" r:id="rId3" imgW="42415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296"/>
                          <a:ext cx="4445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0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514134"/>
                </p:ext>
              </p:extLst>
            </p:nvPr>
          </p:nvGraphicFramePr>
          <p:xfrm>
            <a:off x="748" y="2795"/>
            <a:ext cx="2908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7" name="Equation" r:id="rId5" imgW="2273040" imgH="393480" progId="Equation.3">
                    <p:embed/>
                  </p:oleObj>
                </mc:Choice>
                <mc:Fallback>
                  <p:oleObj name="Equation" r:id="rId5" imgW="2273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795"/>
                          <a:ext cx="2908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41" name="Group 41"/>
            <p:cNvGrpSpPr>
              <a:grpSpLocks/>
            </p:cNvGrpSpPr>
            <p:nvPr/>
          </p:nvGrpSpPr>
          <p:grpSpPr bwMode="auto">
            <a:xfrm>
              <a:off x="839" y="3249"/>
              <a:ext cx="1294" cy="181"/>
              <a:chOff x="839" y="3249"/>
              <a:chExt cx="1294" cy="181"/>
            </a:xfrm>
          </p:grpSpPr>
          <p:sp>
            <p:nvSpPr>
              <p:cNvPr id="76842" name="Line 42"/>
              <p:cNvSpPr>
                <a:spLocks noChangeShapeType="1"/>
              </p:cNvSpPr>
              <p:nvPr/>
            </p:nvSpPr>
            <p:spPr bwMode="auto">
              <a:xfrm>
                <a:off x="839" y="3249"/>
                <a:ext cx="136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3" name="Line 43"/>
              <p:cNvSpPr>
                <a:spLocks noChangeShapeType="1"/>
              </p:cNvSpPr>
              <p:nvPr/>
            </p:nvSpPr>
            <p:spPr bwMode="auto">
              <a:xfrm>
                <a:off x="975" y="3339"/>
                <a:ext cx="41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4" name="Line 44"/>
              <p:cNvSpPr>
                <a:spLocks noChangeShapeType="1"/>
              </p:cNvSpPr>
              <p:nvPr/>
            </p:nvSpPr>
            <p:spPr bwMode="auto">
              <a:xfrm>
                <a:off x="1391" y="3339"/>
                <a:ext cx="9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5" name="Line 45"/>
              <p:cNvSpPr>
                <a:spLocks noChangeShapeType="1"/>
              </p:cNvSpPr>
              <p:nvPr/>
            </p:nvSpPr>
            <p:spPr bwMode="auto">
              <a:xfrm flipV="1">
                <a:off x="1481" y="3339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6" name="Line 46"/>
              <p:cNvSpPr>
                <a:spLocks noChangeShapeType="1"/>
              </p:cNvSpPr>
              <p:nvPr/>
            </p:nvSpPr>
            <p:spPr bwMode="auto">
              <a:xfrm>
                <a:off x="1564" y="3341"/>
                <a:ext cx="4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7" name="Line 47"/>
              <p:cNvSpPr>
                <a:spLocks noChangeShapeType="1"/>
              </p:cNvSpPr>
              <p:nvPr/>
            </p:nvSpPr>
            <p:spPr bwMode="auto">
              <a:xfrm flipV="1">
                <a:off x="1997" y="3249"/>
                <a:ext cx="136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848" name="Text Box 48"/>
            <p:cNvSpPr txBox="1">
              <a:spLocks noChangeArrowheads="1"/>
            </p:cNvSpPr>
            <p:nvPr/>
          </p:nvSpPr>
          <p:spPr bwMode="auto">
            <a:xfrm>
              <a:off x="1244" y="3366"/>
              <a:ext cx="493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log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EF832-4ECD-40D0-B4C2-AEA6EF46ED79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23114" y="5137524"/>
            <a:ext cx="2433680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2200" dirty="0">
                <a:solidFill>
                  <a:srgbClr val="7030A0"/>
                </a:solidFill>
                <a:latin typeface="Times New Roman"/>
                <a:cs typeface="Times New Roman"/>
              </a:rPr>
              <a:t>Upper bound is tight!</a:t>
            </a:r>
          </a:p>
        </p:txBody>
      </p:sp>
    </p:spTree>
    <p:extLst>
      <p:ext uri="{BB962C8B-B14F-4D97-AF65-F5344CB8AC3E}">
        <p14:creationId xmlns:p14="http://schemas.microsoft.com/office/powerpoint/2010/main" val="3663773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1706" y="1163318"/>
            <a:ext cx="8727141" cy="5202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chemeClr val="accent2"/>
                </a:solidFill>
              </a:rPr>
              <a:t>Analysis of The Weighted-Union Heuristic</a:t>
            </a:r>
            <a:endParaRPr lang="en-US" sz="3200" dirty="0"/>
          </a:p>
        </p:txBody>
      </p:sp>
      <p:grpSp>
        <p:nvGrpSpPr>
          <p:cNvPr id="26628" name="Group 487"/>
          <p:cNvGrpSpPr>
            <a:grpSpLocks/>
          </p:cNvGrpSpPr>
          <p:nvPr/>
        </p:nvGrpSpPr>
        <p:grpSpPr bwMode="auto">
          <a:xfrm>
            <a:off x="539750" y="5468717"/>
            <a:ext cx="7993063" cy="720725"/>
            <a:chOff x="340" y="3294"/>
            <a:chExt cx="5035" cy="454"/>
          </a:xfrm>
        </p:grpSpPr>
        <p:sp>
          <p:nvSpPr>
            <p:cNvPr id="26630" name="Rectangle 257"/>
            <p:cNvSpPr>
              <a:spLocks noChangeArrowheads="1"/>
            </p:cNvSpPr>
            <p:nvPr/>
          </p:nvSpPr>
          <p:spPr bwMode="auto">
            <a:xfrm>
              <a:off x="5103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31" name="Rectangle 258"/>
            <p:cNvSpPr>
              <a:spLocks noChangeArrowheads="1"/>
            </p:cNvSpPr>
            <p:nvPr/>
          </p:nvSpPr>
          <p:spPr bwMode="auto">
            <a:xfrm>
              <a:off x="4785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32" name="Rectangle 259"/>
            <p:cNvSpPr>
              <a:spLocks noChangeArrowheads="1"/>
            </p:cNvSpPr>
            <p:nvPr/>
          </p:nvSpPr>
          <p:spPr bwMode="auto">
            <a:xfrm>
              <a:off x="4468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33" name="Rectangle 260"/>
            <p:cNvSpPr>
              <a:spLocks noChangeArrowheads="1"/>
            </p:cNvSpPr>
            <p:nvPr/>
          </p:nvSpPr>
          <p:spPr bwMode="auto">
            <a:xfrm>
              <a:off x="4150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34" name="Rectangle 261"/>
            <p:cNvSpPr>
              <a:spLocks noChangeArrowheads="1"/>
            </p:cNvSpPr>
            <p:nvPr/>
          </p:nvSpPr>
          <p:spPr bwMode="auto">
            <a:xfrm>
              <a:off x="3833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35" name="Rectangle 262"/>
            <p:cNvSpPr>
              <a:spLocks noChangeArrowheads="1"/>
            </p:cNvSpPr>
            <p:nvPr/>
          </p:nvSpPr>
          <p:spPr bwMode="auto">
            <a:xfrm>
              <a:off x="3515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36" name="Rectangle 263"/>
            <p:cNvSpPr>
              <a:spLocks noChangeArrowheads="1"/>
            </p:cNvSpPr>
            <p:nvPr/>
          </p:nvSpPr>
          <p:spPr bwMode="auto">
            <a:xfrm>
              <a:off x="3198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37" name="Rectangle 264"/>
            <p:cNvSpPr>
              <a:spLocks noChangeArrowheads="1"/>
            </p:cNvSpPr>
            <p:nvPr/>
          </p:nvSpPr>
          <p:spPr bwMode="auto">
            <a:xfrm>
              <a:off x="2880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38" name="Rectangle 265"/>
            <p:cNvSpPr>
              <a:spLocks noChangeArrowheads="1"/>
            </p:cNvSpPr>
            <p:nvPr/>
          </p:nvSpPr>
          <p:spPr bwMode="auto">
            <a:xfrm>
              <a:off x="2563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39" name="Rectangle 266"/>
            <p:cNvSpPr>
              <a:spLocks noChangeArrowheads="1"/>
            </p:cNvSpPr>
            <p:nvPr/>
          </p:nvSpPr>
          <p:spPr bwMode="auto">
            <a:xfrm>
              <a:off x="2245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40" name="Rectangle 267"/>
            <p:cNvSpPr>
              <a:spLocks noChangeArrowheads="1"/>
            </p:cNvSpPr>
            <p:nvPr/>
          </p:nvSpPr>
          <p:spPr bwMode="auto">
            <a:xfrm>
              <a:off x="1928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41" name="Rectangle 268"/>
            <p:cNvSpPr>
              <a:spLocks noChangeArrowheads="1"/>
            </p:cNvSpPr>
            <p:nvPr/>
          </p:nvSpPr>
          <p:spPr bwMode="auto">
            <a:xfrm>
              <a:off x="1610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42" name="Rectangle 269"/>
            <p:cNvSpPr>
              <a:spLocks noChangeArrowheads="1"/>
            </p:cNvSpPr>
            <p:nvPr/>
          </p:nvSpPr>
          <p:spPr bwMode="auto">
            <a:xfrm>
              <a:off x="975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43" name="Rectangle 270"/>
            <p:cNvSpPr>
              <a:spLocks noChangeArrowheads="1"/>
            </p:cNvSpPr>
            <p:nvPr/>
          </p:nvSpPr>
          <p:spPr bwMode="auto">
            <a:xfrm>
              <a:off x="1293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644" name="Rectangle 271"/>
            <p:cNvSpPr>
              <a:spLocks noChangeArrowheads="1"/>
            </p:cNvSpPr>
            <p:nvPr/>
          </p:nvSpPr>
          <p:spPr bwMode="auto">
            <a:xfrm>
              <a:off x="658" y="3475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26645" name="Group 392"/>
            <p:cNvGrpSpPr>
              <a:grpSpLocks/>
            </p:cNvGrpSpPr>
            <p:nvPr/>
          </p:nvGrpSpPr>
          <p:grpSpPr bwMode="auto">
            <a:xfrm>
              <a:off x="340" y="3475"/>
              <a:ext cx="272" cy="273"/>
              <a:chOff x="340" y="3475"/>
              <a:chExt cx="272" cy="273"/>
            </a:xfrm>
          </p:grpSpPr>
          <p:sp>
            <p:nvSpPr>
              <p:cNvPr id="26661" name="Rectangle 393"/>
              <p:cNvSpPr>
                <a:spLocks noChangeArrowheads="1"/>
              </p:cNvSpPr>
              <p:nvPr/>
            </p:nvSpPr>
            <p:spPr bwMode="auto">
              <a:xfrm>
                <a:off x="340" y="3475"/>
                <a:ext cx="272" cy="2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662" name="Rectangle 394"/>
              <p:cNvSpPr>
                <a:spLocks noChangeArrowheads="1"/>
              </p:cNvSpPr>
              <p:nvPr/>
            </p:nvSpPr>
            <p:spPr bwMode="auto">
              <a:xfrm>
                <a:off x="340" y="3475"/>
                <a:ext cx="2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en-US" sz="2000"/>
                  <a:t> 1</a:t>
                </a:r>
                <a:endParaRPr lang="tr-TR" altLang="en-US" sz="2000"/>
              </a:p>
            </p:txBody>
          </p:sp>
        </p:grpSp>
        <p:sp>
          <p:nvSpPr>
            <p:cNvPr id="26646" name="Rectangle 395"/>
            <p:cNvSpPr>
              <a:spLocks noChangeArrowheads="1"/>
            </p:cNvSpPr>
            <p:nvPr/>
          </p:nvSpPr>
          <p:spPr bwMode="auto">
            <a:xfrm>
              <a:off x="659" y="3475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 2</a:t>
              </a:r>
              <a:endParaRPr lang="tr-TR" altLang="en-US" sz="2000"/>
            </a:p>
          </p:txBody>
        </p:sp>
        <p:sp>
          <p:nvSpPr>
            <p:cNvPr id="26647" name="Rectangle 396"/>
            <p:cNvSpPr>
              <a:spLocks noChangeArrowheads="1"/>
            </p:cNvSpPr>
            <p:nvPr/>
          </p:nvSpPr>
          <p:spPr bwMode="auto">
            <a:xfrm>
              <a:off x="976" y="3475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 3</a:t>
              </a:r>
              <a:endParaRPr lang="tr-TR" altLang="en-US" sz="2000"/>
            </a:p>
          </p:txBody>
        </p:sp>
        <p:sp>
          <p:nvSpPr>
            <p:cNvPr id="26648" name="Rectangle 397"/>
            <p:cNvSpPr>
              <a:spLocks noChangeArrowheads="1"/>
            </p:cNvSpPr>
            <p:nvPr/>
          </p:nvSpPr>
          <p:spPr bwMode="auto">
            <a:xfrm>
              <a:off x="1292" y="3475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 4</a:t>
              </a:r>
              <a:endParaRPr lang="tr-TR" altLang="en-US" sz="2000"/>
            </a:p>
          </p:txBody>
        </p:sp>
        <p:sp>
          <p:nvSpPr>
            <p:cNvPr id="26649" name="Rectangle 398"/>
            <p:cNvSpPr>
              <a:spLocks noChangeArrowheads="1"/>
            </p:cNvSpPr>
            <p:nvPr/>
          </p:nvSpPr>
          <p:spPr bwMode="auto">
            <a:xfrm>
              <a:off x="1610" y="3475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 5</a:t>
              </a:r>
              <a:endParaRPr lang="tr-TR" altLang="en-US" sz="2000"/>
            </a:p>
          </p:txBody>
        </p:sp>
        <p:sp>
          <p:nvSpPr>
            <p:cNvPr id="26650" name="Rectangle 399"/>
            <p:cNvSpPr>
              <a:spLocks noChangeArrowheads="1"/>
            </p:cNvSpPr>
            <p:nvPr/>
          </p:nvSpPr>
          <p:spPr bwMode="auto">
            <a:xfrm>
              <a:off x="1927" y="3475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 6</a:t>
              </a:r>
              <a:endParaRPr lang="tr-TR" altLang="en-US" sz="2000"/>
            </a:p>
          </p:txBody>
        </p:sp>
        <p:sp>
          <p:nvSpPr>
            <p:cNvPr id="26651" name="Rectangle 400"/>
            <p:cNvSpPr>
              <a:spLocks noChangeArrowheads="1"/>
            </p:cNvSpPr>
            <p:nvPr/>
          </p:nvSpPr>
          <p:spPr bwMode="auto">
            <a:xfrm>
              <a:off x="2245" y="3475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 7</a:t>
              </a:r>
              <a:endParaRPr lang="tr-TR" altLang="en-US" sz="2000"/>
            </a:p>
          </p:txBody>
        </p:sp>
        <p:sp>
          <p:nvSpPr>
            <p:cNvPr id="26652" name="Rectangle 401"/>
            <p:cNvSpPr>
              <a:spLocks noChangeArrowheads="1"/>
            </p:cNvSpPr>
            <p:nvPr/>
          </p:nvSpPr>
          <p:spPr bwMode="auto">
            <a:xfrm>
              <a:off x="2562" y="3475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 8</a:t>
              </a:r>
              <a:endParaRPr lang="tr-TR" altLang="en-US" sz="2000"/>
            </a:p>
          </p:txBody>
        </p:sp>
        <p:sp>
          <p:nvSpPr>
            <p:cNvPr id="26653" name="Rectangle 402"/>
            <p:cNvSpPr>
              <a:spLocks noChangeArrowheads="1"/>
            </p:cNvSpPr>
            <p:nvPr/>
          </p:nvSpPr>
          <p:spPr bwMode="auto">
            <a:xfrm>
              <a:off x="2881" y="3475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 9</a:t>
              </a:r>
              <a:endParaRPr lang="tr-TR" altLang="en-US" sz="2000"/>
            </a:p>
          </p:txBody>
        </p:sp>
        <p:sp>
          <p:nvSpPr>
            <p:cNvPr id="26654" name="Rectangle 403"/>
            <p:cNvSpPr>
              <a:spLocks noChangeArrowheads="1"/>
            </p:cNvSpPr>
            <p:nvPr/>
          </p:nvSpPr>
          <p:spPr bwMode="auto">
            <a:xfrm>
              <a:off x="3199" y="3294"/>
              <a:ext cx="316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2000" dirty="0"/>
                <a:t> </a:t>
              </a:r>
              <a:r>
                <a:rPr lang="en-US" altLang="en-US" sz="1800" dirty="0"/>
                <a:t>10</a:t>
              </a:r>
              <a:endParaRPr lang="tr-TR" altLang="en-US" sz="2000" dirty="0"/>
            </a:p>
          </p:txBody>
        </p:sp>
        <p:sp>
          <p:nvSpPr>
            <p:cNvPr id="26655" name="Rectangle 404"/>
            <p:cNvSpPr>
              <a:spLocks noChangeArrowheads="1"/>
            </p:cNvSpPr>
            <p:nvPr/>
          </p:nvSpPr>
          <p:spPr bwMode="auto">
            <a:xfrm>
              <a:off x="3515" y="3294"/>
              <a:ext cx="271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 </a:t>
              </a:r>
              <a:r>
                <a:rPr lang="en-US" altLang="en-US" sz="1800"/>
                <a:t>11</a:t>
              </a:r>
              <a:endParaRPr lang="tr-TR" altLang="en-US" sz="2000"/>
            </a:p>
          </p:txBody>
        </p:sp>
        <p:sp>
          <p:nvSpPr>
            <p:cNvPr id="26656" name="Rectangle 405"/>
            <p:cNvSpPr>
              <a:spLocks noChangeArrowheads="1"/>
            </p:cNvSpPr>
            <p:nvPr/>
          </p:nvSpPr>
          <p:spPr bwMode="auto">
            <a:xfrm>
              <a:off x="3834" y="3294"/>
              <a:ext cx="317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2000" dirty="0"/>
                <a:t> </a:t>
              </a:r>
              <a:r>
                <a:rPr lang="en-US" altLang="en-US" sz="1800" dirty="0"/>
                <a:t>12</a:t>
              </a:r>
              <a:endParaRPr lang="tr-TR" altLang="en-US" sz="2000" dirty="0"/>
            </a:p>
          </p:txBody>
        </p:sp>
        <p:sp>
          <p:nvSpPr>
            <p:cNvPr id="26657" name="Rectangle 406"/>
            <p:cNvSpPr>
              <a:spLocks noChangeArrowheads="1"/>
            </p:cNvSpPr>
            <p:nvPr/>
          </p:nvSpPr>
          <p:spPr bwMode="auto">
            <a:xfrm>
              <a:off x="4151" y="3294"/>
              <a:ext cx="317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2000" dirty="0"/>
                <a:t> </a:t>
              </a:r>
              <a:r>
                <a:rPr lang="en-US" altLang="en-US" sz="1800" dirty="0"/>
                <a:t>13</a:t>
              </a:r>
              <a:endParaRPr lang="tr-TR" altLang="en-US" sz="2000" dirty="0"/>
            </a:p>
          </p:txBody>
        </p:sp>
        <p:sp>
          <p:nvSpPr>
            <p:cNvPr id="26658" name="Rectangle 407"/>
            <p:cNvSpPr>
              <a:spLocks noChangeArrowheads="1"/>
            </p:cNvSpPr>
            <p:nvPr/>
          </p:nvSpPr>
          <p:spPr bwMode="auto">
            <a:xfrm>
              <a:off x="4468" y="3294"/>
              <a:ext cx="318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2000" dirty="0"/>
                <a:t> </a:t>
              </a:r>
              <a:r>
                <a:rPr lang="en-US" altLang="en-US" sz="1800" dirty="0"/>
                <a:t>14</a:t>
              </a:r>
              <a:endParaRPr lang="tr-TR" altLang="en-US" sz="2000" dirty="0"/>
            </a:p>
          </p:txBody>
        </p:sp>
        <p:sp>
          <p:nvSpPr>
            <p:cNvPr id="26659" name="Rectangle 408"/>
            <p:cNvSpPr>
              <a:spLocks noChangeArrowheads="1"/>
            </p:cNvSpPr>
            <p:nvPr/>
          </p:nvSpPr>
          <p:spPr bwMode="auto">
            <a:xfrm>
              <a:off x="4786" y="3294"/>
              <a:ext cx="317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2000" dirty="0"/>
                <a:t> </a:t>
              </a:r>
              <a:r>
                <a:rPr lang="en-US" altLang="en-US" sz="1800" dirty="0"/>
                <a:t>15</a:t>
              </a:r>
              <a:endParaRPr lang="tr-TR" altLang="en-US" sz="2000" dirty="0"/>
            </a:p>
          </p:txBody>
        </p:sp>
        <p:sp>
          <p:nvSpPr>
            <p:cNvPr id="26660" name="Rectangle 409"/>
            <p:cNvSpPr>
              <a:spLocks noChangeArrowheads="1"/>
            </p:cNvSpPr>
            <p:nvPr/>
          </p:nvSpPr>
          <p:spPr bwMode="auto">
            <a:xfrm>
              <a:off x="5047" y="3469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2000" dirty="0"/>
                <a:t> </a:t>
              </a:r>
              <a:r>
                <a:rPr lang="en-US" altLang="en-US" sz="1800" dirty="0"/>
                <a:t>16</a:t>
              </a:r>
              <a:endParaRPr lang="tr-TR" altLang="en-US" sz="2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9388" y="4646164"/>
            <a:ext cx="8431212" cy="1116013"/>
            <a:chOff x="179388" y="4471988"/>
            <a:chExt cx="8431212" cy="1116013"/>
          </a:xfrm>
        </p:grpSpPr>
        <p:grpSp>
          <p:nvGrpSpPr>
            <p:cNvPr id="44" name="Group 231"/>
            <p:cNvGrpSpPr>
              <a:grpSpLocks/>
            </p:cNvGrpSpPr>
            <p:nvPr/>
          </p:nvGrpSpPr>
          <p:grpSpPr bwMode="auto">
            <a:xfrm>
              <a:off x="755651" y="4940301"/>
              <a:ext cx="503238" cy="647700"/>
              <a:chOff x="476" y="3067"/>
              <a:chExt cx="317" cy="408"/>
            </a:xfrm>
          </p:grpSpPr>
          <p:sp>
            <p:nvSpPr>
              <p:cNvPr id="45" name="Line 232"/>
              <p:cNvSpPr>
                <a:spLocks noChangeShapeType="1"/>
              </p:cNvSpPr>
              <p:nvPr/>
            </p:nvSpPr>
            <p:spPr bwMode="auto">
              <a:xfrm flipV="1">
                <a:off x="476" y="3067"/>
                <a:ext cx="13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33"/>
              <p:cNvSpPr>
                <a:spLocks noChangeShapeType="1"/>
              </p:cNvSpPr>
              <p:nvPr/>
            </p:nvSpPr>
            <p:spPr bwMode="auto">
              <a:xfrm flipH="1" flipV="1">
                <a:off x="612" y="3067"/>
                <a:ext cx="18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234"/>
            <p:cNvGrpSpPr>
              <a:grpSpLocks/>
            </p:cNvGrpSpPr>
            <p:nvPr/>
          </p:nvGrpSpPr>
          <p:grpSpPr bwMode="auto">
            <a:xfrm>
              <a:off x="3779838" y="4940301"/>
              <a:ext cx="503238" cy="647700"/>
              <a:chOff x="476" y="3067"/>
              <a:chExt cx="317" cy="408"/>
            </a:xfrm>
          </p:grpSpPr>
          <p:sp>
            <p:nvSpPr>
              <p:cNvPr id="48" name="Line 235"/>
              <p:cNvSpPr>
                <a:spLocks noChangeShapeType="1"/>
              </p:cNvSpPr>
              <p:nvPr/>
            </p:nvSpPr>
            <p:spPr bwMode="auto">
              <a:xfrm flipV="1">
                <a:off x="476" y="3067"/>
                <a:ext cx="13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36"/>
              <p:cNvSpPr>
                <a:spLocks noChangeShapeType="1"/>
              </p:cNvSpPr>
              <p:nvPr/>
            </p:nvSpPr>
            <p:spPr bwMode="auto">
              <a:xfrm flipH="1" flipV="1">
                <a:off x="612" y="3067"/>
                <a:ext cx="18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" name="Group 237"/>
            <p:cNvGrpSpPr>
              <a:grpSpLocks/>
            </p:cNvGrpSpPr>
            <p:nvPr/>
          </p:nvGrpSpPr>
          <p:grpSpPr bwMode="auto">
            <a:xfrm>
              <a:off x="2771776" y="4940301"/>
              <a:ext cx="503238" cy="647700"/>
              <a:chOff x="476" y="3067"/>
              <a:chExt cx="317" cy="408"/>
            </a:xfrm>
          </p:grpSpPr>
          <p:sp>
            <p:nvSpPr>
              <p:cNvPr id="51" name="Line 238"/>
              <p:cNvSpPr>
                <a:spLocks noChangeShapeType="1"/>
              </p:cNvSpPr>
              <p:nvPr/>
            </p:nvSpPr>
            <p:spPr bwMode="auto">
              <a:xfrm flipV="1">
                <a:off x="476" y="3067"/>
                <a:ext cx="13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39"/>
              <p:cNvSpPr>
                <a:spLocks noChangeShapeType="1"/>
              </p:cNvSpPr>
              <p:nvPr/>
            </p:nvSpPr>
            <p:spPr bwMode="auto">
              <a:xfrm flipH="1" flipV="1">
                <a:off x="612" y="3067"/>
                <a:ext cx="18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" name="Group 240"/>
            <p:cNvGrpSpPr>
              <a:grpSpLocks/>
            </p:cNvGrpSpPr>
            <p:nvPr/>
          </p:nvGrpSpPr>
          <p:grpSpPr bwMode="auto">
            <a:xfrm>
              <a:off x="1763713" y="4940301"/>
              <a:ext cx="503238" cy="647700"/>
              <a:chOff x="476" y="3067"/>
              <a:chExt cx="317" cy="408"/>
            </a:xfrm>
          </p:grpSpPr>
          <p:sp>
            <p:nvSpPr>
              <p:cNvPr id="54" name="Line 241"/>
              <p:cNvSpPr>
                <a:spLocks noChangeShapeType="1"/>
              </p:cNvSpPr>
              <p:nvPr/>
            </p:nvSpPr>
            <p:spPr bwMode="auto">
              <a:xfrm flipV="1">
                <a:off x="476" y="3067"/>
                <a:ext cx="13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242"/>
              <p:cNvSpPr>
                <a:spLocks noChangeShapeType="1"/>
              </p:cNvSpPr>
              <p:nvPr/>
            </p:nvSpPr>
            <p:spPr bwMode="auto">
              <a:xfrm flipH="1" flipV="1">
                <a:off x="612" y="3067"/>
                <a:ext cx="18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" name="Group 243"/>
            <p:cNvGrpSpPr>
              <a:grpSpLocks/>
            </p:cNvGrpSpPr>
            <p:nvPr/>
          </p:nvGrpSpPr>
          <p:grpSpPr bwMode="auto">
            <a:xfrm>
              <a:off x="7812088" y="4940301"/>
              <a:ext cx="503238" cy="647700"/>
              <a:chOff x="476" y="3067"/>
              <a:chExt cx="317" cy="408"/>
            </a:xfrm>
          </p:grpSpPr>
          <p:sp>
            <p:nvSpPr>
              <p:cNvPr id="57" name="Line 244"/>
              <p:cNvSpPr>
                <a:spLocks noChangeShapeType="1"/>
              </p:cNvSpPr>
              <p:nvPr/>
            </p:nvSpPr>
            <p:spPr bwMode="auto">
              <a:xfrm flipV="1">
                <a:off x="476" y="3067"/>
                <a:ext cx="13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245"/>
              <p:cNvSpPr>
                <a:spLocks noChangeShapeType="1"/>
              </p:cNvSpPr>
              <p:nvPr/>
            </p:nvSpPr>
            <p:spPr bwMode="auto">
              <a:xfrm flipH="1" flipV="1">
                <a:off x="612" y="3067"/>
                <a:ext cx="18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" name="Group 246"/>
            <p:cNvGrpSpPr>
              <a:grpSpLocks/>
            </p:cNvGrpSpPr>
            <p:nvPr/>
          </p:nvGrpSpPr>
          <p:grpSpPr bwMode="auto">
            <a:xfrm>
              <a:off x="4787901" y="4940301"/>
              <a:ext cx="503238" cy="647700"/>
              <a:chOff x="476" y="3067"/>
              <a:chExt cx="317" cy="408"/>
            </a:xfrm>
          </p:grpSpPr>
          <p:sp>
            <p:nvSpPr>
              <p:cNvPr id="60" name="Line 247"/>
              <p:cNvSpPr>
                <a:spLocks noChangeShapeType="1"/>
              </p:cNvSpPr>
              <p:nvPr/>
            </p:nvSpPr>
            <p:spPr bwMode="auto">
              <a:xfrm flipV="1">
                <a:off x="476" y="3067"/>
                <a:ext cx="13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248"/>
              <p:cNvSpPr>
                <a:spLocks noChangeShapeType="1"/>
              </p:cNvSpPr>
              <p:nvPr/>
            </p:nvSpPr>
            <p:spPr bwMode="auto">
              <a:xfrm flipH="1" flipV="1">
                <a:off x="612" y="3067"/>
                <a:ext cx="18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" name="Group 249"/>
            <p:cNvGrpSpPr>
              <a:grpSpLocks/>
            </p:cNvGrpSpPr>
            <p:nvPr/>
          </p:nvGrpSpPr>
          <p:grpSpPr bwMode="auto">
            <a:xfrm>
              <a:off x="5795963" y="4940301"/>
              <a:ext cx="503238" cy="647700"/>
              <a:chOff x="476" y="3067"/>
              <a:chExt cx="317" cy="408"/>
            </a:xfrm>
          </p:grpSpPr>
          <p:sp>
            <p:nvSpPr>
              <p:cNvPr id="63" name="Line 250"/>
              <p:cNvSpPr>
                <a:spLocks noChangeShapeType="1"/>
              </p:cNvSpPr>
              <p:nvPr/>
            </p:nvSpPr>
            <p:spPr bwMode="auto">
              <a:xfrm flipV="1">
                <a:off x="476" y="3067"/>
                <a:ext cx="13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51"/>
              <p:cNvSpPr>
                <a:spLocks noChangeShapeType="1"/>
              </p:cNvSpPr>
              <p:nvPr/>
            </p:nvSpPr>
            <p:spPr bwMode="auto">
              <a:xfrm flipH="1" flipV="1">
                <a:off x="612" y="3067"/>
                <a:ext cx="18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" name="Group 252"/>
            <p:cNvGrpSpPr>
              <a:grpSpLocks/>
            </p:cNvGrpSpPr>
            <p:nvPr/>
          </p:nvGrpSpPr>
          <p:grpSpPr bwMode="auto">
            <a:xfrm>
              <a:off x="6804026" y="4940301"/>
              <a:ext cx="503238" cy="647700"/>
              <a:chOff x="476" y="3067"/>
              <a:chExt cx="317" cy="408"/>
            </a:xfrm>
          </p:grpSpPr>
          <p:sp>
            <p:nvSpPr>
              <p:cNvPr id="66" name="Line 253"/>
              <p:cNvSpPr>
                <a:spLocks noChangeShapeType="1"/>
              </p:cNvSpPr>
              <p:nvPr/>
            </p:nvSpPr>
            <p:spPr bwMode="auto">
              <a:xfrm flipV="1">
                <a:off x="476" y="3067"/>
                <a:ext cx="13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254"/>
              <p:cNvSpPr>
                <a:spLocks noChangeShapeType="1"/>
              </p:cNvSpPr>
              <p:nvPr/>
            </p:nvSpPr>
            <p:spPr bwMode="auto">
              <a:xfrm flipH="1" flipV="1">
                <a:off x="612" y="3067"/>
                <a:ext cx="18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" name="Rectangle 255"/>
            <p:cNvSpPr>
              <a:spLocks noChangeArrowheads="1"/>
            </p:cNvSpPr>
            <p:nvPr/>
          </p:nvSpPr>
          <p:spPr bwMode="auto">
            <a:xfrm>
              <a:off x="7596188" y="4508501"/>
              <a:ext cx="863600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69" name="Rectangle 256"/>
            <p:cNvSpPr>
              <a:spLocks noChangeArrowheads="1"/>
            </p:cNvSpPr>
            <p:nvPr/>
          </p:nvSpPr>
          <p:spPr bwMode="auto">
            <a:xfrm>
              <a:off x="6588126" y="4508501"/>
              <a:ext cx="863600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70" name="Rectangle 257"/>
            <p:cNvSpPr>
              <a:spLocks noChangeArrowheads="1"/>
            </p:cNvSpPr>
            <p:nvPr/>
          </p:nvSpPr>
          <p:spPr bwMode="auto">
            <a:xfrm>
              <a:off x="5580063" y="4508501"/>
              <a:ext cx="863600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71" name="Rectangle 258"/>
            <p:cNvSpPr>
              <a:spLocks noChangeArrowheads="1"/>
            </p:cNvSpPr>
            <p:nvPr/>
          </p:nvSpPr>
          <p:spPr bwMode="auto">
            <a:xfrm>
              <a:off x="4572001" y="4508501"/>
              <a:ext cx="863600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72" name="Rectangle 259"/>
            <p:cNvSpPr>
              <a:spLocks noChangeArrowheads="1"/>
            </p:cNvSpPr>
            <p:nvPr/>
          </p:nvSpPr>
          <p:spPr bwMode="auto">
            <a:xfrm>
              <a:off x="3563938" y="4508501"/>
              <a:ext cx="863600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73" name="Rectangle 260"/>
            <p:cNvSpPr>
              <a:spLocks noChangeArrowheads="1"/>
            </p:cNvSpPr>
            <p:nvPr/>
          </p:nvSpPr>
          <p:spPr bwMode="auto">
            <a:xfrm>
              <a:off x="2555876" y="4508501"/>
              <a:ext cx="863600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74" name="Rectangle 261"/>
            <p:cNvSpPr>
              <a:spLocks noChangeArrowheads="1"/>
            </p:cNvSpPr>
            <p:nvPr/>
          </p:nvSpPr>
          <p:spPr bwMode="auto">
            <a:xfrm>
              <a:off x="1547813" y="4508501"/>
              <a:ext cx="863600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75" name="Rectangle 262"/>
            <p:cNvSpPr>
              <a:spLocks noChangeArrowheads="1"/>
            </p:cNvSpPr>
            <p:nvPr/>
          </p:nvSpPr>
          <p:spPr bwMode="auto">
            <a:xfrm>
              <a:off x="539751" y="4508501"/>
              <a:ext cx="863600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76" name="Oval 348"/>
            <p:cNvSpPr>
              <a:spLocks noChangeArrowheads="1"/>
            </p:cNvSpPr>
            <p:nvPr/>
          </p:nvSpPr>
          <p:spPr bwMode="auto">
            <a:xfrm>
              <a:off x="688976" y="4559301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77" name="Text Box 349"/>
            <p:cNvSpPr txBox="1">
              <a:spLocks noChangeArrowheads="1"/>
            </p:cNvSpPr>
            <p:nvPr/>
          </p:nvSpPr>
          <p:spPr bwMode="auto">
            <a:xfrm>
              <a:off x="684213" y="4508501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</a:t>
              </a:r>
              <a:endParaRPr lang="tr-TR" altLang="en-US" sz="1800"/>
            </a:p>
          </p:txBody>
        </p:sp>
        <p:sp>
          <p:nvSpPr>
            <p:cNvPr id="78" name="Rectangle 350"/>
            <p:cNvSpPr>
              <a:spLocks noChangeArrowheads="1"/>
            </p:cNvSpPr>
            <p:nvPr/>
          </p:nvSpPr>
          <p:spPr bwMode="auto">
            <a:xfrm>
              <a:off x="900113" y="4508501"/>
              <a:ext cx="5032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, 2</a:t>
              </a:r>
              <a:endParaRPr lang="tr-TR" altLang="en-US" sz="2000"/>
            </a:p>
          </p:txBody>
        </p:sp>
        <p:sp>
          <p:nvSpPr>
            <p:cNvPr id="79" name="Oval 378"/>
            <p:cNvSpPr>
              <a:spLocks noChangeArrowheads="1"/>
            </p:cNvSpPr>
            <p:nvPr/>
          </p:nvSpPr>
          <p:spPr bwMode="auto">
            <a:xfrm>
              <a:off x="1698626" y="4559301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0" name="Text Box 379"/>
            <p:cNvSpPr txBox="1">
              <a:spLocks noChangeArrowheads="1"/>
            </p:cNvSpPr>
            <p:nvPr/>
          </p:nvSpPr>
          <p:spPr bwMode="auto">
            <a:xfrm>
              <a:off x="1692276" y="4502151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3</a:t>
              </a:r>
              <a:endParaRPr lang="tr-TR" altLang="en-US" sz="1800"/>
            </a:p>
          </p:txBody>
        </p:sp>
        <p:sp>
          <p:nvSpPr>
            <p:cNvPr id="81" name="Rectangle 380"/>
            <p:cNvSpPr>
              <a:spLocks noChangeArrowheads="1"/>
            </p:cNvSpPr>
            <p:nvPr/>
          </p:nvSpPr>
          <p:spPr bwMode="auto">
            <a:xfrm>
              <a:off x="1908176" y="4471988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82" name="Rectangle 381"/>
            <p:cNvSpPr>
              <a:spLocks noChangeArrowheads="1"/>
            </p:cNvSpPr>
            <p:nvPr/>
          </p:nvSpPr>
          <p:spPr bwMode="auto">
            <a:xfrm>
              <a:off x="1763713" y="4508501"/>
              <a:ext cx="7921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    4</a:t>
              </a:r>
              <a:endParaRPr lang="tr-TR" altLang="en-US" sz="2000"/>
            </a:p>
          </p:txBody>
        </p:sp>
        <p:sp>
          <p:nvSpPr>
            <p:cNvPr id="83" name="Oval 383"/>
            <p:cNvSpPr>
              <a:spLocks noChangeArrowheads="1"/>
            </p:cNvSpPr>
            <p:nvPr/>
          </p:nvSpPr>
          <p:spPr bwMode="auto">
            <a:xfrm>
              <a:off x="2695576" y="4559301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4" name="Text Box 384"/>
            <p:cNvSpPr txBox="1">
              <a:spLocks noChangeArrowheads="1"/>
            </p:cNvSpPr>
            <p:nvPr/>
          </p:nvSpPr>
          <p:spPr bwMode="auto">
            <a:xfrm>
              <a:off x="2689226" y="4502151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5</a:t>
              </a:r>
              <a:endParaRPr lang="tr-TR" altLang="en-US" sz="1800"/>
            </a:p>
          </p:txBody>
        </p:sp>
        <p:sp>
          <p:nvSpPr>
            <p:cNvPr id="85" name="Rectangle 385"/>
            <p:cNvSpPr>
              <a:spLocks noChangeArrowheads="1"/>
            </p:cNvSpPr>
            <p:nvPr/>
          </p:nvSpPr>
          <p:spPr bwMode="auto">
            <a:xfrm>
              <a:off x="2627313" y="4508501"/>
              <a:ext cx="7921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    , 6</a:t>
              </a:r>
              <a:endParaRPr lang="tr-TR" altLang="en-US" sz="2000"/>
            </a:p>
          </p:txBody>
        </p:sp>
        <p:sp>
          <p:nvSpPr>
            <p:cNvPr id="86" name="Oval 387"/>
            <p:cNvSpPr>
              <a:spLocks noChangeArrowheads="1"/>
            </p:cNvSpPr>
            <p:nvPr/>
          </p:nvSpPr>
          <p:spPr bwMode="auto">
            <a:xfrm>
              <a:off x="3702051" y="4559301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7" name="Text Box 388"/>
            <p:cNvSpPr txBox="1">
              <a:spLocks noChangeArrowheads="1"/>
            </p:cNvSpPr>
            <p:nvPr/>
          </p:nvSpPr>
          <p:spPr bwMode="auto">
            <a:xfrm>
              <a:off x="3697288" y="4502151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7</a:t>
              </a:r>
              <a:endParaRPr lang="tr-TR" altLang="en-US" sz="1800"/>
            </a:p>
          </p:txBody>
        </p:sp>
        <p:sp>
          <p:nvSpPr>
            <p:cNvPr id="88" name="Rectangle 389"/>
            <p:cNvSpPr>
              <a:spLocks noChangeArrowheads="1"/>
            </p:cNvSpPr>
            <p:nvPr/>
          </p:nvSpPr>
          <p:spPr bwMode="auto">
            <a:xfrm>
              <a:off x="3635376" y="4508501"/>
              <a:ext cx="10810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    , 8</a:t>
              </a:r>
              <a:endParaRPr lang="tr-TR" altLang="en-US" sz="2000"/>
            </a:p>
          </p:txBody>
        </p:sp>
        <p:sp>
          <p:nvSpPr>
            <p:cNvPr id="89" name="Oval 408"/>
            <p:cNvSpPr>
              <a:spLocks noChangeArrowheads="1"/>
            </p:cNvSpPr>
            <p:nvPr/>
          </p:nvSpPr>
          <p:spPr bwMode="auto">
            <a:xfrm>
              <a:off x="4721226" y="4559301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0" name="Text Box 409"/>
            <p:cNvSpPr txBox="1">
              <a:spLocks noChangeArrowheads="1"/>
            </p:cNvSpPr>
            <p:nvPr/>
          </p:nvSpPr>
          <p:spPr bwMode="auto">
            <a:xfrm>
              <a:off x="4716463" y="4502151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9</a:t>
              </a:r>
              <a:endParaRPr lang="tr-TR" altLang="en-US" sz="1800"/>
            </a:p>
          </p:txBody>
        </p:sp>
        <p:sp>
          <p:nvSpPr>
            <p:cNvPr id="91" name="Rectangle 410"/>
            <p:cNvSpPr>
              <a:spLocks noChangeArrowheads="1"/>
            </p:cNvSpPr>
            <p:nvPr/>
          </p:nvSpPr>
          <p:spPr bwMode="auto">
            <a:xfrm>
              <a:off x="4932363" y="4508501"/>
              <a:ext cx="5762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,10</a:t>
              </a:r>
              <a:endParaRPr lang="tr-TR" altLang="en-US" sz="2000"/>
            </a:p>
          </p:txBody>
        </p:sp>
        <p:sp>
          <p:nvSpPr>
            <p:cNvPr id="92" name="Oval 411"/>
            <p:cNvSpPr>
              <a:spLocks noChangeArrowheads="1"/>
            </p:cNvSpPr>
            <p:nvPr/>
          </p:nvSpPr>
          <p:spPr bwMode="auto">
            <a:xfrm>
              <a:off x="5734051" y="4581526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3" name="Text Box 412"/>
            <p:cNvSpPr txBox="1">
              <a:spLocks noChangeArrowheads="1"/>
            </p:cNvSpPr>
            <p:nvPr/>
          </p:nvSpPr>
          <p:spPr bwMode="auto">
            <a:xfrm>
              <a:off x="5684838" y="4532313"/>
              <a:ext cx="387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11</a:t>
              </a:r>
              <a:endParaRPr lang="tr-TR" altLang="en-US" sz="1600"/>
            </a:p>
          </p:txBody>
        </p:sp>
        <p:sp>
          <p:nvSpPr>
            <p:cNvPr id="94" name="Rectangle 413"/>
            <p:cNvSpPr>
              <a:spLocks noChangeArrowheads="1"/>
            </p:cNvSpPr>
            <p:nvPr/>
          </p:nvSpPr>
          <p:spPr bwMode="auto">
            <a:xfrm>
              <a:off x="5940425" y="4508501"/>
              <a:ext cx="647699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sz="2000" dirty="0"/>
                <a:t>,12</a:t>
              </a:r>
              <a:endParaRPr lang="tr-TR" altLang="en-US" sz="2000" dirty="0"/>
            </a:p>
          </p:txBody>
        </p:sp>
        <p:sp>
          <p:nvSpPr>
            <p:cNvPr id="95" name="Oval 420"/>
            <p:cNvSpPr>
              <a:spLocks noChangeArrowheads="1"/>
            </p:cNvSpPr>
            <p:nvPr/>
          </p:nvSpPr>
          <p:spPr bwMode="auto">
            <a:xfrm>
              <a:off x="6656388" y="4579938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6" name="Text Box 421"/>
            <p:cNvSpPr txBox="1">
              <a:spLocks noChangeArrowheads="1"/>
            </p:cNvSpPr>
            <p:nvPr/>
          </p:nvSpPr>
          <p:spPr bwMode="auto">
            <a:xfrm>
              <a:off x="6607176" y="4532313"/>
              <a:ext cx="387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13</a:t>
              </a:r>
              <a:endParaRPr lang="tr-TR" altLang="en-US" sz="1600"/>
            </a:p>
          </p:txBody>
        </p:sp>
        <p:sp>
          <p:nvSpPr>
            <p:cNvPr id="97" name="Rectangle 422"/>
            <p:cNvSpPr>
              <a:spLocks noChangeArrowheads="1"/>
            </p:cNvSpPr>
            <p:nvPr/>
          </p:nvSpPr>
          <p:spPr bwMode="auto">
            <a:xfrm>
              <a:off x="6845301" y="4543426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98" name="Rectangle 423"/>
            <p:cNvSpPr>
              <a:spLocks noChangeArrowheads="1"/>
            </p:cNvSpPr>
            <p:nvPr/>
          </p:nvSpPr>
          <p:spPr bwMode="auto">
            <a:xfrm>
              <a:off x="6948488" y="4508501"/>
              <a:ext cx="5032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14</a:t>
              </a:r>
              <a:endParaRPr lang="tr-TR" altLang="en-US" sz="2000"/>
            </a:p>
          </p:txBody>
        </p:sp>
        <p:sp>
          <p:nvSpPr>
            <p:cNvPr id="99" name="Oval 424"/>
            <p:cNvSpPr>
              <a:spLocks noChangeArrowheads="1"/>
            </p:cNvSpPr>
            <p:nvPr/>
          </p:nvSpPr>
          <p:spPr bwMode="auto">
            <a:xfrm>
              <a:off x="7735888" y="4587876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00" name="Text Box 425"/>
            <p:cNvSpPr txBox="1">
              <a:spLocks noChangeArrowheads="1"/>
            </p:cNvSpPr>
            <p:nvPr/>
          </p:nvSpPr>
          <p:spPr bwMode="auto">
            <a:xfrm>
              <a:off x="7686676" y="4532313"/>
              <a:ext cx="387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15</a:t>
              </a:r>
              <a:endParaRPr lang="tr-TR" altLang="en-US" sz="1600"/>
            </a:p>
          </p:txBody>
        </p:sp>
        <p:sp>
          <p:nvSpPr>
            <p:cNvPr id="101" name="Rectangle 426"/>
            <p:cNvSpPr>
              <a:spLocks noChangeArrowheads="1"/>
            </p:cNvSpPr>
            <p:nvPr/>
          </p:nvSpPr>
          <p:spPr bwMode="auto">
            <a:xfrm>
              <a:off x="7924801" y="4545013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102" name="Rectangle 427"/>
            <p:cNvSpPr>
              <a:spLocks noChangeArrowheads="1"/>
            </p:cNvSpPr>
            <p:nvPr/>
          </p:nvSpPr>
          <p:spPr bwMode="auto">
            <a:xfrm>
              <a:off x="7954963" y="4508501"/>
              <a:ext cx="6556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2000" dirty="0"/>
                <a:t> 16</a:t>
              </a:r>
              <a:endParaRPr lang="tr-TR" altLang="en-US" sz="2000" dirty="0"/>
            </a:p>
          </p:txBody>
        </p:sp>
        <p:graphicFrame>
          <p:nvGraphicFramePr>
            <p:cNvPr id="103" name="Object 4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0968169"/>
                </p:ext>
              </p:extLst>
            </p:nvPr>
          </p:nvGraphicFramePr>
          <p:xfrm>
            <a:off x="179388" y="5051426"/>
            <a:ext cx="5715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9" name="Equation" r:id="rId3" imgW="571252" imgH="393529" progId="Equation.3">
                    <p:embed/>
                  </p:oleObj>
                </mc:Choice>
                <mc:Fallback>
                  <p:oleObj name="Equation" r:id="rId3" imgW="57125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88" y="5051426"/>
                          <a:ext cx="571500" cy="39370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179388" y="3381155"/>
            <a:ext cx="8342312" cy="1295400"/>
            <a:chOff x="179388" y="3272295"/>
            <a:chExt cx="8342312" cy="1295400"/>
          </a:xfrm>
        </p:grpSpPr>
        <p:graphicFrame>
          <p:nvGraphicFramePr>
            <p:cNvPr id="106" name="Object 4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5580982"/>
                </p:ext>
              </p:extLst>
            </p:nvPr>
          </p:nvGraphicFramePr>
          <p:xfrm>
            <a:off x="179388" y="3919995"/>
            <a:ext cx="720725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0" name="Equation" r:id="rId5" imgW="596641" imgH="393529" progId="Equation.3">
                    <p:embed/>
                  </p:oleObj>
                </mc:Choice>
                <mc:Fallback>
                  <p:oleObj name="Equation" r:id="rId5" imgW="59664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88" y="3919995"/>
                          <a:ext cx="720725" cy="47466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" name="Group 263"/>
            <p:cNvGrpSpPr>
              <a:grpSpLocks/>
            </p:cNvGrpSpPr>
            <p:nvPr/>
          </p:nvGrpSpPr>
          <p:grpSpPr bwMode="auto">
            <a:xfrm>
              <a:off x="971551" y="3846970"/>
              <a:ext cx="1008063" cy="720725"/>
              <a:chOff x="612" y="2341"/>
              <a:chExt cx="635" cy="454"/>
            </a:xfrm>
          </p:grpSpPr>
          <p:sp>
            <p:nvSpPr>
              <p:cNvPr id="108" name="Line 264"/>
              <p:cNvSpPr>
                <a:spLocks noChangeShapeType="1"/>
              </p:cNvSpPr>
              <p:nvPr/>
            </p:nvSpPr>
            <p:spPr bwMode="auto">
              <a:xfrm flipV="1">
                <a:off x="612" y="2341"/>
                <a:ext cx="318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265"/>
              <p:cNvSpPr>
                <a:spLocks noChangeShapeType="1"/>
              </p:cNvSpPr>
              <p:nvPr/>
            </p:nvSpPr>
            <p:spPr bwMode="auto">
              <a:xfrm flipH="1" flipV="1">
                <a:off x="930" y="2341"/>
                <a:ext cx="317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0" name="Group 266"/>
            <p:cNvGrpSpPr>
              <a:grpSpLocks/>
            </p:cNvGrpSpPr>
            <p:nvPr/>
          </p:nvGrpSpPr>
          <p:grpSpPr bwMode="auto">
            <a:xfrm>
              <a:off x="7019926" y="3846970"/>
              <a:ext cx="1008063" cy="720725"/>
              <a:chOff x="612" y="2341"/>
              <a:chExt cx="635" cy="454"/>
            </a:xfrm>
          </p:grpSpPr>
          <p:sp>
            <p:nvSpPr>
              <p:cNvPr id="111" name="Line 267"/>
              <p:cNvSpPr>
                <a:spLocks noChangeShapeType="1"/>
              </p:cNvSpPr>
              <p:nvPr/>
            </p:nvSpPr>
            <p:spPr bwMode="auto">
              <a:xfrm flipV="1">
                <a:off x="612" y="2341"/>
                <a:ext cx="318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268"/>
              <p:cNvSpPr>
                <a:spLocks noChangeShapeType="1"/>
              </p:cNvSpPr>
              <p:nvPr/>
            </p:nvSpPr>
            <p:spPr bwMode="auto">
              <a:xfrm flipH="1" flipV="1">
                <a:off x="930" y="2341"/>
                <a:ext cx="317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" name="Group 269"/>
            <p:cNvGrpSpPr>
              <a:grpSpLocks/>
            </p:cNvGrpSpPr>
            <p:nvPr/>
          </p:nvGrpSpPr>
          <p:grpSpPr bwMode="auto">
            <a:xfrm>
              <a:off x="5003801" y="3846970"/>
              <a:ext cx="1008063" cy="720725"/>
              <a:chOff x="612" y="2341"/>
              <a:chExt cx="635" cy="454"/>
            </a:xfrm>
          </p:grpSpPr>
          <p:sp>
            <p:nvSpPr>
              <p:cNvPr id="114" name="Line 270"/>
              <p:cNvSpPr>
                <a:spLocks noChangeShapeType="1"/>
              </p:cNvSpPr>
              <p:nvPr/>
            </p:nvSpPr>
            <p:spPr bwMode="auto">
              <a:xfrm flipV="1">
                <a:off x="612" y="2341"/>
                <a:ext cx="318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71"/>
              <p:cNvSpPr>
                <a:spLocks noChangeShapeType="1"/>
              </p:cNvSpPr>
              <p:nvPr/>
            </p:nvSpPr>
            <p:spPr bwMode="auto">
              <a:xfrm flipH="1" flipV="1">
                <a:off x="930" y="2341"/>
                <a:ext cx="317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6" name="Group 272"/>
            <p:cNvGrpSpPr>
              <a:grpSpLocks/>
            </p:cNvGrpSpPr>
            <p:nvPr/>
          </p:nvGrpSpPr>
          <p:grpSpPr bwMode="auto">
            <a:xfrm>
              <a:off x="2987676" y="3846970"/>
              <a:ext cx="1008063" cy="720725"/>
              <a:chOff x="612" y="2341"/>
              <a:chExt cx="635" cy="454"/>
            </a:xfrm>
          </p:grpSpPr>
          <p:sp>
            <p:nvSpPr>
              <p:cNvPr id="117" name="Line 273"/>
              <p:cNvSpPr>
                <a:spLocks noChangeShapeType="1"/>
              </p:cNvSpPr>
              <p:nvPr/>
            </p:nvSpPr>
            <p:spPr bwMode="auto">
              <a:xfrm flipV="1">
                <a:off x="612" y="2341"/>
                <a:ext cx="318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74"/>
              <p:cNvSpPr>
                <a:spLocks noChangeShapeType="1"/>
              </p:cNvSpPr>
              <p:nvPr/>
            </p:nvSpPr>
            <p:spPr bwMode="auto">
              <a:xfrm flipH="1" flipV="1">
                <a:off x="930" y="2341"/>
                <a:ext cx="317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9" name="Rectangle 275"/>
            <p:cNvSpPr>
              <a:spLocks noChangeArrowheads="1"/>
            </p:cNvSpPr>
            <p:nvPr/>
          </p:nvSpPr>
          <p:spPr bwMode="auto">
            <a:xfrm>
              <a:off x="6661151" y="3415170"/>
              <a:ext cx="1727200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20" name="Rectangle 276"/>
            <p:cNvSpPr>
              <a:spLocks noChangeArrowheads="1"/>
            </p:cNvSpPr>
            <p:nvPr/>
          </p:nvSpPr>
          <p:spPr bwMode="auto">
            <a:xfrm>
              <a:off x="2700338" y="3415170"/>
              <a:ext cx="1584325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21" name="Rectangle 277"/>
            <p:cNvSpPr>
              <a:spLocks noChangeArrowheads="1"/>
            </p:cNvSpPr>
            <p:nvPr/>
          </p:nvSpPr>
          <p:spPr bwMode="auto">
            <a:xfrm>
              <a:off x="611188" y="3415170"/>
              <a:ext cx="1727200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22" name="Rectangle 278"/>
            <p:cNvSpPr>
              <a:spLocks noChangeArrowheads="1"/>
            </p:cNvSpPr>
            <p:nvPr/>
          </p:nvSpPr>
          <p:spPr bwMode="auto">
            <a:xfrm>
              <a:off x="4645026" y="3415170"/>
              <a:ext cx="1727200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23" name="Oval 340"/>
            <p:cNvSpPr>
              <a:spLocks noChangeArrowheads="1"/>
            </p:cNvSpPr>
            <p:nvPr/>
          </p:nvSpPr>
          <p:spPr bwMode="auto">
            <a:xfrm>
              <a:off x="822326" y="3489782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24" name="Text Box 341"/>
            <p:cNvSpPr txBox="1">
              <a:spLocks noChangeArrowheads="1"/>
            </p:cNvSpPr>
            <p:nvPr/>
          </p:nvSpPr>
          <p:spPr bwMode="auto">
            <a:xfrm>
              <a:off x="817563" y="3415170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</a:t>
              </a:r>
              <a:endParaRPr lang="tr-TR" altLang="en-US" sz="1800"/>
            </a:p>
          </p:txBody>
        </p:sp>
        <p:sp>
          <p:nvSpPr>
            <p:cNvPr id="125" name="Oval 343"/>
            <p:cNvSpPr>
              <a:spLocks noChangeArrowheads="1"/>
            </p:cNvSpPr>
            <p:nvPr/>
          </p:nvSpPr>
          <p:spPr bwMode="auto">
            <a:xfrm>
              <a:off x="1182688" y="3489782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26" name="Text Box 344"/>
            <p:cNvSpPr txBox="1">
              <a:spLocks noChangeArrowheads="1"/>
            </p:cNvSpPr>
            <p:nvPr/>
          </p:nvSpPr>
          <p:spPr bwMode="auto">
            <a:xfrm>
              <a:off x="1177926" y="3415170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2</a:t>
              </a:r>
              <a:endParaRPr lang="tr-TR" altLang="en-US" sz="1800"/>
            </a:p>
          </p:txBody>
        </p:sp>
        <p:sp>
          <p:nvSpPr>
            <p:cNvPr id="127" name="Text Box 345"/>
            <p:cNvSpPr txBox="1">
              <a:spLocks noChangeArrowheads="1"/>
            </p:cNvSpPr>
            <p:nvPr/>
          </p:nvSpPr>
          <p:spPr bwMode="auto">
            <a:xfrm>
              <a:off x="900113" y="3272295"/>
              <a:ext cx="3492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 </a:t>
              </a:r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128" name="Rectangle 346"/>
            <p:cNvSpPr>
              <a:spLocks noChangeArrowheads="1"/>
            </p:cNvSpPr>
            <p:nvPr/>
          </p:nvSpPr>
          <p:spPr bwMode="auto">
            <a:xfrm>
              <a:off x="1403351" y="3415170"/>
              <a:ext cx="863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, 3, 4</a:t>
              </a:r>
              <a:endParaRPr lang="tr-TR" altLang="en-US" sz="2000"/>
            </a:p>
          </p:txBody>
        </p:sp>
        <p:sp>
          <p:nvSpPr>
            <p:cNvPr id="129" name="Oval 370"/>
            <p:cNvSpPr>
              <a:spLocks noChangeArrowheads="1"/>
            </p:cNvSpPr>
            <p:nvPr/>
          </p:nvSpPr>
          <p:spPr bwMode="auto">
            <a:xfrm>
              <a:off x="2913063" y="3486607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30" name="Text Box 371"/>
            <p:cNvSpPr txBox="1">
              <a:spLocks noChangeArrowheads="1"/>
            </p:cNvSpPr>
            <p:nvPr/>
          </p:nvSpPr>
          <p:spPr bwMode="auto">
            <a:xfrm>
              <a:off x="2906713" y="3415170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5</a:t>
              </a:r>
              <a:endParaRPr lang="tr-TR" altLang="en-US" sz="1800"/>
            </a:p>
          </p:txBody>
        </p:sp>
        <p:sp>
          <p:nvSpPr>
            <p:cNvPr id="131" name="Oval 373"/>
            <p:cNvSpPr>
              <a:spLocks noChangeArrowheads="1"/>
            </p:cNvSpPr>
            <p:nvPr/>
          </p:nvSpPr>
          <p:spPr bwMode="auto">
            <a:xfrm>
              <a:off x="3271838" y="3486607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32" name="Text Box 374"/>
            <p:cNvSpPr txBox="1">
              <a:spLocks noChangeArrowheads="1"/>
            </p:cNvSpPr>
            <p:nvPr/>
          </p:nvSpPr>
          <p:spPr bwMode="auto">
            <a:xfrm>
              <a:off x="3267076" y="3415170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6</a:t>
              </a:r>
              <a:endParaRPr lang="tr-TR" altLang="en-US" sz="1800"/>
            </a:p>
          </p:txBody>
        </p:sp>
        <p:sp>
          <p:nvSpPr>
            <p:cNvPr id="133" name="Rectangle 375"/>
            <p:cNvSpPr>
              <a:spLocks noChangeArrowheads="1"/>
            </p:cNvSpPr>
            <p:nvPr/>
          </p:nvSpPr>
          <p:spPr bwMode="auto">
            <a:xfrm>
              <a:off x="3122613" y="3415170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134" name="Rectangle 376"/>
            <p:cNvSpPr>
              <a:spLocks noChangeArrowheads="1"/>
            </p:cNvSpPr>
            <p:nvPr/>
          </p:nvSpPr>
          <p:spPr bwMode="auto">
            <a:xfrm>
              <a:off x="3276601" y="3450095"/>
              <a:ext cx="1439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    , 7, 8</a:t>
              </a:r>
              <a:endParaRPr lang="tr-TR" altLang="en-US" sz="2000"/>
            </a:p>
          </p:txBody>
        </p:sp>
        <p:sp>
          <p:nvSpPr>
            <p:cNvPr id="135" name="Oval 402"/>
            <p:cNvSpPr>
              <a:spLocks noChangeArrowheads="1"/>
            </p:cNvSpPr>
            <p:nvPr/>
          </p:nvSpPr>
          <p:spPr bwMode="auto">
            <a:xfrm>
              <a:off x="4864101" y="3502482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36" name="Text Box 403"/>
            <p:cNvSpPr txBox="1">
              <a:spLocks noChangeArrowheads="1"/>
            </p:cNvSpPr>
            <p:nvPr/>
          </p:nvSpPr>
          <p:spPr bwMode="auto">
            <a:xfrm>
              <a:off x="4859338" y="3480257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9</a:t>
              </a:r>
              <a:endParaRPr lang="tr-TR" altLang="en-US" sz="1800"/>
            </a:p>
          </p:txBody>
        </p:sp>
        <p:sp>
          <p:nvSpPr>
            <p:cNvPr id="137" name="Oval 404"/>
            <p:cNvSpPr>
              <a:spLocks noChangeArrowheads="1"/>
            </p:cNvSpPr>
            <p:nvPr/>
          </p:nvSpPr>
          <p:spPr bwMode="auto">
            <a:xfrm>
              <a:off x="5214938" y="3496132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38" name="Text Box 405"/>
            <p:cNvSpPr txBox="1">
              <a:spLocks noChangeArrowheads="1"/>
            </p:cNvSpPr>
            <p:nvPr/>
          </p:nvSpPr>
          <p:spPr bwMode="auto">
            <a:xfrm>
              <a:off x="5165726" y="3488195"/>
              <a:ext cx="387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10</a:t>
              </a:r>
              <a:endParaRPr lang="tr-TR" altLang="en-US" sz="1600"/>
            </a:p>
          </p:txBody>
        </p:sp>
        <p:sp>
          <p:nvSpPr>
            <p:cNvPr id="139" name="Rectangle 406"/>
            <p:cNvSpPr>
              <a:spLocks noChangeArrowheads="1"/>
            </p:cNvSpPr>
            <p:nvPr/>
          </p:nvSpPr>
          <p:spPr bwMode="auto">
            <a:xfrm>
              <a:off x="5076826" y="3450095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140" name="Rectangle 407"/>
            <p:cNvSpPr>
              <a:spLocks noChangeArrowheads="1"/>
            </p:cNvSpPr>
            <p:nvPr/>
          </p:nvSpPr>
          <p:spPr bwMode="auto">
            <a:xfrm>
              <a:off x="5437188" y="3450095"/>
              <a:ext cx="10795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 dirty="0"/>
                <a:t>, 11,12</a:t>
              </a:r>
              <a:endParaRPr lang="tr-TR" altLang="en-US" sz="2000" dirty="0"/>
            </a:p>
          </p:txBody>
        </p:sp>
        <p:sp>
          <p:nvSpPr>
            <p:cNvPr id="141" name="Oval 414"/>
            <p:cNvSpPr>
              <a:spLocks noChangeArrowheads="1"/>
            </p:cNvSpPr>
            <p:nvPr/>
          </p:nvSpPr>
          <p:spPr bwMode="auto">
            <a:xfrm>
              <a:off x="6915151" y="3494545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42" name="Text Box 415"/>
            <p:cNvSpPr txBox="1">
              <a:spLocks noChangeArrowheads="1"/>
            </p:cNvSpPr>
            <p:nvPr/>
          </p:nvSpPr>
          <p:spPr bwMode="auto">
            <a:xfrm>
              <a:off x="6865938" y="3488195"/>
              <a:ext cx="387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13</a:t>
              </a:r>
              <a:endParaRPr lang="tr-TR" altLang="en-US" sz="1600"/>
            </a:p>
          </p:txBody>
        </p:sp>
        <p:sp>
          <p:nvSpPr>
            <p:cNvPr id="143" name="Oval 416"/>
            <p:cNvSpPr>
              <a:spLocks noChangeArrowheads="1"/>
            </p:cNvSpPr>
            <p:nvPr/>
          </p:nvSpPr>
          <p:spPr bwMode="auto">
            <a:xfrm>
              <a:off x="7258051" y="3500895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44" name="Text Box 417"/>
            <p:cNvSpPr txBox="1">
              <a:spLocks noChangeArrowheads="1"/>
            </p:cNvSpPr>
            <p:nvPr/>
          </p:nvSpPr>
          <p:spPr bwMode="auto">
            <a:xfrm>
              <a:off x="7208838" y="3488195"/>
              <a:ext cx="387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14</a:t>
              </a:r>
              <a:endParaRPr lang="tr-TR" altLang="en-US" sz="1600"/>
            </a:p>
          </p:txBody>
        </p:sp>
        <p:sp>
          <p:nvSpPr>
            <p:cNvPr id="145" name="Rectangle 418"/>
            <p:cNvSpPr>
              <a:spLocks noChangeArrowheads="1"/>
            </p:cNvSpPr>
            <p:nvPr/>
          </p:nvSpPr>
          <p:spPr bwMode="auto">
            <a:xfrm>
              <a:off x="7104063" y="3450095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146" name="Rectangle 419"/>
            <p:cNvSpPr>
              <a:spLocks noChangeArrowheads="1"/>
            </p:cNvSpPr>
            <p:nvPr/>
          </p:nvSpPr>
          <p:spPr bwMode="auto">
            <a:xfrm>
              <a:off x="7451725" y="3450095"/>
              <a:ext cx="10699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2000" dirty="0"/>
                <a:t>,15, 16</a:t>
              </a:r>
              <a:endParaRPr lang="tr-TR" altLang="en-US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7914" y="1939705"/>
            <a:ext cx="7993062" cy="1584324"/>
            <a:chOff x="337914" y="1917933"/>
            <a:chExt cx="7993062" cy="1584324"/>
          </a:xfrm>
        </p:grpSpPr>
        <p:graphicFrame>
          <p:nvGraphicFramePr>
            <p:cNvPr id="149" name="Object 4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9642563"/>
                </p:ext>
              </p:extLst>
            </p:nvPr>
          </p:nvGraphicFramePr>
          <p:xfrm>
            <a:off x="337914" y="2660883"/>
            <a:ext cx="720725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1" name="Equation" r:id="rId7" imgW="596641" imgH="393529" progId="Equation.3">
                    <p:embed/>
                  </p:oleObj>
                </mc:Choice>
                <mc:Fallback>
                  <p:oleObj name="Equation" r:id="rId7" imgW="59664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14" y="2660883"/>
                          <a:ext cx="720725" cy="55403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" name="Line 280"/>
            <p:cNvSpPr>
              <a:spLocks noChangeShapeType="1"/>
            </p:cNvSpPr>
            <p:nvPr/>
          </p:nvSpPr>
          <p:spPr bwMode="auto">
            <a:xfrm flipV="1">
              <a:off x="1490439" y="2494195"/>
              <a:ext cx="1008063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281"/>
            <p:cNvSpPr>
              <a:spLocks noChangeShapeType="1"/>
            </p:cNvSpPr>
            <p:nvPr/>
          </p:nvSpPr>
          <p:spPr bwMode="auto">
            <a:xfrm flipH="1" flipV="1">
              <a:off x="2496914" y="2494195"/>
              <a:ext cx="1081088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283"/>
            <p:cNvSpPr>
              <a:spLocks noChangeShapeType="1"/>
            </p:cNvSpPr>
            <p:nvPr/>
          </p:nvSpPr>
          <p:spPr bwMode="auto">
            <a:xfrm flipV="1">
              <a:off x="5522689" y="2494195"/>
              <a:ext cx="1008063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284"/>
            <p:cNvSpPr>
              <a:spLocks noChangeShapeType="1"/>
            </p:cNvSpPr>
            <p:nvPr/>
          </p:nvSpPr>
          <p:spPr bwMode="auto">
            <a:xfrm flipH="1" flipV="1">
              <a:off x="6529164" y="2494195"/>
              <a:ext cx="1081088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285"/>
            <p:cNvSpPr>
              <a:spLocks noChangeArrowheads="1"/>
            </p:cNvSpPr>
            <p:nvPr/>
          </p:nvSpPr>
          <p:spPr bwMode="auto">
            <a:xfrm>
              <a:off x="987201" y="2062395"/>
              <a:ext cx="2735263" cy="433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55" name="Rectangle 286"/>
            <p:cNvSpPr>
              <a:spLocks noChangeArrowheads="1"/>
            </p:cNvSpPr>
            <p:nvPr/>
          </p:nvSpPr>
          <p:spPr bwMode="auto">
            <a:xfrm>
              <a:off x="4803551" y="2062395"/>
              <a:ext cx="3455988" cy="433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56" name="Oval 324"/>
            <p:cNvSpPr>
              <a:spLocks noChangeArrowheads="1"/>
            </p:cNvSpPr>
            <p:nvPr/>
          </p:nvSpPr>
          <p:spPr bwMode="auto">
            <a:xfrm>
              <a:off x="1134839" y="2140183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57" name="Text Box 325"/>
            <p:cNvSpPr txBox="1">
              <a:spLocks noChangeArrowheads="1"/>
            </p:cNvSpPr>
            <p:nvPr/>
          </p:nvSpPr>
          <p:spPr bwMode="auto">
            <a:xfrm>
              <a:off x="1130076" y="2062395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</a:t>
              </a:r>
              <a:endParaRPr lang="tr-TR" altLang="en-US" sz="1800"/>
            </a:p>
          </p:txBody>
        </p:sp>
        <p:sp>
          <p:nvSpPr>
            <p:cNvPr id="158" name="Oval 327"/>
            <p:cNvSpPr>
              <a:spLocks noChangeArrowheads="1"/>
            </p:cNvSpPr>
            <p:nvPr/>
          </p:nvSpPr>
          <p:spPr bwMode="auto">
            <a:xfrm>
              <a:off x="1495201" y="2140183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59" name="Text Box 328"/>
            <p:cNvSpPr txBox="1">
              <a:spLocks noChangeArrowheads="1"/>
            </p:cNvSpPr>
            <p:nvPr/>
          </p:nvSpPr>
          <p:spPr bwMode="auto">
            <a:xfrm>
              <a:off x="1490439" y="2062395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2</a:t>
              </a:r>
              <a:endParaRPr lang="tr-TR" altLang="en-US" sz="1800"/>
            </a:p>
          </p:txBody>
        </p:sp>
        <p:sp>
          <p:nvSpPr>
            <p:cNvPr id="160" name="Oval 330"/>
            <p:cNvSpPr>
              <a:spLocks noChangeArrowheads="1"/>
            </p:cNvSpPr>
            <p:nvPr/>
          </p:nvSpPr>
          <p:spPr bwMode="auto">
            <a:xfrm>
              <a:off x="1857151" y="2140183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61" name="Text Box 331"/>
            <p:cNvSpPr txBox="1">
              <a:spLocks noChangeArrowheads="1"/>
            </p:cNvSpPr>
            <p:nvPr/>
          </p:nvSpPr>
          <p:spPr bwMode="auto">
            <a:xfrm>
              <a:off x="1850801" y="2062395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3</a:t>
              </a:r>
              <a:endParaRPr lang="tr-TR" altLang="en-US" sz="1800"/>
            </a:p>
          </p:txBody>
        </p:sp>
        <p:sp>
          <p:nvSpPr>
            <p:cNvPr id="162" name="Oval 333"/>
            <p:cNvSpPr>
              <a:spLocks noChangeArrowheads="1"/>
            </p:cNvSpPr>
            <p:nvPr/>
          </p:nvSpPr>
          <p:spPr bwMode="auto">
            <a:xfrm>
              <a:off x="2215926" y="2140183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63" name="Text Box 334"/>
            <p:cNvSpPr txBox="1">
              <a:spLocks noChangeArrowheads="1"/>
            </p:cNvSpPr>
            <p:nvPr/>
          </p:nvSpPr>
          <p:spPr bwMode="auto">
            <a:xfrm>
              <a:off x="2211164" y="2062395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4</a:t>
              </a:r>
              <a:endParaRPr lang="tr-TR" altLang="en-US" sz="1800"/>
            </a:p>
          </p:txBody>
        </p:sp>
        <p:sp>
          <p:nvSpPr>
            <p:cNvPr id="164" name="Text Box 335"/>
            <p:cNvSpPr txBox="1">
              <a:spLocks noChangeArrowheads="1"/>
            </p:cNvSpPr>
            <p:nvPr/>
          </p:nvSpPr>
          <p:spPr bwMode="auto">
            <a:xfrm>
              <a:off x="1212626" y="1917933"/>
              <a:ext cx="3492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 </a:t>
              </a:r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165" name="Rectangle 336"/>
            <p:cNvSpPr>
              <a:spLocks noChangeArrowheads="1"/>
            </p:cNvSpPr>
            <p:nvPr/>
          </p:nvSpPr>
          <p:spPr bwMode="auto">
            <a:xfrm>
              <a:off x="1685701" y="2062395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166" name="Rectangle 337"/>
            <p:cNvSpPr>
              <a:spLocks noChangeArrowheads="1"/>
            </p:cNvSpPr>
            <p:nvPr/>
          </p:nvSpPr>
          <p:spPr bwMode="auto">
            <a:xfrm>
              <a:off x="2044476" y="2062395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167" name="Rectangle 338"/>
            <p:cNvSpPr>
              <a:spLocks noChangeArrowheads="1"/>
            </p:cNvSpPr>
            <p:nvPr/>
          </p:nvSpPr>
          <p:spPr bwMode="auto">
            <a:xfrm>
              <a:off x="2427064" y="2062395"/>
              <a:ext cx="1439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/>
                <a:t>, 5, 6, 7, 8</a:t>
              </a:r>
              <a:endParaRPr lang="tr-TR" altLang="en-US" sz="2000"/>
            </a:p>
          </p:txBody>
        </p:sp>
        <p:sp>
          <p:nvSpPr>
            <p:cNvPr id="168" name="Oval 390"/>
            <p:cNvSpPr>
              <a:spLocks noChangeArrowheads="1"/>
            </p:cNvSpPr>
            <p:nvPr/>
          </p:nvSpPr>
          <p:spPr bwMode="auto">
            <a:xfrm>
              <a:off x="5119464" y="2113195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69" name="Text Box 391"/>
            <p:cNvSpPr txBox="1">
              <a:spLocks noChangeArrowheads="1"/>
            </p:cNvSpPr>
            <p:nvPr/>
          </p:nvSpPr>
          <p:spPr bwMode="auto">
            <a:xfrm>
              <a:off x="5114701" y="2056045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9</a:t>
              </a:r>
              <a:endParaRPr lang="tr-TR" altLang="en-US" sz="1800"/>
            </a:p>
          </p:txBody>
        </p:sp>
        <p:sp>
          <p:nvSpPr>
            <p:cNvPr id="170" name="Oval 392"/>
            <p:cNvSpPr>
              <a:spLocks noChangeArrowheads="1"/>
            </p:cNvSpPr>
            <p:nvPr/>
          </p:nvSpPr>
          <p:spPr bwMode="auto">
            <a:xfrm>
              <a:off x="5470301" y="2106845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71" name="Text Box 393"/>
            <p:cNvSpPr txBox="1">
              <a:spLocks noChangeArrowheads="1"/>
            </p:cNvSpPr>
            <p:nvPr/>
          </p:nvSpPr>
          <p:spPr bwMode="auto">
            <a:xfrm>
              <a:off x="5421089" y="2086208"/>
              <a:ext cx="387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10</a:t>
              </a:r>
              <a:endParaRPr lang="tr-TR" altLang="en-US" sz="1600"/>
            </a:p>
          </p:txBody>
        </p:sp>
        <p:sp>
          <p:nvSpPr>
            <p:cNvPr id="172" name="Oval 394"/>
            <p:cNvSpPr>
              <a:spLocks noChangeArrowheads="1"/>
            </p:cNvSpPr>
            <p:nvPr/>
          </p:nvSpPr>
          <p:spPr bwMode="auto">
            <a:xfrm>
              <a:off x="5813201" y="2113195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73" name="Text Box 395"/>
            <p:cNvSpPr txBox="1">
              <a:spLocks noChangeArrowheads="1"/>
            </p:cNvSpPr>
            <p:nvPr/>
          </p:nvSpPr>
          <p:spPr bwMode="auto">
            <a:xfrm>
              <a:off x="5763989" y="2086208"/>
              <a:ext cx="387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11</a:t>
              </a:r>
              <a:endParaRPr lang="tr-TR" altLang="en-US" sz="1600"/>
            </a:p>
          </p:txBody>
        </p:sp>
        <p:sp>
          <p:nvSpPr>
            <p:cNvPr id="174" name="Oval 396"/>
            <p:cNvSpPr>
              <a:spLocks noChangeArrowheads="1"/>
            </p:cNvSpPr>
            <p:nvPr/>
          </p:nvSpPr>
          <p:spPr bwMode="auto">
            <a:xfrm>
              <a:off x="6171976" y="2113195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75" name="Text Box 397"/>
            <p:cNvSpPr txBox="1">
              <a:spLocks noChangeArrowheads="1"/>
            </p:cNvSpPr>
            <p:nvPr/>
          </p:nvSpPr>
          <p:spPr bwMode="auto">
            <a:xfrm>
              <a:off x="6021164" y="2062395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 b="1"/>
                <a:t> </a:t>
              </a:r>
              <a:r>
                <a:rPr lang="en-US" altLang="en-US" sz="1600"/>
                <a:t> 12</a:t>
              </a:r>
              <a:endParaRPr lang="tr-TR" altLang="en-US" sz="1600"/>
            </a:p>
          </p:txBody>
        </p:sp>
        <p:sp>
          <p:nvSpPr>
            <p:cNvPr id="176" name="Rectangle 398"/>
            <p:cNvSpPr>
              <a:spLocks noChangeArrowheads="1"/>
            </p:cNvSpPr>
            <p:nvPr/>
          </p:nvSpPr>
          <p:spPr bwMode="auto">
            <a:xfrm>
              <a:off x="5332189" y="2062395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177" name="Rectangle 399"/>
            <p:cNvSpPr>
              <a:spLocks noChangeArrowheads="1"/>
            </p:cNvSpPr>
            <p:nvPr/>
          </p:nvSpPr>
          <p:spPr bwMode="auto">
            <a:xfrm>
              <a:off x="5659214" y="2062395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178" name="Rectangle 400"/>
            <p:cNvSpPr>
              <a:spLocks noChangeArrowheads="1"/>
            </p:cNvSpPr>
            <p:nvPr/>
          </p:nvSpPr>
          <p:spPr bwMode="auto">
            <a:xfrm>
              <a:off x="6019576" y="2062395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179" name="Rectangle 401"/>
            <p:cNvSpPr>
              <a:spLocks noChangeArrowheads="1"/>
            </p:cNvSpPr>
            <p:nvPr/>
          </p:nvSpPr>
          <p:spPr bwMode="auto">
            <a:xfrm>
              <a:off x="6387876" y="2062395"/>
              <a:ext cx="19431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 dirty="0"/>
                <a:t>, 13, 14, 15, 16</a:t>
              </a:r>
              <a:endParaRPr lang="tr-TR" alt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0826" y="931642"/>
            <a:ext cx="7634287" cy="1152526"/>
            <a:chOff x="250826" y="931642"/>
            <a:chExt cx="7634287" cy="1152526"/>
          </a:xfrm>
        </p:grpSpPr>
        <p:grpSp>
          <p:nvGrpSpPr>
            <p:cNvPr id="181" name="Group 75"/>
            <p:cNvGrpSpPr>
              <a:grpSpLocks/>
            </p:cNvGrpSpPr>
            <p:nvPr/>
          </p:nvGrpSpPr>
          <p:grpSpPr bwMode="auto">
            <a:xfrm>
              <a:off x="2411413" y="1507905"/>
              <a:ext cx="4032250" cy="576263"/>
              <a:chOff x="1519" y="799"/>
              <a:chExt cx="2540" cy="363"/>
            </a:xfrm>
          </p:grpSpPr>
          <p:sp>
            <p:nvSpPr>
              <p:cNvPr id="182" name="Line 76"/>
              <p:cNvSpPr>
                <a:spLocks noChangeShapeType="1"/>
              </p:cNvSpPr>
              <p:nvPr/>
            </p:nvSpPr>
            <p:spPr bwMode="auto">
              <a:xfrm flipV="1">
                <a:off x="1519" y="799"/>
                <a:ext cx="118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77"/>
              <p:cNvSpPr>
                <a:spLocks noChangeShapeType="1"/>
              </p:cNvSpPr>
              <p:nvPr/>
            </p:nvSpPr>
            <p:spPr bwMode="auto">
              <a:xfrm flipH="1" flipV="1">
                <a:off x="2699" y="799"/>
                <a:ext cx="136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" name="Rectangle 78"/>
            <p:cNvSpPr>
              <a:spLocks noChangeArrowheads="1"/>
            </p:cNvSpPr>
            <p:nvPr/>
          </p:nvSpPr>
          <p:spPr bwMode="auto">
            <a:xfrm>
              <a:off x="1116013" y="1076105"/>
              <a:ext cx="6335713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85" name="Oval 80"/>
            <p:cNvSpPr>
              <a:spLocks noChangeArrowheads="1"/>
            </p:cNvSpPr>
            <p:nvPr/>
          </p:nvSpPr>
          <p:spPr bwMode="auto">
            <a:xfrm>
              <a:off x="1316038" y="1147542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86" name="Text Box 81"/>
            <p:cNvSpPr txBox="1">
              <a:spLocks noChangeArrowheads="1"/>
            </p:cNvSpPr>
            <p:nvPr/>
          </p:nvSpPr>
          <p:spPr bwMode="auto">
            <a:xfrm>
              <a:off x="1311276" y="1076105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</a:t>
              </a:r>
              <a:endParaRPr lang="tr-TR" altLang="en-US" sz="1800"/>
            </a:p>
          </p:txBody>
        </p:sp>
        <p:sp>
          <p:nvSpPr>
            <p:cNvPr id="187" name="Oval 83"/>
            <p:cNvSpPr>
              <a:spLocks noChangeArrowheads="1"/>
            </p:cNvSpPr>
            <p:nvPr/>
          </p:nvSpPr>
          <p:spPr bwMode="auto">
            <a:xfrm>
              <a:off x="1676401" y="1147542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88" name="Text Box 84"/>
            <p:cNvSpPr txBox="1">
              <a:spLocks noChangeArrowheads="1"/>
            </p:cNvSpPr>
            <p:nvPr/>
          </p:nvSpPr>
          <p:spPr bwMode="auto">
            <a:xfrm>
              <a:off x="1671638" y="1076105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2</a:t>
              </a:r>
              <a:endParaRPr lang="tr-TR" altLang="en-US" sz="1800"/>
            </a:p>
          </p:txBody>
        </p:sp>
        <p:sp>
          <p:nvSpPr>
            <p:cNvPr id="189" name="Oval 86"/>
            <p:cNvSpPr>
              <a:spLocks noChangeArrowheads="1"/>
            </p:cNvSpPr>
            <p:nvPr/>
          </p:nvSpPr>
          <p:spPr bwMode="auto">
            <a:xfrm>
              <a:off x="2038351" y="1147542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90" name="Text Box 87"/>
            <p:cNvSpPr txBox="1">
              <a:spLocks noChangeArrowheads="1"/>
            </p:cNvSpPr>
            <p:nvPr/>
          </p:nvSpPr>
          <p:spPr bwMode="auto">
            <a:xfrm>
              <a:off x="2041526" y="1076105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3</a:t>
              </a:r>
              <a:endParaRPr lang="tr-TR" altLang="en-US" sz="1800"/>
            </a:p>
          </p:txBody>
        </p:sp>
        <p:sp>
          <p:nvSpPr>
            <p:cNvPr id="191" name="Oval 89"/>
            <p:cNvSpPr>
              <a:spLocks noChangeArrowheads="1"/>
            </p:cNvSpPr>
            <p:nvPr/>
          </p:nvSpPr>
          <p:spPr bwMode="auto">
            <a:xfrm>
              <a:off x="2397126" y="1147542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92" name="Text Box 90"/>
            <p:cNvSpPr txBox="1">
              <a:spLocks noChangeArrowheads="1"/>
            </p:cNvSpPr>
            <p:nvPr/>
          </p:nvSpPr>
          <p:spPr bwMode="auto">
            <a:xfrm>
              <a:off x="2392363" y="1076105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4</a:t>
              </a:r>
              <a:endParaRPr lang="tr-TR" altLang="en-US" sz="1800"/>
            </a:p>
          </p:txBody>
        </p:sp>
        <p:sp>
          <p:nvSpPr>
            <p:cNvPr id="193" name="Oval 92"/>
            <p:cNvSpPr>
              <a:spLocks noChangeArrowheads="1"/>
            </p:cNvSpPr>
            <p:nvPr/>
          </p:nvSpPr>
          <p:spPr bwMode="auto">
            <a:xfrm>
              <a:off x="2768601" y="1147542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94" name="Text Box 93"/>
            <p:cNvSpPr txBox="1">
              <a:spLocks noChangeArrowheads="1"/>
            </p:cNvSpPr>
            <p:nvPr/>
          </p:nvSpPr>
          <p:spPr bwMode="auto">
            <a:xfrm>
              <a:off x="2762251" y="1069755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5</a:t>
              </a:r>
              <a:endParaRPr lang="tr-TR" altLang="en-US" sz="1800"/>
            </a:p>
          </p:txBody>
        </p:sp>
        <p:sp>
          <p:nvSpPr>
            <p:cNvPr id="195" name="Oval 95"/>
            <p:cNvSpPr>
              <a:spLocks noChangeArrowheads="1"/>
            </p:cNvSpPr>
            <p:nvPr/>
          </p:nvSpPr>
          <p:spPr bwMode="auto">
            <a:xfrm>
              <a:off x="3127376" y="1147542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96" name="Text Box 96"/>
            <p:cNvSpPr txBox="1">
              <a:spLocks noChangeArrowheads="1"/>
            </p:cNvSpPr>
            <p:nvPr/>
          </p:nvSpPr>
          <p:spPr bwMode="auto">
            <a:xfrm>
              <a:off x="3122613" y="1069755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6</a:t>
              </a:r>
              <a:endParaRPr lang="tr-TR" altLang="en-US" sz="1800"/>
            </a:p>
          </p:txBody>
        </p:sp>
        <p:sp>
          <p:nvSpPr>
            <p:cNvPr id="197" name="Oval 98"/>
            <p:cNvSpPr>
              <a:spLocks noChangeArrowheads="1"/>
            </p:cNvSpPr>
            <p:nvPr/>
          </p:nvSpPr>
          <p:spPr bwMode="auto">
            <a:xfrm>
              <a:off x="3487738" y="1147542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98" name="Text Box 99"/>
            <p:cNvSpPr txBox="1">
              <a:spLocks noChangeArrowheads="1"/>
            </p:cNvSpPr>
            <p:nvPr/>
          </p:nvSpPr>
          <p:spPr bwMode="auto">
            <a:xfrm>
              <a:off x="3482976" y="1076105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7</a:t>
              </a:r>
              <a:endParaRPr lang="tr-TR" altLang="en-US" sz="1800"/>
            </a:p>
          </p:txBody>
        </p:sp>
        <p:sp>
          <p:nvSpPr>
            <p:cNvPr id="199" name="Oval 101"/>
            <p:cNvSpPr>
              <a:spLocks noChangeArrowheads="1"/>
            </p:cNvSpPr>
            <p:nvPr/>
          </p:nvSpPr>
          <p:spPr bwMode="auto">
            <a:xfrm>
              <a:off x="3848101" y="1147542"/>
              <a:ext cx="287338" cy="2889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00" name="Text Box 102"/>
            <p:cNvSpPr txBox="1">
              <a:spLocks noChangeArrowheads="1"/>
            </p:cNvSpPr>
            <p:nvPr/>
          </p:nvSpPr>
          <p:spPr bwMode="auto">
            <a:xfrm>
              <a:off x="3841751" y="1069755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8</a:t>
              </a:r>
              <a:endParaRPr lang="tr-TR" altLang="en-US" sz="1800"/>
            </a:p>
          </p:txBody>
        </p:sp>
        <p:sp>
          <p:nvSpPr>
            <p:cNvPr id="201" name="Text Box 103"/>
            <p:cNvSpPr txBox="1">
              <a:spLocks noChangeArrowheads="1"/>
            </p:cNvSpPr>
            <p:nvPr/>
          </p:nvSpPr>
          <p:spPr bwMode="auto">
            <a:xfrm>
              <a:off x="1393826" y="931642"/>
              <a:ext cx="3492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 </a:t>
              </a:r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202" name="Rectangle 104"/>
            <p:cNvSpPr>
              <a:spLocks noChangeArrowheads="1"/>
            </p:cNvSpPr>
            <p:nvPr/>
          </p:nvSpPr>
          <p:spPr bwMode="auto">
            <a:xfrm>
              <a:off x="1866901" y="1076105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203" name="Rectangle 105"/>
            <p:cNvSpPr>
              <a:spLocks noChangeArrowheads="1"/>
            </p:cNvSpPr>
            <p:nvPr/>
          </p:nvSpPr>
          <p:spPr bwMode="auto">
            <a:xfrm>
              <a:off x="2225676" y="1076105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204" name="Rectangle 106"/>
            <p:cNvSpPr>
              <a:spLocks noChangeArrowheads="1"/>
            </p:cNvSpPr>
            <p:nvPr/>
          </p:nvSpPr>
          <p:spPr bwMode="auto">
            <a:xfrm>
              <a:off x="2617788" y="1111030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205" name="Rectangle 107"/>
            <p:cNvSpPr>
              <a:spLocks noChangeArrowheads="1"/>
            </p:cNvSpPr>
            <p:nvPr/>
          </p:nvSpPr>
          <p:spPr bwMode="auto">
            <a:xfrm>
              <a:off x="2978151" y="1111030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206" name="Rectangle 108"/>
            <p:cNvSpPr>
              <a:spLocks noChangeArrowheads="1"/>
            </p:cNvSpPr>
            <p:nvPr/>
          </p:nvSpPr>
          <p:spPr bwMode="auto">
            <a:xfrm>
              <a:off x="3338513" y="1111030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207" name="Rectangle 109"/>
            <p:cNvSpPr>
              <a:spLocks noChangeArrowheads="1"/>
            </p:cNvSpPr>
            <p:nvPr/>
          </p:nvSpPr>
          <p:spPr bwMode="auto">
            <a:xfrm>
              <a:off x="3698876" y="1111030"/>
              <a:ext cx="24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/>
                <a:t>,</a:t>
              </a:r>
              <a:endParaRPr lang="tr-TR" altLang="en-US" sz="2000"/>
            </a:p>
          </p:txBody>
        </p:sp>
        <p:sp>
          <p:nvSpPr>
            <p:cNvPr id="208" name="Rectangle 110"/>
            <p:cNvSpPr>
              <a:spLocks noChangeArrowheads="1"/>
            </p:cNvSpPr>
            <p:nvPr/>
          </p:nvSpPr>
          <p:spPr bwMode="auto">
            <a:xfrm>
              <a:off x="4068763" y="1076105"/>
              <a:ext cx="38163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000" dirty="0"/>
                <a:t>, 9, 10, 11, 12, 13, 14, 15, 16</a:t>
              </a:r>
              <a:endParaRPr lang="tr-TR" altLang="en-US" sz="2000" dirty="0"/>
            </a:p>
          </p:txBody>
        </p:sp>
        <p:graphicFrame>
          <p:nvGraphicFramePr>
            <p:cNvPr id="209" name="Object 2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5525774"/>
                </p:ext>
              </p:extLst>
            </p:nvPr>
          </p:nvGraphicFramePr>
          <p:xfrm>
            <a:off x="250826" y="1507905"/>
            <a:ext cx="792163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2" name="Equation" r:id="rId9" imgW="647419" imgH="393529" progId="Equation.3">
                    <p:embed/>
                  </p:oleObj>
                </mc:Choice>
                <mc:Fallback>
                  <p:oleObj name="Equation" r:id="rId9" imgW="64741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26" y="1507905"/>
                          <a:ext cx="792163" cy="481013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3706A-E4F2-4FF9-B2CB-E44556FC3DB6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Analysis of The Weighted-Union Heuristic</a:t>
            </a:r>
            <a:endParaRPr lang="tr-TR" altLang="en-US" sz="3200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Each MAKE-SET &amp; FIND-SET operation takes </a:t>
            </a:r>
            <a:r>
              <a:rPr lang="en-US" altLang="en-US" i="1" dirty="0"/>
              <a:t>O</a:t>
            </a:r>
            <a:r>
              <a:rPr lang="en-US" altLang="en-US" dirty="0"/>
              <a:t>(1) time, and there are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m</a:t>
            </a:r>
            <a:r>
              <a:rPr lang="en-US" altLang="en-US" dirty="0"/>
              <a:t>) of them</a:t>
            </a:r>
          </a:p>
          <a:p>
            <a:r>
              <a:rPr lang="en-US" altLang="en-US" dirty="0"/>
              <a:t>The total time for the entire sequence =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m</a:t>
            </a:r>
            <a:r>
              <a:rPr lang="en-US" altLang="en-US" dirty="0">
                <a:solidFill>
                  <a:srgbClr val="FF0000"/>
                </a:solidFill>
              </a:rPr>
              <a:t> + </a:t>
            </a:r>
            <a:r>
              <a:rPr lang="en-US" altLang="en-US" i="1" dirty="0" err="1">
                <a:solidFill>
                  <a:srgbClr val="FF0000"/>
                </a:solidFill>
              </a:rPr>
              <a:t>n</a:t>
            </a:r>
            <a:r>
              <a:rPr lang="en-US" altLang="en-US" dirty="0" err="1">
                <a:solidFill>
                  <a:srgbClr val="FF0000"/>
                </a:solidFill>
              </a:rPr>
              <a:t>log</a:t>
            </a:r>
            <a:r>
              <a:rPr lang="en-US" altLang="en-US" i="1" dirty="0" err="1">
                <a:solidFill>
                  <a:srgbClr val="FF0000"/>
                </a:solidFill>
              </a:rPr>
              <a:t>n</a:t>
            </a:r>
            <a:r>
              <a:rPr lang="tr-TR" altLang="en-US" dirty="0"/>
              <a:t>)</a:t>
            </a:r>
            <a:endParaRPr lang="en-US" altLang="en-US" dirty="0"/>
          </a:p>
          <a:p>
            <a:pPr marL="0" indent="0" algn="ctr">
              <a:buNone/>
            </a:pPr>
            <a:r>
              <a:rPr lang="en-US" altLang="en-US" dirty="0">
                <a:solidFill>
                  <a:srgbClr val="00B0F0"/>
                </a:solidFill>
              </a:rPr>
              <a:t>Disjoint Set Forests</a:t>
            </a:r>
          </a:p>
          <a:p>
            <a:r>
              <a:rPr lang="en-US" altLang="en-US" dirty="0"/>
              <a:t>In a faster implementation, we represent sets</a:t>
            </a:r>
            <a:r>
              <a:rPr lang="tr-TR" altLang="en-US" dirty="0"/>
              <a:t> </a:t>
            </a:r>
            <a:r>
              <a:rPr lang="en-US" altLang="en-US" dirty="0"/>
              <a:t>by </a:t>
            </a:r>
            <a:r>
              <a:rPr lang="en-US" altLang="en-US" dirty="0">
                <a:solidFill>
                  <a:srgbClr val="7030A0"/>
                </a:solidFill>
              </a:rPr>
              <a:t>rooted trees</a:t>
            </a:r>
          </a:p>
          <a:p>
            <a:pPr lvl="1"/>
            <a:r>
              <a:rPr lang="en-US" altLang="en-US" dirty="0"/>
              <a:t>Each node contains one member</a:t>
            </a:r>
          </a:p>
          <a:p>
            <a:pPr lvl="1"/>
            <a:r>
              <a:rPr lang="en-US" altLang="en-US" dirty="0"/>
              <a:t>Each tree represents one set</a:t>
            </a:r>
          </a:p>
          <a:p>
            <a:pPr lvl="1"/>
            <a:r>
              <a:rPr lang="en-US" altLang="en-US" dirty="0"/>
              <a:t>Each member points only to its parent</a:t>
            </a:r>
          </a:p>
          <a:p>
            <a:pPr lvl="1"/>
            <a:r>
              <a:rPr lang="en-US" altLang="en-US" dirty="0"/>
              <a:t>The root of each tree contains the representative</a:t>
            </a:r>
          </a:p>
          <a:p>
            <a:pPr lvl="1"/>
            <a:r>
              <a:rPr lang="en-US" altLang="en-US" dirty="0"/>
              <a:t>Each root is its own parent</a:t>
            </a:r>
            <a:endParaRPr lang="tr-TR" altLang="en-US" dirty="0"/>
          </a:p>
          <a:p>
            <a:endParaRPr lang="tr-TR" altLang="en-US" dirty="0"/>
          </a:p>
        </p:txBody>
      </p:sp>
      <p:sp>
        <p:nvSpPr>
          <p:cNvPr id="31752" name="Rectangle 14"/>
          <p:cNvSpPr>
            <a:spLocks noChangeArrowheads="1"/>
          </p:cNvSpPr>
          <p:nvPr/>
        </p:nvSpPr>
        <p:spPr bwMode="auto">
          <a:xfrm>
            <a:off x="684213" y="3500438"/>
            <a:ext cx="77724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endParaRPr lang="tr-T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D4ED95-7C25-42CA-9031-4644F1FBC6E7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2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Disjoint Set Forests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2772" name="Group 60"/>
          <p:cNvGrpSpPr>
            <a:grpSpLocks/>
          </p:cNvGrpSpPr>
          <p:nvPr/>
        </p:nvGrpSpPr>
        <p:grpSpPr bwMode="auto">
          <a:xfrm>
            <a:off x="555625" y="1747838"/>
            <a:ext cx="8464550" cy="4057650"/>
            <a:chOff x="350" y="1101"/>
            <a:chExt cx="5332" cy="2556"/>
          </a:xfrm>
        </p:grpSpPr>
        <p:sp>
          <p:nvSpPr>
            <p:cNvPr id="32774" name="Oval 4"/>
            <p:cNvSpPr>
              <a:spLocks noChangeArrowheads="1"/>
            </p:cNvSpPr>
            <p:nvPr/>
          </p:nvSpPr>
          <p:spPr bwMode="auto">
            <a:xfrm>
              <a:off x="838" y="1117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2775" name="Oval 5"/>
            <p:cNvSpPr>
              <a:spLocks noChangeArrowheads="1"/>
            </p:cNvSpPr>
            <p:nvPr/>
          </p:nvSpPr>
          <p:spPr bwMode="auto">
            <a:xfrm>
              <a:off x="1337" y="1842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2776" name="Oval 6"/>
            <p:cNvSpPr>
              <a:spLocks noChangeArrowheads="1"/>
            </p:cNvSpPr>
            <p:nvPr/>
          </p:nvSpPr>
          <p:spPr bwMode="auto">
            <a:xfrm>
              <a:off x="430" y="1842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2777" name="AutoShape 9"/>
            <p:cNvCxnSpPr>
              <a:cxnSpLocks noChangeShapeType="1"/>
              <a:stCxn id="32776" idx="0"/>
              <a:endCxn id="32774" idx="3"/>
            </p:cNvCxnSpPr>
            <p:nvPr/>
          </p:nvCxnSpPr>
          <p:spPr bwMode="auto">
            <a:xfrm flipV="1">
              <a:off x="589" y="1388"/>
              <a:ext cx="296" cy="4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8" name="AutoShape 11"/>
            <p:cNvCxnSpPr>
              <a:cxnSpLocks noChangeShapeType="1"/>
              <a:stCxn id="32775" idx="0"/>
              <a:endCxn id="32774" idx="5"/>
            </p:cNvCxnSpPr>
            <p:nvPr/>
          </p:nvCxnSpPr>
          <p:spPr bwMode="auto">
            <a:xfrm flipH="1" flipV="1">
              <a:off x="1109" y="1388"/>
              <a:ext cx="387" cy="4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79" name="Oval 12"/>
            <p:cNvSpPr>
              <a:spLocks noChangeArrowheads="1"/>
            </p:cNvSpPr>
            <p:nvPr/>
          </p:nvSpPr>
          <p:spPr bwMode="auto">
            <a:xfrm>
              <a:off x="431" y="2614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2780" name="AutoShape 13"/>
            <p:cNvCxnSpPr>
              <a:cxnSpLocks noChangeShapeType="1"/>
              <a:stCxn id="32779" idx="0"/>
              <a:endCxn id="32776" idx="4"/>
            </p:cNvCxnSpPr>
            <p:nvPr/>
          </p:nvCxnSpPr>
          <p:spPr bwMode="auto">
            <a:xfrm flipH="1" flipV="1">
              <a:off x="589" y="2159"/>
              <a:ext cx="1" cy="4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1" name="AutoShape 15"/>
            <p:cNvCxnSpPr>
              <a:cxnSpLocks noChangeShapeType="1"/>
              <a:stCxn id="32774" idx="7"/>
              <a:endCxn id="32774" idx="1"/>
            </p:cNvCxnSpPr>
            <p:nvPr/>
          </p:nvCxnSpPr>
          <p:spPr bwMode="auto">
            <a:xfrm rot="-5400000" flipH="1" flipV="1">
              <a:off x="996" y="1052"/>
              <a:ext cx="1" cy="224"/>
            </a:xfrm>
            <a:prstGeom prst="curvedConnector3">
              <a:avLst>
                <a:gd name="adj1" fmla="val -3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2" name="Oval 16"/>
            <p:cNvSpPr>
              <a:spLocks noChangeArrowheads="1"/>
            </p:cNvSpPr>
            <p:nvPr/>
          </p:nvSpPr>
          <p:spPr bwMode="auto">
            <a:xfrm>
              <a:off x="2017" y="1842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2783" name="Oval 17"/>
            <p:cNvSpPr>
              <a:spLocks noChangeArrowheads="1"/>
            </p:cNvSpPr>
            <p:nvPr/>
          </p:nvSpPr>
          <p:spPr bwMode="auto">
            <a:xfrm>
              <a:off x="2018" y="2614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2784" name="AutoShape 18"/>
            <p:cNvCxnSpPr>
              <a:cxnSpLocks noChangeShapeType="1"/>
              <a:stCxn id="32783" idx="0"/>
              <a:endCxn id="32782" idx="4"/>
            </p:cNvCxnSpPr>
            <p:nvPr/>
          </p:nvCxnSpPr>
          <p:spPr bwMode="auto">
            <a:xfrm flipH="1" flipV="1">
              <a:off x="2176" y="2159"/>
              <a:ext cx="1" cy="4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5" name="Oval 19"/>
            <p:cNvSpPr>
              <a:spLocks noChangeArrowheads="1"/>
            </p:cNvSpPr>
            <p:nvPr/>
          </p:nvSpPr>
          <p:spPr bwMode="auto">
            <a:xfrm>
              <a:off x="2018" y="1117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2786" name="AutoShape 21"/>
            <p:cNvCxnSpPr>
              <a:cxnSpLocks noChangeShapeType="1"/>
              <a:stCxn id="32782" idx="0"/>
              <a:endCxn id="32785" idx="4"/>
            </p:cNvCxnSpPr>
            <p:nvPr/>
          </p:nvCxnSpPr>
          <p:spPr bwMode="auto">
            <a:xfrm flipV="1">
              <a:off x="2176" y="1434"/>
              <a:ext cx="1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7" name="AutoShape 22"/>
            <p:cNvCxnSpPr>
              <a:cxnSpLocks noChangeShapeType="1"/>
              <a:stCxn id="32785" idx="7"/>
              <a:endCxn id="32785" idx="1"/>
            </p:cNvCxnSpPr>
            <p:nvPr/>
          </p:nvCxnSpPr>
          <p:spPr bwMode="auto">
            <a:xfrm rot="-5400000" flipH="1" flipV="1">
              <a:off x="2176" y="1052"/>
              <a:ext cx="1" cy="224"/>
            </a:xfrm>
            <a:prstGeom prst="curvedConnector3">
              <a:avLst>
                <a:gd name="adj1" fmla="val -31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8" name="AutoShape 23"/>
            <p:cNvSpPr>
              <a:spLocks noChangeArrowheads="1"/>
            </p:cNvSpPr>
            <p:nvPr/>
          </p:nvSpPr>
          <p:spPr bwMode="auto">
            <a:xfrm>
              <a:off x="2517" y="1932"/>
              <a:ext cx="817" cy="137"/>
            </a:xfrm>
            <a:prstGeom prst="rightArrow">
              <a:avLst>
                <a:gd name="adj1" fmla="val 50000"/>
                <a:gd name="adj2" fmla="val 149088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2789" name="Oval 24"/>
            <p:cNvSpPr>
              <a:spLocks noChangeArrowheads="1"/>
            </p:cNvSpPr>
            <p:nvPr/>
          </p:nvSpPr>
          <p:spPr bwMode="auto">
            <a:xfrm>
              <a:off x="4150" y="1117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2790" name="Oval 25"/>
            <p:cNvSpPr>
              <a:spLocks noChangeArrowheads="1"/>
            </p:cNvSpPr>
            <p:nvPr/>
          </p:nvSpPr>
          <p:spPr bwMode="auto">
            <a:xfrm>
              <a:off x="3742" y="1842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2791" name="Oval 28"/>
            <p:cNvSpPr>
              <a:spLocks noChangeArrowheads="1"/>
            </p:cNvSpPr>
            <p:nvPr/>
          </p:nvSpPr>
          <p:spPr bwMode="auto">
            <a:xfrm>
              <a:off x="3334" y="2569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2792" name="AutoShape 29"/>
            <p:cNvCxnSpPr>
              <a:cxnSpLocks noChangeShapeType="1"/>
              <a:endCxn id="32790" idx="3"/>
            </p:cNvCxnSpPr>
            <p:nvPr/>
          </p:nvCxnSpPr>
          <p:spPr bwMode="auto">
            <a:xfrm flipV="1">
              <a:off x="3537" y="2113"/>
              <a:ext cx="252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3" name="AutoShape 30"/>
            <p:cNvCxnSpPr>
              <a:cxnSpLocks noChangeShapeType="1"/>
              <a:endCxn id="32789" idx="3"/>
            </p:cNvCxnSpPr>
            <p:nvPr/>
          </p:nvCxnSpPr>
          <p:spPr bwMode="auto">
            <a:xfrm flipV="1">
              <a:off x="3945" y="1388"/>
              <a:ext cx="252" cy="4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94" name="Oval 31"/>
            <p:cNvSpPr>
              <a:spLocks noChangeArrowheads="1"/>
            </p:cNvSpPr>
            <p:nvPr/>
          </p:nvSpPr>
          <p:spPr bwMode="auto">
            <a:xfrm>
              <a:off x="3333" y="3340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2795" name="AutoShape 32"/>
            <p:cNvCxnSpPr>
              <a:cxnSpLocks noChangeShapeType="1"/>
              <a:stCxn id="32794" idx="0"/>
            </p:cNvCxnSpPr>
            <p:nvPr/>
          </p:nvCxnSpPr>
          <p:spPr bwMode="auto">
            <a:xfrm flipH="1" flipV="1">
              <a:off x="3491" y="2885"/>
              <a:ext cx="1" cy="4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96" name="Oval 33"/>
            <p:cNvSpPr>
              <a:spLocks noChangeArrowheads="1"/>
            </p:cNvSpPr>
            <p:nvPr/>
          </p:nvSpPr>
          <p:spPr bwMode="auto">
            <a:xfrm>
              <a:off x="4739" y="1797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2797" name="Oval 34"/>
            <p:cNvSpPr>
              <a:spLocks noChangeArrowheads="1"/>
            </p:cNvSpPr>
            <p:nvPr/>
          </p:nvSpPr>
          <p:spPr bwMode="auto">
            <a:xfrm>
              <a:off x="5329" y="2568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2798" name="Line 40"/>
            <p:cNvSpPr>
              <a:spLocks noChangeShapeType="1"/>
            </p:cNvSpPr>
            <p:nvPr/>
          </p:nvSpPr>
          <p:spPr bwMode="auto">
            <a:xfrm flipH="1" flipV="1">
              <a:off x="5012" y="2069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41"/>
            <p:cNvSpPr>
              <a:spLocks noChangeShapeType="1"/>
            </p:cNvSpPr>
            <p:nvPr/>
          </p:nvSpPr>
          <p:spPr bwMode="auto">
            <a:xfrm flipH="1" flipV="1">
              <a:off x="4422" y="1389"/>
              <a:ext cx="36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Oval 42"/>
            <p:cNvSpPr>
              <a:spLocks noChangeArrowheads="1"/>
            </p:cNvSpPr>
            <p:nvPr/>
          </p:nvSpPr>
          <p:spPr bwMode="auto">
            <a:xfrm>
              <a:off x="4331" y="2614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2801" name="Line 43"/>
            <p:cNvSpPr>
              <a:spLocks noChangeShapeType="1"/>
            </p:cNvSpPr>
            <p:nvPr/>
          </p:nvSpPr>
          <p:spPr bwMode="auto">
            <a:xfrm flipH="1" flipV="1">
              <a:off x="4014" y="2115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2802" name="AutoShape 44"/>
            <p:cNvCxnSpPr>
              <a:cxnSpLocks noChangeShapeType="1"/>
              <a:stCxn id="32789" idx="7"/>
              <a:endCxn id="32789" idx="1"/>
            </p:cNvCxnSpPr>
            <p:nvPr/>
          </p:nvCxnSpPr>
          <p:spPr bwMode="auto">
            <a:xfrm rot="-5400000" flipH="1" flipV="1">
              <a:off x="4308" y="1052"/>
              <a:ext cx="1" cy="224"/>
            </a:xfrm>
            <a:prstGeom prst="curvedConnector3">
              <a:avLst>
                <a:gd name="adj1" fmla="val -29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03" name="Text Box 45"/>
            <p:cNvSpPr txBox="1">
              <a:spLocks noChangeArrowheads="1"/>
            </p:cNvSpPr>
            <p:nvPr/>
          </p:nvSpPr>
          <p:spPr bwMode="auto">
            <a:xfrm>
              <a:off x="2430" y="1684"/>
              <a:ext cx="1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D60000"/>
                  </a:solidFill>
                </a:rPr>
                <a:t>UNION</a:t>
              </a:r>
              <a:r>
                <a:rPr lang="en-US" altLang="en-US" sz="2400" dirty="0"/>
                <a:t>(</a:t>
              </a:r>
              <a:r>
                <a:rPr lang="en-US" altLang="en-US" sz="2400" i="1" dirty="0"/>
                <a:t>x, y</a:t>
              </a:r>
              <a:r>
                <a:rPr lang="en-US" altLang="en-US" sz="2400" dirty="0"/>
                <a:t>)</a:t>
              </a:r>
              <a:endParaRPr lang="tr-TR" altLang="en-US" sz="2400" dirty="0"/>
            </a:p>
          </p:txBody>
        </p:sp>
        <p:sp>
          <p:nvSpPr>
            <p:cNvPr id="32804" name="Text Box 46"/>
            <p:cNvSpPr txBox="1">
              <a:spLocks noChangeArrowheads="1"/>
            </p:cNvSpPr>
            <p:nvPr/>
          </p:nvSpPr>
          <p:spPr bwMode="auto">
            <a:xfrm>
              <a:off x="793" y="1117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x</a:t>
              </a:r>
              <a:r>
                <a:rPr lang="en-US" altLang="en-US" sz="2400" baseline="-25000"/>
                <a:t>1</a:t>
              </a:r>
              <a:endParaRPr lang="tr-TR" altLang="en-US" sz="2400"/>
            </a:p>
          </p:txBody>
        </p:sp>
        <p:sp>
          <p:nvSpPr>
            <p:cNvPr id="32805" name="Text Box 47"/>
            <p:cNvSpPr txBox="1">
              <a:spLocks noChangeArrowheads="1"/>
            </p:cNvSpPr>
            <p:nvPr/>
          </p:nvSpPr>
          <p:spPr bwMode="auto">
            <a:xfrm>
              <a:off x="350" y="1827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x</a:t>
              </a:r>
              <a:r>
                <a:rPr lang="en-US" altLang="en-US" sz="2400" baseline="-25000"/>
                <a:t>2</a:t>
              </a:r>
              <a:endParaRPr lang="tr-TR" altLang="en-US" sz="2400"/>
            </a:p>
          </p:txBody>
        </p:sp>
        <p:sp>
          <p:nvSpPr>
            <p:cNvPr id="32806" name="Text Box 48"/>
            <p:cNvSpPr txBox="1">
              <a:spLocks noChangeArrowheads="1"/>
            </p:cNvSpPr>
            <p:nvPr/>
          </p:nvSpPr>
          <p:spPr bwMode="auto">
            <a:xfrm>
              <a:off x="1257" y="1827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x</a:t>
              </a:r>
              <a:r>
                <a:rPr lang="en-US" altLang="en-US" sz="2400" baseline="-25000"/>
                <a:t>3</a:t>
              </a:r>
              <a:endParaRPr lang="tr-TR" altLang="en-US" sz="2400"/>
            </a:p>
          </p:txBody>
        </p:sp>
        <p:sp>
          <p:nvSpPr>
            <p:cNvPr id="32807" name="Text Box 49"/>
            <p:cNvSpPr txBox="1">
              <a:spLocks noChangeArrowheads="1"/>
            </p:cNvSpPr>
            <p:nvPr/>
          </p:nvSpPr>
          <p:spPr bwMode="auto">
            <a:xfrm>
              <a:off x="385" y="259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x</a:t>
              </a:r>
              <a:r>
                <a:rPr lang="en-US" altLang="en-US" sz="2400" baseline="-25000"/>
                <a:t>4</a:t>
              </a:r>
              <a:endParaRPr lang="tr-TR" altLang="en-US" sz="2400"/>
            </a:p>
          </p:txBody>
        </p:sp>
        <p:sp>
          <p:nvSpPr>
            <p:cNvPr id="32808" name="Text Box 50"/>
            <p:cNvSpPr txBox="1">
              <a:spLocks noChangeArrowheads="1"/>
            </p:cNvSpPr>
            <p:nvPr/>
          </p:nvSpPr>
          <p:spPr bwMode="auto">
            <a:xfrm>
              <a:off x="1937" y="1117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y</a:t>
              </a:r>
              <a:r>
                <a:rPr lang="en-US" altLang="en-US" sz="2400" baseline="-25000"/>
                <a:t>1</a:t>
              </a:r>
              <a:endParaRPr lang="tr-TR" altLang="en-US" sz="2400"/>
            </a:p>
          </p:txBody>
        </p:sp>
        <p:sp>
          <p:nvSpPr>
            <p:cNvPr id="32809" name="Text Box 51"/>
            <p:cNvSpPr txBox="1">
              <a:spLocks noChangeArrowheads="1"/>
            </p:cNvSpPr>
            <p:nvPr/>
          </p:nvSpPr>
          <p:spPr bwMode="auto">
            <a:xfrm>
              <a:off x="1937" y="1827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y</a:t>
              </a:r>
              <a:r>
                <a:rPr lang="en-US" altLang="en-US" sz="2400" baseline="-25000"/>
                <a:t>2</a:t>
              </a:r>
              <a:endParaRPr lang="tr-TR" altLang="en-US" sz="2400"/>
            </a:p>
          </p:txBody>
        </p:sp>
        <p:sp>
          <p:nvSpPr>
            <p:cNvPr id="32810" name="Text Box 52"/>
            <p:cNvSpPr txBox="1">
              <a:spLocks noChangeArrowheads="1"/>
            </p:cNvSpPr>
            <p:nvPr/>
          </p:nvSpPr>
          <p:spPr bwMode="auto">
            <a:xfrm>
              <a:off x="1937" y="259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y</a:t>
              </a:r>
              <a:r>
                <a:rPr lang="en-US" altLang="en-US" sz="2400" baseline="-25000"/>
                <a:t>3</a:t>
              </a:r>
              <a:endParaRPr lang="tr-TR" altLang="en-US" sz="2400"/>
            </a:p>
          </p:txBody>
        </p:sp>
        <p:sp>
          <p:nvSpPr>
            <p:cNvPr id="32811" name="Text Box 53"/>
            <p:cNvSpPr txBox="1">
              <a:spLocks noChangeArrowheads="1"/>
            </p:cNvSpPr>
            <p:nvPr/>
          </p:nvSpPr>
          <p:spPr bwMode="auto">
            <a:xfrm>
              <a:off x="4069" y="1101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y</a:t>
              </a:r>
              <a:r>
                <a:rPr lang="en-US" altLang="en-US" sz="2400" baseline="-25000"/>
                <a:t>1</a:t>
              </a:r>
              <a:endParaRPr lang="tr-TR" altLang="en-US" sz="2400"/>
            </a:p>
          </p:txBody>
        </p:sp>
        <p:sp>
          <p:nvSpPr>
            <p:cNvPr id="32812" name="Text Box 54"/>
            <p:cNvSpPr txBox="1">
              <a:spLocks noChangeArrowheads="1"/>
            </p:cNvSpPr>
            <p:nvPr/>
          </p:nvSpPr>
          <p:spPr bwMode="auto">
            <a:xfrm>
              <a:off x="4694" y="1781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y</a:t>
              </a:r>
              <a:r>
                <a:rPr lang="en-US" altLang="en-US" sz="2400" baseline="-25000"/>
                <a:t>2</a:t>
              </a:r>
              <a:endParaRPr lang="tr-TR" altLang="en-US" sz="2400"/>
            </a:p>
          </p:txBody>
        </p:sp>
        <p:sp>
          <p:nvSpPr>
            <p:cNvPr id="32813" name="Text Box 55"/>
            <p:cNvSpPr txBox="1">
              <a:spLocks noChangeArrowheads="1"/>
            </p:cNvSpPr>
            <p:nvPr/>
          </p:nvSpPr>
          <p:spPr bwMode="auto">
            <a:xfrm>
              <a:off x="5284" y="2552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y</a:t>
              </a:r>
              <a:r>
                <a:rPr lang="en-US" altLang="en-US" sz="2400" baseline="-25000"/>
                <a:t>3</a:t>
              </a:r>
              <a:endParaRPr lang="tr-TR" altLang="en-US" sz="2400"/>
            </a:p>
          </p:txBody>
        </p:sp>
        <p:sp>
          <p:nvSpPr>
            <p:cNvPr id="32814" name="Text Box 56"/>
            <p:cNvSpPr txBox="1">
              <a:spLocks noChangeArrowheads="1"/>
            </p:cNvSpPr>
            <p:nvPr/>
          </p:nvSpPr>
          <p:spPr bwMode="auto">
            <a:xfrm>
              <a:off x="3696" y="1842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x</a:t>
              </a:r>
              <a:r>
                <a:rPr lang="en-US" altLang="en-US" sz="2400" baseline="-25000"/>
                <a:t>1</a:t>
              </a:r>
              <a:endParaRPr lang="tr-TR" altLang="en-US" sz="2400"/>
            </a:p>
          </p:txBody>
        </p:sp>
        <p:sp>
          <p:nvSpPr>
            <p:cNvPr id="32815" name="Text Box 57"/>
            <p:cNvSpPr txBox="1">
              <a:spLocks noChangeArrowheads="1"/>
            </p:cNvSpPr>
            <p:nvPr/>
          </p:nvSpPr>
          <p:spPr bwMode="auto">
            <a:xfrm>
              <a:off x="3288" y="256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x</a:t>
              </a:r>
              <a:r>
                <a:rPr lang="en-US" altLang="en-US" sz="2400" baseline="-25000"/>
                <a:t>2</a:t>
              </a:r>
              <a:endParaRPr lang="tr-TR" altLang="en-US" sz="2400"/>
            </a:p>
          </p:txBody>
        </p:sp>
        <p:sp>
          <p:nvSpPr>
            <p:cNvPr id="32816" name="Text Box 58"/>
            <p:cNvSpPr txBox="1">
              <a:spLocks noChangeArrowheads="1"/>
            </p:cNvSpPr>
            <p:nvPr/>
          </p:nvSpPr>
          <p:spPr bwMode="auto">
            <a:xfrm>
              <a:off x="4251" y="259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x</a:t>
              </a:r>
              <a:r>
                <a:rPr lang="en-US" altLang="en-US" sz="2400" baseline="-25000"/>
                <a:t>3</a:t>
              </a:r>
              <a:endParaRPr lang="tr-TR" altLang="en-US" sz="2400"/>
            </a:p>
          </p:txBody>
        </p:sp>
        <p:sp>
          <p:nvSpPr>
            <p:cNvPr id="32817" name="Text Box 59"/>
            <p:cNvSpPr txBox="1">
              <a:spLocks noChangeArrowheads="1"/>
            </p:cNvSpPr>
            <p:nvPr/>
          </p:nvSpPr>
          <p:spPr bwMode="auto">
            <a:xfrm>
              <a:off x="3288" y="3339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/>
                <a:t>x</a:t>
              </a:r>
              <a:r>
                <a:rPr lang="en-US" altLang="en-US" sz="2400" baseline="-25000"/>
                <a:t>4</a:t>
              </a:r>
              <a:endParaRPr lang="tr-TR" altLang="en-US" sz="2400"/>
            </a:p>
          </p:txBody>
        </p:sp>
      </p:grpSp>
      <p:sp>
        <p:nvSpPr>
          <p:cNvPr id="32773" name="Rectangle 61"/>
          <p:cNvSpPr>
            <a:spLocks noChangeArrowheads="1"/>
          </p:cNvSpPr>
          <p:nvPr/>
        </p:nvSpPr>
        <p:spPr bwMode="auto">
          <a:xfrm>
            <a:off x="685800" y="404813"/>
            <a:ext cx="7772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endParaRPr lang="tr-TR" altLang="en-US" sz="3200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53BCA-44BA-4316-9B6C-E03609973A20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82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Disjoint Set Forests</a:t>
            </a:r>
            <a:endParaRPr lang="tr-TR" altLang="en-US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altLang="en-US" sz="3600" u="sng" dirty="0">
                <a:solidFill>
                  <a:srgbClr val="339933"/>
                </a:solidFill>
              </a:rPr>
              <a:t>Straightforward</a:t>
            </a:r>
            <a:r>
              <a:rPr lang="tr-TR" altLang="en-US" sz="3600" dirty="0">
                <a:solidFill>
                  <a:srgbClr val="339933"/>
                </a:solidFill>
              </a:rPr>
              <a:t> Implementation</a:t>
            </a:r>
            <a:r>
              <a:rPr lang="tr-TR" altLang="en-US" sz="3600" dirty="0"/>
              <a:t> </a:t>
            </a:r>
          </a:p>
          <a:p>
            <a:r>
              <a:rPr lang="en-US" altLang="en-US" dirty="0"/>
              <a:t>MAKE-SET</a:t>
            </a:r>
            <a:r>
              <a:rPr lang="tr-TR" altLang="en-US" dirty="0"/>
              <a:t> </a:t>
            </a:r>
            <a:r>
              <a:rPr lang="en-US" altLang="en-US" dirty="0"/>
              <a:t>: Simply creates a tree with just one node : </a:t>
            </a:r>
            <a:r>
              <a:rPr lang="en-US" altLang="en-US" i="1" dirty="0"/>
              <a:t>O</a:t>
            </a:r>
            <a:r>
              <a:rPr lang="en-US" altLang="en-US" dirty="0"/>
              <a:t>(1)</a:t>
            </a:r>
          </a:p>
          <a:p>
            <a:r>
              <a:rPr lang="en-US" altLang="en-US" dirty="0"/>
              <a:t>FIND-SET   : Follows parent pointers until the root node is found 	</a:t>
            </a:r>
            <a:r>
              <a:rPr lang="tr-TR" altLang="en-US" dirty="0"/>
              <a:t>         </a:t>
            </a:r>
            <a:endParaRPr lang="en-US" altLang="en-US" dirty="0"/>
          </a:p>
          <a:p>
            <a:pPr lvl="1"/>
            <a:r>
              <a:rPr lang="en-US" altLang="en-US" dirty="0"/>
              <a:t>The nodes visited on this path toward</a:t>
            </a:r>
            <a:r>
              <a:rPr lang="tr-TR" altLang="en-US" dirty="0"/>
              <a:t> </a:t>
            </a:r>
            <a:r>
              <a:rPr lang="en-US" altLang="en-US" dirty="0"/>
              <a:t>the root</a:t>
            </a:r>
            <a:r>
              <a:rPr lang="tr-TR" altLang="en-US" dirty="0"/>
              <a:t> </a:t>
            </a:r>
            <a:r>
              <a:rPr lang="en-US" altLang="en-US" dirty="0"/>
              <a:t>constitute the </a:t>
            </a:r>
            <a:r>
              <a:rPr lang="en-US" altLang="en-US" dirty="0">
                <a:solidFill>
                  <a:srgbClr val="FF0000"/>
                </a:solidFill>
              </a:rPr>
              <a:t>FIND-PATH</a:t>
            </a:r>
          </a:p>
          <a:p>
            <a:r>
              <a:rPr lang="en-US" altLang="en-US" dirty="0"/>
              <a:t>UNION </a:t>
            </a:r>
            <a:r>
              <a:rPr lang="tr-TR" altLang="en-US" dirty="0"/>
              <a:t>       </a:t>
            </a:r>
            <a:r>
              <a:rPr lang="en-US" altLang="en-US" dirty="0"/>
              <a:t>: Makes the root of one tree to point to the other one</a:t>
            </a:r>
            <a:endParaRPr lang="tr-TR" altLang="en-US" dirty="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altLang="en-US" dirty="0">
              <a:solidFill>
                <a:srgbClr val="D6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dirty="0">
                <a:solidFill>
                  <a:srgbClr val="D60000"/>
                </a:solidFill>
              </a:rPr>
              <a:t>Straightforward implementation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rgbClr val="D60000"/>
                </a:solidFill>
              </a:rPr>
              <a:t>no faster</a:t>
            </a:r>
            <a:r>
              <a:rPr lang="en-US" altLang="en-US" dirty="0"/>
              <a:t> than ones that use the </a:t>
            </a:r>
            <a:r>
              <a:rPr lang="en-US" altLang="en-US" dirty="0">
                <a:solidFill>
                  <a:srgbClr val="D60000"/>
                </a:solidFill>
              </a:rPr>
              <a:t>linked-list representation.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/>
              <a:t>A sequence of </a:t>
            </a:r>
            <a:r>
              <a:rPr lang="en-US" altLang="en-US" i="1" dirty="0"/>
              <a:t>n – </a:t>
            </a:r>
            <a:r>
              <a:rPr lang="en-US" altLang="en-US" dirty="0"/>
              <a:t>1 </a:t>
            </a:r>
            <a:r>
              <a:rPr lang="en-US" altLang="en-US" dirty="0">
                <a:solidFill>
                  <a:srgbClr val="D60000"/>
                </a:solidFill>
              </a:rPr>
              <a:t>UNION</a:t>
            </a:r>
            <a:r>
              <a:rPr lang="en-US" altLang="en-US" dirty="0"/>
              <a:t>s, following a sequence of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D60000"/>
                </a:solidFill>
              </a:rPr>
              <a:t>MAKE-SET</a:t>
            </a:r>
            <a:r>
              <a:rPr lang="en-US" altLang="en-US" dirty="0"/>
              <a:t>s, may create a tree, </a:t>
            </a:r>
            <a:r>
              <a:rPr lang="en-US" altLang="en-US" dirty="0">
                <a:solidFill>
                  <a:srgbClr val="C00000"/>
                </a:solidFill>
              </a:rPr>
              <a:t>which is just a linear chain of </a:t>
            </a:r>
            <a:r>
              <a:rPr lang="en-US" altLang="en-US" i="1" dirty="0">
                <a:solidFill>
                  <a:srgbClr val="C00000"/>
                </a:solidFill>
              </a:rPr>
              <a:t>n</a:t>
            </a:r>
            <a:r>
              <a:rPr lang="en-US" altLang="en-US" dirty="0">
                <a:solidFill>
                  <a:srgbClr val="C00000"/>
                </a:solidFill>
              </a:rPr>
              <a:t> nodes</a:t>
            </a:r>
            <a:r>
              <a:rPr lang="en-US" altLang="en-US" dirty="0">
                <a:solidFill>
                  <a:srgbClr val="008F96"/>
                </a:solidFill>
              </a:rPr>
              <a:t>.</a:t>
            </a:r>
            <a:endParaRPr lang="tr-TR" altLang="en-US" dirty="0">
              <a:solidFill>
                <a:srgbClr val="008F96"/>
              </a:solidFill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85800" y="404813"/>
            <a:ext cx="7772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endParaRPr lang="tr-TR" altLang="en-US" sz="3200" dirty="0">
              <a:solidFill>
                <a:schemeClr val="accent2"/>
              </a:solidFill>
            </a:endParaRPr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4353428" y="89376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tr-TR" altLang="en-US" sz="2800" dirty="0"/>
          </a:p>
        </p:txBody>
      </p:sp>
      <p:sp>
        <p:nvSpPr>
          <p:cNvPr id="33800" name="Rectangle 11"/>
          <p:cNvSpPr>
            <a:spLocks noChangeArrowheads="1"/>
          </p:cNvSpPr>
          <p:nvPr/>
        </p:nvSpPr>
        <p:spPr bwMode="auto">
          <a:xfrm>
            <a:off x="2690018" y="3929289"/>
            <a:ext cx="820896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tr-TR" altLang="en-US" sz="2400" dirty="0">
              <a:solidFill>
                <a:srgbClr val="FF010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60DC6-71B5-4FCB-B5F1-CFBFED7CD274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48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Heuristics To Improve the Running Time</a:t>
            </a:r>
            <a:endParaRPr lang="tr-TR" sz="3200" dirty="0">
              <a:solidFill>
                <a:srgbClr val="339933"/>
              </a:solidFill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904776"/>
            <a:ext cx="8727141" cy="5202337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2800" b="1" dirty="0">
                <a:solidFill>
                  <a:srgbClr val="339933"/>
                </a:solidFill>
              </a:rPr>
              <a:t>First Heuristic</a:t>
            </a:r>
            <a:r>
              <a:rPr lang="en-US" sz="2800" dirty="0">
                <a:solidFill>
                  <a:srgbClr val="339933"/>
                </a:solidFill>
              </a:rPr>
              <a:t> : </a:t>
            </a:r>
            <a:r>
              <a:rPr lang="en-US" sz="2800" u="sng" dirty="0">
                <a:solidFill>
                  <a:srgbClr val="339933"/>
                </a:solidFill>
              </a:rPr>
              <a:t>UNION by Rank</a:t>
            </a:r>
            <a:endParaRPr lang="en-US" sz="2800" u="sng" dirty="0">
              <a:solidFill>
                <a:srgbClr val="D60000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sz="2400" dirty="0">
                <a:solidFill>
                  <a:srgbClr val="D60000"/>
                </a:solidFill>
              </a:rPr>
              <a:t>Similar</a:t>
            </a:r>
            <a:r>
              <a:rPr lang="en-US" sz="2400" dirty="0"/>
              <a:t> to the </a:t>
            </a:r>
            <a:r>
              <a:rPr lang="en-US" sz="2400" dirty="0">
                <a:solidFill>
                  <a:srgbClr val="D60000"/>
                </a:solidFill>
              </a:rPr>
              <a:t>weighted-union</a:t>
            </a:r>
            <a:r>
              <a:rPr lang="en-US" sz="2400" dirty="0"/>
              <a:t> used for the </a:t>
            </a:r>
            <a:r>
              <a:rPr lang="en-US" sz="2400" dirty="0">
                <a:solidFill>
                  <a:srgbClr val="D60000"/>
                </a:solidFill>
              </a:rPr>
              <a:t>linked-list</a:t>
            </a:r>
            <a:r>
              <a:rPr lang="en-US" sz="2400" dirty="0"/>
              <a:t> representation. The idea is to make the root of the tree with fewer nodes </a:t>
            </a:r>
            <a:r>
              <a:rPr lang="en-US" sz="2400" dirty="0">
                <a:cs typeface="Times New Roman" pitchFamily="18" charset="0"/>
              </a:rPr>
              <a:t>point to the root of the tree with more nodes</a:t>
            </a:r>
          </a:p>
          <a:p>
            <a:pPr>
              <a:buFontTx/>
              <a:buNone/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687388" y="333375"/>
            <a:ext cx="7772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 sz="3000" dirty="0">
              <a:solidFill>
                <a:schemeClr val="accent2"/>
              </a:solidFill>
            </a:endParaRP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201707" y="2536472"/>
            <a:ext cx="8726393" cy="3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92500" lnSpcReduction="10000"/>
          </a:bodyPr>
          <a:lstStyle>
            <a:lvl1pPr algn="l">
              <a:tabLst>
                <a:tab pos="355600" algn="l"/>
                <a:tab pos="125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355600" algn="l"/>
                <a:tab pos="125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355600" algn="l"/>
                <a:tab pos="125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355600" algn="l"/>
                <a:tab pos="125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355600" algn="l"/>
                <a:tab pos="125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125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125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125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125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7663" indent="-347663">
              <a:buFontTx/>
              <a:buChar char="•"/>
            </a:pPr>
            <a:r>
              <a:rPr lang="en-US" dirty="0"/>
              <a:t>Rather than explicitly keeping the size of the sub-tree</a:t>
            </a:r>
            <a:r>
              <a:rPr lang="tr-TR" dirty="0"/>
              <a:t> </a:t>
            </a:r>
            <a:r>
              <a:rPr lang="en-US" dirty="0"/>
              <a:t>rooted at each node, we maintain a </a:t>
            </a:r>
            <a:r>
              <a:rPr lang="en-US" dirty="0">
                <a:solidFill>
                  <a:srgbClr val="D60000"/>
                </a:solidFill>
              </a:rPr>
              <a:t>rank</a:t>
            </a:r>
            <a:r>
              <a:rPr lang="en-US" dirty="0"/>
              <a:t> that</a:t>
            </a:r>
          </a:p>
          <a:p>
            <a:pPr marL="685800" lvl="2" indent="-338138">
              <a:buFont typeface="Times New Roman" pitchFamily="18" charset="0"/>
              <a:buChar char="–"/>
            </a:pPr>
            <a:r>
              <a:rPr lang="en-US" dirty="0"/>
              <a:t>is an </a:t>
            </a:r>
            <a:r>
              <a:rPr lang="en-US" dirty="0">
                <a:solidFill>
                  <a:srgbClr val="D60000"/>
                </a:solidFill>
              </a:rPr>
              <a:t>upper bound</a:t>
            </a:r>
            <a:r>
              <a:rPr lang="en-US" dirty="0"/>
              <a:t> on the </a:t>
            </a:r>
            <a:r>
              <a:rPr lang="en-US" dirty="0">
                <a:solidFill>
                  <a:srgbClr val="D60000"/>
                </a:solidFill>
              </a:rPr>
              <a:t>height of the node </a:t>
            </a:r>
            <a:r>
              <a:rPr lang="en-US" dirty="0"/>
              <a:t>(see </a:t>
            </a:r>
            <a:r>
              <a:rPr lang="en-US" i="1" dirty="0"/>
              <a:t>Link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.)</a:t>
            </a:r>
          </a:p>
          <a:p>
            <a:pPr marL="685800" lvl="2" indent="-338138">
              <a:buFont typeface="Times New Roman" pitchFamily="18" charset="0"/>
              <a:buChar char="–"/>
            </a:pPr>
            <a:r>
              <a:rPr lang="en-US" dirty="0">
                <a:solidFill>
                  <a:srgbClr val="D60000"/>
                </a:solidFill>
              </a:rPr>
              <a:t>approximates</a:t>
            </a:r>
            <a:r>
              <a:rPr lang="en-US" dirty="0"/>
              <a:t> the </a:t>
            </a:r>
            <a:r>
              <a:rPr lang="en-US" dirty="0">
                <a:solidFill>
                  <a:srgbClr val="D60000"/>
                </a:solidFill>
              </a:rPr>
              <a:t>logarithm</a:t>
            </a:r>
            <a:r>
              <a:rPr lang="en-US" dirty="0"/>
              <a:t> of the </a:t>
            </a:r>
            <a:r>
              <a:rPr lang="en-US" dirty="0">
                <a:solidFill>
                  <a:srgbClr val="D60000"/>
                </a:solidFill>
              </a:rPr>
              <a:t>sub-tree</a:t>
            </a:r>
            <a:r>
              <a:rPr lang="en-US" dirty="0"/>
              <a:t> </a:t>
            </a:r>
            <a:r>
              <a:rPr lang="en-US" dirty="0">
                <a:solidFill>
                  <a:srgbClr val="D60000"/>
                </a:solidFill>
              </a:rPr>
              <a:t>size </a:t>
            </a:r>
            <a:r>
              <a:rPr lang="en-US" dirty="0"/>
              <a:t>(Ex. 21.4-2)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D60000"/>
                </a:solidFill>
              </a:rPr>
              <a:t>MAKE-SET </a:t>
            </a:r>
            <a:r>
              <a:rPr lang="en-US" altLang="en-US" dirty="0"/>
              <a:t>assigns the </a:t>
            </a:r>
            <a:r>
              <a:rPr lang="en-US" altLang="en-US" dirty="0">
                <a:solidFill>
                  <a:srgbClr val="D60000"/>
                </a:solidFill>
              </a:rPr>
              <a:t>initial r</a:t>
            </a:r>
            <a:r>
              <a:rPr lang="tr-TR" altLang="en-US" dirty="0">
                <a:solidFill>
                  <a:srgbClr val="D60000"/>
                </a:solidFill>
              </a:rPr>
              <a:t>ank</a:t>
            </a:r>
            <a:r>
              <a:rPr lang="tr-TR" altLang="en-US" dirty="0"/>
              <a:t> </a:t>
            </a:r>
            <a:r>
              <a:rPr lang="en-US" altLang="en-US" dirty="0"/>
              <a:t>of the </a:t>
            </a:r>
            <a:r>
              <a:rPr lang="en-US" altLang="en-US" dirty="0">
                <a:solidFill>
                  <a:srgbClr val="D60000"/>
                </a:solidFill>
              </a:rPr>
              <a:t>single node</a:t>
            </a:r>
            <a:r>
              <a:rPr lang="en-US" altLang="en-US" dirty="0"/>
              <a:t> in the tree to be </a:t>
            </a:r>
            <a:r>
              <a:rPr lang="en-US" altLang="en-US" dirty="0">
                <a:solidFill>
                  <a:srgbClr val="D60000"/>
                </a:solidFill>
              </a:rPr>
              <a:t>zero</a:t>
            </a:r>
            <a:r>
              <a:rPr lang="en-US" altLang="en-US" dirty="0"/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Each</a:t>
            </a:r>
            <a:r>
              <a:rPr lang="en-US" altLang="en-US" dirty="0">
                <a:solidFill>
                  <a:srgbClr val="D60000"/>
                </a:solidFill>
              </a:rPr>
              <a:t> FIND-SET </a:t>
            </a:r>
            <a:r>
              <a:rPr lang="en-US" altLang="en-US" dirty="0"/>
              <a:t>operation leaves </a:t>
            </a:r>
            <a:r>
              <a:rPr lang="en-US" altLang="en-US" dirty="0">
                <a:solidFill>
                  <a:srgbClr val="D60000"/>
                </a:solidFill>
              </a:rPr>
              <a:t>all ranks unchanged</a:t>
            </a:r>
            <a:r>
              <a:rPr lang="en-US" altLang="en-US" dirty="0"/>
              <a:t>.</a:t>
            </a:r>
          </a:p>
          <a:p>
            <a:pPr marL="347663" indent="-347663">
              <a:spcBef>
                <a:spcPts val="600"/>
              </a:spcBef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During a </a:t>
            </a:r>
            <a:r>
              <a:rPr lang="en-US" dirty="0">
                <a:solidFill>
                  <a:srgbClr val="D60000"/>
                </a:solidFill>
                <a:cs typeface="Times New Roman" panose="02020603050405020304" pitchFamily="18" charset="0"/>
              </a:rPr>
              <a:t>UNION</a:t>
            </a:r>
            <a:r>
              <a:rPr lang="en-US" dirty="0">
                <a:cs typeface="Times New Roman" panose="02020603050405020304" pitchFamily="18" charset="0"/>
              </a:rPr>
              <a:t> operation, </a:t>
            </a:r>
          </a:p>
          <a:p>
            <a:pPr marL="685800" lvl="2" indent="-338138">
              <a:buFont typeface="Times New Roman" pitchFamily="18" charset="0"/>
              <a:buChar char="–"/>
            </a:pPr>
            <a:r>
              <a:rPr lang="en-US" dirty="0">
                <a:cs typeface="Times New Roman" panose="02020603050405020304" pitchFamily="18" charset="0"/>
              </a:rPr>
              <a:t>For unequal ranks, make </a:t>
            </a:r>
            <a:r>
              <a:rPr lang="en-US" dirty="0">
                <a:solidFill>
                  <a:srgbClr val="D60000"/>
                </a:solidFill>
                <a:cs typeface="Times New Roman" panose="02020603050405020304" pitchFamily="18" charset="0"/>
              </a:rPr>
              <a:t>the root</a:t>
            </a:r>
            <a:r>
              <a:rPr lang="en-US" dirty="0">
                <a:cs typeface="Times New Roman" panose="02020603050405020304" pitchFamily="18" charset="0"/>
              </a:rPr>
              <a:t> with </a:t>
            </a:r>
            <a:r>
              <a:rPr lang="en-US" dirty="0">
                <a:solidFill>
                  <a:srgbClr val="D60000"/>
                </a:solidFill>
                <a:cs typeface="Times New Roman" panose="02020603050405020304" pitchFamily="18" charset="0"/>
              </a:rPr>
              <a:t>smaller rank to point</a:t>
            </a:r>
            <a:r>
              <a:rPr lang="en-US" dirty="0">
                <a:cs typeface="Times New Roman" panose="02020603050405020304" pitchFamily="18" charset="0"/>
              </a:rPr>
              <a:t> to </a:t>
            </a:r>
            <a:r>
              <a:rPr lang="en-US" dirty="0">
                <a:solidFill>
                  <a:srgbClr val="D60000"/>
                </a:solidFill>
                <a:cs typeface="Times New Roman" panose="02020603050405020304" pitchFamily="18" charset="0"/>
              </a:rPr>
              <a:t>the</a:t>
            </a:r>
            <a:r>
              <a:rPr lang="en-US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0000"/>
                </a:solidFill>
                <a:cs typeface="Times New Roman" panose="02020603050405020304" pitchFamily="18" charset="0"/>
              </a:rPr>
              <a:t>root</a:t>
            </a:r>
            <a:r>
              <a:rPr lang="en-US" dirty="0">
                <a:cs typeface="Times New Roman" panose="02020603050405020304" pitchFamily="18" charset="0"/>
              </a:rPr>
              <a:t> with </a:t>
            </a:r>
            <a:r>
              <a:rPr lang="en-US" dirty="0">
                <a:solidFill>
                  <a:srgbClr val="D60000"/>
                </a:solidFill>
                <a:cs typeface="Times New Roman" panose="02020603050405020304" pitchFamily="18" charset="0"/>
              </a:rPr>
              <a:t>larger rank. </a:t>
            </a:r>
            <a:r>
              <a:rPr lang="en-US" dirty="0">
                <a:cs typeface="Times New Roman" panose="02020603050405020304" pitchFamily="18" charset="0"/>
              </a:rPr>
              <a:t>Leave the ranks </a:t>
            </a:r>
            <a:r>
              <a:rPr lang="en-US" dirty="0">
                <a:solidFill>
                  <a:srgbClr val="D60000"/>
                </a:solidFill>
                <a:cs typeface="Times New Roman" panose="02020603050405020304" pitchFamily="18" charset="0"/>
              </a:rPr>
              <a:t>unchanged.</a:t>
            </a:r>
            <a:r>
              <a:rPr lang="en-US" dirty="0">
                <a:cs typeface="Times New Roman" panose="02020603050405020304" pitchFamily="18" charset="0"/>
              </a:rPr>
              <a:t>	</a:t>
            </a:r>
          </a:p>
          <a:p>
            <a:pPr marL="685800" lvl="2" indent="-338138">
              <a:buFont typeface="Times New Roman" pitchFamily="18" charset="0"/>
              <a:buChar char="–"/>
            </a:pPr>
            <a:r>
              <a:rPr lang="en-US" dirty="0">
                <a:cs typeface="Times New Roman" panose="02020603050405020304" pitchFamily="18" charset="0"/>
              </a:rPr>
              <a:t>For equal rank, choose the parent arbitrarily. Incremental the parent rank by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dirty="0">
                <a:cs typeface="Times New Roman" panose="02020603050405020304" pitchFamily="18" charset="0"/>
              </a:rPr>
              <a:t>.</a:t>
            </a:r>
            <a:endParaRPr lang="tr-TR" dirty="0">
              <a:cs typeface="Times New Roman" panose="02020603050405020304" pitchFamily="18" charset="0"/>
            </a:endParaRPr>
          </a:p>
          <a:p>
            <a:pPr lvl="2">
              <a:buFont typeface="Times New Roman" pitchFamily="18" charset="0"/>
              <a:buChar char="–"/>
            </a:pPr>
            <a:endParaRPr lang="en-US" dirty="0">
              <a:solidFill>
                <a:srgbClr val="D6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B66746-B441-413E-B3A6-D783151987F0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0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Are Disjoint Sets?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sets A and B are disjoint if they have </a:t>
            </a:r>
          </a:p>
          <a:p>
            <a:pPr marL="0" indent="0">
              <a:buNone/>
            </a:pPr>
            <a:r>
              <a:rPr lang="en-US" altLang="en-US" dirty="0"/>
              <a:t>    NO elements in common.  (A ∩ B = 0)</a:t>
            </a:r>
          </a:p>
        </p:txBody>
      </p:sp>
      <p:sp>
        <p:nvSpPr>
          <p:cNvPr id="6151" name="Text Box 26"/>
          <p:cNvSpPr txBox="1">
            <a:spLocks noChangeArrowheads="1"/>
          </p:cNvSpPr>
          <p:nvPr/>
        </p:nvSpPr>
        <p:spPr bwMode="ltGray">
          <a:xfrm>
            <a:off x="5365296" y="3124200"/>
            <a:ext cx="174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Disjoint Sets</a:t>
            </a:r>
          </a:p>
        </p:txBody>
      </p:sp>
      <p:sp>
        <p:nvSpPr>
          <p:cNvPr id="6152" name="Text Box 27"/>
          <p:cNvSpPr txBox="1">
            <a:spLocks noChangeArrowheads="1"/>
          </p:cNvSpPr>
          <p:nvPr/>
        </p:nvSpPr>
        <p:spPr bwMode="ltGray">
          <a:xfrm>
            <a:off x="5347834" y="4724400"/>
            <a:ext cx="245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NOT Disjoint Sets</a:t>
            </a:r>
          </a:p>
        </p:txBody>
      </p:sp>
      <p:sp>
        <p:nvSpPr>
          <p:cNvPr id="6153" name="Oval 10"/>
          <p:cNvSpPr>
            <a:spLocks noChangeArrowheads="1"/>
          </p:cNvSpPr>
          <p:nvPr/>
        </p:nvSpPr>
        <p:spPr bwMode="ltGray">
          <a:xfrm>
            <a:off x="2231571" y="28194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4" name="Oval 12"/>
          <p:cNvSpPr>
            <a:spLocks noChangeArrowheads="1"/>
          </p:cNvSpPr>
          <p:nvPr/>
        </p:nvSpPr>
        <p:spPr bwMode="ltGray">
          <a:xfrm>
            <a:off x="3907971" y="28194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5" name="Oval 12"/>
          <p:cNvSpPr>
            <a:spLocks noChangeArrowheads="1"/>
          </p:cNvSpPr>
          <p:nvPr/>
        </p:nvSpPr>
        <p:spPr bwMode="ltGray">
          <a:xfrm>
            <a:off x="2823709" y="4284663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ltGray">
          <a:xfrm>
            <a:off x="3498396" y="4284663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7" name="Rectangle 16"/>
          <p:cNvSpPr>
            <a:spLocks noChangeArrowheads="1"/>
          </p:cNvSpPr>
          <p:nvPr/>
        </p:nvSpPr>
        <p:spPr bwMode="ltGray">
          <a:xfrm>
            <a:off x="2536371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8" name="Rectangle 16"/>
          <p:cNvSpPr>
            <a:spLocks noChangeArrowheads="1"/>
          </p:cNvSpPr>
          <p:nvPr/>
        </p:nvSpPr>
        <p:spPr bwMode="ltGray">
          <a:xfrm>
            <a:off x="2988809" y="4648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9" name="Rectangle 19"/>
          <p:cNvSpPr>
            <a:spLocks noChangeArrowheads="1"/>
          </p:cNvSpPr>
          <p:nvPr/>
        </p:nvSpPr>
        <p:spPr bwMode="ltGray">
          <a:xfrm>
            <a:off x="4288971" y="3200400"/>
            <a:ext cx="76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60" name="Rectangle 19"/>
          <p:cNvSpPr>
            <a:spLocks noChangeArrowheads="1"/>
          </p:cNvSpPr>
          <p:nvPr/>
        </p:nvSpPr>
        <p:spPr bwMode="ltGray">
          <a:xfrm>
            <a:off x="3771446" y="4616450"/>
            <a:ext cx="76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ltGray">
          <a:xfrm>
            <a:off x="4517571" y="3048000"/>
            <a:ext cx="457200" cy="533400"/>
          </a:xfrm>
          <a:prstGeom prst="star5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ltGray">
          <a:xfrm>
            <a:off x="4204834" y="4533900"/>
            <a:ext cx="457200" cy="533400"/>
          </a:xfrm>
          <a:prstGeom prst="star5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F62C5-E421-49FC-A523-A7DD96F0726C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87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/>
                </a:solidFill>
              </a:rPr>
              <a:t>Pseudo-code for </a:t>
            </a:r>
            <a:r>
              <a:rPr lang="en-US" sz="3200" dirty="0">
                <a:solidFill>
                  <a:srgbClr val="339933"/>
                </a:solidFill>
              </a:rPr>
              <a:t>UNION-BY-RANK</a:t>
            </a:r>
            <a:endParaRPr lang="tr-TR" sz="3200" dirty="0">
              <a:solidFill>
                <a:schemeClr val="accent2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dirty="0"/>
              <a:t>p[</a:t>
            </a:r>
            <a:r>
              <a:rPr lang="en-US" sz="2000" i="1" dirty="0"/>
              <a:t>x</a:t>
            </a:r>
            <a:r>
              <a:rPr lang="en-US" sz="2000" dirty="0"/>
              <a:t>] : Pointer to the parent of the node </a:t>
            </a:r>
            <a:r>
              <a:rPr lang="en-US" sz="2000" i="1" dirty="0"/>
              <a:t>x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/>
              <a:t>rank[</a:t>
            </a:r>
            <a:r>
              <a:rPr lang="en-US" sz="2000" i="1" dirty="0"/>
              <a:t>x</a:t>
            </a:r>
            <a:r>
              <a:rPr lang="en-US" sz="2000" dirty="0"/>
              <a:t>] : An </a:t>
            </a:r>
            <a:r>
              <a:rPr lang="en-US" sz="2000" dirty="0">
                <a:solidFill>
                  <a:srgbClr val="D60000"/>
                </a:solidFill>
              </a:rPr>
              <a:t>upper bound</a:t>
            </a:r>
            <a:r>
              <a:rPr lang="en-US" sz="2000" dirty="0"/>
              <a:t> on the </a:t>
            </a:r>
            <a:r>
              <a:rPr lang="en-US" sz="2000" dirty="0">
                <a:solidFill>
                  <a:srgbClr val="D60000"/>
                </a:solidFill>
              </a:rPr>
              <a:t>height of node </a:t>
            </a:r>
            <a:r>
              <a:rPr lang="en-US" sz="2000" i="1" dirty="0">
                <a:solidFill>
                  <a:srgbClr val="D60000"/>
                </a:solidFill>
              </a:rPr>
              <a:t>x</a:t>
            </a:r>
            <a:r>
              <a:rPr lang="en-US" sz="2000" dirty="0">
                <a:solidFill>
                  <a:srgbClr val="D60000"/>
                </a:solidFill>
              </a:rPr>
              <a:t> in the tree</a:t>
            </a:r>
          </a:p>
          <a:p>
            <a:pPr>
              <a:lnSpc>
                <a:spcPct val="135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solidFill>
                  <a:srgbClr val="D60000"/>
                </a:solidFill>
              </a:rPr>
              <a:t>MAKE-SET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	                    </a:t>
            </a:r>
            <a:r>
              <a:rPr lang="en-US" sz="2000" dirty="0">
                <a:solidFill>
                  <a:srgbClr val="D60000"/>
                </a:solidFill>
              </a:rPr>
              <a:t>UNION</a:t>
            </a:r>
            <a:r>
              <a:rPr lang="en-US" sz="2000" dirty="0"/>
              <a:t>(</a:t>
            </a:r>
            <a:r>
              <a:rPr lang="en-US" sz="2000" i="1" dirty="0" err="1"/>
              <a:t>x,y</a:t>
            </a:r>
            <a:r>
              <a:rPr lang="en-US" sz="2000" dirty="0"/>
              <a:t>)</a:t>
            </a:r>
          </a:p>
          <a:p>
            <a:pPr>
              <a:lnSpc>
                <a:spcPct val="65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       </a:t>
            </a:r>
            <a:r>
              <a:rPr lang="en-US" sz="2000" dirty="0"/>
              <a:t>p[</a:t>
            </a:r>
            <a:r>
              <a:rPr lang="en-US" sz="2000" i="1" dirty="0"/>
              <a:t>x</a:t>
            </a:r>
            <a:r>
              <a:rPr lang="en-US" sz="2000" dirty="0"/>
              <a:t>] </a:t>
            </a:r>
            <a:r>
              <a:rPr lang="en-US" sz="2000" dirty="0">
                <a:cs typeface="Times New Roman" pitchFamily="18" charset="0"/>
              </a:rPr>
              <a:t>← </a:t>
            </a:r>
            <a:r>
              <a:rPr lang="en-US" sz="2000" i="1" dirty="0">
                <a:cs typeface="Times New Roman" pitchFamily="18" charset="0"/>
              </a:rPr>
              <a:t>x                            </a:t>
            </a:r>
            <a:r>
              <a:rPr lang="en-US" sz="2000" dirty="0">
                <a:solidFill>
                  <a:srgbClr val="D60000"/>
                </a:solidFill>
                <a:cs typeface="Times New Roman" pitchFamily="18" charset="0"/>
              </a:rPr>
              <a:t>LINK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D60000"/>
                </a:solidFill>
                <a:cs typeface="Times New Roman" pitchFamily="18" charset="0"/>
              </a:rPr>
              <a:t>FIND-SET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dirty="0">
                <a:cs typeface="Times New Roman" pitchFamily="18" charset="0"/>
              </a:rPr>
              <a:t>),</a:t>
            </a:r>
            <a:r>
              <a:rPr lang="en-US" sz="2000" dirty="0">
                <a:solidFill>
                  <a:srgbClr val="D60000"/>
                </a:solidFill>
                <a:cs typeface="Times New Roman" pitchFamily="18" charset="0"/>
              </a:rPr>
              <a:t>FIND-SET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i="1" dirty="0">
                <a:cs typeface="Times New Roman" pitchFamily="18" charset="0"/>
              </a:rPr>
              <a:t>y</a:t>
            </a:r>
            <a:r>
              <a:rPr lang="en-US" sz="2000" dirty="0">
                <a:cs typeface="Times New Roman" pitchFamily="18" charset="0"/>
              </a:rPr>
              <a:t>))</a:t>
            </a:r>
          </a:p>
          <a:p>
            <a:pPr>
              <a:lnSpc>
                <a:spcPct val="75000"/>
              </a:lnSpc>
              <a:spcBef>
                <a:spcPts val="600"/>
              </a:spcBef>
              <a:buFontTx/>
              <a:buNone/>
            </a:pPr>
            <a:r>
              <a:rPr lang="en-US" sz="2000" i="1" dirty="0">
                <a:cs typeface="Times New Roman" pitchFamily="18" charset="0"/>
              </a:rPr>
              <a:t>	       </a:t>
            </a:r>
            <a:r>
              <a:rPr lang="en-US" sz="2000" dirty="0"/>
              <a:t>rank[</a:t>
            </a:r>
            <a:r>
              <a:rPr lang="en-US" sz="2000" i="1" dirty="0"/>
              <a:t>x</a:t>
            </a:r>
            <a:r>
              <a:rPr lang="en-US" sz="2000" dirty="0"/>
              <a:t>] </a:t>
            </a:r>
            <a:r>
              <a:rPr lang="en-US" sz="2000" dirty="0">
                <a:cs typeface="Times New Roman" pitchFamily="18" charset="0"/>
              </a:rPr>
              <a:t>← 0</a:t>
            </a:r>
            <a:r>
              <a:rPr lang="en-US" sz="2000" i="1" dirty="0">
                <a:cs typeface="Times New Roman" pitchFamily="18" charset="0"/>
              </a:rPr>
              <a:t>	      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end</a:t>
            </a:r>
          </a:p>
          <a:p>
            <a:pPr>
              <a:lnSpc>
                <a:spcPct val="65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end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48773" y="1801131"/>
            <a:ext cx="2808287" cy="1223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3341453" y="1801131"/>
            <a:ext cx="4608513" cy="1223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684213" y="3068638"/>
            <a:ext cx="65722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rank[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 rank[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p[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p[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rank[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rank[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rank[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rank[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+ 1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684213" y="3141663"/>
            <a:ext cx="4032250" cy="302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0B6EB-31F1-4B72-936A-83D9B28A6FB8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8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Heuristics To Improve the Running 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59" y="923826"/>
            <a:ext cx="8727141" cy="53446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39933"/>
                </a:solidFill>
              </a:rPr>
              <a:t>Second Heuristic</a:t>
            </a:r>
            <a:r>
              <a:rPr lang="en-US" dirty="0">
                <a:solidFill>
                  <a:srgbClr val="339933"/>
                </a:solidFill>
              </a:rPr>
              <a:t> : </a:t>
            </a:r>
            <a:r>
              <a:rPr lang="en-US" u="sng" dirty="0">
                <a:solidFill>
                  <a:srgbClr val="339933"/>
                </a:solidFill>
              </a:rPr>
              <a:t>Path Compression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dirty="0"/>
              <a:t>Use it during the </a:t>
            </a:r>
            <a:r>
              <a:rPr lang="en-US" dirty="0">
                <a:solidFill>
                  <a:srgbClr val="D60000"/>
                </a:solidFill>
              </a:rPr>
              <a:t>FIND-SET</a:t>
            </a:r>
            <a:r>
              <a:rPr lang="en-US" dirty="0"/>
              <a:t> operations 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dirty="0"/>
              <a:t>Make each node on the </a:t>
            </a:r>
            <a:r>
              <a:rPr lang="en-US" dirty="0">
                <a:solidFill>
                  <a:srgbClr val="D60000"/>
                </a:solidFill>
              </a:rPr>
              <a:t>FIND-PATH</a:t>
            </a:r>
            <a:r>
              <a:rPr lang="en-US" dirty="0"/>
              <a:t> to point directly to the root, leaving rank unchanged</a:t>
            </a:r>
          </a:p>
          <a:p>
            <a:pPr>
              <a:spcBef>
                <a:spcPts val="600"/>
              </a:spcBef>
              <a:buFontTx/>
              <a:buChar char="•"/>
            </a:pPr>
            <a:endParaRPr lang="en-US" u="sng" dirty="0">
              <a:solidFill>
                <a:srgbClr val="339933"/>
              </a:solidFill>
            </a:endParaRPr>
          </a:p>
          <a:p>
            <a:pPr>
              <a:spcBef>
                <a:spcPts val="600"/>
              </a:spcBef>
              <a:buFontTx/>
              <a:buChar char="•"/>
            </a:pPr>
            <a:endParaRPr lang="en-US" u="sng" dirty="0">
              <a:solidFill>
                <a:srgbClr val="339933"/>
              </a:solidFill>
            </a:endParaRPr>
          </a:p>
          <a:p>
            <a:pPr>
              <a:spcBef>
                <a:spcPts val="600"/>
              </a:spcBef>
              <a:buFontTx/>
              <a:buChar char="•"/>
            </a:pPr>
            <a:endParaRPr lang="en-US" u="sng" dirty="0">
              <a:solidFill>
                <a:srgbClr val="339933"/>
              </a:solidFill>
            </a:endParaRPr>
          </a:p>
          <a:p>
            <a:pPr>
              <a:spcBef>
                <a:spcPts val="600"/>
              </a:spcBef>
              <a:buFontTx/>
              <a:buChar char="•"/>
            </a:pPr>
            <a:endParaRPr lang="en-US" u="sng" dirty="0">
              <a:solidFill>
                <a:srgbClr val="339933"/>
              </a:solidFill>
            </a:endParaRPr>
          </a:p>
          <a:p>
            <a:pPr>
              <a:spcBef>
                <a:spcPts val="600"/>
              </a:spcBef>
              <a:buFontTx/>
              <a:buChar char="•"/>
            </a:pPr>
            <a:endParaRPr lang="en-US" dirty="0">
              <a:solidFill>
                <a:srgbClr val="339933"/>
              </a:solidFill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dirty="0">
                <a:solidFill>
                  <a:srgbClr val="339933"/>
                </a:solidFill>
              </a:rPr>
              <a:t>Note that each UNION has two FIND-SET operations</a:t>
            </a:r>
            <a:endParaRPr lang="en-US" dirty="0"/>
          </a:p>
        </p:txBody>
      </p:sp>
      <p:grpSp>
        <p:nvGrpSpPr>
          <p:cNvPr id="126034" name="Group 82"/>
          <p:cNvGrpSpPr>
            <a:grpSpLocks/>
          </p:cNvGrpSpPr>
          <p:nvPr/>
        </p:nvGrpSpPr>
        <p:grpSpPr bwMode="auto">
          <a:xfrm>
            <a:off x="956468" y="3079936"/>
            <a:ext cx="3240087" cy="2592388"/>
            <a:chOff x="567" y="1434"/>
            <a:chExt cx="2903" cy="2178"/>
          </a:xfrm>
        </p:grpSpPr>
        <p:sp>
          <p:nvSpPr>
            <p:cNvPr id="126015" name="Line 63"/>
            <p:cNvSpPr>
              <a:spLocks noChangeShapeType="1"/>
            </p:cNvSpPr>
            <p:nvPr/>
          </p:nvSpPr>
          <p:spPr bwMode="auto">
            <a:xfrm flipV="1">
              <a:off x="838" y="2976"/>
              <a:ext cx="27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6" name="Line 64"/>
            <p:cNvSpPr>
              <a:spLocks noChangeShapeType="1"/>
            </p:cNvSpPr>
            <p:nvPr/>
          </p:nvSpPr>
          <p:spPr bwMode="auto">
            <a:xfrm flipV="1">
              <a:off x="1338" y="2614"/>
              <a:ext cx="317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7" name="Line 65"/>
            <p:cNvSpPr>
              <a:spLocks noChangeShapeType="1"/>
            </p:cNvSpPr>
            <p:nvPr/>
          </p:nvSpPr>
          <p:spPr bwMode="auto">
            <a:xfrm flipV="1">
              <a:off x="1882" y="2296"/>
              <a:ext cx="27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8" name="Line 66"/>
            <p:cNvSpPr>
              <a:spLocks noChangeShapeType="1"/>
            </p:cNvSpPr>
            <p:nvPr/>
          </p:nvSpPr>
          <p:spPr bwMode="auto">
            <a:xfrm flipV="1">
              <a:off x="2381" y="1979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0" name="Line 68"/>
            <p:cNvSpPr>
              <a:spLocks noChangeShapeType="1"/>
            </p:cNvSpPr>
            <p:nvPr/>
          </p:nvSpPr>
          <p:spPr bwMode="auto">
            <a:xfrm flipV="1">
              <a:off x="2880" y="1661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6033" name="Group 81"/>
            <p:cNvGrpSpPr>
              <a:grpSpLocks/>
            </p:cNvGrpSpPr>
            <p:nvPr/>
          </p:nvGrpSpPr>
          <p:grpSpPr bwMode="auto">
            <a:xfrm>
              <a:off x="567" y="1434"/>
              <a:ext cx="2903" cy="2178"/>
              <a:chOff x="567" y="1434"/>
              <a:chExt cx="2903" cy="2178"/>
            </a:xfrm>
          </p:grpSpPr>
          <p:grpSp>
            <p:nvGrpSpPr>
              <p:cNvPr id="125988" name="Group 36"/>
              <p:cNvGrpSpPr>
                <a:grpSpLocks/>
              </p:cNvGrpSpPr>
              <p:nvPr/>
            </p:nvGrpSpPr>
            <p:grpSpPr bwMode="auto">
              <a:xfrm>
                <a:off x="567" y="3158"/>
                <a:ext cx="363" cy="454"/>
                <a:chOff x="567" y="2931"/>
                <a:chExt cx="363" cy="454"/>
              </a:xfrm>
            </p:grpSpPr>
            <p:sp>
              <p:nvSpPr>
                <p:cNvPr id="125958" name="Oval 6"/>
                <p:cNvSpPr>
                  <a:spLocks noChangeArrowheads="1"/>
                </p:cNvSpPr>
                <p:nvPr/>
              </p:nvSpPr>
              <p:spPr bwMode="auto">
                <a:xfrm>
                  <a:off x="612" y="293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5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567" y="3158"/>
                  <a:ext cx="9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60" name="Line 8"/>
                <p:cNvSpPr>
                  <a:spLocks noChangeShapeType="1"/>
                </p:cNvSpPr>
                <p:nvPr/>
              </p:nvSpPr>
              <p:spPr bwMode="auto">
                <a:xfrm>
                  <a:off x="567" y="3385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61" name="Line 9"/>
                <p:cNvSpPr>
                  <a:spLocks noChangeShapeType="1"/>
                </p:cNvSpPr>
                <p:nvPr/>
              </p:nvSpPr>
              <p:spPr bwMode="auto">
                <a:xfrm>
                  <a:off x="839" y="3158"/>
                  <a:ext cx="91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989" name="Group 37"/>
              <p:cNvGrpSpPr>
                <a:grpSpLocks/>
              </p:cNvGrpSpPr>
              <p:nvPr/>
            </p:nvGrpSpPr>
            <p:grpSpPr bwMode="auto">
              <a:xfrm>
                <a:off x="3107" y="1479"/>
                <a:ext cx="363" cy="454"/>
                <a:chOff x="567" y="2931"/>
                <a:chExt cx="363" cy="454"/>
              </a:xfrm>
            </p:grpSpPr>
            <p:sp>
              <p:nvSpPr>
                <p:cNvPr id="125990" name="Oval 38"/>
                <p:cNvSpPr>
                  <a:spLocks noChangeArrowheads="1"/>
                </p:cNvSpPr>
                <p:nvPr/>
              </p:nvSpPr>
              <p:spPr bwMode="auto">
                <a:xfrm>
                  <a:off x="612" y="293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91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567" y="3158"/>
                  <a:ext cx="9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92" name="Line 40"/>
                <p:cNvSpPr>
                  <a:spLocks noChangeShapeType="1"/>
                </p:cNvSpPr>
                <p:nvPr/>
              </p:nvSpPr>
              <p:spPr bwMode="auto">
                <a:xfrm>
                  <a:off x="567" y="3385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93" name="Line 41"/>
                <p:cNvSpPr>
                  <a:spLocks noChangeShapeType="1"/>
                </p:cNvSpPr>
                <p:nvPr/>
              </p:nvSpPr>
              <p:spPr bwMode="auto">
                <a:xfrm>
                  <a:off x="839" y="3158"/>
                  <a:ext cx="91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994" name="Group 42"/>
              <p:cNvGrpSpPr>
                <a:grpSpLocks/>
              </p:cNvGrpSpPr>
              <p:nvPr/>
            </p:nvGrpSpPr>
            <p:grpSpPr bwMode="auto">
              <a:xfrm>
                <a:off x="1065" y="2795"/>
                <a:ext cx="363" cy="454"/>
                <a:chOff x="567" y="2931"/>
                <a:chExt cx="363" cy="454"/>
              </a:xfrm>
            </p:grpSpPr>
            <p:sp>
              <p:nvSpPr>
                <p:cNvPr id="125995" name="Oval 43"/>
                <p:cNvSpPr>
                  <a:spLocks noChangeArrowheads="1"/>
                </p:cNvSpPr>
                <p:nvPr/>
              </p:nvSpPr>
              <p:spPr bwMode="auto">
                <a:xfrm>
                  <a:off x="612" y="2931"/>
                  <a:ext cx="272" cy="272"/>
                </a:xfrm>
                <a:prstGeom prst="ellipse">
                  <a:avLst/>
                </a:prstGeom>
                <a:solidFill>
                  <a:schemeClr val="accent1">
                    <a:alpha val="57001"/>
                  </a:schemeClr>
                </a:solidFill>
                <a:ln w="9525">
                  <a:solidFill>
                    <a:srgbClr val="FF010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9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567" y="3158"/>
                  <a:ext cx="90" cy="227"/>
                </a:xfrm>
                <a:prstGeom prst="line">
                  <a:avLst/>
                </a:prstGeom>
                <a:noFill/>
                <a:ln w="9525">
                  <a:solidFill>
                    <a:srgbClr val="FF010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97" name="Line 45"/>
                <p:cNvSpPr>
                  <a:spLocks noChangeShapeType="1"/>
                </p:cNvSpPr>
                <p:nvPr/>
              </p:nvSpPr>
              <p:spPr bwMode="auto">
                <a:xfrm>
                  <a:off x="567" y="3385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rgbClr val="FF010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98" name="Line 46"/>
                <p:cNvSpPr>
                  <a:spLocks noChangeShapeType="1"/>
                </p:cNvSpPr>
                <p:nvPr/>
              </p:nvSpPr>
              <p:spPr bwMode="auto">
                <a:xfrm>
                  <a:off x="839" y="3158"/>
                  <a:ext cx="91" cy="227"/>
                </a:xfrm>
                <a:prstGeom prst="line">
                  <a:avLst/>
                </a:prstGeom>
                <a:noFill/>
                <a:ln w="9525">
                  <a:solidFill>
                    <a:srgbClr val="FF010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999" name="Group 47"/>
              <p:cNvGrpSpPr>
                <a:grpSpLocks/>
              </p:cNvGrpSpPr>
              <p:nvPr/>
            </p:nvGrpSpPr>
            <p:grpSpPr bwMode="auto">
              <a:xfrm>
                <a:off x="2608" y="1797"/>
                <a:ext cx="363" cy="454"/>
                <a:chOff x="567" y="2931"/>
                <a:chExt cx="363" cy="454"/>
              </a:xfrm>
            </p:grpSpPr>
            <p:sp>
              <p:nvSpPr>
                <p:cNvPr id="126000" name="Oval 48"/>
                <p:cNvSpPr>
                  <a:spLocks noChangeArrowheads="1"/>
                </p:cNvSpPr>
                <p:nvPr/>
              </p:nvSpPr>
              <p:spPr bwMode="auto">
                <a:xfrm>
                  <a:off x="612" y="293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001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567" y="3158"/>
                  <a:ext cx="9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002" name="Line 50"/>
                <p:cNvSpPr>
                  <a:spLocks noChangeShapeType="1"/>
                </p:cNvSpPr>
                <p:nvPr/>
              </p:nvSpPr>
              <p:spPr bwMode="auto">
                <a:xfrm>
                  <a:off x="567" y="3385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003" name="Line 51"/>
                <p:cNvSpPr>
                  <a:spLocks noChangeShapeType="1"/>
                </p:cNvSpPr>
                <p:nvPr/>
              </p:nvSpPr>
              <p:spPr bwMode="auto">
                <a:xfrm>
                  <a:off x="839" y="3158"/>
                  <a:ext cx="91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6004" name="Group 52"/>
              <p:cNvGrpSpPr>
                <a:grpSpLocks/>
              </p:cNvGrpSpPr>
              <p:nvPr/>
            </p:nvGrpSpPr>
            <p:grpSpPr bwMode="auto">
              <a:xfrm>
                <a:off x="2109" y="2114"/>
                <a:ext cx="363" cy="454"/>
                <a:chOff x="567" y="2931"/>
                <a:chExt cx="363" cy="454"/>
              </a:xfrm>
            </p:grpSpPr>
            <p:sp>
              <p:nvSpPr>
                <p:cNvPr id="126005" name="Oval 53"/>
                <p:cNvSpPr>
                  <a:spLocks noChangeArrowheads="1"/>
                </p:cNvSpPr>
                <p:nvPr/>
              </p:nvSpPr>
              <p:spPr bwMode="auto">
                <a:xfrm>
                  <a:off x="612" y="293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006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567" y="3158"/>
                  <a:ext cx="9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007" name="Line 55"/>
                <p:cNvSpPr>
                  <a:spLocks noChangeShapeType="1"/>
                </p:cNvSpPr>
                <p:nvPr/>
              </p:nvSpPr>
              <p:spPr bwMode="auto">
                <a:xfrm>
                  <a:off x="567" y="3385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008" name="Line 56"/>
                <p:cNvSpPr>
                  <a:spLocks noChangeShapeType="1"/>
                </p:cNvSpPr>
                <p:nvPr/>
              </p:nvSpPr>
              <p:spPr bwMode="auto">
                <a:xfrm>
                  <a:off x="839" y="3158"/>
                  <a:ext cx="91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6009" name="Group 57"/>
              <p:cNvGrpSpPr>
                <a:grpSpLocks/>
              </p:cNvGrpSpPr>
              <p:nvPr/>
            </p:nvGrpSpPr>
            <p:grpSpPr bwMode="auto">
              <a:xfrm>
                <a:off x="1610" y="2432"/>
                <a:ext cx="363" cy="454"/>
                <a:chOff x="567" y="2931"/>
                <a:chExt cx="363" cy="454"/>
              </a:xfrm>
            </p:grpSpPr>
            <p:sp>
              <p:nvSpPr>
                <p:cNvPr id="126010" name="Oval 58"/>
                <p:cNvSpPr>
                  <a:spLocks noChangeArrowheads="1"/>
                </p:cNvSpPr>
                <p:nvPr/>
              </p:nvSpPr>
              <p:spPr bwMode="auto">
                <a:xfrm>
                  <a:off x="612" y="293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011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567" y="3158"/>
                  <a:ext cx="9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012" name="Line 60"/>
                <p:cNvSpPr>
                  <a:spLocks noChangeShapeType="1"/>
                </p:cNvSpPr>
                <p:nvPr/>
              </p:nvSpPr>
              <p:spPr bwMode="auto">
                <a:xfrm>
                  <a:off x="567" y="3385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013" name="Line 61"/>
                <p:cNvSpPr>
                  <a:spLocks noChangeShapeType="1"/>
                </p:cNvSpPr>
                <p:nvPr/>
              </p:nvSpPr>
              <p:spPr bwMode="auto">
                <a:xfrm>
                  <a:off x="839" y="3158"/>
                  <a:ext cx="91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6022" name="Text Box 70"/>
              <p:cNvSpPr txBox="1">
                <a:spLocks noChangeArrowheads="1"/>
              </p:cNvSpPr>
              <p:nvPr/>
            </p:nvSpPr>
            <p:spPr bwMode="auto">
              <a:xfrm>
                <a:off x="640" y="3097"/>
                <a:ext cx="26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23" name="Text Box 71"/>
              <p:cNvSpPr txBox="1">
                <a:spLocks noChangeArrowheads="1"/>
              </p:cNvSpPr>
              <p:nvPr/>
            </p:nvSpPr>
            <p:spPr bwMode="auto">
              <a:xfrm>
                <a:off x="1120" y="2766"/>
                <a:ext cx="26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24" name="Text Box 72"/>
              <p:cNvSpPr txBox="1">
                <a:spLocks noChangeArrowheads="1"/>
              </p:cNvSpPr>
              <p:nvPr/>
            </p:nvSpPr>
            <p:spPr bwMode="auto">
              <a:xfrm>
                <a:off x="1667" y="2377"/>
                <a:ext cx="25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25" name="Text Box 73"/>
              <p:cNvSpPr txBox="1">
                <a:spLocks noChangeArrowheads="1"/>
              </p:cNvSpPr>
              <p:nvPr/>
            </p:nvSpPr>
            <p:spPr bwMode="auto">
              <a:xfrm>
                <a:off x="2159" y="2060"/>
                <a:ext cx="26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26" name="Text Box 74"/>
              <p:cNvSpPr txBox="1">
                <a:spLocks noChangeArrowheads="1"/>
              </p:cNvSpPr>
              <p:nvPr/>
            </p:nvSpPr>
            <p:spPr bwMode="auto">
              <a:xfrm>
                <a:off x="2665" y="1752"/>
                <a:ext cx="25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27" name="Text Box 75"/>
              <p:cNvSpPr txBox="1">
                <a:spLocks noChangeArrowheads="1"/>
              </p:cNvSpPr>
              <p:nvPr/>
            </p:nvSpPr>
            <p:spPr bwMode="auto">
              <a:xfrm>
                <a:off x="3176" y="1434"/>
                <a:ext cx="223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29" name="Line 77"/>
              <p:cNvSpPr>
                <a:spLocks noChangeShapeType="1"/>
              </p:cNvSpPr>
              <p:nvPr/>
            </p:nvSpPr>
            <p:spPr bwMode="auto">
              <a:xfrm flipH="1">
                <a:off x="1201" y="3067"/>
                <a:ext cx="46" cy="182"/>
              </a:xfrm>
              <a:prstGeom prst="line">
                <a:avLst/>
              </a:prstGeom>
              <a:noFill/>
              <a:ln w="9525">
                <a:solidFill>
                  <a:srgbClr val="FF010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30" name="Line 78"/>
              <p:cNvSpPr>
                <a:spLocks noChangeShapeType="1"/>
              </p:cNvSpPr>
              <p:nvPr/>
            </p:nvSpPr>
            <p:spPr bwMode="auto">
              <a:xfrm flipH="1">
                <a:off x="1292" y="3067"/>
                <a:ext cx="46" cy="182"/>
              </a:xfrm>
              <a:prstGeom prst="line">
                <a:avLst/>
              </a:prstGeom>
              <a:noFill/>
              <a:ln w="9525">
                <a:solidFill>
                  <a:srgbClr val="FF010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6035" name="AutoShape 83"/>
          <p:cNvSpPr>
            <a:spLocks noChangeArrowheads="1"/>
          </p:cNvSpPr>
          <p:nvPr/>
        </p:nvSpPr>
        <p:spPr bwMode="auto">
          <a:xfrm>
            <a:off x="4197302" y="3889974"/>
            <a:ext cx="431800" cy="865188"/>
          </a:xfrm>
          <a:prstGeom prst="downArrow">
            <a:avLst>
              <a:gd name="adj1" fmla="val 50000"/>
              <a:gd name="adj2" fmla="val 500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54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036" name="Rectangle 84"/>
          <p:cNvSpPr>
            <a:spLocks noChangeArrowheads="1"/>
          </p:cNvSpPr>
          <p:nvPr/>
        </p:nvSpPr>
        <p:spPr bwMode="auto">
          <a:xfrm>
            <a:off x="3069848" y="5348044"/>
            <a:ext cx="2663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D60000"/>
                </a:solidFill>
              </a:rPr>
              <a:t>FIND-SET(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D60000"/>
                </a:solidFill>
              </a:rPr>
              <a:t>)</a:t>
            </a:r>
            <a:endParaRPr lang="tr-TR" dirty="0">
              <a:solidFill>
                <a:srgbClr val="D60000"/>
              </a:solidFill>
            </a:endParaRPr>
          </a:p>
        </p:txBody>
      </p:sp>
      <p:sp>
        <p:nvSpPr>
          <p:cNvPr id="126038" name="Rectangle 86"/>
          <p:cNvSpPr>
            <a:spLocks noChangeArrowheads="1"/>
          </p:cNvSpPr>
          <p:nvPr/>
        </p:nvSpPr>
        <p:spPr bwMode="auto">
          <a:xfrm>
            <a:off x="687388" y="333375"/>
            <a:ext cx="7772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 sz="3000" dirty="0">
              <a:solidFill>
                <a:schemeClr val="accent2"/>
              </a:solidFill>
            </a:endParaRPr>
          </a:p>
        </p:txBody>
      </p: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4725976" y="3069194"/>
            <a:ext cx="3922747" cy="2293704"/>
            <a:chOff x="748" y="1344"/>
            <a:chExt cx="3584" cy="1785"/>
          </a:xfrm>
        </p:grpSpPr>
        <p:grpSp>
          <p:nvGrpSpPr>
            <p:cNvPr id="58" name="Group 50"/>
            <p:cNvGrpSpPr>
              <a:grpSpLocks/>
            </p:cNvGrpSpPr>
            <p:nvPr/>
          </p:nvGrpSpPr>
          <p:grpSpPr bwMode="auto">
            <a:xfrm>
              <a:off x="748" y="2614"/>
              <a:ext cx="363" cy="515"/>
              <a:chOff x="567" y="3097"/>
              <a:chExt cx="363" cy="515"/>
            </a:xfrm>
          </p:grpSpPr>
          <p:grpSp>
            <p:nvGrpSpPr>
              <p:cNvPr id="101" name="Group 5"/>
              <p:cNvGrpSpPr>
                <a:grpSpLocks/>
              </p:cNvGrpSpPr>
              <p:nvPr/>
            </p:nvGrpSpPr>
            <p:grpSpPr bwMode="auto">
              <a:xfrm>
                <a:off x="567" y="3158"/>
                <a:ext cx="363" cy="454"/>
                <a:chOff x="567" y="2931"/>
                <a:chExt cx="363" cy="454"/>
              </a:xfrm>
            </p:grpSpPr>
            <p:sp>
              <p:nvSpPr>
                <p:cNvPr id="103" name="Oval 6"/>
                <p:cNvSpPr>
                  <a:spLocks noChangeArrowheads="1"/>
                </p:cNvSpPr>
                <p:nvPr/>
              </p:nvSpPr>
              <p:spPr bwMode="auto">
                <a:xfrm>
                  <a:off x="612" y="293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567" y="3158"/>
                  <a:ext cx="9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Line 8"/>
                <p:cNvSpPr>
                  <a:spLocks noChangeShapeType="1"/>
                </p:cNvSpPr>
                <p:nvPr/>
              </p:nvSpPr>
              <p:spPr bwMode="auto">
                <a:xfrm>
                  <a:off x="567" y="3385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Line 9"/>
                <p:cNvSpPr>
                  <a:spLocks noChangeShapeType="1"/>
                </p:cNvSpPr>
                <p:nvPr/>
              </p:nvSpPr>
              <p:spPr bwMode="auto">
                <a:xfrm>
                  <a:off x="839" y="3158"/>
                  <a:ext cx="91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" name="Text Box 35"/>
              <p:cNvSpPr txBox="1">
                <a:spLocks noChangeArrowheads="1"/>
              </p:cNvSpPr>
              <p:nvPr/>
            </p:nvSpPr>
            <p:spPr bwMode="auto">
              <a:xfrm>
                <a:off x="640" y="3097"/>
                <a:ext cx="262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45"/>
            <p:cNvGrpSpPr>
              <a:grpSpLocks/>
            </p:cNvGrpSpPr>
            <p:nvPr/>
          </p:nvGrpSpPr>
          <p:grpSpPr bwMode="auto">
            <a:xfrm>
              <a:off x="2063" y="2079"/>
              <a:ext cx="363" cy="464"/>
              <a:chOff x="1610" y="2422"/>
              <a:chExt cx="363" cy="464"/>
            </a:xfrm>
          </p:grpSpPr>
          <p:grpSp>
            <p:nvGrpSpPr>
              <p:cNvPr id="95" name="Group 30"/>
              <p:cNvGrpSpPr>
                <a:grpSpLocks/>
              </p:cNvGrpSpPr>
              <p:nvPr/>
            </p:nvGrpSpPr>
            <p:grpSpPr bwMode="auto">
              <a:xfrm>
                <a:off x="1610" y="2432"/>
                <a:ext cx="363" cy="454"/>
                <a:chOff x="567" y="2931"/>
                <a:chExt cx="363" cy="454"/>
              </a:xfrm>
            </p:grpSpPr>
            <p:sp>
              <p:nvSpPr>
                <p:cNvPr id="97" name="Oval 31"/>
                <p:cNvSpPr>
                  <a:spLocks noChangeArrowheads="1"/>
                </p:cNvSpPr>
                <p:nvPr/>
              </p:nvSpPr>
              <p:spPr bwMode="auto">
                <a:xfrm>
                  <a:off x="612" y="293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567" y="3158"/>
                  <a:ext cx="9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33"/>
                <p:cNvSpPr>
                  <a:spLocks noChangeShapeType="1"/>
                </p:cNvSpPr>
                <p:nvPr/>
              </p:nvSpPr>
              <p:spPr bwMode="auto">
                <a:xfrm>
                  <a:off x="567" y="3385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34"/>
                <p:cNvSpPr>
                  <a:spLocks noChangeShapeType="1"/>
                </p:cNvSpPr>
                <p:nvPr/>
              </p:nvSpPr>
              <p:spPr bwMode="auto">
                <a:xfrm>
                  <a:off x="839" y="3158"/>
                  <a:ext cx="91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" name="Text Box 37"/>
              <p:cNvSpPr txBox="1">
                <a:spLocks noChangeArrowheads="1"/>
              </p:cNvSpPr>
              <p:nvPr/>
            </p:nvSpPr>
            <p:spPr bwMode="auto">
              <a:xfrm>
                <a:off x="1667" y="2422"/>
                <a:ext cx="262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47"/>
            <p:cNvGrpSpPr>
              <a:grpSpLocks/>
            </p:cNvGrpSpPr>
            <p:nvPr/>
          </p:nvGrpSpPr>
          <p:grpSpPr bwMode="auto">
            <a:xfrm>
              <a:off x="2698" y="2079"/>
              <a:ext cx="363" cy="454"/>
              <a:chOff x="2109" y="2115"/>
              <a:chExt cx="363" cy="454"/>
            </a:xfrm>
          </p:grpSpPr>
          <p:grpSp>
            <p:nvGrpSpPr>
              <p:cNvPr id="89" name="Group 25"/>
              <p:cNvGrpSpPr>
                <a:grpSpLocks/>
              </p:cNvGrpSpPr>
              <p:nvPr/>
            </p:nvGrpSpPr>
            <p:grpSpPr bwMode="auto">
              <a:xfrm>
                <a:off x="2109" y="2115"/>
                <a:ext cx="363" cy="454"/>
                <a:chOff x="567" y="2931"/>
                <a:chExt cx="363" cy="454"/>
              </a:xfrm>
            </p:grpSpPr>
            <p:sp>
              <p:nvSpPr>
                <p:cNvPr id="91" name="Oval 26"/>
                <p:cNvSpPr>
                  <a:spLocks noChangeArrowheads="1"/>
                </p:cNvSpPr>
                <p:nvPr/>
              </p:nvSpPr>
              <p:spPr bwMode="auto">
                <a:xfrm>
                  <a:off x="612" y="293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567" y="3158"/>
                  <a:ext cx="9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28"/>
                <p:cNvSpPr>
                  <a:spLocks noChangeShapeType="1"/>
                </p:cNvSpPr>
                <p:nvPr/>
              </p:nvSpPr>
              <p:spPr bwMode="auto">
                <a:xfrm>
                  <a:off x="567" y="3385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29"/>
                <p:cNvSpPr>
                  <a:spLocks noChangeShapeType="1"/>
                </p:cNvSpPr>
                <p:nvPr/>
              </p:nvSpPr>
              <p:spPr bwMode="auto">
                <a:xfrm>
                  <a:off x="839" y="3158"/>
                  <a:ext cx="91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" name="Text Box 38"/>
              <p:cNvSpPr txBox="1">
                <a:spLocks noChangeArrowheads="1"/>
              </p:cNvSpPr>
              <p:nvPr/>
            </p:nvSpPr>
            <p:spPr bwMode="auto">
              <a:xfrm>
                <a:off x="2159" y="2115"/>
                <a:ext cx="27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Group 48"/>
            <p:cNvGrpSpPr>
              <a:grpSpLocks/>
            </p:cNvGrpSpPr>
            <p:nvPr/>
          </p:nvGrpSpPr>
          <p:grpSpPr bwMode="auto">
            <a:xfrm>
              <a:off x="3333" y="2079"/>
              <a:ext cx="363" cy="454"/>
              <a:chOff x="2608" y="1797"/>
              <a:chExt cx="363" cy="454"/>
            </a:xfrm>
          </p:grpSpPr>
          <p:grpSp>
            <p:nvGrpSpPr>
              <p:cNvPr id="83" name="Group 20"/>
              <p:cNvGrpSpPr>
                <a:grpSpLocks/>
              </p:cNvGrpSpPr>
              <p:nvPr/>
            </p:nvGrpSpPr>
            <p:grpSpPr bwMode="auto">
              <a:xfrm>
                <a:off x="2608" y="1797"/>
                <a:ext cx="363" cy="454"/>
                <a:chOff x="567" y="2931"/>
                <a:chExt cx="363" cy="454"/>
              </a:xfrm>
            </p:grpSpPr>
            <p:sp>
              <p:nvSpPr>
                <p:cNvPr id="85" name="Oval 21"/>
                <p:cNvSpPr>
                  <a:spLocks noChangeArrowheads="1"/>
                </p:cNvSpPr>
                <p:nvPr/>
              </p:nvSpPr>
              <p:spPr bwMode="auto">
                <a:xfrm>
                  <a:off x="612" y="293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67" y="3158"/>
                  <a:ext cx="9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23"/>
                <p:cNvSpPr>
                  <a:spLocks noChangeShapeType="1"/>
                </p:cNvSpPr>
                <p:nvPr/>
              </p:nvSpPr>
              <p:spPr bwMode="auto">
                <a:xfrm>
                  <a:off x="567" y="3385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24"/>
                <p:cNvSpPr>
                  <a:spLocks noChangeShapeType="1"/>
                </p:cNvSpPr>
                <p:nvPr/>
              </p:nvSpPr>
              <p:spPr bwMode="auto">
                <a:xfrm>
                  <a:off x="839" y="3158"/>
                  <a:ext cx="91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" name="Text Box 39"/>
              <p:cNvSpPr txBox="1">
                <a:spLocks noChangeArrowheads="1"/>
              </p:cNvSpPr>
              <p:nvPr/>
            </p:nvSpPr>
            <p:spPr bwMode="auto">
              <a:xfrm>
                <a:off x="2665" y="1797"/>
                <a:ext cx="262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roup 49"/>
            <p:cNvGrpSpPr>
              <a:grpSpLocks/>
            </p:cNvGrpSpPr>
            <p:nvPr/>
          </p:nvGrpSpPr>
          <p:grpSpPr bwMode="auto">
            <a:xfrm>
              <a:off x="3969" y="1344"/>
              <a:ext cx="363" cy="499"/>
              <a:chOff x="3107" y="1434"/>
              <a:chExt cx="363" cy="499"/>
            </a:xfrm>
          </p:grpSpPr>
          <p:grpSp>
            <p:nvGrpSpPr>
              <p:cNvPr id="77" name="Group 10"/>
              <p:cNvGrpSpPr>
                <a:grpSpLocks/>
              </p:cNvGrpSpPr>
              <p:nvPr/>
            </p:nvGrpSpPr>
            <p:grpSpPr bwMode="auto">
              <a:xfrm>
                <a:off x="3107" y="1479"/>
                <a:ext cx="363" cy="454"/>
                <a:chOff x="567" y="2931"/>
                <a:chExt cx="363" cy="454"/>
              </a:xfrm>
            </p:grpSpPr>
            <p:sp>
              <p:nvSpPr>
                <p:cNvPr id="79" name="Oval 11"/>
                <p:cNvSpPr>
                  <a:spLocks noChangeArrowheads="1"/>
                </p:cNvSpPr>
                <p:nvPr/>
              </p:nvSpPr>
              <p:spPr bwMode="auto">
                <a:xfrm>
                  <a:off x="612" y="293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67" y="3158"/>
                  <a:ext cx="9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Line 13"/>
                <p:cNvSpPr>
                  <a:spLocks noChangeShapeType="1"/>
                </p:cNvSpPr>
                <p:nvPr/>
              </p:nvSpPr>
              <p:spPr bwMode="auto">
                <a:xfrm>
                  <a:off x="567" y="3385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14"/>
                <p:cNvSpPr>
                  <a:spLocks noChangeShapeType="1"/>
                </p:cNvSpPr>
                <p:nvPr/>
              </p:nvSpPr>
              <p:spPr bwMode="auto">
                <a:xfrm>
                  <a:off x="839" y="3158"/>
                  <a:ext cx="91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3176" y="1434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Group 46"/>
            <p:cNvGrpSpPr>
              <a:grpSpLocks/>
            </p:cNvGrpSpPr>
            <p:nvPr/>
          </p:nvGrpSpPr>
          <p:grpSpPr bwMode="auto">
            <a:xfrm>
              <a:off x="1428" y="2079"/>
              <a:ext cx="363" cy="499"/>
              <a:chOff x="1065" y="2750"/>
              <a:chExt cx="363" cy="499"/>
            </a:xfrm>
          </p:grpSpPr>
          <p:grpSp>
            <p:nvGrpSpPr>
              <p:cNvPr id="69" name="Group 15"/>
              <p:cNvGrpSpPr>
                <a:grpSpLocks/>
              </p:cNvGrpSpPr>
              <p:nvPr/>
            </p:nvGrpSpPr>
            <p:grpSpPr bwMode="auto">
              <a:xfrm>
                <a:off x="1065" y="2795"/>
                <a:ext cx="363" cy="454"/>
                <a:chOff x="567" y="2931"/>
                <a:chExt cx="363" cy="454"/>
              </a:xfrm>
            </p:grpSpPr>
            <p:sp>
              <p:nvSpPr>
                <p:cNvPr id="73" name="Oval 16"/>
                <p:cNvSpPr>
                  <a:spLocks noChangeArrowheads="1"/>
                </p:cNvSpPr>
                <p:nvPr/>
              </p:nvSpPr>
              <p:spPr bwMode="auto">
                <a:xfrm>
                  <a:off x="612" y="2931"/>
                  <a:ext cx="272" cy="272"/>
                </a:xfrm>
                <a:prstGeom prst="ellipse">
                  <a:avLst/>
                </a:prstGeom>
                <a:solidFill>
                  <a:schemeClr val="accent1">
                    <a:alpha val="57001"/>
                  </a:schemeClr>
                </a:solidFill>
                <a:ln w="9525">
                  <a:solidFill>
                    <a:srgbClr val="FF010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67" y="3158"/>
                  <a:ext cx="90" cy="227"/>
                </a:xfrm>
                <a:prstGeom prst="line">
                  <a:avLst/>
                </a:prstGeom>
                <a:noFill/>
                <a:ln w="9525">
                  <a:solidFill>
                    <a:srgbClr val="FF010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18"/>
                <p:cNvSpPr>
                  <a:spLocks noChangeShapeType="1"/>
                </p:cNvSpPr>
                <p:nvPr/>
              </p:nvSpPr>
              <p:spPr bwMode="auto">
                <a:xfrm>
                  <a:off x="567" y="3385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rgbClr val="FF010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19"/>
                <p:cNvSpPr>
                  <a:spLocks noChangeShapeType="1"/>
                </p:cNvSpPr>
                <p:nvPr/>
              </p:nvSpPr>
              <p:spPr bwMode="auto">
                <a:xfrm>
                  <a:off x="839" y="3158"/>
                  <a:ext cx="91" cy="227"/>
                </a:xfrm>
                <a:prstGeom prst="line">
                  <a:avLst/>
                </a:prstGeom>
                <a:noFill/>
                <a:ln w="9525">
                  <a:solidFill>
                    <a:srgbClr val="FF010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" name="Text Box 36"/>
              <p:cNvSpPr txBox="1">
                <a:spLocks noChangeArrowheads="1"/>
              </p:cNvSpPr>
              <p:nvPr/>
            </p:nvSpPr>
            <p:spPr bwMode="auto">
              <a:xfrm>
                <a:off x="1111" y="2750"/>
                <a:ext cx="27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41"/>
              <p:cNvSpPr>
                <a:spLocks noChangeShapeType="1"/>
              </p:cNvSpPr>
              <p:nvPr/>
            </p:nvSpPr>
            <p:spPr bwMode="auto">
              <a:xfrm flipH="1">
                <a:off x="1201" y="3067"/>
                <a:ext cx="46" cy="182"/>
              </a:xfrm>
              <a:prstGeom prst="line">
                <a:avLst/>
              </a:prstGeom>
              <a:noFill/>
              <a:ln w="9525">
                <a:solidFill>
                  <a:srgbClr val="FF010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42"/>
              <p:cNvSpPr>
                <a:spLocks noChangeShapeType="1"/>
              </p:cNvSpPr>
              <p:nvPr/>
            </p:nvSpPr>
            <p:spPr bwMode="auto">
              <a:xfrm flipH="1">
                <a:off x="1292" y="3067"/>
                <a:ext cx="46" cy="182"/>
              </a:xfrm>
              <a:prstGeom prst="line">
                <a:avLst/>
              </a:prstGeom>
              <a:noFill/>
              <a:ln w="9525">
                <a:solidFill>
                  <a:srgbClr val="FF010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51"/>
            <p:cNvSpPr>
              <a:spLocks noChangeShapeType="1"/>
            </p:cNvSpPr>
            <p:nvPr/>
          </p:nvSpPr>
          <p:spPr bwMode="auto">
            <a:xfrm flipV="1">
              <a:off x="1020" y="2296"/>
              <a:ext cx="45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2"/>
            <p:cNvSpPr>
              <a:spLocks noChangeShapeType="1"/>
            </p:cNvSpPr>
            <p:nvPr/>
          </p:nvSpPr>
          <p:spPr bwMode="auto">
            <a:xfrm flipV="1">
              <a:off x="1610" y="1389"/>
              <a:ext cx="2495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53"/>
            <p:cNvSpPr>
              <a:spLocks noChangeShapeType="1"/>
            </p:cNvSpPr>
            <p:nvPr/>
          </p:nvSpPr>
          <p:spPr bwMode="auto">
            <a:xfrm flipV="1">
              <a:off x="2336" y="1480"/>
              <a:ext cx="167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4"/>
            <p:cNvSpPr>
              <a:spLocks noChangeShapeType="1"/>
            </p:cNvSpPr>
            <p:nvPr/>
          </p:nvSpPr>
          <p:spPr bwMode="auto">
            <a:xfrm flipV="1">
              <a:off x="2971" y="1570"/>
              <a:ext cx="1043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55"/>
            <p:cNvSpPr>
              <a:spLocks noChangeShapeType="1"/>
            </p:cNvSpPr>
            <p:nvPr/>
          </p:nvSpPr>
          <p:spPr bwMode="auto">
            <a:xfrm flipV="1">
              <a:off x="3606" y="1616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C7320-AF78-4C95-8678-A5F8D21483F7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14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9933"/>
                </a:solidFill>
              </a:rPr>
              <a:t>Find-Set with Path-Compression</a:t>
            </a:r>
            <a:endParaRPr lang="en-US" dirty="0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519113" y="1129390"/>
            <a:ext cx="441325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rgbClr val="339933"/>
                </a:solidFill>
              </a:rPr>
              <a:t>	</a:t>
            </a:r>
            <a:r>
              <a:rPr lang="en-US" sz="2400" dirty="0">
                <a:solidFill>
                  <a:srgbClr val="006600"/>
                </a:solidFill>
              </a:rPr>
              <a:t>Iterative Version</a:t>
            </a:r>
          </a:p>
          <a:p>
            <a:pPr algn="l">
              <a:lnSpc>
                <a:spcPct val="95000"/>
              </a:lnSpc>
            </a:pPr>
            <a:r>
              <a:rPr lang="en-US" sz="2400" dirty="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FIND-SET(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9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← x</a:t>
            </a:r>
          </a:p>
          <a:p>
            <a:pPr algn="l">
              <a:lnSpc>
                <a:spcPct val="95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algn="l">
              <a:lnSpc>
                <a:spcPct val="9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p[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l">
              <a:lnSpc>
                <a:spcPct val="9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9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algn="l">
              <a:lnSpc>
                <a:spcPct val="9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p[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l">
              <a:lnSpc>
                <a:spcPct val="9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p[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  <a:p>
            <a:pPr algn="l">
              <a:lnSpc>
                <a:spcPct val="9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  <a:p>
            <a:pPr algn="l">
              <a:lnSpc>
                <a:spcPct val="9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</a:t>
            </a:r>
          </a:p>
          <a:p>
            <a:pPr algn="l">
              <a:lnSpc>
                <a:spcPct val="95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1091" name="Rectangle 19"/>
          <p:cNvSpPr>
            <a:spLocks noChangeArrowheads="1"/>
          </p:cNvSpPr>
          <p:nvPr/>
        </p:nvSpPr>
        <p:spPr bwMode="auto">
          <a:xfrm>
            <a:off x="323850" y="1519915"/>
            <a:ext cx="4176713" cy="453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4748213" y="1134153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6600"/>
                </a:solidFill>
              </a:rPr>
              <a:t>Recursive Version</a:t>
            </a:r>
            <a:endParaRPr lang="tr-TR" sz="2400">
              <a:solidFill>
                <a:srgbClr val="006600"/>
              </a:solidFill>
            </a:endParaRP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4716463" y="1494515"/>
            <a:ext cx="478676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D60000"/>
                </a:solidFill>
              </a:rPr>
              <a:t> </a:t>
            </a:r>
            <a:r>
              <a:rPr lang="en-US" sz="2400" dirty="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FIND-SET(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sz="2400" dirty="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FIND-SET(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31097" name="Rectangle 25"/>
          <p:cNvSpPr>
            <a:spLocks noChangeArrowheads="1"/>
          </p:cNvSpPr>
          <p:nvPr/>
        </p:nvSpPr>
        <p:spPr bwMode="auto">
          <a:xfrm>
            <a:off x="4643438" y="1519915"/>
            <a:ext cx="4284662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C04C0-4671-4D4A-A8DC-28D1B74D5510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8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89" y="148418"/>
            <a:ext cx="8726394" cy="66383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Run-Time for Union by Rank with Path Compression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59" y="923826"/>
            <a:ext cx="8727141" cy="5202337"/>
          </a:xfrm>
        </p:spPr>
        <p:txBody>
          <a:bodyPr/>
          <a:lstStyle/>
          <a:p>
            <a:r>
              <a:rPr lang="en-US" dirty="0">
                <a:solidFill>
                  <a:srgbClr val="339933"/>
                </a:solidFill>
              </a:rPr>
              <a:t>The running time of the combined union-by-rank and path-compression heuristic is </a:t>
            </a:r>
            <a:r>
              <a:rPr lang="en-US" i="1" dirty="0">
                <a:solidFill>
                  <a:srgbClr val="339933"/>
                </a:solidFill>
              </a:rPr>
              <a:t>O</a:t>
            </a:r>
            <a:r>
              <a:rPr lang="en-US" dirty="0">
                <a:solidFill>
                  <a:srgbClr val="339933"/>
                </a:solidFill>
              </a:rPr>
              <a:t>(</a:t>
            </a:r>
            <a:r>
              <a:rPr lang="en-US" i="1" dirty="0">
                <a:solidFill>
                  <a:srgbClr val="339933"/>
                </a:solidFill>
              </a:rPr>
              <a:t>m</a:t>
            </a:r>
            <a:r>
              <a:rPr lang="en-US" i="1" dirty="0">
                <a:solidFill>
                  <a:srgbClr val="339933"/>
                </a:solidFill>
                <a:sym typeface="Symbol"/>
              </a:rPr>
              <a:t></a:t>
            </a:r>
            <a:r>
              <a:rPr lang="en-US" dirty="0">
                <a:solidFill>
                  <a:srgbClr val="339933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339933"/>
                </a:solidFill>
                <a:sym typeface="Symbol"/>
              </a:rPr>
              <a:t>m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,</a:t>
            </a:r>
            <a:r>
              <a:rPr lang="en-US" i="1" dirty="0" err="1">
                <a:solidFill>
                  <a:srgbClr val="339933"/>
                </a:solidFill>
                <a:sym typeface="Symbol"/>
              </a:rPr>
              <a:t>n</a:t>
            </a:r>
            <a:r>
              <a:rPr lang="en-US" dirty="0">
                <a:solidFill>
                  <a:srgbClr val="339933"/>
                </a:solidFill>
                <a:sym typeface="Symbol"/>
              </a:rPr>
              <a:t>)) for </a:t>
            </a:r>
            <a:r>
              <a:rPr lang="en-US" i="1" dirty="0">
                <a:solidFill>
                  <a:srgbClr val="339933"/>
                </a:solidFill>
                <a:sym typeface="Symbol"/>
              </a:rPr>
              <a:t>m</a:t>
            </a:r>
            <a:r>
              <a:rPr lang="en-US" dirty="0">
                <a:solidFill>
                  <a:srgbClr val="339933"/>
                </a:solidFill>
                <a:sym typeface="Symbol"/>
              </a:rPr>
              <a:t> disjoint-set operations and </a:t>
            </a:r>
            <a:r>
              <a:rPr lang="en-US" i="1" dirty="0">
                <a:solidFill>
                  <a:srgbClr val="339933"/>
                </a:solidFill>
                <a:sym typeface="Symbol"/>
              </a:rPr>
              <a:t>n</a:t>
            </a:r>
            <a:r>
              <a:rPr lang="en-US" dirty="0">
                <a:solidFill>
                  <a:srgbClr val="339933"/>
                </a:solidFill>
                <a:sym typeface="Symbol"/>
              </a:rPr>
              <a:t> elements.</a:t>
            </a:r>
            <a:endParaRPr lang="tr-TR" u="sng" dirty="0">
              <a:solidFill>
                <a:srgbClr val="339933"/>
              </a:solidFill>
            </a:endParaRPr>
          </a:p>
          <a:p>
            <a:pPr lvl="1"/>
            <a:r>
              <a:rPr lang="en-US" i="1" dirty="0">
                <a:solidFill>
                  <a:srgbClr val="339933"/>
                </a:solidFill>
                <a:sym typeface="Symbol"/>
              </a:rPr>
              <a:t></a:t>
            </a:r>
            <a:r>
              <a:rPr lang="en-US" dirty="0">
                <a:solidFill>
                  <a:srgbClr val="339933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339933"/>
                </a:solidFill>
                <a:sym typeface="Symbol"/>
              </a:rPr>
              <a:t>m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,</a:t>
            </a:r>
            <a:r>
              <a:rPr lang="en-US" i="1" dirty="0" err="1">
                <a:solidFill>
                  <a:srgbClr val="339933"/>
                </a:solidFill>
                <a:sym typeface="Symbol"/>
              </a:rPr>
              <a:t>n</a:t>
            </a:r>
            <a:r>
              <a:rPr lang="en-US" dirty="0">
                <a:solidFill>
                  <a:srgbClr val="339933"/>
                </a:solidFill>
                <a:sym typeface="Symbol"/>
              </a:rPr>
              <a:t>) is called the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inverse of Ackerman’s function</a:t>
            </a:r>
          </a:p>
          <a:p>
            <a:pPr lvl="1"/>
            <a:r>
              <a:rPr lang="en-US" i="1" dirty="0">
                <a:solidFill>
                  <a:srgbClr val="339933"/>
                </a:solidFill>
                <a:sym typeface="Symbol"/>
              </a:rPr>
              <a:t></a:t>
            </a:r>
            <a:r>
              <a:rPr lang="en-US" dirty="0">
                <a:solidFill>
                  <a:srgbClr val="339933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339933"/>
                </a:solidFill>
                <a:sym typeface="Symbol"/>
              </a:rPr>
              <a:t>m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,</a:t>
            </a:r>
            <a:r>
              <a:rPr lang="en-US" i="1" dirty="0" err="1">
                <a:solidFill>
                  <a:srgbClr val="339933"/>
                </a:solidFill>
                <a:sym typeface="Symbol"/>
              </a:rPr>
              <a:t>n</a:t>
            </a:r>
            <a:r>
              <a:rPr lang="en-US" dirty="0">
                <a:solidFill>
                  <a:srgbClr val="339933"/>
                </a:solidFill>
                <a:sym typeface="Symbol"/>
              </a:rPr>
              <a:t>) grows very slowly and is bounded by 4 for all conceivable applications of disjoint-set data structure</a:t>
            </a:r>
          </a:p>
          <a:p>
            <a:pPr lvl="1"/>
            <a:r>
              <a:rPr lang="en-US" dirty="0">
                <a:solidFill>
                  <a:srgbClr val="339933"/>
                </a:solidFill>
                <a:sym typeface="Symbol"/>
              </a:rPr>
              <a:t> Run-time is considered as linear in practical situations</a:t>
            </a:r>
          </a:p>
        </p:txBody>
      </p:sp>
      <p:sp>
        <p:nvSpPr>
          <p:cNvPr id="126038" name="Rectangle 86"/>
          <p:cNvSpPr>
            <a:spLocks noChangeArrowheads="1"/>
          </p:cNvSpPr>
          <p:nvPr/>
        </p:nvSpPr>
        <p:spPr bwMode="auto">
          <a:xfrm>
            <a:off x="687388" y="333375"/>
            <a:ext cx="7772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 sz="3000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C7320-AF78-4C95-8678-A5F8D21483F7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2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altLang="en-US" dirty="0"/>
              <a:t>Disjoint Set Data Structure</a:t>
            </a:r>
            <a:endParaRPr lang="en-US" dirty="0"/>
          </a:p>
        </p:txBody>
      </p:sp>
      <p:sp>
        <p:nvSpPr>
          <p:cNvPr id="7168" name="Content Placeholder 7167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dirty="0"/>
              <a:t>A </a:t>
            </a:r>
            <a:r>
              <a:rPr lang="tr-TR" altLang="en-US" dirty="0"/>
              <a:t>d</a:t>
            </a:r>
            <a:r>
              <a:rPr lang="en-US" altLang="en-US" dirty="0" err="1"/>
              <a:t>isjoint</a:t>
            </a:r>
            <a:r>
              <a:rPr lang="en-US" altLang="en-US" dirty="0"/>
              <a:t>-</a:t>
            </a:r>
            <a:r>
              <a:rPr lang="tr-TR" altLang="en-US" dirty="0"/>
              <a:t>s</a:t>
            </a:r>
            <a:r>
              <a:rPr lang="en-US" altLang="en-US" dirty="0"/>
              <a:t>et </a:t>
            </a:r>
            <a:r>
              <a:rPr lang="tr-TR" altLang="en-US" dirty="0"/>
              <a:t>d</a:t>
            </a:r>
            <a:r>
              <a:rPr lang="en-US" altLang="en-US" dirty="0" err="1"/>
              <a:t>ata</a:t>
            </a:r>
            <a:r>
              <a:rPr lang="en-US" altLang="en-US" dirty="0"/>
              <a:t> </a:t>
            </a:r>
            <a:r>
              <a:rPr lang="tr-TR" altLang="en-US" dirty="0"/>
              <a:t>s</a:t>
            </a:r>
            <a:r>
              <a:rPr lang="en-US" altLang="en-US" dirty="0" err="1"/>
              <a:t>tructure</a:t>
            </a:r>
            <a:endParaRPr lang="en-US" altLang="en-US" dirty="0"/>
          </a:p>
          <a:p>
            <a:r>
              <a:rPr lang="en-US" altLang="en-US" dirty="0"/>
              <a:t>Maintains a collection </a:t>
            </a:r>
            <a:r>
              <a:rPr lang="en-US" altLang="en-US" i="1" dirty="0">
                <a:latin typeface="French Script MT"/>
              </a:rPr>
              <a:t>S</a:t>
            </a:r>
            <a:r>
              <a:rPr lang="en-US" altLang="en-US" dirty="0"/>
              <a:t> = {</a:t>
            </a:r>
            <a:r>
              <a:rPr lang="en-US" altLang="en-US" i="1" dirty="0"/>
              <a:t>S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S</a:t>
            </a:r>
            <a:r>
              <a:rPr lang="en-US" altLang="en-US" baseline="-25000" dirty="0"/>
              <a:t>2</a:t>
            </a:r>
            <a:r>
              <a:rPr lang="en-US" altLang="en-US" dirty="0"/>
              <a:t>,</a:t>
            </a:r>
            <a:r>
              <a:rPr lang="en-US" altLang="en-US" dirty="0">
                <a:sym typeface="Symbol"/>
              </a:rPr>
              <a:t>, </a:t>
            </a:r>
            <a:r>
              <a:rPr lang="en-US" altLang="en-US" i="1" dirty="0" err="1">
                <a:sym typeface="Symbol"/>
              </a:rPr>
              <a:t>S</a:t>
            </a:r>
            <a:r>
              <a:rPr lang="en-US" altLang="en-US" i="1" baseline="-25000" dirty="0" err="1">
                <a:sym typeface="Symbol"/>
              </a:rPr>
              <a:t>k</a:t>
            </a:r>
            <a:r>
              <a:rPr lang="en-US" altLang="en-US" dirty="0">
                <a:sym typeface="Symbol"/>
              </a:rPr>
              <a:t>} </a:t>
            </a:r>
            <a:r>
              <a:rPr lang="en-US" altLang="en-US" dirty="0"/>
              <a:t>of disjoint dynamic sets</a:t>
            </a:r>
          </a:p>
          <a:p>
            <a:r>
              <a:rPr lang="en-US" altLang="en-US" dirty="0"/>
              <a:t>Each set is identified by a representative which is some member of the set</a:t>
            </a:r>
            <a:endParaRPr lang="tr-TR" altLang="en-US" dirty="0"/>
          </a:p>
          <a:p>
            <a:pPr marL="0" indent="0">
              <a:buNone/>
            </a:pPr>
            <a:r>
              <a:rPr lang="en-US" altLang="en-US" dirty="0">
                <a:sym typeface="Symbol" pitchFamily="18" charset="2"/>
              </a:rPr>
              <a:t>In</a:t>
            </a:r>
            <a:r>
              <a:rPr lang="tr-TR" altLang="en-US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some</a:t>
            </a:r>
            <a:r>
              <a:rPr lang="tr-TR" altLang="en-US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applications,</a:t>
            </a:r>
          </a:p>
          <a:p>
            <a:r>
              <a:rPr lang="en-AU" altLang="en-US" dirty="0">
                <a:sym typeface="Symbol" pitchFamily="18" charset="2"/>
              </a:rPr>
              <a:t>It doesn't matter which member is used as the representative</a:t>
            </a:r>
            <a:endParaRPr lang="tr-TR" altLang="en-US" dirty="0">
              <a:sym typeface="Symbol" pitchFamily="18" charset="2"/>
            </a:endParaRPr>
          </a:p>
          <a:p>
            <a:r>
              <a:rPr lang="en-AU" altLang="en-US" dirty="0">
                <a:sym typeface="Symbol" pitchFamily="18" charset="2"/>
              </a:rPr>
              <a:t>We only care that</a:t>
            </a:r>
          </a:p>
          <a:p>
            <a:pPr lvl="1"/>
            <a:r>
              <a:rPr lang="en-AU" altLang="en-US" dirty="0">
                <a:sym typeface="Symbol" pitchFamily="18" charset="2"/>
              </a:rPr>
              <a:t>if we ask for the representative of a set twice without modifying the set between the requests, we get the same answer both times.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BF6-DD89-4AC9-88D6-B2EBB2AD70F7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based on Prof. Cevdet Aykanat's slides of CLRS</a:t>
            </a:r>
            <a:endParaRPr lang="en-US" dirty="0"/>
          </a:p>
        </p:txBody>
      </p:sp>
      <p:sp>
        <p:nvSpPr>
          <p:cNvPr id="7173" name="Rectangle 1036"/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endParaRPr lang="en-AU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9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altLang="en-US" dirty="0"/>
              <a:t>Disjoint Set Operations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>
                <a:sym typeface="Symbol" pitchFamily="18" charset="2"/>
              </a:rPr>
              <a:t>In</a:t>
            </a:r>
            <a:r>
              <a:rPr lang="tr-TR" altLang="en-US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other</a:t>
            </a:r>
            <a:r>
              <a:rPr lang="tr-TR" altLang="en-US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applications,</a:t>
            </a:r>
          </a:p>
          <a:p>
            <a:r>
              <a:rPr lang="en-AU" altLang="en-US" dirty="0">
                <a:sym typeface="Symbol" pitchFamily="18" charset="2"/>
              </a:rPr>
              <a:t>There may be a prescribed rule for choosing </a:t>
            </a:r>
            <a:r>
              <a:rPr lang="en-AU" altLang="en-US" dirty="0" err="1">
                <a:sym typeface="Symbol" pitchFamily="18" charset="2"/>
              </a:rPr>
              <a:t>th</a:t>
            </a:r>
            <a:r>
              <a:rPr lang="tr-TR" altLang="en-US" dirty="0">
                <a:sym typeface="Symbol" pitchFamily="18" charset="2"/>
              </a:rPr>
              <a:t>e </a:t>
            </a:r>
            <a:r>
              <a:rPr lang="en-AU" altLang="en-US" dirty="0">
                <a:sym typeface="Symbol" pitchFamily="18" charset="2"/>
              </a:rPr>
              <a:t>representative, </a:t>
            </a:r>
            <a:r>
              <a:rPr lang="en-AU" altLang="en-US" i="1" dirty="0">
                <a:sym typeface="Symbol" pitchFamily="18" charset="2"/>
              </a:rPr>
              <a:t>e</a:t>
            </a:r>
            <a:r>
              <a:rPr lang="en-AU" altLang="en-US" dirty="0">
                <a:sym typeface="Symbol" pitchFamily="18" charset="2"/>
              </a:rPr>
              <a:t>.</a:t>
            </a:r>
            <a:r>
              <a:rPr lang="en-AU" altLang="en-US" i="1" dirty="0">
                <a:sym typeface="Symbol" pitchFamily="18" charset="2"/>
              </a:rPr>
              <a:t>g</a:t>
            </a:r>
            <a:r>
              <a:rPr lang="en-AU" altLang="en-US" dirty="0">
                <a:sym typeface="Symbol" pitchFamily="18" charset="2"/>
              </a:rPr>
              <a:t>., choosing the smallest member in the set. </a:t>
            </a:r>
          </a:p>
          <a:p>
            <a:r>
              <a:rPr lang="en-US" altLang="en-US" dirty="0"/>
              <a:t>Each element of a set is represented by an object </a:t>
            </a:r>
            <a:r>
              <a:rPr lang="tr-TR" altLang="en-US" dirty="0"/>
              <a:t>“</a:t>
            </a:r>
            <a:r>
              <a:rPr lang="tr-TR" altLang="en-US" i="1" dirty="0"/>
              <a:t>x</a:t>
            </a:r>
            <a:r>
              <a:rPr lang="tr-TR" altLang="en-US" dirty="0"/>
              <a:t>”</a:t>
            </a:r>
            <a:r>
              <a:rPr lang="en-US" altLang="en-US" dirty="0"/>
              <a:t>.</a:t>
            </a:r>
            <a:endParaRPr lang="tr-TR" altLang="en-US" dirty="0"/>
          </a:p>
          <a:p>
            <a:r>
              <a:rPr lang="en-US" altLang="en-US" dirty="0"/>
              <a:t>MAKE-SET(</a:t>
            </a:r>
            <a:r>
              <a:rPr lang="tr-TR" altLang="en-US" i="1" dirty="0"/>
              <a:t>x</a:t>
            </a:r>
            <a:r>
              <a:rPr lang="en-US" altLang="en-US" dirty="0"/>
              <a:t>) creates a new set whose only member is</a:t>
            </a:r>
            <a:r>
              <a:rPr lang="tr-TR" altLang="en-US" dirty="0"/>
              <a:t> </a:t>
            </a:r>
            <a:r>
              <a:rPr lang="tr-TR" altLang="en-US" i="1" dirty="0"/>
              <a:t>x</a:t>
            </a:r>
            <a:endParaRPr lang="en-US" altLang="en-US" i="1" dirty="0"/>
          </a:p>
          <a:p>
            <a:pPr lvl="1"/>
            <a:r>
              <a:rPr lang="en-US" altLang="en-US" dirty="0"/>
              <a:t>Object </a:t>
            </a:r>
            <a:r>
              <a:rPr lang="tr-TR" altLang="en-US" i="1" dirty="0"/>
              <a:t>x</a:t>
            </a:r>
            <a:r>
              <a:rPr lang="tr-TR" altLang="en-US" dirty="0"/>
              <a:t> </a:t>
            </a:r>
            <a:r>
              <a:rPr lang="en-US" altLang="en-US" dirty="0"/>
              <a:t>is the representative of the set</a:t>
            </a:r>
          </a:p>
          <a:p>
            <a:pPr lvl="1"/>
            <a:r>
              <a:rPr lang="tr-TR" altLang="en-US" i="1" dirty="0"/>
              <a:t>x</a:t>
            </a:r>
            <a:r>
              <a:rPr lang="tr-TR" altLang="en-US" dirty="0"/>
              <a:t> </a:t>
            </a:r>
            <a:r>
              <a:rPr lang="en-US" altLang="en-US" dirty="0"/>
              <a:t>is not already a member of any other set</a:t>
            </a:r>
          </a:p>
          <a:p>
            <a:r>
              <a:rPr lang="en-US" altLang="en-US" dirty="0"/>
              <a:t>UNION(</a:t>
            </a:r>
            <a:r>
              <a:rPr lang="tr-TR" altLang="en-US" i="1" dirty="0"/>
              <a:t>x</a:t>
            </a:r>
            <a:r>
              <a:rPr lang="en-US" altLang="en-US" i="1" dirty="0"/>
              <a:t>, y</a:t>
            </a:r>
            <a:r>
              <a:rPr lang="en-US" altLang="en-US" dirty="0"/>
              <a:t>)  unites the dynamic sets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and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 that contain</a:t>
            </a:r>
            <a:r>
              <a:rPr lang="tr-TR" altLang="en-US" dirty="0"/>
              <a:t> </a:t>
            </a:r>
            <a:r>
              <a:rPr lang="tr-TR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endParaRPr lang="tr-TR" altLang="en-US" i="1" dirty="0"/>
          </a:p>
          <a:p>
            <a:pPr lvl="1"/>
            <a:r>
              <a:rPr lang="en-US" altLang="en-US" i="1" dirty="0" err="1"/>
              <a:t>S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and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y</a:t>
            </a:r>
            <a:r>
              <a:rPr lang="tr-TR" altLang="en-US" dirty="0"/>
              <a:t> </a:t>
            </a:r>
            <a:r>
              <a:rPr lang="en-US" altLang="en-US" dirty="0"/>
              <a:t>are assumed to be disjoint prior to the</a:t>
            </a:r>
            <a:r>
              <a:rPr lang="tr-TR" altLang="en-US" dirty="0"/>
              <a:t> </a:t>
            </a:r>
            <a:r>
              <a:rPr lang="en-US" altLang="en-US" dirty="0"/>
              <a:t>operation</a:t>
            </a:r>
          </a:p>
          <a:p>
            <a:pPr lvl="1"/>
            <a:r>
              <a:rPr lang="en-US" altLang="en-US" dirty="0"/>
              <a:t>The new representative is some member of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</a:t>
            </a:r>
            <a:r>
              <a:rPr lang="en-US" altLang="en-US" dirty="0">
                <a:latin typeface="Cambria Math"/>
                <a:ea typeface="Cambria Math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Usually, the representative of either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or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 is chosen as the new representative.</a:t>
            </a:r>
            <a:endParaRPr lang="tr-TR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C6D5-06C8-4BB2-A7C4-4EED0857227A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based on Prof. Cevdet Aykanat's slides of CLRS</a:t>
            </a:r>
            <a:endParaRPr lang="en-US" dirty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-1353910" y="1279298"/>
            <a:ext cx="7923212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61950" lvl="1" indent="-9525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  <a:tabLst>
                <a:tab pos="265113" algn="l"/>
                <a:tab pos="539750" algn="l"/>
                <a:tab pos="628650" algn="l"/>
                <a:tab pos="1905000" algn="l"/>
              </a:tabLst>
            </a:pPr>
            <a:endParaRPr lang="en-AU" altLang="en-US" sz="2500" dirty="0">
              <a:sym typeface="Symbol" pitchFamily="18" charset="2"/>
            </a:endParaRP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7848600" y="2784475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tr-TR" altLang="en-US" sz="2400"/>
          </a:p>
        </p:txBody>
      </p:sp>
      <p:sp>
        <p:nvSpPr>
          <p:cNvPr id="9222" name="Rectangle 17"/>
          <p:cNvSpPr>
            <a:spLocks noChangeArrowheads="1"/>
          </p:cNvSpPr>
          <p:nvPr/>
        </p:nvSpPr>
        <p:spPr bwMode="auto">
          <a:xfrm>
            <a:off x="539750" y="333375"/>
            <a:ext cx="77724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endParaRPr lang="en-AU" altLang="en-US" sz="3600" dirty="0">
              <a:solidFill>
                <a:schemeClr val="accent2"/>
              </a:solidFill>
            </a:endParaRPr>
          </a:p>
        </p:txBody>
      </p:sp>
      <p:sp>
        <p:nvSpPr>
          <p:cNvPr id="9223" name="Rectangle 19"/>
          <p:cNvSpPr>
            <a:spLocks noChangeArrowheads="1"/>
          </p:cNvSpPr>
          <p:nvPr/>
        </p:nvSpPr>
        <p:spPr bwMode="auto">
          <a:xfrm>
            <a:off x="-1741259" y="3900034"/>
            <a:ext cx="7705725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tr-TR" altLang="en-US" sz="2500" dirty="0"/>
          </a:p>
        </p:txBody>
      </p:sp>
      <p:sp>
        <p:nvSpPr>
          <p:cNvPr id="9224" name="Rectangle 21"/>
          <p:cNvSpPr>
            <a:spLocks noChangeArrowheads="1"/>
          </p:cNvSpPr>
          <p:nvPr/>
        </p:nvSpPr>
        <p:spPr bwMode="auto">
          <a:xfrm>
            <a:off x="2143125" y="3126921"/>
            <a:ext cx="8459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4150" indent="-184150" eaLnBrk="1" hangingPunct="1">
              <a:lnSpc>
                <a:spcPct val="80000"/>
              </a:lnSpc>
              <a:spcBef>
                <a:spcPct val="20000"/>
              </a:spcBef>
              <a:tabLst>
                <a:tab pos="358775" algn="l"/>
                <a:tab pos="625475" algn="l"/>
              </a:tabLst>
            </a:pPr>
            <a:r>
              <a:rPr lang="tr-TR" altLang="en-US" sz="2500" dirty="0">
                <a:solidFill>
                  <a:srgbClr val="D60000"/>
                </a:solidFill>
              </a:rPr>
              <a:t>  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6423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altLang="en-US" dirty="0"/>
              <a:t>Disjoint Set Operations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altLang="en-US" dirty="0"/>
              <a:t>We destroy sets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and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, removing them from the collection </a:t>
            </a:r>
            <a:r>
              <a:rPr lang="en-US" altLang="en-US" i="1" dirty="0">
                <a:latin typeface="French Script MT"/>
              </a:rPr>
              <a:t>S</a:t>
            </a:r>
            <a:r>
              <a:rPr lang="en-US" altLang="en-US" dirty="0"/>
              <a:t> since we require the sets in the collection to be disjoint.</a:t>
            </a:r>
            <a:endParaRPr lang="tr-TR" altLang="en-US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en-US" dirty="0"/>
              <a:t>FIND-SET(</a:t>
            </a:r>
            <a:r>
              <a:rPr lang="tr-TR" altLang="en-US" i="1" dirty="0"/>
              <a:t>x</a:t>
            </a:r>
            <a:r>
              <a:rPr lang="en-US" altLang="en-US" dirty="0"/>
              <a:t>)   returns a pointer to the representative of the </a:t>
            </a:r>
            <a:r>
              <a:rPr lang="tr-TR" altLang="en-US" dirty="0"/>
              <a:t>		                    </a:t>
            </a:r>
            <a:r>
              <a:rPr lang="en-US" altLang="en-US" dirty="0"/>
              <a:t>unique set containing</a:t>
            </a:r>
            <a:r>
              <a:rPr lang="tr-TR" altLang="en-US" dirty="0"/>
              <a:t> </a:t>
            </a:r>
            <a:r>
              <a:rPr lang="tr-TR" altLang="en-US" i="1" dirty="0"/>
              <a:t>x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en-US" dirty="0"/>
              <a:t>We will analyze the running times in terms of two</a:t>
            </a:r>
            <a:r>
              <a:rPr lang="tr-TR" altLang="en-US" dirty="0"/>
              <a:t> </a:t>
            </a:r>
            <a:r>
              <a:rPr lang="en-US" altLang="en-US" dirty="0"/>
              <a:t>parameters</a:t>
            </a:r>
          </a:p>
          <a:p>
            <a:pPr lvl="1">
              <a:lnSpc>
                <a:spcPct val="120000"/>
              </a:lnSpc>
            </a:pPr>
            <a:r>
              <a:rPr lang="en-US" altLang="en-US" i="1" dirty="0"/>
              <a:t>n</a:t>
            </a:r>
            <a:r>
              <a:rPr lang="en-US" altLang="en-US" dirty="0"/>
              <a:t>  : The number of MAKE-SET operations</a:t>
            </a:r>
            <a:endParaRPr lang="tr-TR" altLang="en-US" dirty="0"/>
          </a:p>
          <a:p>
            <a:pPr lvl="1">
              <a:lnSpc>
                <a:spcPct val="120000"/>
              </a:lnSpc>
              <a:tabLst>
                <a:tab pos="914400" algn="l"/>
              </a:tabLst>
            </a:pPr>
            <a:r>
              <a:rPr lang="en-US" altLang="en-US" i="1" dirty="0"/>
              <a:t>m</a:t>
            </a:r>
            <a:r>
              <a:rPr lang="en-US" altLang="en-US" dirty="0"/>
              <a:t> : The total number of MAKE-SET, UNION, and FIND-SET 	operations</a:t>
            </a:r>
          </a:p>
          <a:p>
            <a:r>
              <a:rPr lang="en-US" altLang="en-US" dirty="0"/>
              <a:t>Each union operation reduces the number of sets by one since the sets are disjoint</a:t>
            </a:r>
          </a:p>
          <a:p>
            <a:pPr lvl="1"/>
            <a:r>
              <a:rPr lang="en-US" altLang="en-US" dirty="0"/>
              <a:t> Therefore, only one set remains after  </a:t>
            </a:r>
            <a:r>
              <a:rPr lang="en-US" altLang="en-US" i="1" dirty="0"/>
              <a:t>n</a:t>
            </a:r>
            <a:r>
              <a:rPr lang="en-US" altLang="en-US" dirty="0"/>
              <a:t> - 1 union operations.</a:t>
            </a:r>
          </a:p>
          <a:p>
            <a:pPr lvl="1"/>
            <a:r>
              <a:rPr lang="en-US" altLang="en-US" dirty="0"/>
              <a:t> Thus, the number of union operations is </a:t>
            </a:r>
            <a:r>
              <a:rPr lang="en-US" altLang="en-US" i="1" dirty="0"/>
              <a:t>≤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– 1.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D4FE-8322-43FB-A059-8C38B73816D1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based on Prof. Cevdet Aykanat's slides of CLRS</a:t>
            </a:r>
            <a:endParaRPr lang="en-US" dirty="0"/>
          </a:p>
        </p:txBody>
      </p:sp>
      <p:sp>
        <p:nvSpPr>
          <p:cNvPr id="10245" name="Rectangle 44"/>
          <p:cNvSpPr>
            <a:spLocks noChangeArrowheads="1"/>
          </p:cNvSpPr>
          <p:nvPr/>
        </p:nvSpPr>
        <p:spPr bwMode="auto">
          <a:xfrm>
            <a:off x="-1858055" y="943768"/>
            <a:ext cx="8353425" cy="518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63588" lvl="1" indent="-220663" eaLnBrk="1" hangingPunct="1">
              <a:spcBef>
                <a:spcPct val="20000"/>
              </a:spcBef>
              <a:buFont typeface="Wingdings" pitchFamily="2" charset="2"/>
              <a:buChar char="Ø"/>
              <a:tabLst>
                <a:tab pos="265113" algn="l"/>
                <a:tab pos="625475" algn="l"/>
              </a:tabLst>
            </a:pPr>
            <a:endParaRPr lang="en-US" altLang="en-US" sz="2500" dirty="0"/>
          </a:p>
          <a:p>
            <a:pPr marL="266700" eaLnBrk="1" hangingPunct="1">
              <a:lnSpc>
                <a:spcPct val="85000"/>
              </a:lnSpc>
              <a:spcBef>
                <a:spcPct val="20000"/>
              </a:spcBef>
              <a:tabLst>
                <a:tab pos="265113" algn="l"/>
                <a:tab pos="625475" algn="l"/>
              </a:tabLst>
            </a:pPr>
            <a:endParaRPr lang="en-US" altLang="en-US" sz="2500" i="1" baseline="12000" dirty="0">
              <a:latin typeface="Symbol" pitchFamily="18" charset="2"/>
            </a:endParaRPr>
          </a:p>
        </p:txBody>
      </p:sp>
      <p:graphicFrame>
        <p:nvGraphicFramePr>
          <p:cNvPr id="10246" name="Object 4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63"/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endParaRPr lang="en-AU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8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sz="3100" dirty="0">
                <a:solidFill>
                  <a:schemeClr val="accent2"/>
                </a:solidFill>
              </a:rPr>
              <a:t>An Application of Disjoint-Set 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339933"/>
                </a:solidFill>
              </a:rPr>
              <a:t>Determining the </a:t>
            </a:r>
            <a:r>
              <a:rPr lang="en-US" altLang="en-US" dirty="0">
                <a:solidFill>
                  <a:srgbClr val="7030A0"/>
                </a:solidFill>
              </a:rPr>
              <a:t>connected </a:t>
            </a:r>
            <a:r>
              <a:rPr lang="tr-TR" altLang="en-US" dirty="0">
                <a:solidFill>
                  <a:srgbClr val="7030A0"/>
                </a:solidFill>
              </a:rPr>
              <a:t>components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339933"/>
                </a:solidFill>
              </a:rPr>
              <a:t>of an undirected graph</a:t>
            </a:r>
            <a:r>
              <a:rPr lang="en-US" altLang="en-US" i="1" dirty="0">
                <a:solidFill>
                  <a:srgbClr val="339933"/>
                </a:solidFill>
              </a:rPr>
              <a:t>    G = </a:t>
            </a:r>
            <a:r>
              <a:rPr lang="en-US" altLang="en-US" dirty="0">
                <a:solidFill>
                  <a:srgbClr val="339933"/>
                </a:solidFill>
              </a:rPr>
              <a:t>(</a:t>
            </a:r>
            <a:r>
              <a:rPr lang="en-US" altLang="en-US" i="1" dirty="0">
                <a:solidFill>
                  <a:srgbClr val="339933"/>
                </a:solidFill>
              </a:rPr>
              <a:t>V, E</a:t>
            </a:r>
            <a:r>
              <a:rPr lang="en-US" altLang="en-US" dirty="0">
                <a:solidFill>
                  <a:srgbClr val="339933"/>
                </a:solidFill>
              </a:rPr>
              <a:t>)</a:t>
            </a:r>
          </a:p>
          <a:p>
            <a:pPr indent="0" eaLnBrk="1" hangingPunct="1">
              <a:lnSpc>
                <a:spcPct val="70000"/>
              </a:lnSpc>
              <a:spcBef>
                <a:spcPts val="600"/>
              </a:spcBef>
              <a:buNone/>
              <a:tabLst>
                <a:tab pos="265113" algn="l"/>
                <a:tab pos="622300" algn="l"/>
                <a:tab pos="1343025" algn="l"/>
              </a:tabLst>
            </a:pPr>
            <a:r>
              <a:rPr lang="en-US" altLang="en-US" dirty="0">
                <a:solidFill>
                  <a:srgbClr val="D60000"/>
                </a:solidFill>
              </a:rPr>
              <a:t>		CONNECTED-COMPONENTS (</a:t>
            </a:r>
            <a:r>
              <a:rPr lang="en-US" altLang="en-US" i="1" dirty="0"/>
              <a:t>G</a:t>
            </a:r>
            <a:r>
              <a:rPr lang="en-US" altLang="en-US" dirty="0">
                <a:solidFill>
                  <a:srgbClr val="D60000"/>
                </a:solidFill>
              </a:rPr>
              <a:t>)</a:t>
            </a:r>
          </a:p>
          <a:p>
            <a:pPr marL="742950" indent="-514350" eaLnBrk="1" hangingPunct="1">
              <a:lnSpc>
                <a:spcPct val="70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en-US" altLang="en-US" dirty="0"/>
              <a:t>	for each vertex </a:t>
            </a:r>
            <a:r>
              <a:rPr lang="tr-TR" altLang="en-US" i="1" dirty="0"/>
              <a:t>v </a:t>
            </a:r>
            <a:r>
              <a:rPr lang="tr-TR" altLang="en-US" dirty="0">
                <a:sym typeface="Symbol"/>
              </a:rPr>
              <a:t></a:t>
            </a:r>
            <a:r>
              <a:rPr lang="tr-TR" altLang="en-US" i="1" dirty="0"/>
              <a:t> </a:t>
            </a:r>
            <a:r>
              <a:rPr lang="en-US" altLang="en-US" i="1" dirty="0"/>
              <a:t>V</a:t>
            </a:r>
            <a:r>
              <a:rPr lang="en-US" altLang="en-US" dirty="0"/>
              <a:t>[</a:t>
            </a:r>
            <a:r>
              <a:rPr lang="en-US" altLang="en-US" i="1" dirty="0"/>
              <a:t>G</a:t>
            </a:r>
            <a:r>
              <a:rPr lang="en-US" altLang="en-US" dirty="0"/>
              <a:t>]</a:t>
            </a:r>
            <a:r>
              <a:rPr lang="en-US" altLang="en-US" i="1" dirty="0"/>
              <a:t> </a:t>
            </a:r>
            <a:r>
              <a:rPr lang="en-US" altLang="en-US" dirty="0"/>
              <a:t>do</a:t>
            </a:r>
          </a:p>
          <a:p>
            <a:pPr marL="742950" indent="-514350" eaLnBrk="1" hangingPunct="1">
              <a:lnSpc>
                <a:spcPct val="70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en-US" altLang="en-US" dirty="0"/>
              <a:t>		   </a:t>
            </a:r>
            <a:r>
              <a:rPr lang="en-US" altLang="en-US" dirty="0">
                <a:solidFill>
                  <a:srgbClr val="D60000"/>
                </a:solidFill>
              </a:rPr>
              <a:t>MAKE-SET(</a:t>
            </a:r>
            <a:r>
              <a:rPr lang="en-US" altLang="en-US" i="1" dirty="0"/>
              <a:t>v</a:t>
            </a:r>
            <a:r>
              <a:rPr lang="en-US" altLang="en-US" dirty="0">
                <a:solidFill>
                  <a:srgbClr val="D60000"/>
                </a:solidFill>
              </a:rPr>
              <a:t>)</a:t>
            </a:r>
          </a:p>
          <a:p>
            <a:pPr marL="742950" indent="-514350" eaLnBrk="1" hangingPunct="1">
              <a:lnSpc>
                <a:spcPct val="70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en-US" altLang="en-US" dirty="0"/>
              <a:t>	</a:t>
            </a:r>
            <a:r>
              <a:rPr lang="en-US" altLang="en-US" dirty="0" err="1"/>
              <a:t>endfor</a:t>
            </a:r>
            <a:endParaRPr lang="en-US" altLang="en-US" dirty="0"/>
          </a:p>
          <a:p>
            <a:pPr marL="742950" indent="-514350" eaLnBrk="1" hangingPunct="1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en-US" altLang="en-US" dirty="0"/>
              <a:t>	for each edge (</a:t>
            </a:r>
            <a:r>
              <a:rPr lang="en-US" altLang="en-US" i="1" dirty="0"/>
              <a:t>u, v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r>
              <a:rPr lang="tr-TR" altLang="en-US" dirty="0">
                <a:sym typeface="Symbol"/>
              </a:rPr>
              <a:t></a:t>
            </a:r>
            <a:r>
              <a:rPr lang="en-US" altLang="en-US" i="1" dirty="0"/>
              <a:t> E</a:t>
            </a:r>
            <a:r>
              <a:rPr lang="en-US" altLang="en-US" dirty="0"/>
              <a:t>[</a:t>
            </a:r>
            <a:r>
              <a:rPr lang="en-US" altLang="en-US" i="1" dirty="0"/>
              <a:t>G</a:t>
            </a:r>
            <a:r>
              <a:rPr lang="en-US" altLang="en-US" dirty="0"/>
              <a:t>] do</a:t>
            </a:r>
          </a:p>
          <a:p>
            <a:pPr marL="742950" indent="-514350" eaLnBrk="1" hangingPunct="1">
              <a:lnSpc>
                <a:spcPct val="70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en-US" altLang="en-US" dirty="0"/>
              <a:t>	      if   </a:t>
            </a:r>
            <a:r>
              <a:rPr lang="en-US" altLang="en-US" dirty="0">
                <a:solidFill>
                  <a:srgbClr val="D60000"/>
                </a:solidFill>
              </a:rPr>
              <a:t>FIND-SET(</a:t>
            </a:r>
            <a:r>
              <a:rPr lang="en-US" altLang="en-US" i="1" dirty="0"/>
              <a:t>u</a:t>
            </a:r>
            <a:r>
              <a:rPr lang="en-US" altLang="en-US" dirty="0">
                <a:solidFill>
                  <a:srgbClr val="D60000"/>
                </a:solidFill>
              </a:rPr>
              <a:t>)</a:t>
            </a:r>
            <a:r>
              <a:rPr lang="tr-TR" altLang="en-US" dirty="0">
                <a:sym typeface="Symbol"/>
              </a:rPr>
              <a:t> </a:t>
            </a:r>
            <a:r>
              <a:rPr lang="en-US" altLang="en-US" dirty="0">
                <a:solidFill>
                  <a:srgbClr val="D60000"/>
                </a:solidFill>
              </a:rPr>
              <a:t> FIND-SET(</a:t>
            </a:r>
            <a:r>
              <a:rPr lang="en-US" altLang="en-US" i="1" dirty="0"/>
              <a:t>v</a:t>
            </a:r>
            <a:r>
              <a:rPr lang="en-US" altLang="en-US" dirty="0">
                <a:solidFill>
                  <a:srgbClr val="D60000"/>
                </a:solidFill>
              </a:rPr>
              <a:t>)</a:t>
            </a:r>
            <a:r>
              <a:rPr lang="en-US" altLang="en-US" dirty="0"/>
              <a:t> then</a:t>
            </a:r>
          </a:p>
          <a:p>
            <a:pPr marL="742950" indent="-514350" eaLnBrk="1" hangingPunct="1">
              <a:lnSpc>
                <a:spcPct val="70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en-US" altLang="en-US" dirty="0"/>
              <a:t>	           </a:t>
            </a:r>
            <a:r>
              <a:rPr lang="en-US" altLang="en-US" dirty="0">
                <a:solidFill>
                  <a:srgbClr val="D60000"/>
                </a:solidFill>
              </a:rPr>
              <a:t>UNION(</a:t>
            </a:r>
            <a:r>
              <a:rPr lang="en-US" altLang="en-US" i="1" dirty="0"/>
              <a:t>u, v</a:t>
            </a:r>
            <a:r>
              <a:rPr lang="en-US" altLang="en-US" dirty="0">
                <a:solidFill>
                  <a:srgbClr val="D60000"/>
                </a:solidFill>
              </a:rPr>
              <a:t>)</a:t>
            </a:r>
          </a:p>
          <a:p>
            <a:pPr marL="742950" indent="-514350" eaLnBrk="1" hangingPunct="1">
              <a:lnSpc>
                <a:spcPct val="70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en-US" altLang="en-US" dirty="0"/>
              <a:t>	</a:t>
            </a:r>
            <a:r>
              <a:rPr lang="tr-TR" altLang="en-US" dirty="0"/>
              <a:t>     </a:t>
            </a:r>
            <a:r>
              <a:rPr lang="en-US" altLang="en-US" dirty="0"/>
              <a:t> </a:t>
            </a:r>
            <a:r>
              <a:rPr lang="en-US" altLang="en-US" dirty="0" err="1"/>
              <a:t>endif</a:t>
            </a:r>
            <a:endParaRPr lang="en-US" altLang="en-US" dirty="0"/>
          </a:p>
          <a:p>
            <a:pPr marL="742950" indent="-514350" eaLnBrk="1" hangingPunct="1">
              <a:lnSpc>
                <a:spcPct val="70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en-US" altLang="en-US" dirty="0"/>
              <a:t>        </a:t>
            </a:r>
            <a:r>
              <a:rPr lang="en-US" altLang="en-US" dirty="0" err="1"/>
              <a:t>endfor</a:t>
            </a:r>
            <a:endParaRPr lang="tr-TR" altLang="en-US" dirty="0"/>
          </a:p>
          <a:p>
            <a:pPr marL="742950" indent="-514350" eaLnBrk="1" hangingPunct="1">
              <a:lnSpc>
                <a:spcPct val="70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tr-TR" altLang="en-US" dirty="0"/>
              <a:t>e</a:t>
            </a:r>
            <a:r>
              <a:rPr lang="en-US" altLang="en-US" dirty="0" err="1"/>
              <a:t>nd</a:t>
            </a:r>
            <a:endParaRPr lang="tr-TR" altLang="en-US" dirty="0"/>
          </a:p>
          <a:p>
            <a:pPr indent="0" eaLnBrk="1" hangingPunct="1">
              <a:lnSpc>
                <a:spcPct val="60000"/>
              </a:lnSpc>
              <a:spcBef>
                <a:spcPts val="600"/>
              </a:spcBef>
              <a:buNone/>
              <a:tabLst>
                <a:tab pos="265113" algn="l"/>
                <a:tab pos="622300" algn="l"/>
                <a:tab pos="1343025" algn="l"/>
              </a:tabLst>
            </a:pPr>
            <a:r>
              <a:rPr lang="en-US" altLang="en-US" dirty="0"/>
              <a:t>								</a:t>
            </a:r>
          </a:p>
          <a:p>
            <a:pPr indent="0" eaLnBrk="1" hangingPunct="1">
              <a:lnSpc>
                <a:spcPct val="50000"/>
              </a:lnSpc>
              <a:spcBef>
                <a:spcPts val="600"/>
              </a:spcBef>
              <a:buNone/>
              <a:tabLst>
                <a:tab pos="265113" algn="l"/>
                <a:tab pos="622300" algn="l"/>
                <a:tab pos="1343025" algn="l"/>
              </a:tabLst>
            </a:pPr>
            <a:r>
              <a:rPr lang="en-US" altLang="en-US" dirty="0">
                <a:solidFill>
                  <a:srgbClr val="D60000"/>
                </a:solidFill>
              </a:rPr>
              <a:t>		</a:t>
            </a:r>
            <a:r>
              <a:rPr lang="tr-TR" altLang="en-US" dirty="0">
                <a:solidFill>
                  <a:srgbClr val="D60000"/>
                </a:solidFill>
              </a:rPr>
              <a:t>SAME-COMPONENT(</a:t>
            </a:r>
            <a:r>
              <a:rPr lang="tr-TR" altLang="en-US" i="1" dirty="0"/>
              <a:t>u,v</a:t>
            </a:r>
            <a:r>
              <a:rPr lang="tr-TR" altLang="en-US" dirty="0">
                <a:solidFill>
                  <a:srgbClr val="D60000"/>
                </a:solidFill>
              </a:rPr>
              <a:t>)</a:t>
            </a:r>
            <a:r>
              <a:rPr lang="en-US" altLang="en-US" dirty="0"/>
              <a:t>	</a:t>
            </a:r>
            <a:endParaRPr lang="tr-TR" altLang="en-US" dirty="0"/>
          </a:p>
          <a:p>
            <a:pPr marL="742950" indent="-514350" eaLnBrk="1" hangingPunct="1">
              <a:lnSpc>
                <a:spcPct val="70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tr-TR" altLang="en-US" dirty="0"/>
              <a:t>	if </a:t>
            </a:r>
            <a:r>
              <a:rPr lang="tr-TR" altLang="en-US" dirty="0">
                <a:solidFill>
                  <a:srgbClr val="D60000"/>
                </a:solidFill>
              </a:rPr>
              <a:t>FIND-SET(</a:t>
            </a:r>
            <a:r>
              <a:rPr lang="tr-TR" altLang="en-US" i="1" dirty="0"/>
              <a:t>u</a:t>
            </a:r>
            <a:r>
              <a:rPr lang="tr-TR" altLang="en-US" dirty="0">
                <a:solidFill>
                  <a:srgbClr val="D60000"/>
                </a:solidFill>
              </a:rPr>
              <a:t>)</a:t>
            </a:r>
            <a:r>
              <a:rPr lang="tr-TR" altLang="en-US" dirty="0"/>
              <a:t> = </a:t>
            </a:r>
            <a:r>
              <a:rPr lang="tr-TR" altLang="en-US" dirty="0">
                <a:solidFill>
                  <a:srgbClr val="D60000"/>
                </a:solidFill>
              </a:rPr>
              <a:t>FIND-SET(</a:t>
            </a:r>
            <a:r>
              <a:rPr lang="tr-TR" altLang="en-US" i="1" dirty="0"/>
              <a:t>v</a:t>
            </a:r>
            <a:r>
              <a:rPr lang="tr-TR" altLang="en-US" dirty="0">
                <a:solidFill>
                  <a:srgbClr val="D60000"/>
                </a:solidFill>
              </a:rPr>
              <a:t>)</a:t>
            </a:r>
            <a:r>
              <a:rPr lang="tr-TR" altLang="en-US" dirty="0"/>
              <a:t> then </a:t>
            </a:r>
            <a:r>
              <a:rPr lang="en-US" altLang="en-US" dirty="0"/>
              <a:t>	</a:t>
            </a:r>
            <a:endParaRPr lang="tr-TR" altLang="en-US" dirty="0"/>
          </a:p>
          <a:p>
            <a:pPr marL="742950" indent="-514350" eaLnBrk="1" hangingPunct="1">
              <a:lnSpc>
                <a:spcPct val="70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tr-TR" altLang="en-US" dirty="0"/>
              <a:t>		return TRUE</a:t>
            </a:r>
            <a:r>
              <a:rPr lang="en-US" altLang="en-US" dirty="0"/>
              <a:t>	</a:t>
            </a:r>
            <a:endParaRPr lang="tr-TR" altLang="en-US" dirty="0"/>
          </a:p>
          <a:p>
            <a:pPr marL="742950" indent="-514350" eaLnBrk="1" hangingPunct="1">
              <a:lnSpc>
                <a:spcPct val="50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tr-TR" altLang="en-US" dirty="0"/>
              <a:t>	else</a:t>
            </a:r>
          </a:p>
          <a:p>
            <a:pPr marL="742950" indent="-514350" eaLnBrk="1" hangingPunct="1">
              <a:lnSpc>
                <a:spcPct val="35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tr-TR" altLang="en-US" dirty="0"/>
              <a:t>		return FALSE</a:t>
            </a:r>
            <a:r>
              <a:rPr lang="en-US" altLang="en-US" dirty="0"/>
              <a:t>	</a:t>
            </a:r>
            <a:endParaRPr lang="tr-TR" altLang="en-US" dirty="0"/>
          </a:p>
          <a:p>
            <a:pPr marL="742950" indent="-514350" eaLnBrk="1" hangingPunct="1">
              <a:lnSpc>
                <a:spcPct val="70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tr-TR" altLang="en-US" dirty="0"/>
              <a:t>	endif</a:t>
            </a:r>
          </a:p>
          <a:p>
            <a:pPr marL="742950" indent="-514350" eaLnBrk="1" hangingPunct="1">
              <a:lnSpc>
                <a:spcPct val="35000"/>
              </a:lnSpc>
              <a:spcBef>
                <a:spcPts val="600"/>
              </a:spcBef>
              <a:buFont typeface="+mj-lt"/>
              <a:buAutoNum type="arabicPeriod"/>
              <a:tabLst>
                <a:tab pos="265113" algn="l"/>
                <a:tab pos="622300" algn="l"/>
                <a:tab pos="1343025" algn="l"/>
              </a:tabLst>
            </a:pPr>
            <a:r>
              <a:rPr lang="tr-TR" altLang="en-US" dirty="0"/>
              <a:t>end</a:t>
            </a:r>
            <a:endParaRPr lang="en-US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9750" y="836613"/>
            <a:ext cx="83534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tr-TR" altLang="en-US" sz="2200" i="1" dirty="0">
              <a:solidFill>
                <a:srgbClr val="339933"/>
              </a:solidFill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-1536531" y="1196975"/>
            <a:ext cx="79914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717550" eaLnBrk="1" hangingPunct="1">
              <a:lnSpc>
                <a:spcPct val="70000"/>
              </a:lnSpc>
              <a:spcBef>
                <a:spcPct val="20000"/>
              </a:spcBef>
              <a:tabLst>
                <a:tab pos="265113" algn="l"/>
                <a:tab pos="622300" algn="l"/>
                <a:tab pos="1343025" algn="l"/>
              </a:tabLst>
            </a:pPr>
            <a:endParaRPr lang="en-US" altLang="en-US" dirty="0"/>
          </a:p>
        </p:txBody>
      </p:sp>
      <p:sp>
        <p:nvSpPr>
          <p:cNvPr id="12297" name="Rectangle 3"/>
          <p:cNvSpPr>
            <a:spLocks noChangeArrowheads="1"/>
          </p:cNvSpPr>
          <p:nvPr/>
        </p:nvSpPr>
        <p:spPr bwMode="auto">
          <a:xfrm>
            <a:off x="684213" y="333375"/>
            <a:ext cx="799147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tr-TR" altLang="en-US" sz="3200" dirty="0">
              <a:solidFill>
                <a:schemeClr val="tx2"/>
              </a:solidFill>
            </a:endParaRPr>
          </a:p>
        </p:txBody>
      </p:sp>
      <p:sp>
        <p:nvSpPr>
          <p:cNvPr id="12298" name="Rectangle 15"/>
          <p:cNvSpPr>
            <a:spLocks noChangeArrowheads="1"/>
          </p:cNvSpPr>
          <p:nvPr/>
        </p:nvSpPr>
        <p:spPr bwMode="auto">
          <a:xfrm>
            <a:off x="793750" y="1559378"/>
            <a:ext cx="6728278" cy="2740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2299" name="Rectangle 16"/>
          <p:cNvSpPr>
            <a:spLocks noChangeArrowheads="1"/>
          </p:cNvSpPr>
          <p:nvPr/>
        </p:nvSpPr>
        <p:spPr bwMode="auto">
          <a:xfrm>
            <a:off x="793750" y="4445425"/>
            <a:ext cx="6728278" cy="167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B7478-EED7-425B-B4E3-B9B3C38D07F7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4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accent2"/>
                </a:solidFill>
              </a:rPr>
              <a:t>An Application of Disjoint-Set Data Structures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339933"/>
                </a:solidFill>
              </a:rPr>
              <a:t>Determining the connected </a:t>
            </a:r>
            <a:r>
              <a:rPr lang="tr-TR" altLang="en-US" sz="2000" dirty="0">
                <a:solidFill>
                  <a:srgbClr val="339933"/>
                </a:solidFill>
              </a:rPr>
              <a:t>components</a:t>
            </a:r>
            <a:r>
              <a:rPr lang="en-US" altLang="en-US" sz="2000" dirty="0">
                <a:solidFill>
                  <a:srgbClr val="339933"/>
                </a:solidFill>
              </a:rPr>
              <a:t> of an undirected graph </a:t>
            </a:r>
            <a:r>
              <a:rPr lang="en-US" altLang="en-US" sz="2000" i="1" dirty="0">
                <a:solidFill>
                  <a:srgbClr val="339933"/>
                </a:solidFill>
              </a:rPr>
              <a:t>G </a:t>
            </a:r>
            <a:r>
              <a:rPr lang="en-US" altLang="en-US" sz="2000" dirty="0">
                <a:solidFill>
                  <a:srgbClr val="339933"/>
                </a:solidFill>
              </a:rPr>
              <a:t>= (</a:t>
            </a:r>
            <a:r>
              <a:rPr lang="en-US" altLang="en-US" sz="2000" i="1" dirty="0">
                <a:solidFill>
                  <a:srgbClr val="339933"/>
                </a:solidFill>
              </a:rPr>
              <a:t>V</a:t>
            </a:r>
            <a:r>
              <a:rPr lang="en-US" altLang="en-US" sz="2000" dirty="0">
                <a:solidFill>
                  <a:srgbClr val="339933"/>
                </a:solidFill>
              </a:rPr>
              <a:t>, </a:t>
            </a:r>
            <a:r>
              <a:rPr lang="en-US" altLang="en-US" sz="2000" i="1" dirty="0">
                <a:solidFill>
                  <a:srgbClr val="339933"/>
                </a:solidFill>
              </a:rPr>
              <a:t>E</a:t>
            </a:r>
            <a:r>
              <a:rPr lang="en-US" altLang="en-US" sz="2000" dirty="0">
                <a:solidFill>
                  <a:srgbClr val="339933"/>
                </a:solidFill>
              </a:rPr>
              <a:t>)</a:t>
            </a:r>
            <a:endParaRPr lang="tr-TR" altLang="en-US" sz="2000" dirty="0">
              <a:solidFill>
                <a:srgbClr val="339933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30DBD-CFF5-4E5C-A695-A2697138C475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  <p:grpSp>
        <p:nvGrpSpPr>
          <p:cNvPr id="13316" name="Group 40"/>
          <p:cNvGrpSpPr>
            <a:grpSpLocks/>
          </p:cNvGrpSpPr>
          <p:nvPr/>
        </p:nvGrpSpPr>
        <p:grpSpPr bwMode="auto">
          <a:xfrm>
            <a:off x="609600" y="1396100"/>
            <a:ext cx="3602038" cy="1028700"/>
            <a:chOff x="566" y="527"/>
            <a:chExt cx="2632" cy="739"/>
          </a:xfrm>
        </p:grpSpPr>
        <p:grpSp>
          <p:nvGrpSpPr>
            <p:cNvPr id="13322" name="Group 26"/>
            <p:cNvGrpSpPr>
              <a:grpSpLocks/>
            </p:cNvGrpSpPr>
            <p:nvPr/>
          </p:nvGrpSpPr>
          <p:grpSpPr bwMode="auto">
            <a:xfrm>
              <a:off x="566" y="572"/>
              <a:ext cx="726" cy="680"/>
              <a:chOff x="521" y="663"/>
              <a:chExt cx="726" cy="680"/>
            </a:xfrm>
          </p:grpSpPr>
          <p:sp>
            <p:nvSpPr>
              <p:cNvPr id="13344" name="Oval 4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13345" name="Oval 5"/>
              <p:cNvSpPr>
                <a:spLocks noChangeArrowheads="1"/>
              </p:cNvSpPr>
              <p:nvPr/>
            </p:nvSpPr>
            <p:spPr bwMode="auto">
              <a:xfrm>
                <a:off x="1020" y="663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13346" name="Oval 6"/>
              <p:cNvSpPr>
                <a:spLocks noChangeArrowheads="1"/>
              </p:cNvSpPr>
              <p:nvPr/>
            </p:nvSpPr>
            <p:spPr bwMode="auto">
              <a:xfrm>
                <a:off x="521" y="1117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13347" name="Oval 7"/>
              <p:cNvSpPr>
                <a:spLocks noChangeArrowheads="1"/>
              </p:cNvSpPr>
              <p:nvPr/>
            </p:nvSpPr>
            <p:spPr bwMode="auto">
              <a:xfrm>
                <a:off x="1020" y="1117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13348" name="Line 8"/>
              <p:cNvSpPr>
                <a:spLocks noChangeShapeType="1"/>
              </p:cNvSpPr>
              <p:nvPr/>
            </p:nvSpPr>
            <p:spPr bwMode="auto">
              <a:xfrm>
                <a:off x="748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Line 10"/>
              <p:cNvSpPr>
                <a:spLocks noChangeShapeType="1"/>
              </p:cNvSpPr>
              <p:nvPr/>
            </p:nvSpPr>
            <p:spPr bwMode="auto">
              <a:xfrm>
                <a:off x="612" y="890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Line 15"/>
              <p:cNvSpPr>
                <a:spLocks noChangeShapeType="1"/>
              </p:cNvSpPr>
              <p:nvPr/>
            </p:nvSpPr>
            <p:spPr bwMode="auto">
              <a:xfrm>
                <a:off x="1156" y="890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Line 16"/>
              <p:cNvSpPr>
                <a:spLocks noChangeShapeType="1"/>
              </p:cNvSpPr>
              <p:nvPr/>
            </p:nvSpPr>
            <p:spPr bwMode="auto">
              <a:xfrm flipV="1">
                <a:off x="748" y="890"/>
                <a:ext cx="363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23" name="Group 27"/>
            <p:cNvGrpSpPr>
              <a:grpSpLocks/>
            </p:cNvGrpSpPr>
            <p:nvPr/>
          </p:nvGrpSpPr>
          <p:grpSpPr bwMode="auto">
            <a:xfrm>
              <a:off x="1519" y="572"/>
              <a:ext cx="726" cy="680"/>
              <a:chOff x="1474" y="663"/>
              <a:chExt cx="726" cy="680"/>
            </a:xfrm>
          </p:grpSpPr>
          <p:sp>
            <p:nvSpPr>
              <p:cNvPr id="13339" name="Oval 17"/>
              <p:cNvSpPr>
                <a:spLocks noChangeArrowheads="1"/>
              </p:cNvSpPr>
              <p:nvPr/>
            </p:nvSpPr>
            <p:spPr bwMode="auto">
              <a:xfrm>
                <a:off x="1474" y="663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13340" name="Oval 18"/>
              <p:cNvSpPr>
                <a:spLocks noChangeArrowheads="1"/>
              </p:cNvSpPr>
              <p:nvPr/>
            </p:nvSpPr>
            <p:spPr bwMode="auto">
              <a:xfrm>
                <a:off x="1973" y="663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13341" name="Oval 19"/>
              <p:cNvSpPr>
                <a:spLocks noChangeArrowheads="1"/>
              </p:cNvSpPr>
              <p:nvPr/>
            </p:nvSpPr>
            <p:spPr bwMode="auto">
              <a:xfrm>
                <a:off x="1474" y="1117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13342" name="Line 20"/>
              <p:cNvSpPr>
                <a:spLocks noChangeShapeType="1"/>
              </p:cNvSpPr>
              <p:nvPr/>
            </p:nvSpPr>
            <p:spPr bwMode="auto">
              <a:xfrm>
                <a:off x="170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3" name="Line 21"/>
              <p:cNvSpPr>
                <a:spLocks noChangeShapeType="1"/>
              </p:cNvSpPr>
              <p:nvPr/>
            </p:nvSpPr>
            <p:spPr bwMode="auto">
              <a:xfrm>
                <a:off x="1565" y="889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24" name="Group 28"/>
            <p:cNvGrpSpPr>
              <a:grpSpLocks/>
            </p:cNvGrpSpPr>
            <p:nvPr/>
          </p:nvGrpSpPr>
          <p:grpSpPr bwMode="auto">
            <a:xfrm>
              <a:off x="2471" y="572"/>
              <a:ext cx="227" cy="680"/>
              <a:chOff x="2426" y="663"/>
              <a:chExt cx="227" cy="680"/>
            </a:xfrm>
          </p:grpSpPr>
          <p:sp>
            <p:nvSpPr>
              <p:cNvPr id="13336" name="Oval 22"/>
              <p:cNvSpPr>
                <a:spLocks noChangeArrowheads="1"/>
              </p:cNvSpPr>
              <p:nvPr/>
            </p:nvSpPr>
            <p:spPr bwMode="auto">
              <a:xfrm>
                <a:off x="2426" y="663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13337" name="Oval 23"/>
              <p:cNvSpPr>
                <a:spLocks noChangeArrowheads="1"/>
              </p:cNvSpPr>
              <p:nvPr/>
            </p:nvSpPr>
            <p:spPr bwMode="auto">
              <a:xfrm>
                <a:off x="2426" y="1117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13338" name="Line 24"/>
              <p:cNvSpPr>
                <a:spLocks noChangeShapeType="1"/>
              </p:cNvSpPr>
              <p:nvPr/>
            </p:nvSpPr>
            <p:spPr bwMode="auto">
              <a:xfrm>
                <a:off x="2517" y="889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5" name="Oval 25"/>
            <p:cNvSpPr>
              <a:spLocks noChangeArrowheads="1"/>
            </p:cNvSpPr>
            <p:nvPr/>
          </p:nvSpPr>
          <p:spPr bwMode="auto">
            <a:xfrm>
              <a:off x="2925" y="573"/>
              <a:ext cx="227" cy="2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3326" name="Text Box 30"/>
            <p:cNvSpPr txBox="1">
              <a:spLocks noChangeArrowheads="1"/>
            </p:cNvSpPr>
            <p:nvPr/>
          </p:nvSpPr>
          <p:spPr bwMode="auto">
            <a:xfrm>
              <a:off x="567" y="527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a</a:t>
              </a:r>
              <a:endParaRPr lang="tr-TR" altLang="en-US" sz="2000"/>
            </a:p>
          </p:txBody>
        </p:sp>
        <p:sp>
          <p:nvSpPr>
            <p:cNvPr id="13327" name="Text Box 31"/>
            <p:cNvSpPr txBox="1">
              <a:spLocks noChangeArrowheads="1"/>
            </p:cNvSpPr>
            <p:nvPr/>
          </p:nvSpPr>
          <p:spPr bwMode="auto">
            <a:xfrm>
              <a:off x="1066" y="527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b</a:t>
              </a:r>
              <a:endParaRPr lang="tr-TR" altLang="en-US" sz="2000"/>
            </a:p>
          </p:txBody>
        </p:sp>
        <p:sp>
          <p:nvSpPr>
            <p:cNvPr id="13328" name="Text Box 32"/>
            <p:cNvSpPr txBox="1">
              <a:spLocks noChangeArrowheads="1"/>
            </p:cNvSpPr>
            <p:nvPr/>
          </p:nvSpPr>
          <p:spPr bwMode="auto">
            <a:xfrm>
              <a:off x="567" y="981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c</a:t>
              </a:r>
              <a:endParaRPr lang="tr-TR" altLang="en-US" sz="2000"/>
            </a:p>
          </p:txBody>
        </p:sp>
        <p:sp>
          <p:nvSpPr>
            <p:cNvPr id="13329" name="Text Box 33"/>
            <p:cNvSpPr txBox="1">
              <a:spLocks noChangeArrowheads="1"/>
            </p:cNvSpPr>
            <p:nvPr/>
          </p:nvSpPr>
          <p:spPr bwMode="auto">
            <a:xfrm>
              <a:off x="1066" y="981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d</a:t>
              </a:r>
              <a:endParaRPr lang="tr-TR" altLang="en-US" sz="2000"/>
            </a:p>
          </p:txBody>
        </p:sp>
        <p:sp>
          <p:nvSpPr>
            <p:cNvPr id="13330" name="Text Box 34"/>
            <p:cNvSpPr txBox="1">
              <a:spLocks noChangeArrowheads="1"/>
            </p:cNvSpPr>
            <p:nvPr/>
          </p:nvSpPr>
          <p:spPr bwMode="auto">
            <a:xfrm>
              <a:off x="2972" y="527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j</a:t>
              </a:r>
              <a:endParaRPr lang="tr-TR" altLang="en-US" sz="2000"/>
            </a:p>
          </p:txBody>
        </p:sp>
        <p:sp>
          <p:nvSpPr>
            <p:cNvPr id="13331" name="Text Box 35"/>
            <p:cNvSpPr txBox="1">
              <a:spLocks noChangeArrowheads="1"/>
            </p:cNvSpPr>
            <p:nvPr/>
          </p:nvSpPr>
          <p:spPr bwMode="auto">
            <a:xfrm>
              <a:off x="1520" y="965"/>
              <a:ext cx="22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g</a:t>
              </a:r>
              <a:endParaRPr lang="tr-TR" altLang="en-US" sz="2000"/>
            </a:p>
          </p:txBody>
        </p:sp>
        <p:sp>
          <p:nvSpPr>
            <p:cNvPr id="13332" name="Text Box 36"/>
            <p:cNvSpPr txBox="1">
              <a:spLocks noChangeArrowheads="1"/>
            </p:cNvSpPr>
            <p:nvPr/>
          </p:nvSpPr>
          <p:spPr bwMode="auto">
            <a:xfrm>
              <a:off x="2018" y="527"/>
              <a:ext cx="22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f</a:t>
              </a:r>
              <a:endParaRPr lang="tr-TR" altLang="en-US" sz="2400"/>
            </a:p>
          </p:txBody>
        </p:sp>
        <p:sp>
          <p:nvSpPr>
            <p:cNvPr id="13333" name="Text Box 37"/>
            <p:cNvSpPr txBox="1">
              <a:spLocks noChangeArrowheads="1"/>
            </p:cNvSpPr>
            <p:nvPr/>
          </p:nvSpPr>
          <p:spPr bwMode="auto">
            <a:xfrm>
              <a:off x="1520" y="527"/>
              <a:ext cx="22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e</a:t>
              </a:r>
              <a:endParaRPr lang="tr-TR" altLang="en-US" sz="2000"/>
            </a:p>
          </p:txBody>
        </p:sp>
        <p:sp>
          <p:nvSpPr>
            <p:cNvPr id="13334" name="Text Box 38"/>
            <p:cNvSpPr txBox="1">
              <a:spLocks noChangeArrowheads="1"/>
            </p:cNvSpPr>
            <p:nvPr/>
          </p:nvSpPr>
          <p:spPr bwMode="auto">
            <a:xfrm>
              <a:off x="2473" y="527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h</a:t>
              </a:r>
              <a:endParaRPr lang="tr-TR" altLang="en-US" sz="2000"/>
            </a:p>
          </p:txBody>
        </p:sp>
        <p:sp>
          <p:nvSpPr>
            <p:cNvPr id="13335" name="Text Box 39"/>
            <p:cNvSpPr txBox="1">
              <a:spLocks noChangeArrowheads="1"/>
            </p:cNvSpPr>
            <p:nvPr/>
          </p:nvSpPr>
          <p:spPr bwMode="auto">
            <a:xfrm>
              <a:off x="2518" y="981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i</a:t>
              </a:r>
              <a:endParaRPr lang="tr-TR" altLang="en-US" sz="2000"/>
            </a:p>
          </p:txBody>
        </p:sp>
      </p:grpSp>
      <p:sp>
        <p:nvSpPr>
          <p:cNvPr id="13317" name="Line 41"/>
          <p:cNvSpPr>
            <a:spLocks noChangeShapeType="1"/>
          </p:cNvSpPr>
          <p:nvPr/>
        </p:nvSpPr>
        <p:spPr bwMode="auto">
          <a:xfrm>
            <a:off x="250825" y="2548625"/>
            <a:ext cx="849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42"/>
          <p:cNvSpPr>
            <a:spLocks noChangeShapeType="1"/>
          </p:cNvSpPr>
          <p:nvPr/>
        </p:nvSpPr>
        <p:spPr bwMode="auto">
          <a:xfrm>
            <a:off x="1042988" y="2332725"/>
            <a:ext cx="0" cy="388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43"/>
          <p:cNvSpPr txBox="1">
            <a:spLocks noChangeArrowheads="1"/>
          </p:cNvSpPr>
          <p:nvPr/>
        </p:nvSpPr>
        <p:spPr bwMode="auto">
          <a:xfrm>
            <a:off x="107950" y="2621650"/>
            <a:ext cx="864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Initial    {a}    {b}      {c}     {d}    {e}       {f}    {g}    {h}    {i}   {j}</a:t>
            </a:r>
            <a:endParaRPr lang="tr-TR" altLang="en-US" sz="2400"/>
          </a:p>
        </p:txBody>
      </p:sp>
      <p:sp>
        <p:nvSpPr>
          <p:cNvPr id="13320" name="Rectangle 55"/>
          <p:cNvSpPr>
            <a:spLocks noChangeArrowheads="1"/>
          </p:cNvSpPr>
          <p:nvPr/>
        </p:nvSpPr>
        <p:spPr bwMode="auto">
          <a:xfrm>
            <a:off x="684213" y="333375"/>
            <a:ext cx="799147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tr-TR" altLang="en-US" sz="3200" dirty="0">
              <a:solidFill>
                <a:schemeClr val="tx2"/>
              </a:solidFill>
            </a:endParaRPr>
          </a:p>
        </p:txBody>
      </p:sp>
      <p:sp>
        <p:nvSpPr>
          <p:cNvPr id="13321" name="Rectangle 57"/>
          <p:cNvSpPr>
            <a:spLocks noChangeArrowheads="1"/>
          </p:cNvSpPr>
          <p:nvPr/>
        </p:nvSpPr>
        <p:spPr bwMode="auto">
          <a:xfrm>
            <a:off x="539750" y="836613"/>
            <a:ext cx="83534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tr-TR" altLang="en-US" sz="2200" i="1" dirty="0">
              <a:solidFill>
                <a:srgbClr val="339933"/>
              </a:solidFill>
            </a:endParaRPr>
          </a:p>
        </p:txBody>
      </p:sp>
      <p:sp>
        <p:nvSpPr>
          <p:cNvPr id="45" name="Text Box 119"/>
          <p:cNvSpPr txBox="1">
            <a:spLocks noChangeArrowheads="1"/>
          </p:cNvSpPr>
          <p:nvPr/>
        </p:nvSpPr>
        <p:spPr bwMode="auto">
          <a:xfrm>
            <a:off x="107950" y="3037800"/>
            <a:ext cx="8640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(b, d)     {a}    {b, d}  {c}               {e}       {f}    {g}    {h}    {</a:t>
            </a:r>
            <a:r>
              <a:rPr lang="en-US" altLang="en-US" sz="2400" dirty="0" err="1"/>
              <a:t>i</a:t>
            </a:r>
            <a:r>
              <a:rPr lang="en-US" altLang="en-US" sz="2400" dirty="0"/>
              <a:t>}   {j}              </a:t>
            </a:r>
            <a:endParaRPr lang="tr-TR" altLang="en-US" sz="2400" dirty="0"/>
          </a:p>
        </p:txBody>
      </p:sp>
      <p:sp>
        <p:nvSpPr>
          <p:cNvPr id="46" name="Text Box 98"/>
          <p:cNvSpPr txBox="1">
            <a:spLocks noChangeArrowheads="1"/>
          </p:cNvSpPr>
          <p:nvPr/>
        </p:nvSpPr>
        <p:spPr bwMode="auto">
          <a:xfrm>
            <a:off x="118836" y="3451909"/>
            <a:ext cx="8640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(e, g)     {a}    {b, d}  {c}               {e, g}   {f}              {h}    {</a:t>
            </a:r>
            <a:r>
              <a:rPr lang="en-US" altLang="en-US" sz="2400" dirty="0" err="1"/>
              <a:t>i</a:t>
            </a:r>
            <a:r>
              <a:rPr lang="en-US" altLang="en-US" sz="2400" dirty="0"/>
              <a:t>}   {j}</a:t>
            </a:r>
            <a:endParaRPr lang="tr-TR" altLang="en-US" sz="2400" dirty="0"/>
          </a:p>
        </p:txBody>
      </p:sp>
      <p:sp>
        <p:nvSpPr>
          <p:cNvPr id="47" name="Text Box 82"/>
          <p:cNvSpPr txBox="1">
            <a:spLocks noChangeArrowheads="1"/>
          </p:cNvSpPr>
          <p:nvPr/>
        </p:nvSpPr>
        <p:spPr bwMode="auto">
          <a:xfrm>
            <a:off x="118836" y="3865565"/>
            <a:ext cx="8640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(a, c)     {a, c} {b, d}                      {e, g}   {f}              {h}    {</a:t>
            </a:r>
            <a:r>
              <a:rPr lang="en-US" altLang="en-US" sz="2400" dirty="0" err="1"/>
              <a:t>i</a:t>
            </a:r>
            <a:r>
              <a:rPr lang="en-US" altLang="en-US" sz="2400" dirty="0"/>
              <a:t>}   {j}</a:t>
            </a:r>
            <a:endParaRPr lang="tr-TR" altLang="en-US" sz="2400" dirty="0"/>
          </a:p>
        </p:txBody>
      </p:sp>
      <p:sp>
        <p:nvSpPr>
          <p:cNvPr id="48" name="Text Box 89"/>
          <p:cNvSpPr txBox="1">
            <a:spLocks noChangeArrowheads="1"/>
          </p:cNvSpPr>
          <p:nvPr/>
        </p:nvSpPr>
        <p:spPr bwMode="auto">
          <a:xfrm>
            <a:off x="140608" y="4275593"/>
            <a:ext cx="8640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(h,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    {a, c} {b, d}                      {e, g}   {f}              {h,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}         {j}</a:t>
            </a:r>
            <a:endParaRPr lang="tr-TR" altLang="en-US" sz="2400" dirty="0"/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151494" y="4692879"/>
            <a:ext cx="8640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(a, b)    {a, b, c, d}                         {e, g}   {f}              {h,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}         {j}</a:t>
            </a:r>
            <a:endParaRPr lang="tr-TR" altLang="en-US" sz="2400" dirty="0"/>
          </a:p>
        </p:txBody>
      </p:sp>
      <p:sp>
        <p:nvSpPr>
          <p:cNvPr id="50" name="Text Box 60"/>
          <p:cNvSpPr txBox="1">
            <a:spLocks noChangeArrowheads="1"/>
          </p:cNvSpPr>
          <p:nvPr/>
        </p:nvSpPr>
        <p:spPr bwMode="auto">
          <a:xfrm>
            <a:off x="129722" y="5092021"/>
            <a:ext cx="864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(e, f)     {a, b, c, d}                         {e, f, g}                   {h,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}         {j}             </a:t>
            </a:r>
            <a:endParaRPr lang="tr-TR" altLang="en-US" sz="2400" dirty="0"/>
          </a:p>
        </p:txBody>
      </p:sp>
      <p:sp>
        <p:nvSpPr>
          <p:cNvPr id="51" name="Text Box 108"/>
          <p:cNvSpPr txBox="1">
            <a:spLocks noChangeArrowheads="1"/>
          </p:cNvSpPr>
          <p:nvPr/>
        </p:nvSpPr>
        <p:spPr bwMode="auto">
          <a:xfrm>
            <a:off x="140608" y="5492750"/>
            <a:ext cx="8640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(b, c)    {a, b, c, d}                         {e, f, g}                   {h,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}         {j}</a:t>
            </a:r>
            <a:endParaRPr lang="tr-T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316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chemeClr val="accent2"/>
                </a:solidFill>
              </a:rPr>
              <a:t>Linked-List Representation of Disjoint Sets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500" dirty="0"/>
              <a:t>Represent </a:t>
            </a:r>
            <a:r>
              <a:rPr lang="en-US" altLang="en-US" sz="2500" dirty="0">
                <a:solidFill>
                  <a:srgbClr val="D60000"/>
                </a:solidFill>
              </a:rPr>
              <a:t>each set</a:t>
            </a:r>
            <a:r>
              <a:rPr lang="en-US" altLang="en-US" sz="2500" dirty="0"/>
              <a:t> by </a:t>
            </a:r>
            <a:r>
              <a:rPr lang="en-US" altLang="en-US" sz="2500" dirty="0">
                <a:solidFill>
                  <a:srgbClr val="D60000"/>
                </a:solidFill>
              </a:rPr>
              <a:t>a linked-list</a:t>
            </a:r>
          </a:p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US" altLang="en-US" sz="2500" dirty="0"/>
              <a:t>The </a:t>
            </a:r>
            <a:r>
              <a:rPr lang="en-US" altLang="en-US" sz="2500" dirty="0">
                <a:solidFill>
                  <a:srgbClr val="D60000"/>
                </a:solidFill>
              </a:rPr>
              <a:t>first object</a:t>
            </a:r>
            <a:r>
              <a:rPr lang="en-US" altLang="en-US" sz="2500" dirty="0"/>
              <a:t> in the linked-list serves as its </a:t>
            </a:r>
            <a:r>
              <a:rPr lang="en-US" altLang="en-US" sz="2500" dirty="0">
                <a:solidFill>
                  <a:srgbClr val="D60000"/>
                </a:solidFill>
              </a:rPr>
              <a:t>set</a:t>
            </a:r>
            <a:r>
              <a:rPr lang="en-US" altLang="en-US" sz="2500" dirty="0"/>
              <a:t> </a:t>
            </a:r>
            <a:r>
              <a:rPr lang="en-US" altLang="en-US" sz="2500" dirty="0">
                <a:solidFill>
                  <a:srgbClr val="D60000"/>
                </a:solidFill>
              </a:rPr>
              <a:t>representative</a:t>
            </a:r>
          </a:p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US" altLang="en-US" sz="2500" dirty="0"/>
              <a:t>Each object in the linked-list contains</a:t>
            </a:r>
          </a:p>
          <a:p>
            <a:pPr lvl="2" eaLnBrk="1" hangingPunct="1">
              <a:buClr>
                <a:schemeClr val="tx1"/>
              </a:buClr>
              <a:buFontTx/>
              <a:buAutoNum type="romanLcPeriod"/>
            </a:pPr>
            <a:r>
              <a:rPr lang="en-US" altLang="en-US" sz="2500" dirty="0"/>
              <a:t>A </a:t>
            </a:r>
            <a:r>
              <a:rPr lang="en-US" altLang="en-US" sz="2500" dirty="0">
                <a:solidFill>
                  <a:srgbClr val="D60000"/>
                </a:solidFill>
              </a:rPr>
              <a:t>set member</a:t>
            </a:r>
          </a:p>
          <a:p>
            <a:pPr lvl="2" eaLnBrk="1" hangingPunct="1">
              <a:buClr>
                <a:schemeClr val="tx1"/>
              </a:buClr>
              <a:buFontTx/>
              <a:buAutoNum type="romanLcPeriod"/>
            </a:pPr>
            <a:r>
              <a:rPr lang="en-US" altLang="en-US" sz="2500" dirty="0"/>
              <a:t>A </a:t>
            </a:r>
            <a:r>
              <a:rPr lang="en-US" altLang="en-US" sz="2500" dirty="0">
                <a:solidFill>
                  <a:srgbClr val="D60000"/>
                </a:solidFill>
              </a:rPr>
              <a:t>pointer</a:t>
            </a:r>
            <a:r>
              <a:rPr lang="en-US" altLang="en-US" sz="2500" dirty="0"/>
              <a:t> to the object containing the </a:t>
            </a:r>
            <a:r>
              <a:rPr lang="en-US" altLang="en-US" sz="2500" dirty="0">
                <a:solidFill>
                  <a:srgbClr val="D60000"/>
                </a:solidFill>
              </a:rPr>
              <a:t>next set member</a:t>
            </a:r>
          </a:p>
          <a:p>
            <a:pPr lvl="2" eaLnBrk="1" hangingPunct="1">
              <a:buClr>
                <a:schemeClr val="tx1"/>
              </a:buClr>
              <a:buFontTx/>
              <a:buAutoNum type="romanLcPeriod"/>
            </a:pPr>
            <a:r>
              <a:rPr lang="en-US" altLang="en-US" sz="2500" dirty="0"/>
              <a:t>A </a:t>
            </a:r>
            <a:r>
              <a:rPr lang="en-US" altLang="en-US" sz="2500" dirty="0">
                <a:solidFill>
                  <a:srgbClr val="D60000"/>
                </a:solidFill>
              </a:rPr>
              <a:t>pointer</a:t>
            </a:r>
            <a:r>
              <a:rPr lang="en-US" altLang="en-US" sz="2500" dirty="0"/>
              <a:t> back to the </a:t>
            </a:r>
            <a:r>
              <a:rPr lang="en-US" altLang="en-US" sz="2500" dirty="0">
                <a:solidFill>
                  <a:srgbClr val="D60000"/>
                </a:solidFill>
              </a:rPr>
              <a:t>representative</a:t>
            </a:r>
            <a:r>
              <a:rPr lang="en-US" altLang="en-US" sz="2800" dirty="0">
                <a:solidFill>
                  <a:schemeClr val="accent2"/>
                </a:solidFill>
              </a:rPr>
              <a:t>	</a:t>
            </a:r>
            <a:endParaRPr lang="tr-TR" altLang="en-US" sz="28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grpSp>
        <p:nvGrpSpPr>
          <p:cNvPr id="21508" name="Group 93"/>
          <p:cNvGrpSpPr>
            <a:grpSpLocks/>
          </p:cNvGrpSpPr>
          <p:nvPr/>
        </p:nvGrpSpPr>
        <p:grpSpPr bwMode="auto">
          <a:xfrm>
            <a:off x="395288" y="328613"/>
            <a:ext cx="8351837" cy="5734050"/>
            <a:chOff x="249" y="207"/>
            <a:chExt cx="5261" cy="3612"/>
          </a:xfrm>
        </p:grpSpPr>
        <p:sp>
          <p:nvSpPr>
            <p:cNvPr id="21510" name="Text Box 74"/>
            <p:cNvSpPr txBox="1">
              <a:spLocks noChangeArrowheads="1"/>
            </p:cNvSpPr>
            <p:nvPr/>
          </p:nvSpPr>
          <p:spPr bwMode="auto">
            <a:xfrm>
              <a:off x="249" y="207"/>
              <a:ext cx="526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tr-TR" alt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21511" name="Text Box 78"/>
            <p:cNvSpPr txBox="1">
              <a:spLocks noChangeArrowheads="1"/>
            </p:cNvSpPr>
            <p:nvPr/>
          </p:nvSpPr>
          <p:spPr bwMode="auto">
            <a:xfrm>
              <a:off x="430" y="2736"/>
              <a:ext cx="2087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500" dirty="0">
                  <a:solidFill>
                    <a:srgbClr val="D60000"/>
                  </a:solidFill>
                </a:rPr>
                <a:t>MAKE-SET(</a:t>
              </a:r>
              <a:r>
                <a:rPr lang="tr-TR" altLang="en-US" sz="2500" i="1" dirty="0"/>
                <a:t>x</a:t>
              </a:r>
              <a:r>
                <a:rPr lang="en-US" altLang="en-US" sz="2500" dirty="0">
                  <a:solidFill>
                    <a:srgbClr val="D60000"/>
                  </a:solidFill>
                </a:rPr>
                <a:t>)</a:t>
              </a:r>
              <a:r>
                <a:rPr lang="en-US" altLang="en-US" sz="2500" dirty="0"/>
                <a:t> : </a:t>
              </a:r>
              <a:endParaRPr lang="tr-TR" altLang="en-US" sz="2500" dirty="0"/>
            </a:p>
          </p:txBody>
        </p:sp>
        <p:sp>
          <p:nvSpPr>
            <p:cNvPr id="21512" name="Rectangle 79"/>
            <p:cNvSpPr>
              <a:spLocks noChangeArrowheads="1"/>
            </p:cNvSpPr>
            <p:nvPr/>
          </p:nvSpPr>
          <p:spPr bwMode="auto">
            <a:xfrm>
              <a:off x="1927" y="2762"/>
              <a:ext cx="408" cy="226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500" i="1" dirty="0"/>
                <a:t>O</a:t>
              </a:r>
              <a:r>
                <a:rPr lang="en-US" altLang="en-US" sz="2500" dirty="0"/>
                <a:t>(1)</a:t>
              </a:r>
              <a:endParaRPr lang="tr-TR" altLang="en-US" sz="2500" dirty="0"/>
            </a:p>
          </p:txBody>
        </p:sp>
        <p:grpSp>
          <p:nvGrpSpPr>
            <p:cNvPr id="21513" name="Group 80"/>
            <p:cNvGrpSpPr>
              <a:grpSpLocks/>
            </p:cNvGrpSpPr>
            <p:nvPr/>
          </p:nvGrpSpPr>
          <p:grpSpPr bwMode="auto">
            <a:xfrm>
              <a:off x="2608" y="2556"/>
              <a:ext cx="2696" cy="1010"/>
              <a:chOff x="2744" y="896"/>
              <a:chExt cx="2696" cy="1010"/>
            </a:xfrm>
          </p:grpSpPr>
          <p:grpSp>
            <p:nvGrpSpPr>
              <p:cNvPr id="21515" name="Group 81"/>
              <p:cNvGrpSpPr>
                <a:grpSpLocks/>
              </p:cNvGrpSpPr>
              <p:nvPr/>
            </p:nvGrpSpPr>
            <p:grpSpPr bwMode="auto">
              <a:xfrm>
                <a:off x="2744" y="1072"/>
                <a:ext cx="408" cy="816"/>
                <a:chOff x="2744" y="1072"/>
                <a:chExt cx="408" cy="816"/>
              </a:xfrm>
            </p:grpSpPr>
            <p:sp>
              <p:nvSpPr>
                <p:cNvPr id="21522" name="Rectangle 82"/>
                <p:cNvSpPr>
                  <a:spLocks noChangeArrowheads="1"/>
                </p:cNvSpPr>
                <p:nvPr/>
              </p:nvSpPr>
              <p:spPr bwMode="auto">
                <a:xfrm>
                  <a:off x="2744" y="1072"/>
                  <a:ext cx="408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1523" name="Rectangle 83"/>
                <p:cNvSpPr>
                  <a:spLocks noChangeArrowheads="1"/>
                </p:cNvSpPr>
                <p:nvPr/>
              </p:nvSpPr>
              <p:spPr bwMode="auto">
                <a:xfrm>
                  <a:off x="2744" y="1344"/>
                  <a:ext cx="408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21524" name="Rectangle 84"/>
                <p:cNvSpPr>
                  <a:spLocks noChangeArrowheads="1"/>
                </p:cNvSpPr>
                <p:nvPr/>
              </p:nvSpPr>
              <p:spPr bwMode="auto">
                <a:xfrm>
                  <a:off x="2744" y="1616"/>
                  <a:ext cx="408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</p:grpSp>
          <p:cxnSp>
            <p:nvCxnSpPr>
              <p:cNvPr id="21516" name="AutoShape 85"/>
              <p:cNvCxnSpPr>
                <a:cxnSpLocks noChangeShapeType="1"/>
              </p:cNvCxnSpPr>
              <p:nvPr/>
            </p:nvCxnSpPr>
            <p:spPr bwMode="auto">
              <a:xfrm flipH="1" flipV="1">
                <a:off x="2925" y="1072"/>
                <a:ext cx="23" cy="158"/>
              </a:xfrm>
              <a:prstGeom prst="curvedConnector4">
                <a:avLst>
                  <a:gd name="adj1" fmla="val -2600000"/>
                  <a:gd name="adj2" fmla="val 19113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517" name="Oval 86"/>
              <p:cNvSpPr>
                <a:spLocks noChangeArrowheads="1"/>
              </p:cNvSpPr>
              <p:nvPr/>
            </p:nvSpPr>
            <p:spPr bwMode="auto">
              <a:xfrm>
                <a:off x="2925" y="1207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21518" name="Text Box 87"/>
              <p:cNvSpPr txBox="1">
                <a:spLocks noChangeArrowheads="1"/>
              </p:cNvSpPr>
              <p:nvPr/>
            </p:nvSpPr>
            <p:spPr bwMode="auto">
              <a:xfrm>
                <a:off x="3515" y="896"/>
                <a:ext cx="1925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2500">
                    <a:solidFill>
                      <a:srgbClr val="D60000"/>
                    </a:solidFill>
                  </a:rPr>
                  <a:t>Representative pointer</a:t>
                </a:r>
                <a:endParaRPr lang="tr-TR" altLang="en-US" sz="2500">
                  <a:solidFill>
                    <a:srgbClr val="D60000"/>
                  </a:solidFill>
                </a:endParaRPr>
              </a:p>
            </p:txBody>
          </p:sp>
          <p:sp>
            <p:nvSpPr>
              <p:cNvPr id="21519" name="Text Box 88"/>
              <p:cNvSpPr txBox="1">
                <a:spLocks noChangeArrowheads="1"/>
              </p:cNvSpPr>
              <p:nvPr/>
            </p:nvSpPr>
            <p:spPr bwMode="auto">
              <a:xfrm>
                <a:off x="2835" y="1324"/>
                <a:ext cx="205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tr-TR" altLang="en-US" sz="2500" i="1"/>
                  <a:t>x</a:t>
                </a:r>
              </a:p>
            </p:txBody>
          </p:sp>
          <p:sp>
            <p:nvSpPr>
              <p:cNvPr id="21520" name="Text Box 89"/>
              <p:cNvSpPr txBox="1">
                <a:spLocks noChangeArrowheads="1"/>
              </p:cNvSpPr>
              <p:nvPr/>
            </p:nvSpPr>
            <p:spPr bwMode="auto">
              <a:xfrm>
                <a:off x="2867" y="1608"/>
                <a:ext cx="172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2500" b="1"/>
                  <a:t>/</a:t>
                </a:r>
                <a:endParaRPr lang="tr-TR" altLang="en-US" sz="2500" b="1"/>
              </a:p>
            </p:txBody>
          </p:sp>
          <p:sp>
            <p:nvSpPr>
              <p:cNvPr id="21521" name="Text Box 90"/>
              <p:cNvSpPr txBox="1">
                <a:spLocks noChangeArrowheads="1"/>
              </p:cNvSpPr>
              <p:nvPr/>
            </p:nvSpPr>
            <p:spPr bwMode="auto">
              <a:xfrm>
                <a:off x="3243" y="1575"/>
                <a:ext cx="1718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2500">
                    <a:solidFill>
                      <a:srgbClr val="D60000"/>
                    </a:solidFill>
                  </a:rPr>
                  <a:t>Next Object Pointer</a:t>
                </a:r>
                <a:endParaRPr lang="tr-TR" altLang="en-US" sz="2500">
                  <a:solidFill>
                    <a:srgbClr val="D60000"/>
                  </a:solidFill>
                </a:endParaRPr>
              </a:p>
            </p:txBody>
          </p:sp>
        </p:grpSp>
        <p:sp>
          <p:nvSpPr>
            <p:cNvPr id="21514" name="Text Box 92"/>
            <p:cNvSpPr txBox="1">
              <a:spLocks noChangeArrowheads="1"/>
            </p:cNvSpPr>
            <p:nvPr/>
          </p:nvSpPr>
          <p:spPr bwMode="auto">
            <a:xfrm>
              <a:off x="431" y="3521"/>
              <a:ext cx="477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500" dirty="0">
                  <a:solidFill>
                    <a:srgbClr val="D60000"/>
                  </a:solidFill>
                </a:rPr>
                <a:t>FIND-SET(</a:t>
              </a:r>
              <a:r>
                <a:rPr lang="tr-TR" altLang="en-US" sz="2500" i="1" dirty="0"/>
                <a:t>x</a:t>
              </a:r>
              <a:r>
                <a:rPr lang="en-US" altLang="en-US" sz="2500" dirty="0">
                  <a:solidFill>
                    <a:srgbClr val="D60000"/>
                  </a:solidFill>
                </a:rPr>
                <a:t>)</a:t>
              </a:r>
              <a:r>
                <a:rPr lang="en-US" altLang="en-US" sz="2500" dirty="0"/>
                <a:t> : We return the representative pointer of</a:t>
              </a:r>
              <a:r>
                <a:rPr lang="tr-TR" altLang="en-US" sz="2500" dirty="0"/>
                <a:t> </a:t>
              </a:r>
              <a:r>
                <a:rPr lang="tr-TR" altLang="en-US" sz="2500" i="1" dirty="0"/>
                <a:t>x</a:t>
              </a:r>
              <a:endParaRPr lang="tr-TR" altLang="en-US" sz="2500" i="1" baseline="12000" dirty="0">
                <a:latin typeface="Symbol" pitchFamily="18" charset="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DC563E-4DF0-4F3E-8734-0E3E66524A68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based on Prof. Cevdet Aykanat's slides of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14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41076</TotalTime>
  <Words>2752</Words>
  <Application>Microsoft Office PowerPoint</Application>
  <PresentationFormat>On-screen Show (4:3)</PresentationFormat>
  <Paragraphs>717</Paragraphs>
  <Slides>33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French Script MT</vt:lpstr>
      <vt:lpstr>Monotype Corsiva</vt:lpstr>
      <vt:lpstr>Symbol</vt:lpstr>
      <vt:lpstr>Times New Roman</vt:lpstr>
      <vt:lpstr>Wingdings</vt:lpstr>
      <vt:lpstr>Wingdings 2</vt:lpstr>
      <vt:lpstr>3_itu_presentation_template</vt:lpstr>
      <vt:lpstr>Equation</vt:lpstr>
      <vt:lpstr>CSC-680 Advanced Computer Algorithms</vt:lpstr>
      <vt:lpstr>Agenda</vt:lpstr>
      <vt:lpstr>What Are Disjoint Sets?</vt:lpstr>
      <vt:lpstr>Disjoint Set Data Structure</vt:lpstr>
      <vt:lpstr>Disjoint Set Operations</vt:lpstr>
      <vt:lpstr>Disjoint Set Operations</vt:lpstr>
      <vt:lpstr>An Application of Disjoint-Set Data Structures</vt:lpstr>
      <vt:lpstr>An Application of Disjoint-Set Data Structures</vt:lpstr>
      <vt:lpstr>Linked-List Representation of Disjoint Sets</vt:lpstr>
      <vt:lpstr>Linked-List Representation of Disjoint Sets</vt:lpstr>
      <vt:lpstr>Linked-List Representation of Disjoint Sets</vt:lpstr>
      <vt:lpstr>Analysis of the Simple Union Implementation</vt:lpstr>
      <vt:lpstr>Analysis of the Simple Union Implementation</vt:lpstr>
      <vt:lpstr>Analysis of the Simple Union Implementation</vt:lpstr>
      <vt:lpstr>Analysis of the Simple Union Implementation</vt:lpstr>
      <vt:lpstr>Analysis of the Simple Union Implementation</vt:lpstr>
      <vt:lpstr>Analysis of the Simple Union Implementation</vt:lpstr>
      <vt:lpstr>Analysis of the Simple Union Implementation</vt:lpstr>
      <vt:lpstr>Analysis of the Simple Union Implementation</vt:lpstr>
      <vt:lpstr>Analysis of the Simple Union Implementation</vt:lpstr>
      <vt:lpstr>Analysis of the Simple Union Implementation</vt:lpstr>
      <vt:lpstr>A Weighted-Union Heuristic</vt:lpstr>
      <vt:lpstr>Weighted Union Heuristic</vt:lpstr>
      <vt:lpstr>Weighted Union Heuristic</vt:lpstr>
      <vt:lpstr>Analysis of The Weighted-Union Heuristic</vt:lpstr>
      <vt:lpstr>Analysis of The Weighted-Union Heuristic</vt:lpstr>
      <vt:lpstr>Disjoint Set Forests</vt:lpstr>
      <vt:lpstr>Disjoint Set Forests</vt:lpstr>
      <vt:lpstr>Heuristics To Improve the Running Time</vt:lpstr>
      <vt:lpstr>Pseudo-code for UNION-BY-RANK</vt:lpstr>
      <vt:lpstr>Heuristics To Improve the Running Time</vt:lpstr>
      <vt:lpstr>Find-Set with Path-Compression</vt:lpstr>
      <vt:lpstr>Run-Time for Union by Rank with Path Compression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1239</cp:revision>
  <dcterms:created xsi:type="dcterms:W3CDTF">2013-05-07T23:48:43Z</dcterms:created>
  <dcterms:modified xsi:type="dcterms:W3CDTF">2017-10-28T01:24:23Z</dcterms:modified>
</cp:coreProperties>
</file>