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46"/>
  </p:notesMasterIdLst>
  <p:handoutMasterIdLst>
    <p:handoutMasterId r:id="rId47"/>
  </p:handoutMasterIdLst>
  <p:sldIdLst>
    <p:sldId id="256" r:id="rId2"/>
    <p:sldId id="966" r:id="rId3"/>
    <p:sldId id="1212" r:id="rId4"/>
    <p:sldId id="1214" r:id="rId5"/>
    <p:sldId id="1215" r:id="rId6"/>
    <p:sldId id="1216" r:id="rId7"/>
    <p:sldId id="1217" r:id="rId8"/>
    <p:sldId id="1218" r:id="rId9"/>
    <p:sldId id="1219" r:id="rId10"/>
    <p:sldId id="1220" r:id="rId11"/>
    <p:sldId id="1221" r:id="rId12"/>
    <p:sldId id="1222" r:id="rId13"/>
    <p:sldId id="1223" r:id="rId14"/>
    <p:sldId id="1224" r:id="rId15"/>
    <p:sldId id="1225" r:id="rId16"/>
    <p:sldId id="1226" r:id="rId17"/>
    <p:sldId id="1227" r:id="rId18"/>
    <p:sldId id="1228" r:id="rId19"/>
    <p:sldId id="1229" r:id="rId20"/>
    <p:sldId id="1230" r:id="rId21"/>
    <p:sldId id="1231" r:id="rId22"/>
    <p:sldId id="1232" r:id="rId23"/>
    <p:sldId id="1233" r:id="rId24"/>
    <p:sldId id="1234" r:id="rId25"/>
    <p:sldId id="1235" r:id="rId26"/>
    <p:sldId id="1236" r:id="rId27"/>
    <p:sldId id="1237" r:id="rId28"/>
    <p:sldId id="1238" r:id="rId29"/>
    <p:sldId id="1239" r:id="rId30"/>
    <p:sldId id="1240" r:id="rId31"/>
    <p:sldId id="1241" r:id="rId32"/>
    <p:sldId id="1242" r:id="rId33"/>
    <p:sldId id="1244" r:id="rId34"/>
    <p:sldId id="1245" r:id="rId35"/>
    <p:sldId id="1246" r:id="rId36"/>
    <p:sldId id="1247" r:id="rId37"/>
    <p:sldId id="1248" r:id="rId38"/>
    <p:sldId id="1249" r:id="rId39"/>
    <p:sldId id="1250" r:id="rId40"/>
    <p:sldId id="1251" r:id="rId41"/>
    <p:sldId id="1252" r:id="rId42"/>
    <p:sldId id="1253" r:id="rId43"/>
    <p:sldId id="1254" r:id="rId44"/>
    <p:sldId id="1255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B5"/>
    <a:srgbClr val="00A8B0"/>
    <a:srgbClr val="008F96"/>
    <a:srgbClr val="00C2CC"/>
    <a:srgbClr val="00939A"/>
    <a:srgbClr val="FAE0A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6681" autoAdjust="0"/>
  </p:normalViewPr>
  <p:slideViewPr>
    <p:cSldViewPr snapToGrid="0" snapToObjects="1">
      <p:cViewPr varScale="1">
        <p:scale>
          <a:sx n="72" d="100"/>
          <a:sy n="72" d="100"/>
        </p:scale>
        <p:origin x="105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D8BFE0-15DF-428A-81BE-66C8BE94383E}" type="datetime1">
              <a:rPr lang="en-US" smtClean="0"/>
              <a:t>3/16/2017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0AD4-7988-406A-9496-8BCA417D1032}" type="datetime1">
              <a:rPr lang="en-US" altLang="en-US" smtClean="0"/>
              <a:t>3/16/2017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36D8C0-1F1E-40B8-A089-7B98EE5A7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81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D4C299-A376-4786-9CA7-06B93140F33F}" type="datetime1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49203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26EEAE14-B1AF-4E01-B193-8F40F3AE2B3D}" type="datetime1">
              <a:rPr lang="en-US" spc="-10" smtClean="0"/>
              <a:t>3/16/2017</a:t>
            </a:fld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854154" y="6550927"/>
            <a:ext cx="548895" cy="20395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L17.</a:t>
            </a:r>
            <a:fld id="{81D60167-4931-47E6-BA6A-407CBD079E47}" type="slidenum">
              <a:rPr lang="en-US" spc="-10" smtClean="0"/>
              <a:pPr marL="12739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7642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7" y="148418"/>
            <a:ext cx="8726394" cy="663833"/>
          </a:xfrm>
        </p:spPr>
        <p:txBody>
          <a:bodyPr wrap="none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89142"/>
            <a:ext cx="8727141" cy="5202337"/>
          </a:xfrm>
          <a:noFill/>
        </p:spPr>
        <p:txBody>
          <a:bodyPr>
            <a:normAutofit/>
          </a:bodyPr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371513"/>
            <a:ext cx="2133600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21805-2515-496A-BC86-19D5B51D291B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371513"/>
            <a:ext cx="4212996" cy="365125"/>
          </a:xfrm>
          <a:ln>
            <a:solidFill>
              <a:schemeClr val="bg1">
                <a:lumMod val="95000"/>
              </a:schemeClr>
            </a:solidFill>
            <a:prstDash val="sysDash"/>
          </a:ln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041719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SEN-921</a:t>
            </a:r>
            <a:r>
              <a:rPr lang="en-US" baseline="0" dirty="0">
                <a:solidFill>
                  <a:srgbClr val="00B050"/>
                </a:solidFill>
              </a:rPr>
              <a:t> Graph Algorithms and Applications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1FB4F676-7A9B-4916-8655-B1FE2EE67843}" type="datetime1">
              <a:rPr lang="en-US" spc="-10" smtClean="0"/>
              <a:t>3/16/2017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152120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6057900" y="5541169"/>
            <a:ext cx="1600201" cy="191841"/>
          </a:xfrm>
          <a:prstGeom prst="rect">
            <a:avLst/>
          </a:prstGeom>
          <a:ln w="3175">
            <a:miter lim="400000"/>
          </a:ln>
        </p:spPr>
        <p:txBody>
          <a:bodyPr lIns="34290" tIns="34290" rIns="34290" bIns="34290">
            <a:spAutoFit/>
          </a:bodyPr>
          <a:lstStyle>
            <a:lvl1pPr algn="r" defTabSz="914400">
              <a:defRPr sz="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731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0088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77080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239000" y="6629400"/>
            <a:ext cx="1893888" cy="217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B1DF6B-D3B9-427D-B9D7-083A3B36A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6E801-3461-4694-9E93-D071A44E866A}" type="datetime1">
              <a:rPr lang="en-US" altLang="en-US" smtClean="0"/>
              <a:t>3/16/2017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024F07-5C07-4A12-9E5A-E42A20DC5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7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B4109-7F00-4338-88D2-E5A7E32853E0}" type="datetime1">
              <a:rPr lang="en-US" altLang="en-US" smtClean="0"/>
              <a:t>3/16/2017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Based on slides by Erik Demaine and Charles Leiserson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AADDED-43C7-4228-A33B-042D3FA4E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DAE623-9D8B-4499-8E8F-4C8AEC4B9492}" type="datetime1">
              <a:rPr lang="en-US" smtClean="0"/>
              <a:t>3/16/2017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666351"/>
            <a:ext cx="6235848" cy="95216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8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.   Single-Source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Shortest Paths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	           with Negative Edge Weights</a:t>
            </a:r>
          </a:p>
          <a:p>
            <a:pPr eaLnBrk="1" hangingPunct="1"/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sz="2800" b="1" dirty="0">
                <a:ea typeface="ＭＳ Ｐゴシック" charset="0"/>
                <a:cs typeface="ＭＳ Ｐゴシック" charset="0"/>
              </a:rPr>
              <a:t>CSC 680 Advanced 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9630-E8DF-46EF-937E-3F8FCF28D9B8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0326" y="1653769"/>
            <a:ext cx="380788" cy="109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2040">
              <a:spcBef>
                <a:spcPts val="71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343" y="4267595"/>
            <a:ext cx="384608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1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7" y="272491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90" y="2726801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81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36650" y="1593402"/>
            <a:ext cx="4729345" cy="3282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5648-FDA5-49FB-A174-A8863A0F7DE5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4937" y="3188875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2339" y="4267595"/>
            <a:ext cx="384608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1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5486" y="272681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2" name="object 7"/>
          <p:cNvSpPr txBox="1"/>
          <p:nvPr/>
        </p:nvSpPr>
        <p:spPr>
          <a:xfrm>
            <a:off x="4425892" y="2204669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4339341" y="1593402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55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6AD7-8A2D-4F17-BE59-CB2592E68E4B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1431" y="4805699"/>
            <a:ext cx="3890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22"/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∞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6650" y="2085762"/>
            <a:ext cx="4729345" cy="3252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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5486" y="272681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214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EF2D-9B71-4E68-B8C3-04A307AD3A3E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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86" y="272681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239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D227-0EFD-448F-B6D9-0DA411599C97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1431" y="4805699"/>
            <a:ext cx="3890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360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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6650" y="2085762"/>
            <a:ext cx="4729345" cy="3252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5486" y="272681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60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672D-581F-4C8F-A831-0ECE13691359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86" y="272681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86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6690-608E-423C-884A-5CDC0D6A42A4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86" y="2726813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5737" y="5525810"/>
            <a:ext cx="26234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20" dirty="0">
                <a:latin typeface="Times New Roman"/>
                <a:cs typeface="Times New Roman"/>
              </a:rPr>
              <a:t>End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pass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1.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206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21EC-4CC1-4715-8334-952D95735B0E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77921" y="2664168"/>
            <a:ext cx="3890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67"/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∞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6650" y="2085762"/>
            <a:ext cx="4830209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74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B6D9-78E3-4993-A71B-DBEE53BC2188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469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990D-B17E-499B-8AC8-CEA703C3B8BE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9676" y="4805699"/>
            <a:ext cx="38906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18"/>
            <a:r>
              <a:rPr sz="3200" spc="-35" dirty="0">
                <a:solidFill>
                  <a:srgbClr val="008A87"/>
                </a:solidFill>
                <a:latin typeface="Symbol"/>
                <a:cs typeface="Symbol"/>
              </a:rPr>
              <a:t>∞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6650" y="2085762"/>
            <a:ext cx="4729345" cy="3252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2854" y="4267594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68793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095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Single-Source Shortest Paths</a:t>
            </a:r>
          </a:p>
          <a:p>
            <a:pPr lvl="0" eaLnBrk="1" fontAlgn="auto" hangingPunct="1">
              <a:lnSpc>
                <a:spcPts val="3829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		with Negative Edge Weights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Bellman-Ford algorithm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Linear programming and difference constraints</a:t>
            </a:r>
          </a:p>
          <a:p>
            <a:pPr lvl="0" eaLnBrk="1" fontAlgn="auto" hangingPunct="1">
              <a:lnSpc>
                <a:spcPts val="3835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936114" algn="l"/>
              </a:tabLst>
            </a:pPr>
            <a:r>
              <a:rPr lang="en-US" spc="-20" dirty="0">
                <a:solidFill>
                  <a:prstClr val="black"/>
                </a:solidFill>
                <a:latin typeface="Times New Roman"/>
                <a:cs typeface="Times New Roman"/>
              </a:rPr>
              <a:t>VLSI layout compaction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9F0D3-9E83-4836-BA47-38AB7792A317}" type="datetime1">
              <a:rPr lang="en-US" smtClean="0"/>
              <a:t>3/16/2017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8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B29D-A308-4F0E-ABA8-E9F0259C3E67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5194622" y="4234932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68793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97515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037B-CE5E-4399-9647-99B88C66E77F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5205508" y="4213160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68793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3066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DBB0-47D9-48F5-B160-8CA214AAB128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5205508" y="4202274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68793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91908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CB28-48E2-4C62-9875-766139615605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6"/>
          <p:cNvSpPr txBox="1"/>
          <p:nvPr/>
        </p:nvSpPr>
        <p:spPr>
          <a:xfrm>
            <a:off x="5205508" y="4213160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68793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6221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0E9-2393-4FE6-8596-702054D63A3A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33530" y="4805699"/>
            <a:ext cx="61320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28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6650" y="2085762"/>
            <a:ext cx="4729345" cy="3252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13254" y="4267594"/>
            <a:ext cx="455925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977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709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FBA0A-7752-4B5E-A1B2-50E2F95E0BC9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3254" y="4267594"/>
            <a:ext cx="455925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977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4800" i="1" spc="-37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D</a:t>
            </a:r>
            <a:endParaRPr sz="4800" baseline="-10416">
              <a:latin typeface="Times New Roman"/>
              <a:cs typeface="Times New Roman"/>
            </a:endParaRPr>
          </a:p>
          <a:p>
            <a:pPr marL="12739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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7644" y="272453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53015" y="4267594"/>
            <a:ext cx="373783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60512">
              <a:spcBef>
                <a:spcPts val="908"/>
              </a:spcBef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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40" y="1653780"/>
            <a:ext cx="45337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</a:t>
            </a: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1912" y="2724927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72710" y="5525810"/>
            <a:ext cx="51718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20" dirty="0">
                <a:latin typeface="Times New Roman"/>
                <a:cs typeface="Times New Roman"/>
              </a:rPr>
              <a:t>End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pass 2 </a:t>
            </a:r>
            <a:r>
              <a:rPr sz="3600" spc="-20" dirty="0">
                <a:latin typeface="Times New Roman"/>
                <a:cs typeface="Times New Roman"/>
              </a:rPr>
              <a:t>(and</a:t>
            </a:r>
            <a:r>
              <a:rPr sz="3600" dirty="0">
                <a:latin typeface="Times New Roman"/>
                <a:cs typeface="Times New Roman"/>
              </a:rPr>
              <a:t> 3 </a:t>
            </a:r>
            <a:r>
              <a:rPr sz="3600" spc="-2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4).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5172854" y="4267594"/>
            <a:ext cx="396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5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1F86-A049-4F33-925C-1F32698F3CD1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7987" y="1400747"/>
            <a:ext cx="7641861" cy="13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0700"/>
              </a:lnSpc>
              <a:tabLst>
                <a:tab pos="1903898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 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Bellman-Ford 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executes,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392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6048-0CE7-43B7-80C9-2CD68EAC4A9C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373" y="3958073"/>
            <a:ext cx="5506458" cy="1162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6664" y="4039337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49" y="284599"/>
                </a:lnTo>
                <a:lnTo>
                  <a:pt x="662355" y="232232"/>
                </a:lnTo>
                <a:lnTo>
                  <a:pt x="641724" y="183441"/>
                </a:lnTo>
                <a:lnTo>
                  <a:pt x="614062" y="138915"/>
                </a:lnTo>
                <a:lnTo>
                  <a:pt x="580072" y="99345"/>
                </a:lnTo>
                <a:lnTo>
                  <a:pt x="540459" y="65422"/>
                </a:lnTo>
                <a:lnTo>
                  <a:pt x="495926" y="37835"/>
                </a:lnTo>
                <a:lnTo>
                  <a:pt x="447178" y="17276"/>
                </a:lnTo>
                <a:lnTo>
                  <a:pt x="394918" y="4434"/>
                </a:lnTo>
                <a:lnTo>
                  <a:pt x="339852" y="0"/>
                </a:lnTo>
                <a:lnTo>
                  <a:pt x="312011" y="1122"/>
                </a:lnTo>
                <a:lnTo>
                  <a:pt x="258260" y="9847"/>
                </a:lnTo>
                <a:lnTo>
                  <a:pt x="207668" y="26634"/>
                </a:lnTo>
                <a:lnTo>
                  <a:pt x="160940" y="50793"/>
                </a:lnTo>
                <a:lnTo>
                  <a:pt x="118779" y="81634"/>
                </a:lnTo>
                <a:lnTo>
                  <a:pt x="81889" y="118467"/>
                </a:lnTo>
                <a:lnTo>
                  <a:pt x="50975" y="160602"/>
                </a:lnTo>
                <a:lnTo>
                  <a:pt x="26741" y="207347"/>
                </a:lnTo>
                <a:lnTo>
                  <a:pt x="9890" y="258012"/>
                </a:lnTo>
                <a:lnTo>
                  <a:pt x="1128" y="311908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5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0252" y="3962854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49" y="284599"/>
                </a:lnTo>
                <a:lnTo>
                  <a:pt x="662355" y="232232"/>
                </a:lnTo>
                <a:lnTo>
                  <a:pt x="641724" y="183441"/>
                </a:lnTo>
                <a:lnTo>
                  <a:pt x="614062" y="138915"/>
                </a:lnTo>
                <a:lnTo>
                  <a:pt x="580072" y="99345"/>
                </a:lnTo>
                <a:lnTo>
                  <a:pt x="540459" y="65422"/>
                </a:lnTo>
                <a:lnTo>
                  <a:pt x="495926" y="37835"/>
                </a:lnTo>
                <a:lnTo>
                  <a:pt x="447178" y="17276"/>
                </a:lnTo>
                <a:lnTo>
                  <a:pt x="394918" y="4434"/>
                </a:lnTo>
                <a:lnTo>
                  <a:pt x="339852" y="0"/>
                </a:lnTo>
                <a:lnTo>
                  <a:pt x="312011" y="1122"/>
                </a:lnTo>
                <a:lnTo>
                  <a:pt x="258260" y="9847"/>
                </a:lnTo>
                <a:lnTo>
                  <a:pt x="207668" y="26634"/>
                </a:lnTo>
                <a:lnTo>
                  <a:pt x="160940" y="50793"/>
                </a:lnTo>
                <a:lnTo>
                  <a:pt x="118779" y="81634"/>
                </a:lnTo>
                <a:lnTo>
                  <a:pt x="81889" y="118467"/>
                </a:lnTo>
                <a:lnTo>
                  <a:pt x="50975" y="160602"/>
                </a:lnTo>
                <a:lnTo>
                  <a:pt x="26741" y="207347"/>
                </a:lnTo>
                <a:lnTo>
                  <a:pt x="9890" y="258012"/>
                </a:lnTo>
                <a:lnTo>
                  <a:pt x="1128" y="311908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5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0252" y="3962854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34"/>
                </a:lnTo>
                <a:lnTo>
                  <a:pt x="232525" y="17276"/>
                </a:lnTo>
                <a:lnTo>
                  <a:pt x="183777" y="37835"/>
                </a:lnTo>
                <a:lnTo>
                  <a:pt x="139244" y="65422"/>
                </a:lnTo>
                <a:lnTo>
                  <a:pt x="99631" y="99345"/>
                </a:lnTo>
                <a:lnTo>
                  <a:pt x="65641" y="138915"/>
                </a:lnTo>
                <a:lnTo>
                  <a:pt x="37979" y="183441"/>
                </a:lnTo>
                <a:lnTo>
                  <a:pt x="17349" y="232232"/>
                </a:lnTo>
                <a:lnTo>
                  <a:pt x="4454" y="284599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5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lnTo>
                  <a:pt x="678575" y="311908"/>
                </a:lnTo>
                <a:lnTo>
                  <a:pt x="669813" y="258012"/>
                </a:lnTo>
                <a:lnTo>
                  <a:pt x="652962" y="207347"/>
                </a:lnTo>
                <a:lnTo>
                  <a:pt x="628728" y="160602"/>
                </a:lnTo>
                <a:lnTo>
                  <a:pt x="597814" y="118467"/>
                </a:lnTo>
                <a:lnTo>
                  <a:pt x="560925" y="81634"/>
                </a:lnTo>
                <a:lnTo>
                  <a:pt x="518763" y="50793"/>
                </a:lnTo>
                <a:lnTo>
                  <a:pt x="472035" y="26634"/>
                </a:lnTo>
                <a:lnTo>
                  <a:pt x="421443" y="9847"/>
                </a:lnTo>
                <a:lnTo>
                  <a:pt x="367692" y="1122"/>
                </a:lnTo>
                <a:lnTo>
                  <a:pt x="33985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9223" y="4113098"/>
            <a:ext cx="59111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2763806" algn="l"/>
                <a:tab pos="5522517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9552" y="4303968"/>
            <a:ext cx="701082" cy="400900"/>
          </a:xfrm>
          <a:custGeom>
            <a:avLst/>
            <a:gdLst/>
            <a:ahLst/>
            <a:cxnLst/>
            <a:rect l="l" t="t" r="r" b="b"/>
            <a:pathLst>
              <a:path w="699134" h="399414">
                <a:moveTo>
                  <a:pt x="649199" y="27767"/>
                </a:moveTo>
                <a:lnTo>
                  <a:pt x="648939" y="27290"/>
                </a:lnTo>
                <a:lnTo>
                  <a:pt x="634098" y="19869"/>
                </a:lnTo>
                <a:lnTo>
                  <a:pt x="0" y="374904"/>
                </a:lnTo>
                <a:lnTo>
                  <a:pt x="13716" y="399288"/>
                </a:lnTo>
                <a:lnTo>
                  <a:pt x="647936" y="44937"/>
                </a:lnTo>
                <a:lnTo>
                  <a:pt x="649199" y="27767"/>
                </a:lnTo>
                <a:close/>
              </a:path>
              <a:path w="699134" h="399414">
                <a:moveTo>
                  <a:pt x="698754" y="0"/>
                </a:moveTo>
                <a:lnTo>
                  <a:pt x="603504" y="4572"/>
                </a:lnTo>
                <a:lnTo>
                  <a:pt x="634098" y="19869"/>
                </a:lnTo>
                <a:lnTo>
                  <a:pt x="642366" y="15240"/>
                </a:lnTo>
                <a:lnTo>
                  <a:pt x="648939" y="27290"/>
                </a:lnTo>
                <a:lnTo>
                  <a:pt x="649224" y="27432"/>
                </a:lnTo>
                <a:lnTo>
                  <a:pt x="649224" y="27812"/>
                </a:lnTo>
                <a:lnTo>
                  <a:pt x="656082" y="40386"/>
                </a:lnTo>
                <a:lnTo>
                  <a:pt x="656082" y="63398"/>
                </a:lnTo>
                <a:lnTo>
                  <a:pt x="698754" y="0"/>
                </a:lnTo>
                <a:close/>
              </a:path>
              <a:path w="699134" h="399414">
                <a:moveTo>
                  <a:pt x="648939" y="27290"/>
                </a:moveTo>
                <a:lnTo>
                  <a:pt x="642366" y="15240"/>
                </a:lnTo>
                <a:lnTo>
                  <a:pt x="634098" y="19869"/>
                </a:lnTo>
                <a:lnTo>
                  <a:pt x="648939" y="27290"/>
                </a:lnTo>
                <a:close/>
              </a:path>
              <a:path w="699134" h="399414">
                <a:moveTo>
                  <a:pt x="656082" y="63398"/>
                </a:moveTo>
                <a:lnTo>
                  <a:pt x="656082" y="40386"/>
                </a:lnTo>
                <a:lnTo>
                  <a:pt x="647936" y="44937"/>
                </a:lnTo>
                <a:lnTo>
                  <a:pt x="645414" y="79248"/>
                </a:lnTo>
                <a:lnTo>
                  <a:pt x="656082" y="63398"/>
                </a:lnTo>
                <a:close/>
              </a:path>
              <a:path w="699134" h="399414">
                <a:moveTo>
                  <a:pt x="656082" y="40386"/>
                </a:moveTo>
                <a:lnTo>
                  <a:pt x="649199" y="27767"/>
                </a:lnTo>
                <a:lnTo>
                  <a:pt x="647936" y="44937"/>
                </a:lnTo>
                <a:lnTo>
                  <a:pt x="656082" y="40386"/>
                </a:lnTo>
                <a:close/>
              </a:path>
              <a:path w="699134" h="399414">
                <a:moveTo>
                  <a:pt x="649224" y="27812"/>
                </a:moveTo>
                <a:lnTo>
                  <a:pt x="649224" y="27432"/>
                </a:lnTo>
                <a:lnTo>
                  <a:pt x="649199" y="27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987" y="1368624"/>
            <a:ext cx="7916947" cy="259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3200"/>
              </a:lnSpc>
              <a:tabLst>
                <a:tab pos="1092401" algn="l"/>
                <a:tab pos="1903898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 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Bellman-Ford 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executes,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. 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vertex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shortest 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wit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minimu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 edges.</a:t>
            </a:r>
            <a:endParaRPr sz="2800" dirty="0">
              <a:latin typeface="Times New Roman"/>
              <a:cs typeface="Times New Roman"/>
            </a:endParaRPr>
          </a:p>
          <a:p>
            <a:pPr marR="134400" algn="r">
              <a:lnSpc>
                <a:spcPts val="3295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8321" y="3868363"/>
            <a:ext cx="3153279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9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1219"/>
              </a:spcBef>
              <a:tabLst>
                <a:tab pos="2749793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4800" i="1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 baseline="-3439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9637" y="4403735"/>
            <a:ext cx="4330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016" y="4480213"/>
            <a:ext cx="34321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987" y="5196137"/>
            <a:ext cx="6190030" cy="968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shortes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 dirty="0">
              <a:latin typeface="Times New Roman"/>
              <a:cs typeface="Times New Roman"/>
            </a:endParaRPr>
          </a:p>
          <a:p>
            <a:pPr marL="1740835">
              <a:spcBef>
                <a:spcPts val="702"/>
              </a:spcBef>
            </a:pP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= </a:t>
            </a: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0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19134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(cont’d)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0A7A-9032-4BB3-AB16-B11C4BE52DA5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058373" y="1186525"/>
            <a:ext cx="5506458" cy="1163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6664" y="1267789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49" y="284785"/>
                </a:lnTo>
                <a:lnTo>
                  <a:pt x="662355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5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40252" y="1191306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679704" y="339851"/>
                </a:moveTo>
                <a:lnTo>
                  <a:pt x="675249" y="284785"/>
                </a:lnTo>
                <a:lnTo>
                  <a:pt x="662355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5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0252" y="1191306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4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5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5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552" y="1532420"/>
            <a:ext cx="701082" cy="401537"/>
          </a:xfrm>
          <a:custGeom>
            <a:avLst/>
            <a:gdLst/>
            <a:ahLst/>
            <a:cxnLst/>
            <a:rect l="l" t="t" r="r" b="b"/>
            <a:pathLst>
              <a:path w="699134" h="400050">
                <a:moveTo>
                  <a:pt x="649224" y="28194"/>
                </a:moveTo>
                <a:lnTo>
                  <a:pt x="633624" y="20134"/>
                </a:lnTo>
                <a:lnTo>
                  <a:pt x="0" y="374904"/>
                </a:lnTo>
                <a:lnTo>
                  <a:pt x="13716" y="400050"/>
                </a:lnTo>
                <a:lnTo>
                  <a:pt x="647975" y="44925"/>
                </a:lnTo>
                <a:lnTo>
                  <a:pt x="649224" y="28194"/>
                </a:lnTo>
                <a:close/>
              </a:path>
              <a:path w="699134" h="400050">
                <a:moveTo>
                  <a:pt x="698754" y="0"/>
                </a:moveTo>
                <a:lnTo>
                  <a:pt x="603504" y="4572"/>
                </a:lnTo>
                <a:lnTo>
                  <a:pt x="633624" y="20134"/>
                </a:lnTo>
                <a:lnTo>
                  <a:pt x="642366" y="15240"/>
                </a:lnTo>
                <a:lnTo>
                  <a:pt x="656082" y="40386"/>
                </a:lnTo>
                <a:lnTo>
                  <a:pt x="656082" y="63397"/>
                </a:lnTo>
                <a:lnTo>
                  <a:pt x="698754" y="0"/>
                </a:lnTo>
                <a:close/>
              </a:path>
              <a:path w="699134" h="400050">
                <a:moveTo>
                  <a:pt x="656082" y="40386"/>
                </a:moveTo>
                <a:lnTo>
                  <a:pt x="642366" y="15240"/>
                </a:lnTo>
                <a:lnTo>
                  <a:pt x="633624" y="20134"/>
                </a:lnTo>
                <a:lnTo>
                  <a:pt x="649224" y="28194"/>
                </a:lnTo>
                <a:lnTo>
                  <a:pt x="649224" y="44226"/>
                </a:lnTo>
                <a:lnTo>
                  <a:pt x="656082" y="40386"/>
                </a:lnTo>
                <a:close/>
              </a:path>
              <a:path w="699134" h="400050">
                <a:moveTo>
                  <a:pt x="656082" y="63397"/>
                </a:moveTo>
                <a:lnTo>
                  <a:pt x="656082" y="40386"/>
                </a:lnTo>
                <a:lnTo>
                  <a:pt x="647975" y="44925"/>
                </a:lnTo>
                <a:lnTo>
                  <a:pt x="645414" y="79248"/>
                </a:lnTo>
                <a:lnTo>
                  <a:pt x="656082" y="63397"/>
                </a:lnTo>
                <a:close/>
              </a:path>
              <a:path w="699134" h="400050">
                <a:moveTo>
                  <a:pt x="649224" y="44226"/>
                </a:moveTo>
                <a:lnTo>
                  <a:pt x="649224" y="28194"/>
                </a:lnTo>
                <a:lnTo>
                  <a:pt x="647975" y="44925"/>
                </a:lnTo>
                <a:lnTo>
                  <a:pt x="649224" y="44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8320" y="1097581"/>
            <a:ext cx="4528700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99">
              <a:lnSpc>
                <a:spcPts val="2884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1373941">
              <a:lnSpc>
                <a:spcPts val="2533"/>
              </a:lnSpc>
              <a:tabLst>
                <a:tab pos="4125645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baseline="-37037" dirty="0">
              <a:latin typeface="Times New Roman"/>
              <a:cs typeface="Times New Roman"/>
            </a:endParaRPr>
          </a:p>
          <a:p>
            <a:pPr marL="12739">
              <a:lnSpc>
                <a:spcPts val="3501"/>
              </a:lnSpc>
              <a:tabLst>
                <a:tab pos="2749793" algn="l"/>
              </a:tabLst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67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baseline="-37037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4800" i="1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18518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 baseline="-3439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0907" y="660730"/>
            <a:ext cx="417084" cy="1199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77710">
              <a:lnSpc>
                <a:spcPct val="128000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i="1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3200" i="1" baseline="-3703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9637" y="1632952"/>
            <a:ext cx="4330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016" y="1709430"/>
            <a:ext cx="34321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706" y="2591783"/>
            <a:ext cx="8942293" cy="404880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2739" marR="203830">
              <a:lnSpc>
                <a:spcPct val="90000"/>
              </a:lnSpc>
            </a:pPr>
            <a:r>
              <a:rPr sz="2800" spc="-5" dirty="0">
                <a:latin typeface="Times New Roman"/>
                <a:cs typeface="Times New Roman"/>
              </a:rPr>
              <a:t>Initially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unchange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by subsequen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relaxation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(becaus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o</a:t>
            </a:r>
            <a:r>
              <a:rPr lang="en-US" sz="2800" spc="-5" dirty="0">
                <a:latin typeface="Times New Roman"/>
                <a:cs typeface="Times New Roman"/>
              </a:rPr>
              <a:t>f L</a:t>
            </a:r>
            <a:r>
              <a:rPr sz="2800" spc="-5" dirty="0">
                <a:latin typeface="Times New Roman"/>
                <a:cs typeface="Times New Roman"/>
              </a:rPr>
              <a:t>emm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 from </a:t>
            </a:r>
            <a:r>
              <a:rPr lang="en-US" sz="2800" spc="-5" dirty="0">
                <a:latin typeface="Times New Roman"/>
                <a:cs typeface="Times New Roman"/>
              </a:rPr>
              <a:t>the previous lecture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200"/>
              </a:lnSpc>
              <a:spcBef>
                <a:spcPts val="216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lang="en-US" sz="2800" dirty="0">
                <a:latin typeface="Times New Roman"/>
                <a:cs typeface="Times New Roman"/>
              </a:rPr>
              <a:t> (Lemma 2)</a:t>
            </a:r>
            <a:endParaRPr sz="28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009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endParaRPr sz="2800" dirty="0">
              <a:latin typeface="Times New Roman"/>
              <a:cs typeface="Times New Roman"/>
            </a:endParaRPr>
          </a:p>
          <a:p>
            <a:pPr marL="238863">
              <a:lnSpc>
                <a:spcPts val="3034"/>
              </a:lnSpc>
            </a:pPr>
            <a:r>
              <a:rPr lang="en-US" sz="2800" dirty="0">
                <a:latin typeface="Arial"/>
                <a:cs typeface="Arial"/>
              </a:rPr>
              <a:t>⁞</a:t>
            </a:r>
            <a:endParaRPr sz="2800" dirty="0">
              <a:latin typeface="Arial"/>
              <a:cs typeface="Arial"/>
            </a:endParaRPr>
          </a:p>
          <a:p>
            <a:pPr marL="238863" indent="-226124">
              <a:lnSpc>
                <a:spcPts val="3230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throug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0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 err="1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  <a:p>
            <a:pPr marL="12739" marR="5096">
              <a:lnSpc>
                <a:spcPts val="3090"/>
              </a:lnSpc>
              <a:spcBef>
                <a:spcPts val="497"/>
              </a:spcBef>
            </a:pP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negative-weigh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cycles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p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simple. Longes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pat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 ha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12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114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edges.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9482" y="5842793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9482" y="5832160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980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003" y="1724271"/>
            <a:ext cx="7993996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  <a:tabLst>
                <a:tab pos="2017279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15" dirty="0">
                <a:latin typeface="Times New Roman"/>
                <a:cs typeface="Times New Roman"/>
              </a:rPr>
              <a:t>If a value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fails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converge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after</a:t>
            </a:r>
            <a:endParaRPr sz="3200">
              <a:latin typeface="Times New Roman"/>
              <a:cs typeface="Times New Roman"/>
            </a:endParaRPr>
          </a:p>
          <a:p>
            <a:pPr marL="12739" marR="688563">
              <a:lnSpc>
                <a:spcPts val="3461"/>
              </a:lnSpc>
              <a:spcBef>
                <a:spcPts val="245"/>
              </a:spcBef>
            </a:pPr>
            <a:r>
              <a:rPr sz="3200" b="1" spc="14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i="1" spc="12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passes,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 cycle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reachable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9710" y="2664167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7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9710" y="2664167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7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Negative-Weight Cycles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3D53-A911-4A11-975A-8C576452CE4D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7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48438" y="2030405"/>
            <a:ext cx="6493704" cy="2328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Negative-Weight Cycles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226C-FCB0-457D-8794-E492B2D6440C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2962736"/>
            <a:ext cx="128372" cy="127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811" y="1030853"/>
            <a:ext cx="814554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15" dirty="0">
                <a:latin typeface="Times New Roman"/>
                <a:cs typeface="Times New Roman"/>
              </a:rPr>
              <a:t>If a graph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75" y="1457882"/>
            <a:ext cx="870017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75" y="2008544"/>
            <a:ext cx="17014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4435" y="3652113"/>
            <a:ext cx="305649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022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818" y="3652113"/>
            <a:ext cx="282725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9799" y="1736283"/>
            <a:ext cx="4330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35" dirty="0"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7329" y="2631878"/>
            <a:ext cx="56099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&lt; 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91948" y="4667560"/>
            <a:ext cx="8039842" cy="132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800"/>
              </a:lnSpc>
              <a:spcBef>
                <a:spcPts val="3339"/>
              </a:spcBef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Bellman-Ford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algorithm: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shortest-path lengths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source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 determines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exists.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4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72910"/>
            <a:ext cx="8726394" cy="614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05">
              <a:lnSpc>
                <a:spcPts val="5276"/>
              </a:lnSpc>
            </a:pPr>
            <a:r>
              <a:rPr spc="-25" dirty="0"/>
              <a:t>Linear </a:t>
            </a:r>
            <a:r>
              <a:rPr lang="en-US" spc="-25" dirty="0"/>
              <a:t>P</a:t>
            </a:r>
            <a:r>
              <a:rPr spc="-25" dirty="0"/>
              <a:t>rogramming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E9F1B42-326B-4242-B5DA-47A01561121C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042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6273" y="3473669"/>
            <a:ext cx="1069772" cy="2141532"/>
          </a:xfrm>
          <a:custGeom>
            <a:avLst/>
            <a:gdLst/>
            <a:ahLst/>
            <a:cxnLst/>
            <a:rect l="l" t="t" r="r" b="b"/>
            <a:pathLst>
              <a:path w="1066800" h="2133600">
                <a:moveTo>
                  <a:pt x="0" y="0"/>
                </a:moveTo>
                <a:lnTo>
                  <a:pt x="0" y="2133600"/>
                </a:lnTo>
                <a:lnTo>
                  <a:pt x="1066800" y="2133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9861" y="3397186"/>
            <a:ext cx="1069772" cy="2141532"/>
          </a:xfrm>
          <a:custGeom>
            <a:avLst/>
            <a:gdLst/>
            <a:ahLst/>
            <a:cxnLst/>
            <a:rect l="l" t="t" r="r" b="b"/>
            <a:pathLst>
              <a:path w="1066800" h="2133600">
                <a:moveTo>
                  <a:pt x="0" y="0"/>
                </a:moveTo>
                <a:lnTo>
                  <a:pt x="0" y="2133600"/>
                </a:lnTo>
                <a:lnTo>
                  <a:pt x="1066800" y="2133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861" y="3397186"/>
            <a:ext cx="1069772" cy="2141532"/>
          </a:xfrm>
          <a:custGeom>
            <a:avLst/>
            <a:gdLst/>
            <a:ahLst/>
            <a:cxnLst/>
            <a:rect l="l" t="t" r="r" b="b"/>
            <a:pathLst>
              <a:path w="1066800" h="2133600">
                <a:moveTo>
                  <a:pt x="0" y="0"/>
                </a:moveTo>
                <a:lnTo>
                  <a:pt x="0" y="2133600"/>
                </a:lnTo>
                <a:lnTo>
                  <a:pt x="1066800" y="21336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3142" y="4211306"/>
            <a:ext cx="1273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1960" y="4262923"/>
            <a:ext cx="2489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4289" y="3473669"/>
            <a:ext cx="152825" cy="2141532"/>
          </a:xfrm>
          <a:custGeom>
            <a:avLst/>
            <a:gdLst/>
            <a:ahLst/>
            <a:cxnLst/>
            <a:rect l="l" t="t" r="r" b="b"/>
            <a:pathLst>
              <a:path w="152400" h="2133600">
                <a:moveTo>
                  <a:pt x="0" y="0"/>
                </a:moveTo>
                <a:lnTo>
                  <a:pt x="0" y="2133600"/>
                </a:lnTo>
                <a:lnTo>
                  <a:pt x="152400" y="2133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7877" y="3397186"/>
            <a:ext cx="152825" cy="2141532"/>
          </a:xfrm>
          <a:custGeom>
            <a:avLst/>
            <a:gdLst/>
            <a:ahLst/>
            <a:cxnLst/>
            <a:rect l="l" t="t" r="r" b="b"/>
            <a:pathLst>
              <a:path w="152400" h="2133600">
                <a:moveTo>
                  <a:pt x="0" y="0"/>
                </a:moveTo>
                <a:lnTo>
                  <a:pt x="0" y="2133600"/>
                </a:lnTo>
                <a:lnTo>
                  <a:pt x="152400" y="2133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07877" y="3397186"/>
            <a:ext cx="152825" cy="2141532"/>
          </a:xfrm>
          <a:custGeom>
            <a:avLst/>
            <a:gdLst/>
            <a:ahLst/>
            <a:cxnLst/>
            <a:rect l="l" t="t" r="r" b="b"/>
            <a:pathLst>
              <a:path w="152400" h="2133600">
                <a:moveTo>
                  <a:pt x="0" y="0"/>
                </a:moveTo>
                <a:lnTo>
                  <a:pt x="0" y="2133600"/>
                </a:lnTo>
                <a:lnTo>
                  <a:pt x="152400" y="2133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1543" y="4467951"/>
            <a:ext cx="1069772" cy="152967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0"/>
                </a:moveTo>
                <a:lnTo>
                  <a:pt x="0" y="152400"/>
                </a:lnTo>
                <a:lnTo>
                  <a:pt x="1066800" y="152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131" y="4391468"/>
            <a:ext cx="1069772" cy="152967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0"/>
                </a:moveTo>
                <a:lnTo>
                  <a:pt x="0" y="152400"/>
                </a:lnTo>
                <a:lnTo>
                  <a:pt x="1066800" y="152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5131" y="4391468"/>
            <a:ext cx="1069772" cy="152967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0"/>
                </a:moveTo>
                <a:lnTo>
                  <a:pt x="0" y="152400"/>
                </a:lnTo>
                <a:lnTo>
                  <a:pt x="1066800" y="152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9788" y="4009052"/>
            <a:ext cx="152825" cy="1070766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0" y="1066800"/>
                </a:lnTo>
                <a:lnTo>
                  <a:pt x="152400" y="10668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63376" y="3932569"/>
            <a:ext cx="152825" cy="1070766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0" y="1066800"/>
                </a:lnTo>
                <a:lnTo>
                  <a:pt x="152400" y="10668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63376" y="3932569"/>
            <a:ext cx="152825" cy="1070766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0" y="1066800"/>
                </a:lnTo>
                <a:lnTo>
                  <a:pt x="152400" y="10668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99244" y="4157003"/>
            <a:ext cx="1273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6077" y="4261037"/>
            <a:ext cx="197398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latin typeface="Times New Roman"/>
                <a:cs typeface="Times New Roman"/>
              </a:rPr>
              <a:t>maximizing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4518" y="4009052"/>
            <a:ext cx="152825" cy="1070766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0" y="1066800"/>
                </a:lnTo>
                <a:lnTo>
                  <a:pt x="152400" y="10668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8106" y="3932569"/>
            <a:ext cx="152825" cy="1070766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0" y="1066800"/>
                </a:lnTo>
                <a:lnTo>
                  <a:pt x="152399" y="10668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8106" y="3932569"/>
            <a:ext cx="152825" cy="1070766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0" y="0"/>
                </a:moveTo>
                <a:lnTo>
                  <a:pt x="0" y="1066800"/>
                </a:lnTo>
                <a:lnTo>
                  <a:pt x="152399" y="10668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2934" y="1227046"/>
            <a:ext cx="8224505" cy="218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9300"/>
              </a:lnSpc>
              <a:tabLst>
                <a:tab pos="2651063" algn="l"/>
              </a:tabLst>
            </a:pP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matrix,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latin typeface="Times New Roman"/>
                <a:cs typeface="Times New Roman"/>
              </a:rPr>
              <a:t>-vector,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-vector.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Find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-vector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maximizes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5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determine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 solution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  <a:p>
            <a:pPr marL="1219158">
              <a:lnSpc>
                <a:spcPts val="3360"/>
              </a:lnSpc>
            </a:pP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4697" y="4190655"/>
            <a:ext cx="31965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5242" y="5673663"/>
            <a:ext cx="27444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5074" y="5673664"/>
            <a:ext cx="137542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547156" algn="l"/>
                <a:tab pos="1158646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	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3847" y="5658563"/>
            <a:ext cx="369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4800" i="1" spc="-22" baseline="-17361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2100" spc="-1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66687" y="5673664"/>
            <a:ext cx="20631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3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Linear-Programming Algorithms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03DF-E3CD-4470-AD8F-632BFF2DA62A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74265" y="1571304"/>
            <a:ext cx="7915672" cy="236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for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general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</a:t>
            </a:r>
            <a:endParaRPr sz="3200">
              <a:latin typeface="Times New Roman"/>
              <a:cs typeface="Times New Roman"/>
            </a:endParaRPr>
          </a:p>
          <a:p>
            <a:pPr marL="238863" marR="243322" indent="-226124">
              <a:lnSpc>
                <a:spcPts val="3461"/>
              </a:lnSpc>
              <a:spcBef>
                <a:spcPts val="622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Simplex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practical,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worst-case exponential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Interior-point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methods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—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polynomial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competes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simplex.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243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8820" y="157179"/>
            <a:ext cx="5160374" cy="541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8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Linear-Programming Algorithms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CFF4-8406-4198-A0B4-E7DFC528AD9B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74265" y="1571304"/>
            <a:ext cx="7915672" cy="184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"/>
              </a:spcBef>
              <a:buClr>
                <a:srgbClr val="CC0000"/>
              </a:buClr>
              <a:buFont typeface="Times New Roman"/>
              <a:buChar char="•"/>
            </a:pPr>
            <a:endParaRPr sz="3400" dirty="0">
              <a:latin typeface="Times New Roman"/>
              <a:cs typeface="Times New Roman"/>
            </a:endParaRPr>
          </a:p>
          <a:p>
            <a:pPr marL="12739" marR="161790">
              <a:lnSpc>
                <a:spcPts val="3531"/>
              </a:lnSpc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Feasibility problem: </a:t>
            </a:r>
            <a:r>
              <a:rPr sz="3200" spc="-30" dirty="0">
                <a:latin typeface="Times New Roman"/>
                <a:cs typeface="Times New Roman"/>
              </a:rPr>
              <a:t>N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optimization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criterion. Just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57972" indent="-245233">
              <a:lnSpc>
                <a:spcPts val="3330"/>
              </a:lnSpc>
              <a:buClr>
                <a:srgbClr val="CC0000"/>
              </a:buClr>
              <a:buFont typeface="Times New Roman"/>
              <a:buChar char="•"/>
              <a:tabLst>
                <a:tab pos="258609" algn="l"/>
              </a:tabLst>
            </a:pP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general,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just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ordinary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LP.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55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003" y="1418337"/>
            <a:ext cx="8346129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Linear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 exactly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20" dirty="0">
                <a:latin typeface="Times New Roman"/>
                <a:cs typeface="Times New Roman"/>
              </a:rPr>
              <a:t>’s.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368" y="2399860"/>
            <a:ext cx="2832984" cy="1871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2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945898" marR="5096" indent="-637">
              <a:lnSpc>
                <a:spcPts val="3461"/>
              </a:lnSpc>
              <a:spcBef>
                <a:spcPts val="416"/>
              </a:spcBef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–2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2229" y="2817134"/>
            <a:ext cx="301192" cy="1453182"/>
          </a:xfrm>
          <a:custGeom>
            <a:avLst/>
            <a:gdLst/>
            <a:ahLst/>
            <a:cxnLst/>
            <a:rect l="l" t="t" r="r" b="b"/>
            <a:pathLst>
              <a:path w="300354" h="1447800">
                <a:moveTo>
                  <a:pt x="0" y="0"/>
                </a:moveTo>
                <a:lnTo>
                  <a:pt x="47166" y="5929"/>
                </a:lnTo>
                <a:lnTo>
                  <a:pt x="88399" y="22452"/>
                </a:lnTo>
                <a:lnTo>
                  <a:pt x="121280" y="47671"/>
                </a:lnTo>
                <a:lnTo>
                  <a:pt x="143394" y="79687"/>
                </a:lnTo>
                <a:lnTo>
                  <a:pt x="152400" y="603503"/>
                </a:lnTo>
                <a:lnTo>
                  <a:pt x="153264" y="616340"/>
                </a:lnTo>
                <a:lnTo>
                  <a:pt x="172528" y="663153"/>
                </a:lnTo>
                <a:lnTo>
                  <a:pt x="201065" y="691534"/>
                </a:lnTo>
                <a:lnTo>
                  <a:pt x="238995" y="712037"/>
                </a:lnTo>
                <a:lnTo>
                  <a:pt x="283900" y="722765"/>
                </a:lnTo>
                <a:lnTo>
                  <a:pt x="300002" y="723840"/>
                </a:lnTo>
                <a:lnTo>
                  <a:pt x="284355" y="724560"/>
                </a:lnTo>
                <a:lnTo>
                  <a:pt x="240118" y="734622"/>
                </a:lnTo>
                <a:lnTo>
                  <a:pt x="202107" y="754973"/>
                </a:lnTo>
                <a:lnTo>
                  <a:pt x="173112" y="783607"/>
                </a:lnTo>
                <a:lnTo>
                  <a:pt x="155923" y="818515"/>
                </a:lnTo>
                <a:lnTo>
                  <a:pt x="152400" y="1327403"/>
                </a:lnTo>
                <a:lnTo>
                  <a:pt x="151535" y="1340240"/>
                </a:lnTo>
                <a:lnTo>
                  <a:pt x="132271" y="1387053"/>
                </a:lnTo>
                <a:lnTo>
                  <a:pt x="103734" y="1415434"/>
                </a:lnTo>
                <a:lnTo>
                  <a:pt x="65804" y="1435937"/>
                </a:lnTo>
                <a:lnTo>
                  <a:pt x="20899" y="1446665"/>
                </a:lnTo>
                <a:lnTo>
                  <a:pt x="4797" y="144774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00791" y="3317280"/>
            <a:ext cx="17963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sz="3200" i="1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68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200" baseline="-21164">
              <a:latin typeface="Times New Roman"/>
              <a:cs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Syste</a:t>
            </a:r>
            <a:r>
              <a:rPr lang="en-US" spc="-40" dirty="0">
                <a:latin typeface="Times New Roman"/>
                <a:cs typeface="Times New Roman"/>
              </a:rPr>
              <a:t>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Difference</a:t>
            </a:r>
            <a:r>
              <a:rPr lang="en-US" spc="-20" dirty="0">
                <a:latin typeface="Times New Roman"/>
                <a:cs typeface="Times New Roman"/>
              </a:rPr>
              <a:t> Constraints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34AA2BF-41A2-41E2-BD58-DACB3F7B4C60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6027144" y="2399874"/>
            <a:ext cx="1894387" cy="186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97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endParaRPr sz="3200" dirty="0">
              <a:latin typeface="Times New Roman"/>
              <a:cs typeface="Times New Roman"/>
            </a:endParaRPr>
          </a:p>
          <a:p>
            <a:pPr marL="929337">
              <a:lnSpc>
                <a:spcPts val="3601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  <a:p>
            <a:pPr marL="929974">
              <a:lnSpc>
                <a:spcPts val="3461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929974">
              <a:lnSpc>
                <a:spcPts val="3656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3003" y="1418337"/>
            <a:ext cx="8346129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Linear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programming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each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 exactly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20" dirty="0">
                <a:latin typeface="Times New Roman"/>
                <a:cs typeface="Times New Roman"/>
              </a:rPr>
              <a:t>’s.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2229" y="2817134"/>
            <a:ext cx="301192" cy="1453182"/>
          </a:xfrm>
          <a:custGeom>
            <a:avLst/>
            <a:gdLst/>
            <a:ahLst/>
            <a:cxnLst/>
            <a:rect l="l" t="t" r="r" b="b"/>
            <a:pathLst>
              <a:path w="300354" h="1447800">
                <a:moveTo>
                  <a:pt x="0" y="0"/>
                </a:moveTo>
                <a:lnTo>
                  <a:pt x="47166" y="5929"/>
                </a:lnTo>
                <a:lnTo>
                  <a:pt x="88399" y="22452"/>
                </a:lnTo>
                <a:lnTo>
                  <a:pt x="121280" y="47671"/>
                </a:lnTo>
                <a:lnTo>
                  <a:pt x="143394" y="79687"/>
                </a:lnTo>
                <a:lnTo>
                  <a:pt x="152400" y="603503"/>
                </a:lnTo>
                <a:lnTo>
                  <a:pt x="153264" y="616340"/>
                </a:lnTo>
                <a:lnTo>
                  <a:pt x="172528" y="663153"/>
                </a:lnTo>
                <a:lnTo>
                  <a:pt x="201065" y="691534"/>
                </a:lnTo>
                <a:lnTo>
                  <a:pt x="238995" y="712037"/>
                </a:lnTo>
                <a:lnTo>
                  <a:pt x="283900" y="722765"/>
                </a:lnTo>
                <a:lnTo>
                  <a:pt x="300002" y="723840"/>
                </a:lnTo>
                <a:lnTo>
                  <a:pt x="284355" y="724560"/>
                </a:lnTo>
                <a:lnTo>
                  <a:pt x="240118" y="734622"/>
                </a:lnTo>
                <a:lnTo>
                  <a:pt x="202107" y="754973"/>
                </a:lnTo>
                <a:lnTo>
                  <a:pt x="173112" y="783607"/>
                </a:lnTo>
                <a:lnTo>
                  <a:pt x="155923" y="818515"/>
                </a:lnTo>
                <a:lnTo>
                  <a:pt x="152400" y="1327403"/>
                </a:lnTo>
                <a:lnTo>
                  <a:pt x="151535" y="1340240"/>
                </a:lnTo>
                <a:lnTo>
                  <a:pt x="132271" y="1387053"/>
                </a:lnTo>
                <a:lnTo>
                  <a:pt x="103734" y="1415434"/>
                </a:lnTo>
                <a:lnTo>
                  <a:pt x="65804" y="1435937"/>
                </a:lnTo>
                <a:lnTo>
                  <a:pt x="20899" y="1446665"/>
                </a:lnTo>
                <a:lnTo>
                  <a:pt x="4797" y="144774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0791" y="3317280"/>
            <a:ext cx="17963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sz="3200" i="1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68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200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5657" y="5401503"/>
            <a:ext cx="681343" cy="682613"/>
          </a:xfrm>
          <a:custGeom>
            <a:avLst/>
            <a:gdLst/>
            <a:ahLst/>
            <a:cxnLst/>
            <a:rect l="l" t="t" r="r" b="b"/>
            <a:pathLst>
              <a:path w="679450" h="680085">
                <a:moveTo>
                  <a:pt x="678941" y="339852"/>
                </a:moveTo>
                <a:lnTo>
                  <a:pt x="674507" y="284785"/>
                </a:lnTo>
                <a:lnTo>
                  <a:pt x="661665" y="232525"/>
                </a:lnTo>
                <a:lnTo>
                  <a:pt x="641106" y="183777"/>
                </a:lnTo>
                <a:lnTo>
                  <a:pt x="613519" y="139244"/>
                </a:lnTo>
                <a:lnTo>
                  <a:pt x="579596" y="99631"/>
                </a:lnTo>
                <a:lnTo>
                  <a:pt x="540026" y="65641"/>
                </a:lnTo>
                <a:lnTo>
                  <a:pt x="495500" y="37979"/>
                </a:lnTo>
                <a:lnTo>
                  <a:pt x="446708" y="17349"/>
                </a:lnTo>
                <a:lnTo>
                  <a:pt x="394341" y="4454"/>
                </a:lnTo>
                <a:lnTo>
                  <a:pt x="339090" y="0"/>
                </a:lnTo>
                <a:lnTo>
                  <a:pt x="311255" y="1128"/>
                </a:lnTo>
                <a:lnTo>
                  <a:pt x="257545" y="9890"/>
                </a:lnTo>
                <a:lnTo>
                  <a:pt x="207025" y="26741"/>
                </a:lnTo>
                <a:lnTo>
                  <a:pt x="160393" y="50975"/>
                </a:lnTo>
                <a:lnTo>
                  <a:pt x="118341" y="81889"/>
                </a:lnTo>
                <a:lnTo>
                  <a:pt x="81565" y="118779"/>
                </a:lnTo>
                <a:lnTo>
                  <a:pt x="50761" y="160940"/>
                </a:lnTo>
                <a:lnTo>
                  <a:pt x="26622" y="207668"/>
                </a:lnTo>
                <a:lnTo>
                  <a:pt x="9844" y="258260"/>
                </a:lnTo>
                <a:lnTo>
                  <a:pt x="1122" y="312011"/>
                </a:lnTo>
                <a:lnTo>
                  <a:pt x="0" y="339852"/>
                </a:lnTo>
                <a:lnTo>
                  <a:pt x="1122" y="367692"/>
                </a:lnTo>
                <a:lnTo>
                  <a:pt x="9844" y="421443"/>
                </a:lnTo>
                <a:lnTo>
                  <a:pt x="26622" y="472035"/>
                </a:lnTo>
                <a:lnTo>
                  <a:pt x="50761" y="518763"/>
                </a:lnTo>
                <a:lnTo>
                  <a:pt x="81565" y="560924"/>
                </a:lnTo>
                <a:lnTo>
                  <a:pt x="118341" y="597814"/>
                </a:lnTo>
                <a:lnTo>
                  <a:pt x="160393" y="628728"/>
                </a:lnTo>
                <a:lnTo>
                  <a:pt x="207025" y="652962"/>
                </a:lnTo>
                <a:lnTo>
                  <a:pt x="257545" y="669813"/>
                </a:lnTo>
                <a:lnTo>
                  <a:pt x="311255" y="678575"/>
                </a:lnTo>
                <a:lnTo>
                  <a:pt x="339090" y="679704"/>
                </a:lnTo>
                <a:lnTo>
                  <a:pt x="367033" y="678575"/>
                </a:lnTo>
                <a:lnTo>
                  <a:pt x="420929" y="669813"/>
                </a:lnTo>
                <a:lnTo>
                  <a:pt x="471594" y="652962"/>
                </a:lnTo>
                <a:lnTo>
                  <a:pt x="518339" y="628728"/>
                </a:lnTo>
                <a:lnTo>
                  <a:pt x="560473" y="597814"/>
                </a:lnTo>
                <a:lnTo>
                  <a:pt x="597306" y="560924"/>
                </a:lnTo>
                <a:lnTo>
                  <a:pt x="628148" y="518763"/>
                </a:lnTo>
                <a:lnTo>
                  <a:pt x="652307" y="472035"/>
                </a:lnTo>
                <a:lnTo>
                  <a:pt x="669094" y="421443"/>
                </a:lnTo>
                <a:lnTo>
                  <a:pt x="677818" y="367692"/>
                </a:lnTo>
                <a:lnTo>
                  <a:pt x="678941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9245" y="5325020"/>
            <a:ext cx="681343" cy="682613"/>
          </a:xfrm>
          <a:custGeom>
            <a:avLst/>
            <a:gdLst/>
            <a:ahLst/>
            <a:cxnLst/>
            <a:rect l="l" t="t" r="r" b="b"/>
            <a:pathLst>
              <a:path w="679450" h="680085">
                <a:moveTo>
                  <a:pt x="678941" y="339852"/>
                </a:moveTo>
                <a:lnTo>
                  <a:pt x="674507" y="284785"/>
                </a:lnTo>
                <a:lnTo>
                  <a:pt x="661665" y="232525"/>
                </a:lnTo>
                <a:lnTo>
                  <a:pt x="641106" y="183777"/>
                </a:lnTo>
                <a:lnTo>
                  <a:pt x="613519" y="139244"/>
                </a:lnTo>
                <a:lnTo>
                  <a:pt x="579596" y="99631"/>
                </a:lnTo>
                <a:lnTo>
                  <a:pt x="540026" y="65641"/>
                </a:lnTo>
                <a:lnTo>
                  <a:pt x="495500" y="37979"/>
                </a:lnTo>
                <a:lnTo>
                  <a:pt x="446708" y="17349"/>
                </a:lnTo>
                <a:lnTo>
                  <a:pt x="394341" y="4454"/>
                </a:lnTo>
                <a:lnTo>
                  <a:pt x="339090" y="0"/>
                </a:lnTo>
                <a:lnTo>
                  <a:pt x="311255" y="1128"/>
                </a:lnTo>
                <a:lnTo>
                  <a:pt x="257545" y="9890"/>
                </a:lnTo>
                <a:lnTo>
                  <a:pt x="207025" y="26741"/>
                </a:lnTo>
                <a:lnTo>
                  <a:pt x="160393" y="50975"/>
                </a:lnTo>
                <a:lnTo>
                  <a:pt x="118341" y="81889"/>
                </a:lnTo>
                <a:lnTo>
                  <a:pt x="81565" y="118779"/>
                </a:lnTo>
                <a:lnTo>
                  <a:pt x="50761" y="160940"/>
                </a:lnTo>
                <a:lnTo>
                  <a:pt x="26622" y="207668"/>
                </a:lnTo>
                <a:lnTo>
                  <a:pt x="9844" y="258260"/>
                </a:lnTo>
                <a:lnTo>
                  <a:pt x="1122" y="312011"/>
                </a:lnTo>
                <a:lnTo>
                  <a:pt x="0" y="339852"/>
                </a:lnTo>
                <a:lnTo>
                  <a:pt x="1122" y="367692"/>
                </a:lnTo>
                <a:lnTo>
                  <a:pt x="9844" y="421443"/>
                </a:lnTo>
                <a:lnTo>
                  <a:pt x="26622" y="472035"/>
                </a:lnTo>
                <a:lnTo>
                  <a:pt x="50761" y="518763"/>
                </a:lnTo>
                <a:lnTo>
                  <a:pt x="81565" y="560924"/>
                </a:lnTo>
                <a:lnTo>
                  <a:pt x="118341" y="597814"/>
                </a:lnTo>
                <a:lnTo>
                  <a:pt x="160393" y="628728"/>
                </a:lnTo>
                <a:lnTo>
                  <a:pt x="207025" y="652962"/>
                </a:lnTo>
                <a:lnTo>
                  <a:pt x="257545" y="669812"/>
                </a:lnTo>
                <a:lnTo>
                  <a:pt x="311255" y="678575"/>
                </a:lnTo>
                <a:lnTo>
                  <a:pt x="339090" y="679703"/>
                </a:lnTo>
                <a:lnTo>
                  <a:pt x="367033" y="678575"/>
                </a:lnTo>
                <a:lnTo>
                  <a:pt x="420929" y="669812"/>
                </a:lnTo>
                <a:lnTo>
                  <a:pt x="471594" y="652962"/>
                </a:lnTo>
                <a:lnTo>
                  <a:pt x="518339" y="628728"/>
                </a:lnTo>
                <a:lnTo>
                  <a:pt x="560473" y="597814"/>
                </a:lnTo>
                <a:lnTo>
                  <a:pt x="597306" y="560924"/>
                </a:lnTo>
                <a:lnTo>
                  <a:pt x="628148" y="518763"/>
                </a:lnTo>
                <a:lnTo>
                  <a:pt x="652307" y="472035"/>
                </a:lnTo>
                <a:lnTo>
                  <a:pt x="669094" y="421443"/>
                </a:lnTo>
                <a:lnTo>
                  <a:pt x="677818" y="367692"/>
                </a:lnTo>
                <a:lnTo>
                  <a:pt x="678941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9245" y="5325020"/>
            <a:ext cx="681343" cy="682613"/>
          </a:xfrm>
          <a:custGeom>
            <a:avLst/>
            <a:gdLst/>
            <a:ahLst/>
            <a:cxnLst/>
            <a:rect l="l" t="t" r="r" b="b"/>
            <a:pathLst>
              <a:path w="679450" h="680085">
                <a:moveTo>
                  <a:pt x="339090" y="0"/>
                </a:moveTo>
                <a:lnTo>
                  <a:pt x="284044" y="4454"/>
                </a:lnTo>
                <a:lnTo>
                  <a:pt x="231843" y="17349"/>
                </a:lnTo>
                <a:lnTo>
                  <a:pt x="183180" y="37979"/>
                </a:lnTo>
                <a:lnTo>
                  <a:pt x="138751" y="65641"/>
                </a:lnTo>
                <a:lnTo>
                  <a:pt x="99250" y="99631"/>
                </a:lnTo>
                <a:lnTo>
                  <a:pt x="65373" y="139244"/>
                </a:lnTo>
                <a:lnTo>
                  <a:pt x="37815" y="183777"/>
                </a:lnTo>
                <a:lnTo>
                  <a:pt x="17269" y="232525"/>
                </a:lnTo>
                <a:lnTo>
                  <a:pt x="4433" y="284785"/>
                </a:lnTo>
                <a:lnTo>
                  <a:pt x="0" y="339852"/>
                </a:lnTo>
                <a:lnTo>
                  <a:pt x="1122" y="367692"/>
                </a:lnTo>
                <a:lnTo>
                  <a:pt x="9844" y="421443"/>
                </a:lnTo>
                <a:lnTo>
                  <a:pt x="26622" y="472035"/>
                </a:lnTo>
                <a:lnTo>
                  <a:pt x="50761" y="518763"/>
                </a:lnTo>
                <a:lnTo>
                  <a:pt x="81565" y="560924"/>
                </a:lnTo>
                <a:lnTo>
                  <a:pt x="118341" y="597814"/>
                </a:lnTo>
                <a:lnTo>
                  <a:pt x="160393" y="628728"/>
                </a:lnTo>
                <a:lnTo>
                  <a:pt x="207025" y="652962"/>
                </a:lnTo>
                <a:lnTo>
                  <a:pt x="257545" y="669812"/>
                </a:lnTo>
                <a:lnTo>
                  <a:pt x="311255" y="678575"/>
                </a:lnTo>
                <a:lnTo>
                  <a:pt x="339090" y="679703"/>
                </a:lnTo>
                <a:lnTo>
                  <a:pt x="367033" y="678575"/>
                </a:lnTo>
                <a:lnTo>
                  <a:pt x="420929" y="669812"/>
                </a:lnTo>
                <a:lnTo>
                  <a:pt x="471594" y="652962"/>
                </a:lnTo>
                <a:lnTo>
                  <a:pt x="518339" y="628728"/>
                </a:lnTo>
                <a:lnTo>
                  <a:pt x="560473" y="597814"/>
                </a:lnTo>
                <a:lnTo>
                  <a:pt x="597306" y="560924"/>
                </a:lnTo>
                <a:lnTo>
                  <a:pt x="628148" y="518763"/>
                </a:lnTo>
                <a:lnTo>
                  <a:pt x="652307" y="472035"/>
                </a:lnTo>
                <a:lnTo>
                  <a:pt x="669094" y="421443"/>
                </a:lnTo>
                <a:lnTo>
                  <a:pt x="677818" y="367692"/>
                </a:lnTo>
                <a:lnTo>
                  <a:pt x="678941" y="339852"/>
                </a:lnTo>
                <a:lnTo>
                  <a:pt x="677818" y="312011"/>
                </a:lnTo>
                <a:lnTo>
                  <a:pt x="669094" y="258260"/>
                </a:lnTo>
                <a:lnTo>
                  <a:pt x="652307" y="207668"/>
                </a:lnTo>
                <a:lnTo>
                  <a:pt x="628148" y="160940"/>
                </a:lnTo>
                <a:lnTo>
                  <a:pt x="597306" y="118779"/>
                </a:lnTo>
                <a:lnTo>
                  <a:pt x="560473" y="81889"/>
                </a:lnTo>
                <a:lnTo>
                  <a:pt x="518339" y="50975"/>
                </a:lnTo>
                <a:lnTo>
                  <a:pt x="471594" y="26741"/>
                </a:lnTo>
                <a:lnTo>
                  <a:pt x="420929" y="9890"/>
                </a:lnTo>
                <a:lnTo>
                  <a:pt x="367033" y="1128"/>
                </a:lnTo>
                <a:lnTo>
                  <a:pt x="33909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9700" y="5475264"/>
            <a:ext cx="3578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7878" y="5401503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7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3"/>
                </a:lnTo>
                <a:lnTo>
                  <a:pt x="312011" y="678575"/>
                </a:lnTo>
                <a:lnTo>
                  <a:pt x="339851" y="679704"/>
                </a:lnTo>
                <a:lnTo>
                  <a:pt x="367692" y="678575"/>
                </a:lnTo>
                <a:lnTo>
                  <a:pt x="421443" y="669813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2" y="421443"/>
                </a:lnTo>
                <a:lnTo>
                  <a:pt x="678575" y="367692"/>
                </a:lnTo>
                <a:lnTo>
                  <a:pt x="679703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1466" y="5325020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3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7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2" y="421443"/>
                </a:lnTo>
                <a:lnTo>
                  <a:pt x="678575" y="367692"/>
                </a:lnTo>
                <a:lnTo>
                  <a:pt x="679703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1466" y="5325020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1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2" y="421443"/>
                </a:lnTo>
                <a:lnTo>
                  <a:pt x="678575" y="367692"/>
                </a:lnTo>
                <a:lnTo>
                  <a:pt x="679703" y="339852"/>
                </a:lnTo>
                <a:lnTo>
                  <a:pt x="678575" y="312011"/>
                </a:lnTo>
                <a:lnTo>
                  <a:pt x="669812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4711" y="5475264"/>
            <a:ext cx="3578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3061" y="5623304"/>
            <a:ext cx="1146184" cy="86044"/>
          </a:xfrm>
          <a:custGeom>
            <a:avLst/>
            <a:gdLst/>
            <a:ahLst/>
            <a:cxnLst/>
            <a:rect l="l" t="t" r="r" b="b"/>
            <a:pathLst>
              <a:path w="1143000" h="85725">
                <a:moveTo>
                  <a:pt x="1085850" y="42672"/>
                </a:moveTo>
                <a:lnTo>
                  <a:pt x="10760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1076025" y="57150"/>
                </a:lnTo>
                <a:lnTo>
                  <a:pt x="1085850" y="42672"/>
                </a:lnTo>
                <a:close/>
              </a:path>
              <a:path w="1143000" h="85725">
                <a:moveTo>
                  <a:pt x="1143000" y="42672"/>
                </a:moveTo>
                <a:lnTo>
                  <a:pt x="1056893" y="0"/>
                </a:lnTo>
                <a:lnTo>
                  <a:pt x="1076025" y="28194"/>
                </a:lnTo>
                <a:lnTo>
                  <a:pt x="1085850" y="28194"/>
                </a:lnTo>
                <a:lnTo>
                  <a:pt x="1085850" y="70994"/>
                </a:lnTo>
                <a:lnTo>
                  <a:pt x="1143000" y="42672"/>
                </a:lnTo>
                <a:close/>
              </a:path>
              <a:path w="1143000" h="85725">
                <a:moveTo>
                  <a:pt x="1085850" y="70994"/>
                </a:moveTo>
                <a:lnTo>
                  <a:pt x="1085850" y="57150"/>
                </a:lnTo>
                <a:lnTo>
                  <a:pt x="1076025" y="57150"/>
                </a:lnTo>
                <a:lnTo>
                  <a:pt x="1056893" y="85344"/>
                </a:lnTo>
                <a:lnTo>
                  <a:pt x="1085850" y="70994"/>
                </a:lnTo>
                <a:close/>
              </a:path>
              <a:path w="1143000" h="85725">
                <a:moveTo>
                  <a:pt x="1085850" y="42672"/>
                </a:moveTo>
                <a:lnTo>
                  <a:pt x="1085850" y="28194"/>
                </a:lnTo>
                <a:lnTo>
                  <a:pt x="1076025" y="28194"/>
                </a:lnTo>
                <a:lnTo>
                  <a:pt x="1085850" y="42672"/>
                </a:lnTo>
                <a:close/>
              </a:path>
              <a:path w="1143000" h="85725">
                <a:moveTo>
                  <a:pt x="1085850" y="57150"/>
                </a:moveTo>
                <a:lnTo>
                  <a:pt x="1085850" y="42672"/>
                </a:lnTo>
                <a:lnTo>
                  <a:pt x="1076025" y="57150"/>
                </a:lnTo>
                <a:lnTo>
                  <a:pt x="10858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367" y="2399860"/>
            <a:ext cx="3125898" cy="3575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2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endParaRPr sz="3200" dirty="0">
              <a:latin typeface="Times New Roman"/>
              <a:cs typeface="Times New Roman"/>
            </a:endParaRPr>
          </a:p>
          <a:p>
            <a:pPr marL="945898" marR="297464" indent="-637">
              <a:lnSpc>
                <a:spcPts val="3461"/>
              </a:lnSpc>
              <a:spcBef>
                <a:spcPts val="416"/>
              </a:spcBef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–2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 dirty="0">
              <a:latin typeface="Times New Roman"/>
              <a:cs typeface="Times New Roman"/>
            </a:endParaRPr>
          </a:p>
          <a:p>
            <a:pPr marL="89176">
              <a:spcBef>
                <a:spcPts val="3421"/>
              </a:spcBef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Constraint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graph:</a:t>
            </a:r>
            <a:endParaRPr sz="3200" dirty="0">
              <a:latin typeface="Times New Roman"/>
              <a:cs typeface="Times New Roman"/>
            </a:endParaRPr>
          </a:p>
          <a:p>
            <a:pPr marL="105100">
              <a:spcBef>
                <a:spcPts val="2232"/>
              </a:spcBef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 </a:t>
            </a:r>
            <a:r>
              <a:rPr sz="3200" i="1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68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3200" baseline="-21164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4518" y="5474927"/>
            <a:ext cx="687710" cy="535383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50" y="400050"/>
                </a:moveTo>
                <a:lnTo>
                  <a:pt x="514350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50" y="400050"/>
                </a:lnTo>
                <a:close/>
              </a:path>
              <a:path w="685800" h="533400">
                <a:moveTo>
                  <a:pt x="685800" y="266700"/>
                </a:moveTo>
                <a:lnTo>
                  <a:pt x="514350" y="0"/>
                </a:lnTo>
                <a:lnTo>
                  <a:pt x="514350" y="533400"/>
                </a:lnTo>
                <a:lnTo>
                  <a:pt x="685800" y="266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8106" y="5398444"/>
            <a:ext cx="687710" cy="535383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50" y="400050"/>
                </a:moveTo>
                <a:lnTo>
                  <a:pt x="514350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50" y="400050"/>
                </a:lnTo>
                <a:close/>
              </a:path>
              <a:path w="685800" h="533400">
                <a:moveTo>
                  <a:pt x="685800" y="266700"/>
                </a:moveTo>
                <a:lnTo>
                  <a:pt x="514349" y="0"/>
                </a:lnTo>
                <a:lnTo>
                  <a:pt x="514350" y="533400"/>
                </a:lnTo>
                <a:lnTo>
                  <a:pt x="685800" y="26670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8106" y="5398444"/>
            <a:ext cx="687710" cy="535383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9" y="0"/>
                </a:moveTo>
                <a:lnTo>
                  <a:pt x="514350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50" y="400050"/>
                </a:lnTo>
                <a:lnTo>
                  <a:pt x="514350" y="533400"/>
                </a:lnTo>
                <a:lnTo>
                  <a:pt x="685800" y="266700"/>
                </a:lnTo>
                <a:lnTo>
                  <a:pt x="5143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27144" y="2399873"/>
            <a:ext cx="2422905" cy="3821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97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endParaRPr sz="3200" dirty="0">
              <a:latin typeface="Times New Roman"/>
              <a:cs typeface="Times New Roman"/>
            </a:endParaRPr>
          </a:p>
          <a:p>
            <a:pPr marL="388551" algn="ctr">
              <a:lnSpc>
                <a:spcPts val="3601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dirty="0">
              <a:latin typeface="Times New Roman"/>
              <a:cs typeface="Times New Roman"/>
            </a:endParaRPr>
          </a:p>
          <a:p>
            <a:pPr marL="388551" algn="ctr">
              <a:lnSpc>
                <a:spcPts val="3461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388551" algn="ctr">
              <a:lnSpc>
                <a:spcPts val="3656"/>
              </a:lnSpc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3656"/>
              </a:lnSpc>
              <a:spcBef>
                <a:spcPts val="600"/>
              </a:spcBef>
            </a:pPr>
            <a:r>
              <a:rPr sz="3200" spc="-25" dirty="0">
                <a:latin typeface="Times New Roman"/>
                <a:cs typeface="Times New Roman"/>
              </a:rPr>
              <a:t>(Th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“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”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ts val="3320"/>
              </a:lnSpc>
              <a:tabLst>
                <a:tab pos="457200" algn="l"/>
              </a:tabLst>
            </a:pPr>
            <a:r>
              <a:rPr lang="en-US" sz="3200" spc="-15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matrix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has</a:t>
            </a:r>
            <a:r>
              <a:rPr lang="en-US" sz="3200" spc="-15" dirty="0">
                <a:latin typeface="Times New Roman"/>
                <a:cs typeface="Times New Roman"/>
              </a:rPr>
              <a:t> 	dimensions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ts val="4283"/>
              </a:lnSpc>
            </a:pPr>
            <a:r>
              <a:rPr lang="en-US"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	|</a:t>
            </a:r>
            <a:r>
              <a:rPr lang="en-US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lang="en-US" sz="3200" i="1" spc="-4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4000" spc="-2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lang="en-US"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3200" i="1" spc="-3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en-US" sz="3200" spc="-15" dirty="0">
                <a:latin typeface="Times New Roman"/>
                <a:cs typeface="Times New Roman"/>
              </a:rPr>
              <a:t>.)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Syste</a:t>
            </a:r>
            <a:r>
              <a:rPr lang="en-US" spc="-40" dirty="0">
                <a:latin typeface="Times New Roman"/>
                <a:cs typeface="Times New Roman"/>
              </a:rPr>
              <a:t>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Difference</a:t>
            </a:r>
            <a:r>
              <a:rPr lang="en-US" spc="-20" dirty="0">
                <a:latin typeface="Times New Roman"/>
                <a:cs typeface="Times New Roman"/>
              </a:rPr>
              <a:t> Constraints</a:t>
            </a:r>
            <a:endParaRPr lang="en-US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E215C9C-25DD-47E7-A7B0-FA53D9436A0E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4761757" y="5170097"/>
            <a:ext cx="447648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722"/>
              </a:lnSpc>
            </a:pPr>
            <a:r>
              <a:rPr sz="4800" i="1" spc="-37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1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40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Unsatisfiable</a:t>
            </a:r>
            <a:r>
              <a:rPr lang="en-US" dirty="0"/>
              <a:t> Constraints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858-D066-4E3C-9971-2674582B6B85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09151" y="1341854"/>
            <a:ext cx="7081505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algn="just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constraint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differences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unsatisfiable.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415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Unsatisfiable</a:t>
            </a:r>
            <a:r>
              <a:rPr lang="en-US" dirty="0"/>
              <a:t> Constraints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625-F0C4-4F29-AB12-4B9564EBF512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9151" y="1341854"/>
            <a:ext cx="7081505" cy="218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algn="just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constraint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differences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unsatisfiable.</a:t>
            </a:r>
            <a:endParaRPr sz="3200" dirty="0">
              <a:latin typeface="Times New Roman"/>
              <a:cs typeface="Times New Roman"/>
            </a:endParaRPr>
          </a:p>
          <a:p>
            <a:pPr marL="12739" algn="just">
              <a:lnSpc>
                <a:spcPts val="3225"/>
              </a:lnSpc>
              <a:spcBef>
                <a:spcPts val="5"/>
              </a:spcBef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Suppos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negative-weigh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cycl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 dirty="0">
              <a:latin typeface="Times New Roman"/>
              <a:cs typeface="Times New Roman"/>
            </a:endParaRPr>
          </a:p>
          <a:p>
            <a:pPr marL="12739" algn="just">
              <a:lnSpc>
                <a:spcPts val="3225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</a:t>
            </a:r>
            <a:r>
              <a:rPr sz="2800" spc="-8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 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681" y="3627507"/>
            <a:ext cx="102328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  <a:tabLst>
                <a:tab pos="730603" algn="l"/>
              </a:tabLst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900" baseline="-2046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470" y="3621808"/>
            <a:ext cx="789593" cy="841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2900" baseline="-20467">
              <a:latin typeface="Times New Roman"/>
              <a:cs typeface="Times New Roman"/>
            </a:endParaRPr>
          </a:p>
          <a:p>
            <a:pPr marL="12739">
              <a:lnSpc>
                <a:spcPts val="3200"/>
              </a:lnSpc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23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200" y="4654333"/>
            <a:ext cx="246493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80"/>
              </a:lnSpc>
              <a:tabLst>
                <a:tab pos="716590" algn="l"/>
                <a:tab pos="1352921" algn="l"/>
              </a:tabLst>
            </a:pPr>
            <a:r>
              <a:rPr sz="4200" i="1" spc="-1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19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1900" i="1" spc="22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4200" i="1" spc="-1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19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1900" dirty="0">
                <a:solidFill>
                  <a:srgbClr val="008A87"/>
                </a:solidFill>
                <a:latin typeface="Times New Roman"/>
                <a:cs typeface="Times New Roman"/>
              </a:rPr>
              <a:t>–1	</a:t>
            </a:r>
            <a:r>
              <a:rPr sz="4200" spc="-30" baseline="1388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4200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i="1" spc="-1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19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19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19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19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0682" y="5045512"/>
            <a:ext cx="10092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730603" algn="l"/>
              </a:tabLst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5470" y="5039807"/>
            <a:ext cx="77558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6886" y="4358442"/>
            <a:ext cx="90089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200" dirty="0">
                <a:solidFill>
                  <a:srgbClr val="00ACB5"/>
                </a:solidFill>
                <a:latin typeface="Times New Roman"/>
                <a:cs typeface="Times New Roman"/>
              </a:rPr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1382049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Unsatisfiable</a:t>
            </a:r>
            <a:r>
              <a:rPr lang="en-US" dirty="0"/>
              <a:t> Constraints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E6B5-1BF6-462F-9DA1-7FDD487E3507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27843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9151" y="1254766"/>
            <a:ext cx="7081505" cy="218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algn="just">
              <a:lnSpc>
                <a:spcPts val="3461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constraint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contains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differences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unsatisfiable.</a:t>
            </a:r>
            <a:endParaRPr sz="3200" dirty="0">
              <a:latin typeface="Times New Roman"/>
              <a:cs typeface="Times New Roman"/>
            </a:endParaRPr>
          </a:p>
          <a:p>
            <a:pPr marL="12739" algn="just">
              <a:lnSpc>
                <a:spcPts val="3225"/>
              </a:lnSpc>
              <a:spcBef>
                <a:spcPts val="5"/>
              </a:spcBef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 </a:t>
            </a: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Suppos</a:t>
            </a:r>
            <a:r>
              <a:rPr sz="2800" dirty="0">
                <a:latin typeface="Times New Roman"/>
                <a:cs typeface="Times New Roman"/>
              </a:rPr>
              <a:t>e </a:t>
            </a:r>
            <a:r>
              <a:rPr sz="2800" spc="-5" dirty="0">
                <a:latin typeface="Times New Roman"/>
                <a:cs typeface="Times New Roman"/>
              </a:rPr>
              <a:t>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negative-weigh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cycl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 dirty="0">
              <a:latin typeface="Times New Roman"/>
              <a:cs typeface="Times New Roman"/>
            </a:endParaRPr>
          </a:p>
          <a:p>
            <a:pPr marL="12739" algn="just">
              <a:lnSpc>
                <a:spcPts val="3225"/>
              </a:lnSpc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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 Then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w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have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681" y="3540419"/>
            <a:ext cx="102328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  <a:tabLst>
                <a:tab pos="730603" algn="l"/>
              </a:tabLst>
            </a:pP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470" y="3534720"/>
            <a:ext cx="789593" cy="841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2900" baseline="-20467">
              <a:latin typeface="Times New Roman"/>
              <a:cs typeface="Times New Roman"/>
            </a:endParaRPr>
          </a:p>
          <a:p>
            <a:pPr marL="12739">
              <a:lnSpc>
                <a:spcPts val="3200"/>
              </a:lnSpc>
            </a:pP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23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200" y="4567245"/>
            <a:ext cx="246493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80"/>
              </a:lnSpc>
              <a:tabLst>
                <a:tab pos="716590" algn="l"/>
                <a:tab pos="1352921" algn="l"/>
              </a:tabLst>
            </a:pPr>
            <a:r>
              <a:rPr sz="4200" i="1" spc="-1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19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1900" i="1" spc="22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–	</a:t>
            </a:r>
            <a:r>
              <a:rPr sz="4200" i="1" spc="-1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19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1900" dirty="0">
                <a:solidFill>
                  <a:srgbClr val="008A87"/>
                </a:solidFill>
                <a:latin typeface="Times New Roman"/>
                <a:cs typeface="Times New Roman"/>
              </a:rPr>
              <a:t>–1	</a:t>
            </a:r>
            <a:r>
              <a:rPr sz="4200" spc="-30" baseline="13888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4200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i="1" spc="-15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19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19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19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19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4318" y="4087279"/>
            <a:ext cx="2278359" cy="1153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029"/>
              </a:lnSpc>
            </a:pPr>
            <a:r>
              <a:rPr sz="2800" dirty="0">
                <a:latin typeface="Times New Roman"/>
                <a:cs typeface="Times New Roman"/>
              </a:rPr>
              <a:t>Therefore,</a:t>
            </a:r>
            <a:r>
              <a:rPr sz="2800" spc="-5" dirty="0">
                <a:latin typeface="Times New Roman"/>
                <a:cs typeface="Times New Roman"/>
              </a:rPr>
              <a:t> no value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fo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satisf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4319" y="5243694"/>
            <a:ext cx="165878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spc="-5" dirty="0">
                <a:latin typeface="Times New Roman"/>
                <a:cs typeface="Times New Roman"/>
              </a:rPr>
              <a:t>constraints.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1315" y="525399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1315" y="525399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43133"/>
              </p:ext>
            </p:extLst>
          </p:nvPr>
        </p:nvGraphicFramePr>
        <p:xfrm>
          <a:off x="1423050" y="4901731"/>
          <a:ext cx="3973436" cy="1435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49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2800" i="1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900" baseline="-20467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900" spc="330" baseline="-20467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900" i="1" baseline="-20467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90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1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900" i="1" spc="-7" baseline="-20467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900" baseline="-20467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900" baseline="-204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192"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weigh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cycle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28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96886" y="4271354"/>
            <a:ext cx="90089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200" dirty="0">
                <a:solidFill>
                  <a:srgbClr val="00ACB5"/>
                </a:solidFill>
                <a:latin typeface="Times New Roman"/>
                <a:cs typeface="Times New Roman"/>
              </a:rPr>
              <a:t>⁞</a:t>
            </a:r>
          </a:p>
        </p:txBody>
      </p:sp>
    </p:spTree>
    <p:extLst>
      <p:ext uri="{BB962C8B-B14F-4D97-AF65-F5344CB8AC3E}">
        <p14:creationId xmlns:p14="http://schemas.microsoft.com/office/powerpoint/2010/main" val="77513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Satisfying the Constraints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708-3B3A-4047-ACCC-D9F841F2B830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51642" y="1341854"/>
            <a:ext cx="7502410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  <a:tabLst>
                <a:tab pos="1905173" algn="l"/>
                <a:tab pos="5006572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20" dirty="0">
                <a:latin typeface="Times New Roman"/>
                <a:cs typeface="Times New Roman"/>
              </a:rPr>
              <a:t>Suppose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negative-weight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cycle exists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constraint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graph.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constraints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satisfiable.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025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40498"/>
            <a:ext cx="872639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05">
              <a:lnSpc>
                <a:spcPts val="5276"/>
              </a:lnSpc>
            </a:pPr>
            <a:r>
              <a:rPr spc="-25" dirty="0"/>
              <a:t>Satisfying</a:t>
            </a:r>
            <a:r>
              <a:rPr spc="10" dirty="0"/>
              <a:t> </a:t>
            </a:r>
            <a:r>
              <a:rPr spc="-20" dirty="0"/>
              <a:t>the</a:t>
            </a:r>
            <a:r>
              <a:rPr dirty="0"/>
              <a:t> </a:t>
            </a:r>
            <a:r>
              <a:rPr lang="en-US" spc="-20" dirty="0"/>
              <a:t>C</a:t>
            </a:r>
            <a:r>
              <a:rPr spc="-20" dirty="0"/>
              <a:t>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01706" y="989142"/>
            <a:ext cx="8727141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118476" indent="-215900">
              <a:lnSpc>
                <a:spcPts val="3461"/>
              </a:lnSpc>
              <a:tabLst>
                <a:tab pos="1905173" algn="l"/>
                <a:tab pos="5006572" algn="l"/>
              </a:tabLst>
            </a:pPr>
            <a:r>
              <a:rPr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pc="-20" dirty="0"/>
              <a:t>Suppose</a:t>
            </a:r>
            <a:r>
              <a:rPr spc="5" dirty="0"/>
              <a:t> </a:t>
            </a:r>
            <a:r>
              <a:rPr spc="-20" dirty="0"/>
              <a:t>no</a:t>
            </a:r>
            <a:r>
              <a:rPr dirty="0"/>
              <a:t> </a:t>
            </a:r>
            <a:r>
              <a:rPr spc="-15" dirty="0"/>
              <a:t>negative-weight</a:t>
            </a:r>
            <a:r>
              <a:rPr dirty="0"/>
              <a:t> </a:t>
            </a:r>
            <a:r>
              <a:rPr spc="-15" dirty="0"/>
              <a:t>cycle exists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constraint</a:t>
            </a:r>
            <a:r>
              <a:rPr spc="-10" dirty="0"/>
              <a:t> </a:t>
            </a:r>
            <a:r>
              <a:rPr spc="-15" dirty="0"/>
              <a:t>graph.</a:t>
            </a:r>
            <a:r>
              <a:rPr lang="en-US" spc="-15" dirty="0"/>
              <a:t> </a:t>
            </a:r>
            <a:r>
              <a:rPr spc="-15" dirty="0"/>
              <a:t>Then,</a:t>
            </a:r>
            <a:r>
              <a:rPr spc="-5" dirty="0"/>
              <a:t> </a:t>
            </a:r>
            <a:r>
              <a:rPr spc="-15" dirty="0"/>
              <a:t>the constraints</a:t>
            </a:r>
            <a:r>
              <a:rPr spc="-10" dirty="0"/>
              <a:t> </a:t>
            </a:r>
            <a:r>
              <a:rPr spc="-15" dirty="0"/>
              <a:t>are</a:t>
            </a:r>
            <a:r>
              <a:rPr dirty="0"/>
              <a:t> </a:t>
            </a:r>
            <a:r>
              <a:rPr spc="-15" dirty="0" err="1"/>
              <a:t>satisfiable</a:t>
            </a:r>
            <a:r>
              <a:rPr spc="-15" dirty="0"/>
              <a:t>.</a:t>
            </a:r>
          </a:p>
          <a:p>
            <a:pPr marL="12739">
              <a:lnSpc>
                <a:spcPts val="2698"/>
              </a:lnSpc>
              <a:tabLst>
                <a:tab pos="1092401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Ad</a:t>
            </a:r>
            <a:r>
              <a:rPr sz="2800" dirty="0"/>
              <a:t>d</a:t>
            </a:r>
            <a:r>
              <a:rPr sz="2800" spc="-5" dirty="0"/>
              <a:t> </a:t>
            </a:r>
            <a:r>
              <a:rPr sz="2800" dirty="0"/>
              <a:t>a</a:t>
            </a:r>
            <a:r>
              <a:rPr sz="2800" spc="-5" dirty="0"/>
              <a:t> ne</a:t>
            </a:r>
            <a:r>
              <a:rPr sz="2800" dirty="0"/>
              <a:t>w</a:t>
            </a:r>
            <a:r>
              <a:rPr sz="2800" spc="-5" dirty="0"/>
              <a:t> verte</a:t>
            </a:r>
            <a:r>
              <a:rPr sz="2800" dirty="0"/>
              <a:t>x</a:t>
            </a:r>
            <a:r>
              <a:rPr sz="2800" spc="-5" dirty="0"/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t</a:t>
            </a:r>
            <a:r>
              <a:rPr sz="2800" dirty="0"/>
              <a:t>o</a:t>
            </a:r>
            <a:r>
              <a:rPr sz="2800" spc="-5" dirty="0"/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/>
              <a:t>wit</a:t>
            </a:r>
            <a:r>
              <a:rPr sz="2800" dirty="0"/>
              <a:t>h</a:t>
            </a:r>
            <a:r>
              <a:rPr sz="2800" spc="-5" dirty="0"/>
              <a:t> </a:t>
            </a:r>
            <a:r>
              <a:rPr sz="2800" dirty="0"/>
              <a:t>a</a:t>
            </a:r>
            <a:r>
              <a:rPr sz="2800" spc="-5" dirty="0"/>
              <a:t> </a:t>
            </a:r>
            <a:r>
              <a:rPr sz="2800" dirty="0">
                <a:solidFill>
                  <a:srgbClr val="008A87"/>
                </a:solidFill>
              </a:rPr>
              <a:t>0</a:t>
            </a:r>
            <a:r>
              <a:rPr sz="2800" spc="-5" dirty="0"/>
              <a:t>-weigh</a:t>
            </a:r>
            <a:r>
              <a:rPr sz="2800" dirty="0"/>
              <a:t>t</a:t>
            </a:r>
            <a:r>
              <a:rPr sz="2800" spc="-5" dirty="0"/>
              <a:t> edge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ts val="3225"/>
              </a:lnSpc>
              <a:spcBef>
                <a:spcPts val="600"/>
              </a:spcBef>
              <a:buNone/>
            </a:pPr>
            <a:r>
              <a:rPr lang="en-US" sz="2800" spc="-5" dirty="0"/>
              <a:t>	</a:t>
            </a:r>
            <a:r>
              <a:rPr sz="2800" spc="-5" dirty="0"/>
              <a:t>t</a:t>
            </a:r>
            <a:r>
              <a:rPr sz="2800" dirty="0"/>
              <a:t>o</a:t>
            </a:r>
            <a:r>
              <a:rPr sz="2800" spc="-5" dirty="0"/>
              <a:t> eac</a:t>
            </a:r>
            <a:r>
              <a:rPr sz="2800" dirty="0"/>
              <a:t>h</a:t>
            </a:r>
            <a:r>
              <a:rPr sz="2800" spc="-5" dirty="0"/>
              <a:t> verte</a:t>
            </a:r>
            <a:r>
              <a:rPr sz="2800" dirty="0"/>
              <a:t>x</a:t>
            </a:r>
            <a:r>
              <a:rPr sz="2800" spc="-10" dirty="0"/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/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D6074F3-2C40-40FE-AED5-417493F04C56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421" y="3327104"/>
            <a:ext cx="2902328" cy="2752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2850" y="3384155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3386" y="4225471"/>
            <a:ext cx="1716092" cy="1656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 baseline="-37037" dirty="0">
              <a:latin typeface="Times New Roman"/>
              <a:cs typeface="Times New Roman"/>
            </a:endParaRPr>
          </a:p>
          <a:p>
            <a:pPr marR="5096" algn="r">
              <a:spcBef>
                <a:spcPts val="963"/>
              </a:spcBef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baseline="-37037" dirty="0">
              <a:latin typeface="Times New Roman"/>
              <a:cs typeface="Times New Roman"/>
            </a:endParaRPr>
          </a:p>
          <a:p>
            <a:pPr marL="89176">
              <a:spcBef>
                <a:spcPts val="360"/>
              </a:spcBef>
            </a:pP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6745" y="3690088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8596D-E5E7-4180-A7EC-950C638BEEF9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655053" y="979473"/>
            <a:ext cx="217775" cy="1147249"/>
          </a:xfrm>
          <a:custGeom>
            <a:avLst/>
            <a:gdLst/>
            <a:ahLst/>
            <a:cxnLst/>
            <a:rect l="l" t="t" r="r" b="b"/>
            <a:pathLst>
              <a:path w="217170" h="1143000">
                <a:moveTo>
                  <a:pt x="0" y="0"/>
                </a:moveTo>
                <a:lnTo>
                  <a:pt x="45535" y="7844"/>
                </a:lnTo>
                <a:lnTo>
                  <a:pt x="82359" y="29176"/>
                </a:lnTo>
                <a:lnTo>
                  <a:pt x="106555" y="60695"/>
                </a:lnTo>
                <a:lnTo>
                  <a:pt x="114300" y="476249"/>
                </a:lnTo>
                <a:lnTo>
                  <a:pt x="115391" y="489476"/>
                </a:lnTo>
                <a:lnTo>
                  <a:pt x="130608" y="525336"/>
                </a:lnTo>
                <a:lnTo>
                  <a:pt x="160690" y="552897"/>
                </a:lnTo>
                <a:lnTo>
                  <a:pt x="201724" y="568858"/>
                </a:lnTo>
                <a:lnTo>
                  <a:pt x="217159" y="571030"/>
                </a:lnTo>
                <a:lnTo>
                  <a:pt x="203167" y="572167"/>
                </a:lnTo>
                <a:lnTo>
                  <a:pt x="163641" y="586562"/>
                </a:lnTo>
                <a:lnTo>
                  <a:pt x="132469" y="614424"/>
                </a:lnTo>
                <a:lnTo>
                  <a:pt x="115670" y="651889"/>
                </a:lnTo>
                <a:lnTo>
                  <a:pt x="114300" y="1047749"/>
                </a:lnTo>
                <a:lnTo>
                  <a:pt x="113208" y="1060976"/>
                </a:lnTo>
                <a:lnTo>
                  <a:pt x="97991" y="1096836"/>
                </a:lnTo>
                <a:lnTo>
                  <a:pt x="67909" y="1124397"/>
                </a:lnTo>
                <a:lnTo>
                  <a:pt x="26875" y="1140358"/>
                </a:lnTo>
                <a:lnTo>
                  <a:pt x="11440" y="114253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8577" y="300628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619" y="985663"/>
            <a:ext cx="2958428" cy="1823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endParaRPr sz="2800" dirty="0">
              <a:latin typeface="Times New Roman"/>
              <a:cs typeface="Times New Roman"/>
            </a:endParaRPr>
          </a:p>
          <a:p>
            <a:pPr marR="182173" algn="ctr">
              <a:lnSpc>
                <a:spcPts val="32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 dirty="0">
              <a:latin typeface="Symbol"/>
              <a:cs typeface="Symbol"/>
            </a:endParaRPr>
          </a:p>
          <a:p>
            <a:pPr marL="12739">
              <a:spcBef>
                <a:spcPts val="547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3600" b="1" spc="114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pc="12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6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600" b="1" spc="-2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7203" y="1345402"/>
            <a:ext cx="20860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>
                <a:latin typeface="Times New Roman"/>
                <a:cs typeface="Times New Roman"/>
              </a:rPr>
              <a:t>initialization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710" y="2768499"/>
            <a:ext cx="5692713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720">
              <a:lnSpc>
                <a:spcPts val="318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 marL="929974">
              <a:lnSpc>
                <a:spcPts val="3034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39" indent="1834469">
              <a:lnSpc>
                <a:spcPts val="3225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8A87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39">
              <a:lnSpc>
                <a:spcPts val="3180"/>
              </a:lnSpc>
              <a:spcBef>
                <a:spcPts val="692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edg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  <a:p>
            <a:pPr marL="471357">
              <a:lnSpc>
                <a:spcPts val="3180"/>
              </a:lnSpc>
            </a:pPr>
            <a:r>
              <a:rPr sz="2800" b="1" dirty="0">
                <a:latin typeface="Times New Roman"/>
                <a:cs typeface="Times New Roman"/>
              </a:rPr>
              <a:t>do if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&gt;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 +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9482" y="3222728"/>
            <a:ext cx="224143" cy="764833"/>
          </a:xfrm>
          <a:custGeom>
            <a:avLst/>
            <a:gdLst/>
            <a:ahLst/>
            <a:cxnLst/>
            <a:rect l="l" t="t" r="r" b="b"/>
            <a:pathLst>
              <a:path w="223520" h="762000">
                <a:moveTo>
                  <a:pt x="0" y="0"/>
                </a:moveTo>
                <a:lnTo>
                  <a:pt x="51263" y="6665"/>
                </a:lnTo>
                <a:lnTo>
                  <a:pt x="90519" y="24545"/>
                </a:lnTo>
                <a:lnTo>
                  <a:pt x="114182" y="60339"/>
                </a:lnTo>
                <a:lnTo>
                  <a:pt x="114300" y="317753"/>
                </a:lnTo>
                <a:lnTo>
                  <a:pt x="115711" y="327763"/>
                </a:lnTo>
                <a:lnTo>
                  <a:pt x="146027" y="361558"/>
                </a:lnTo>
                <a:lnTo>
                  <a:pt x="188665" y="377056"/>
                </a:lnTo>
                <a:lnTo>
                  <a:pt x="223354" y="380935"/>
                </a:lnTo>
                <a:lnTo>
                  <a:pt x="206086" y="381788"/>
                </a:lnTo>
                <a:lnTo>
                  <a:pt x="159522" y="393318"/>
                </a:lnTo>
                <a:lnTo>
                  <a:pt x="126496" y="415561"/>
                </a:lnTo>
                <a:lnTo>
                  <a:pt x="114300" y="698753"/>
                </a:lnTo>
                <a:lnTo>
                  <a:pt x="112888" y="708763"/>
                </a:lnTo>
                <a:lnTo>
                  <a:pt x="82572" y="742558"/>
                </a:lnTo>
                <a:lnTo>
                  <a:pt x="39934" y="758056"/>
                </a:lnTo>
                <a:lnTo>
                  <a:pt x="23073" y="760719"/>
                </a:lnTo>
                <a:lnTo>
                  <a:pt x="5245" y="761935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3624" y="4852546"/>
            <a:ext cx="8008003" cy="1384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1375852">
              <a:lnSpc>
                <a:spcPct val="116399"/>
              </a:lnSpc>
            </a:pPr>
            <a:r>
              <a:rPr sz="2800" b="1" dirty="0">
                <a:latin typeface="Times New Roman"/>
                <a:cs typeface="Times New Roman"/>
              </a:rPr>
              <a:t>then </a:t>
            </a:r>
            <a:r>
              <a:rPr sz="2800" spc="-5" dirty="0">
                <a:latin typeface="Times New Roman"/>
                <a:cs typeface="Times New Roman"/>
              </a:rPr>
              <a:t>repor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tha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negative-weigh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cycl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exists A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end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negative-weigh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cycles.</a:t>
            </a:r>
            <a:endParaRPr sz="2800">
              <a:latin typeface="Times New Roman"/>
              <a:cs typeface="Times New Roman"/>
            </a:endParaRPr>
          </a:p>
          <a:p>
            <a:pPr marL="12739">
              <a:lnSpc>
                <a:spcPts val="2984"/>
              </a:lnSpc>
            </a:pPr>
            <a:r>
              <a:rPr sz="2800" spc="-5" dirty="0">
                <a:latin typeface="Times New Roman"/>
                <a:cs typeface="Times New Roman"/>
              </a:rPr>
              <a:t>Tim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45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1632" y="3128228"/>
            <a:ext cx="1744747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relaxation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step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913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40498"/>
            <a:ext cx="872639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05">
              <a:lnSpc>
                <a:spcPts val="5276"/>
              </a:lnSpc>
            </a:pPr>
            <a:r>
              <a:rPr spc="-25" dirty="0"/>
              <a:t>Satisfying</a:t>
            </a:r>
            <a:r>
              <a:rPr spc="10" dirty="0"/>
              <a:t> </a:t>
            </a:r>
            <a:r>
              <a:rPr spc="-20" dirty="0"/>
              <a:t>the</a:t>
            </a:r>
            <a:r>
              <a:rPr dirty="0"/>
              <a:t> </a:t>
            </a:r>
            <a:r>
              <a:rPr lang="en-US" spc="-20" dirty="0"/>
              <a:t>C</a:t>
            </a:r>
            <a:r>
              <a:rPr spc="-20" dirty="0"/>
              <a:t>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01706" y="989142"/>
            <a:ext cx="8727141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118476" indent="-215900">
              <a:lnSpc>
                <a:spcPts val="3461"/>
              </a:lnSpc>
              <a:tabLst>
                <a:tab pos="1905173" algn="l"/>
                <a:tab pos="5006572" algn="l"/>
              </a:tabLst>
            </a:pPr>
            <a:r>
              <a:rPr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pc="-20" dirty="0"/>
              <a:t>Suppose</a:t>
            </a:r>
            <a:r>
              <a:rPr spc="5" dirty="0"/>
              <a:t> </a:t>
            </a:r>
            <a:r>
              <a:rPr spc="-20" dirty="0"/>
              <a:t>no</a:t>
            </a:r>
            <a:r>
              <a:rPr dirty="0"/>
              <a:t> </a:t>
            </a:r>
            <a:r>
              <a:rPr spc="-15" dirty="0"/>
              <a:t>negative-weight</a:t>
            </a:r>
            <a:r>
              <a:rPr dirty="0"/>
              <a:t> </a:t>
            </a:r>
            <a:r>
              <a:rPr spc="-15" dirty="0"/>
              <a:t>cycle exists</a:t>
            </a:r>
            <a:r>
              <a:rPr spc="-5" dirty="0"/>
              <a:t> </a:t>
            </a:r>
            <a:r>
              <a:rPr spc="-15" dirty="0"/>
              <a:t>in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constraint</a:t>
            </a:r>
            <a:r>
              <a:rPr spc="-10" dirty="0"/>
              <a:t> </a:t>
            </a:r>
            <a:r>
              <a:rPr spc="-15" dirty="0"/>
              <a:t>graph.</a:t>
            </a:r>
            <a:r>
              <a:rPr lang="en-US" dirty="0"/>
              <a:t> </a:t>
            </a:r>
            <a:r>
              <a:rPr spc="-15" dirty="0"/>
              <a:t>Then,</a:t>
            </a:r>
            <a:r>
              <a:rPr spc="-5" dirty="0"/>
              <a:t> </a:t>
            </a:r>
            <a:r>
              <a:rPr spc="-15" dirty="0"/>
              <a:t>the constraints</a:t>
            </a:r>
            <a:r>
              <a:rPr spc="-10" dirty="0"/>
              <a:t> </a:t>
            </a:r>
            <a:r>
              <a:rPr spc="-15" dirty="0"/>
              <a:t>are</a:t>
            </a:r>
            <a:r>
              <a:rPr dirty="0"/>
              <a:t> </a:t>
            </a:r>
            <a:r>
              <a:rPr spc="-15" dirty="0" err="1"/>
              <a:t>satisfiable</a:t>
            </a:r>
            <a:r>
              <a:rPr spc="-15" dirty="0"/>
              <a:t>.</a:t>
            </a:r>
          </a:p>
          <a:p>
            <a:pPr marL="12739">
              <a:lnSpc>
                <a:spcPts val="2698"/>
              </a:lnSpc>
              <a:tabLst>
                <a:tab pos="1092401" algn="l"/>
              </a:tabLst>
            </a:pPr>
            <a:r>
              <a:rPr sz="28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Proof</a:t>
            </a:r>
            <a:r>
              <a:rPr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z="28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Ad</a:t>
            </a:r>
            <a:r>
              <a:rPr sz="2800" dirty="0"/>
              <a:t>d</a:t>
            </a:r>
            <a:r>
              <a:rPr sz="2800" spc="-5" dirty="0"/>
              <a:t> </a:t>
            </a:r>
            <a:r>
              <a:rPr sz="2800" dirty="0"/>
              <a:t>a</a:t>
            </a:r>
            <a:r>
              <a:rPr sz="2800" spc="-5" dirty="0"/>
              <a:t> ne</a:t>
            </a:r>
            <a:r>
              <a:rPr sz="2800" dirty="0"/>
              <a:t>w</a:t>
            </a:r>
            <a:r>
              <a:rPr sz="2800" spc="-5" dirty="0"/>
              <a:t> verte</a:t>
            </a:r>
            <a:r>
              <a:rPr sz="2800" dirty="0"/>
              <a:t>x</a:t>
            </a:r>
            <a:r>
              <a:rPr sz="2800" spc="-5" dirty="0"/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t</a:t>
            </a:r>
            <a:r>
              <a:rPr sz="2800" dirty="0"/>
              <a:t>o</a:t>
            </a:r>
            <a:r>
              <a:rPr sz="2800" spc="-5" dirty="0"/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800" spc="-5" dirty="0"/>
              <a:t>wit</a:t>
            </a:r>
            <a:r>
              <a:rPr sz="2800" dirty="0"/>
              <a:t>h</a:t>
            </a:r>
            <a:r>
              <a:rPr sz="2800" spc="-5" dirty="0"/>
              <a:t> </a:t>
            </a:r>
            <a:r>
              <a:rPr sz="2800" dirty="0"/>
              <a:t>a</a:t>
            </a:r>
            <a:r>
              <a:rPr sz="2800" spc="-5" dirty="0"/>
              <a:t> </a:t>
            </a:r>
            <a:r>
              <a:rPr sz="2800" dirty="0">
                <a:solidFill>
                  <a:srgbClr val="008A87"/>
                </a:solidFill>
              </a:rPr>
              <a:t>0</a:t>
            </a:r>
            <a:r>
              <a:rPr sz="2800" spc="-5" dirty="0"/>
              <a:t>-weigh</a:t>
            </a:r>
            <a:r>
              <a:rPr sz="2800" dirty="0"/>
              <a:t>t</a:t>
            </a:r>
            <a:r>
              <a:rPr sz="2800" spc="-5" dirty="0"/>
              <a:t> edge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ts val="3225"/>
              </a:lnSpc>
              <a:spcBef>
                <a:spcPts val="600"/>
              </a:spcBef>
              <a:buNone/>
            </a:pPr>
            <a:r>
              <a:rPr lang="en-US" sz="2800" spc="-5" dirty="0"/>
              <a:t>	</a:t>
            </a:r>
            <a:r>
              <a:rPr sz="2800" spc="-5" dirty="0"/>
              <a:t>t</a:t>
            </a:r>
            <a:r>
              <a:rPr sz="2800" dirty="0"/>
              <a:t>o</a:t>
            </a:r>
            <a:r>
              <a:rPr sz="2800" spc="-5" dirty="0"/>
              <a:t> eac</a:t>
            </a:r>
            <a:r>
              <a:rPr sz="2800" dirty="0"/>
              <a:t>h</a:t>
            </a:r>
            <a:r>
              <a:rPr sz="2800" spc="-5" dirty="0"/>
              <a:t> verte</a:t>
            </a:r>
            <a:r>
              <a:rPr sz="2800" dirty="0"/>
              <a:t>x</a:t>
            </a:r>
            <a:r>
              <a:rPr sz="2800" spc="-10" dirty="0"/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dirty="0"/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345BF274-FD17-4930-9FE1-E5074D039DDE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724" y="3479494"/>
            <a:ext cx="4583398" cy="2752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9223" y="3525659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759" y="4366975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6171" y="5514224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3118" y="3831592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838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lang="en-US" sz="4800" i="1" baseline="-10416" dirty="0">
                <a:solidFill>
                  <a:srgbClr val="7F7F7F"/>
                </a:solidFill>
                <a:latin typeface="Times New Roman"/>
                <a:cs typeface="Times New Roman"/>
              </a:rPr>
              <a:t>\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767" y="4978841"/>
            <a:ext cx="4170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 baseline="-3703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207" y="4103789"/>
            <a:ext cx="3517511" cy="653295"/>
          </a:xfrm>
          <a:custGeom>
            <a:avLst/>
            <a:gdLst/>
            <a:ahLst/>
            <a:cxnLst/>
            <a:rect l="l" t="t" r="r" b="b"/>
            <a:pathLst>
              <a:path w="3507740" h="650875">
                <a:moveTo>
                  <a:pt x="3451097" y="37337"/>
                </a:moveTo>
                <a:lnTo>
                  <a:pt x="3439092" y="24549"/>
                </a:lnTo>
                <a:lnTo>
                  <a:pt x="0" y="622553"/>
                </a:lnTo>
                <a:lnTo>
                  <a:pt x="5334" y="650747"/>
                </a:lnTo>
                <a:lnTo>
                  <a:pt x="3444266" y="52771"/>
                </a:lnTo>
                <a:lnTo>
                  <a:pt x="3451097" y="37337"/>
                </a:lnTo>
                <a:close/>
              </a:path>
              <a:path w="3507740" h="650875">
                <a:moveTo>
                  <a:pt x="3507485" y="27431"/>
                </a:moveTo>
                <a:lnTo>
                  <a:pt x="3416045" y="0"/>
                </a:lnTo>
                <a:lnTo>
                  <a:pt x="3439092" y="24549"/>
                </a:lnTo>
                <a:lnTo>
                  <a:pt x="3448811" y="22859"/>
                </a:lnTo>
                <a:lnTo>
                  <a:pt x="3454145" y="51053"/>
                </a:lnTo>
                <a:lnTo>
                  <a:pt x="3454145" y="66512"/>
                </a:lnTo>
                <a:lnTo>
                  <a:pt x="3507485" y="27431"/>
                </a:lnTo>
                <a:close/>
              </a:path>
              <a:path w="3507740" h="650875">
                <a:moveTo>
                  <a:pt x="3454145" y="66512"/>
                </a:moveTo>
                <a:lnTo>
                  <a:pt x="3454145" y="51053"/>
                </a:lnTo>
                <a:lnTo>
                  <a:pt x="3444266" y="52771"/>
                </a:lnTo>
                <a:lnTo>
                  <a:pt x="3430523" y="83820"/>
                </a:lnTo>
                <a:lnTo>
                  <a:pt x="3454145" y="66512"/>
                </a:lnTo>
                <a:close/>
              </a:path>
              <a:path w="3507740" h="650875">
                <a:moveTo>
                  <a:pt x="3454145" y="51053"/>
                </a:moveTo>
                <a:lnTo>
                  <a:pt x="3448811" y="22859"/>
                </a:lnTo>
                <a:lnTo>
                  <a:pt x="3439092" y="24549"/>
                </a:lnTo>
                <a:lnTo>
                  <a:pt x="3451097" y="37337"/>
                </a:lnTo>
                <a:lnTo>
                  <a:pt x="3451097" y="51583"/>
                </a:lnTo>
                <a:lnTo>
                  <a:pt x="3454145" y="51053"/>
                </a:lnTo>
                <a:close/>
              </a:path>
              <a:path w="3507740" h="650875">
                <a:moveTo>
                  <a:pt x="3451097" y="51583"/>
                </a:moveTo>
                <a:lnTo>
                  <a:pt x="3451097" y="37337"/>
                </a:lnTo>
                <a:lnTo>
                  <a:pt x="3444266" y="52771"/>
                </a:lnTo>
                <a:lnTo>
                  <a:pt x="3451097" y="51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972" y="4728656"/>
            <a:ext cx="3822522" cy="580636"/>
          </a:xfrm>
          <a:custGeom>
            <a:avLst/>
            <a:gdLst/>
            <a:ahLst/>
            <a:cxnLst/>
            <a:rect l="l" t="t" r="r" b="b"/>
            <a:pathLst>
              <a:path w="3811904" h="578485">
                <a:moveTo>
                  <a:pt x="3755135" y="539496"/>
                </a:moveTo>
                <a:lnTo>
                  <a:pt x="3747986" y="524458"/>
                </a:lnTo>
                <a:lnTo>
                  <a:pt x="3809" y="0"/>
                </a:lnTo>
                <a:lnTo>
                  <a:pt x="0" y="28193"/>
                </a:lnTo>
                <a:lnTo>
                  <a:pt x="3743515" y="552666"/>
                </a:lnTo>
                <a:lnTo>
                  <a:pt x="3755135" y="539496"/>
                </a:lnTo>
                <a:close/>
              </a:path>
              <a:path w="3811904" h="578485">
                <a:moveTo>
                  <a:pt x="3757422" y="566063"/>
                </a:moveTo>
                <a:lnTo>
                  <a:pt x="3757422" y="525779"/>
                </a:lnTo>
                <a:lnTo>
                  <a:pt x="3752849" y="553973"/>
                </a:lnTo>
                <a:lnTo>
                  <a:pt x="3743515" y="552666"/>
                </a:lnTo>
                <a:lnTo>
                  <a:pt x="3720846" y="578358"/>
                </a:lnTo>
                <a:lnTo>
                  <a:pt x="3757422" y="566063"/>
                </a:lnTo>
                <a:close/>
              </a:path>
              <a:path w="3811904" h="578485">
                <a:moveTo>
                  <a:pt x="3811523" y="547877"/>
                </a:moveTo>
                <a:lnTo>
                  <a:pt x="3733038" y="493013"/>
                </a:lnTo>
                <a:lnTo>
                  <a:pt x="3747986" y="524458"/>
                </a:lnTo>
                <a:lnTo>
                  <a:pt x="3757422" y="525779"/>
                </a:lnTo>
                <a:lnTo>
                  <a:pt x="3757422" y="566063"/>
                </a:lnTo>
                <a:lnTo>
                  <a:pt x="3811523" y="547877"/>
                </a:lnTo>
                <a:close/>
              </a:path>
              <a:path w="3811904" h="578485">
                <a:moveTo>
                  <a:pt x="3755135" y="539878"/>
                </a:moveTo>
                <a:lnTo>
                  <a:pt x="3755135" y="539496"/>
                </a:lnTo>
                <a:lnTo>
                  <a:pt x="3743515" y="552666"/>
                </a:lnTo>
                <a:lnTo>
                  <a:pt x="3752849" y="553973"/>
                </a:lnTo>
                <a:lnTo>
                  <a:pt x="3755135" y="539878"/>
                </a:lnTo>
                <a:close/>
              </a:path>
              <a:path w="3811904" h="578485">
                <a:moveTo>
                  <a:pt x="3757422" y="525779"/>
                </a:moveTo>
                <a:lnTo>
                  <a:pt x="3747986" y="524458"/>
                </a:lnTo>
                <a:lnTo>
                  <a:pt x="3755135" y="539496"/>
                </a:lnTo>
                <a:lnTo>
                  <a:pt x="3755135" y="539878"/>
                </a:lnTo>
                <a:lnTo>
                  <a:pt x="3757422" y="525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3648" y="4970343"/>
            <a:ext cx="2022378" cy="850876"/>
          </a:xfrm>
          <a:custGeom>
            <a:avLst/>
            <a:gdLst/>
            <a:ahLst/>
            <a:cxnLst/>
            <a:rect l="l" t="t" r="r" b="b"/>
            <a:pathLst>
              <a:path w="2016760" h="847725">
                <a:moveTo>
                  <a:pt x="1963674" y="818388"/>
                </a:moveTo>
                <a:lnTo>
                  <a:pt x="1960427" y="801905"/>
                </a:lnTo>
                <a:lnTo>
                  <a:pt x="10668" y="0"/>
                </a:lnTo>
                <a:lnTo>
                  <a:pt x="0" y="26669"/>
                </a:lnTo>
                <a:lnTo>
                  <a:pt x="1949075" y="828294"/>
                </a:lnTo>
                <a:lnTo>
                  <a:pt x="1963674" y="818388"/>
                </a:lnTo>
                <a:close/>
              </a:path>
              <a:path w="2016760" h="847725">
                <a:moveTo>
                  <a:pt x="1969007" y="843887"/>
                </a:moveTo>
                <a:lnTo>
                  <a:pt x="1969007" y="805434"/>
                </a:lnTo>
                <a:lnTo>
                  <a:pt x="1958339" y="832104"/>
                </a:lnTo>
                <a:lnTo>
                  <a:pt x="1949075" y="828294"/>
                </a:lnTo>
                <a:lnTo>
                  <a:pt x="1921001" y="847344"/>
                </a:lnTo>
                <a:lnTo>
                  <a:pt x="1969007" y="843887"/>
                </a:lnTo>
                <a:close/>
              </a:path>
              <a:path w="2016760" h="847725">
                <a:moveTo>
                  <a:pt x="1963674" y="818768"/>
                </a:moveTo>
                <a:lnTo>
                  <a:pt x="1963674" y="818388"/>
                </a:lnTo>
                <a:lnTo>
                  <a:pt x="1949075" y="828294"/>
                </a:lnTo>
                <a:lnTo>
                  <a:pt x="1958339" y="832104"/>
                </a:lnTo>
                <a:lnTo>
                  <a:pt x="1963674" y="818768"/>
                </a:lnTo>
                <a:close/>
              </a:path>
              <a:path w="2016760" h="847725">
                <a:moveTo>
                  <a:pt x="2016251" y="840485"/>
                </a:moveTo>
                <a:lnTo>
                  <a:pt x="1953768" y="768096"/>
                </a:lnTo>
                <a:lnTo>
                  <a:pt x="1960427" y="801905"/>
                </a:lnTo>
                <a:lnTo>
                  <a:pt x="1969007" y="805434"/>
                </a:lnTo>
                <a:lnTo>
                  <a:pt x="1969007" y="843887"/>
                </a:lnTo>
                <a:lnTo>
                  <a:pt x="2016251" y="840485"/>
                </a:lnTo>
                <a:close/>
              </a:path>
              <a:path w="2016760" h="847725">
                <a:moveTo>
                  <a:pt x="1969007" y="805434"/>
                </a:moveTo>
                <a:lnTo>
                  <a:pt x="1960427" y="801905"/>
                </a:lnTo>
                <a:lnTo>
                  <a:pt x="1963674" y="818388"/>
                </a:lnTo>
                <a:lnTo>
                  <a:pt x="1963674" y="818768"/>
                </a:lnTo>
                <a:lnTo>
                  <a:pt x="1969007" y="805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500" y="4402074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679704" y="339851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2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7500" y="4402074"/>
            <a:ext cx="681979" cy="682613"/>
          </a:xfrm>
          <a:custGeom>
            <a:avLst/>
            <a:gdLst/>
            <a:ahLst/>
            <a:cxnLst/>
            <a:rect l="l" t="t" r="r" b="b"/>
            <a:pathLst>
              <a:path w="680085" h="680085">
                <a:moveTo>
                  <a:pt x="339852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1"/>
                </a:lnTo>
                <a:lnTo>
                  <a:pt x="1128" y="367692"/>
                </a:lnTo>
                <a:lnTo>
                  <a:pt x="9890" y="421443"/>
                </a:lnTo>
                <a:lnTo>
                  <a:pt x="26741" y="472035"/>
                </a:lnTo>
                <a:lnTo>
                  <a:pt x="50975" y="518763"/>
                </a:lnTo>
                <a:lnTo>
                  <a:pt x="81889" y="560924"/>
                </a:lnTo>
                <a:lnTo>
                  <a:pt x="118779" y="597814"/>
                </a:lnTo>
                <a:lnTo>
                  <a:pt x="160940" y="628728"/>
                </a:lnTo>
                <a:lnTo>
                  <a:pt x="207668" y="652962"/>
                </a:lnTo>
                <a:lnTo>
                  <a:pt x="258260" y="669812"/>
                </a:lnTo>
                <a:lnTo>
                  <a:pt x="312011" y="678575"/>
                </a:lnTo>
                <a:lnTo>
                  <a:pt x="339852" y="679703"/>
                </a:lnTo>
                <a:lnTo>
                  <a:pt x="367692" y="678575"/>
                </a:lnTo>
                <a:lnTo>
                  <a:pt x="421443" y="669812"/>
                </a:lnTo>
                <a:lnTo>
                  <a:pt x="472035" y="652962"/>
                </a:lnTo>
                <a:lnTo>
                  <a:pt x="518763" y="628728"/>
                </a:lnTo>
                <a:lnTo>
                  <a:pt x="560924" y="597814"/>
                </a:lnTo>
                <a:lnTo>
                  <a:pt x="597814" y="560924"/>
                </a:lnTo>
                <a:lnTo>
                  <a:pt x="628728" y="518763"/>
                </a:lnTo>
                <a:lnTo>
                  <a:pt x="652962" y="472035"/>
                </a:lnTo>
                <a:lnTo>
                  <a:pt x="669813" y="421443"/>
                </a:lnTo>
                <a:lnTo>
                  <a:pt x="678575" y="367692"/>
                </a:lnTo>
                <a:lnTo>
                  <a:pt x="679704" y="339851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6095" y="4552318"/>
            <a:ext cx="184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0858" y="4161456"/>
            <a:ext cx="229237" cy="1063117"/>
          </a:xfrm>
          <a:custGeom>
            <a:avLst/>
            <a:gdLst/>
            <a:ahLst/>
            <a:cxnLst/>
            <a:rect l="l" t="t" r="r" b="b"/>
            <a:pathLst>
              <a:path w="228600" h="1059179">
                <a:moveTo>
                  <a:pt x="0" y="0"/>
                </a:moveTo>
                <a:lnTo>
                  <a:pt x="55013" y="15484"/>
                </a:lnTo>
                <a:lnTo>
                  <a:pt x="89082" y="41874"/>
                </a:lnTo>
                <a:lnTo>
                  <a:pt x="120523" y="79842"/>
                </a:lnTo>
                <a:lnTo>
                  <a:pt x="148868" y="128296"/>
                </a:lnTo>
                <a:lnTo>
                  <a:pt x="173651" y="186144"/>
                </a:lnTo>
                <a:lnTo>
                  <a:pt x="194407" y="252292"/>
                </a:lnTo>
                <a:lnTo>
                  <a:pt x="210669" y="325647"/>
                </a:lnTo>
                <a:lnTo>
                  <a:pt x="216968" y="364687"/>
                </a:lnTo>
                <a:lnTo>
                  <a:pt x="221970" y="405118"/>
                </a:lnTo>
                <a:lnTo>
                  <a:pt x="225614" y="446805"/>
                </a:lnTo>
                <a:lnTo>
                  <a:pt x="227843" y="489611"/>
                </a:lnTo>
                <a:lnTo>
                  <a:pt x="228600" y="533400"/>
                </a:lnTo>
                <a:lnTo>
                  <a:pt x="228011" y="571959"/>
                </a:lnTo>
                <a:lnTo>
                  <a:pt x="223415" y="646951"/>
                </a:lnTo>
                <a:lnTo>
                  <a:pt x="214502" y="718423"/>
                </a:lnTo>
                <a:lnTo>
                  <a:pt x="201567" y="785551"/>
                </a:lnTo>
                <a:lnTo>
                  <a:pt x="184900" y="847513"/>
                </a:lnTo>
                <a:lnTo>
                  <a:pt x="164796" y="903486"/>
                </a:lnTo>
                <a:lnTo>
                  <a:pt x="141546" y="952646"/>
                </a:lnTo>
                <a:lnTo>
                  <a:pt x="115443" y="994171"/>
                </a:lnTo>
                <a:lnTo>
                  <a:pt x="86779" y="1027238"/>
                </a:lnTo>
                <a:lnTo>
                  <a:pt x="55848" y="1051024"/>
                </a:lnTo>
                <a:lnTo>
                  <a:pt x="39624" y="1059179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48521" y="3772188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45082" y="3894645"/>
            <a:ext cx="2967979" cy="1599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00"/>
              </a:lnSpc>
            </a:pP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Note:</a:t>
            </a:r>
            <a:endParaRPr sz="2800">
              <a:latin typeface="Times New Roman"/>
              <a:cs typeface="Times New Roman"/>
            </a:endParaRPr>
          </a:p>
          <a:p>
            <a:pPr marL="12739" marR="5096">
              <a:lnSpc>
                <a:spcPct val="90100"/>
              </a:lnSpc>
              <a:spcBef>
                <a:spcPts val="166"/>
              </a:spcBef>
            </a:pP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negative-weight cycle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introduce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Symbol"/>
                <a:cs typeface="Symbol"/>
              </a:rPr>
              <a:t>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shortes</a:t>
            </a:r>
            <a:r>
              <a:rPr sz="2800" dirty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exist.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6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7" y="140498"/>
            <a:ext cx="8726394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05">
              <a:lnSpc>
                <a:spcPts val="5276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20" dirty="0"/>
              <a:t>(cont</a:t>
            </a:r>
            <a:r>
              <a:rPr lang="en-US" spc="-20" dirty="0"/>
              <a:t>'</a:t>
            </a:r>
            <a:r>
              <a:rPr spc="-20" dirty="0"/>
              <a:t>d)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8C1FC86-83D2-415C-AEF0-D64CB766DB8E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64225" y="1096384"/>
            <a:ext cx="8283725" cy="124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ct val="95300"/>
              </a:lnSpc>
            </a:pP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Claim</a:t>
            </a:r>
            <a:r>
              <a:rPr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28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assignmen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338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constraints. Conside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constrain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900" i="1" spc="338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shortes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path</a:t>
            </a:r>
            <a:r>
              <a:rPr sz="2800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fro</a:t>
            </a:r>
            <a:r>
              <a:rPr sz="2800" dirty="0">
                <a:latin typeface="Times New Roman"/>
                <a:cs typeface="Times New Roman"/>
              </a:rPr>
              <a:t>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4508577" y="31042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5190" y="2524320"/>
            <a:ext cx="3822332" cy="2224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8560" y="2580607"/>
            <a:ext cx="260438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662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233" y="4020430"/>
            <a:ext cx="7721457" cy="1992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4407" algn="ctr"/>
            <a:r>
              <a:rPr sz="3200" i="1" dirty="0" err="1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 err="1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3200" baseline="-37037" dirty="0">
              <a:latin typeface="Times New Roman"/>
              <a:cs typeface="Times New Roman"/>
            </a:endParaRPr>
          </a:p>
          <a:p>
            <a:pPr marL="12739" marR="5096">
              <a:lnSpc>
                <a:spcPts val="3029"/>
              </a:lnSpc>
              <a:spcBef>
                <a:spcPts val="2698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By definition of </a:t>
            </a:r>
            <a:r>
              <a:rPr lang="en-US" sz="2800" dirty="0">
                <a:latin typeface="Symbol"/>
                <a:cs typeface="Symbol"/>
              </a:rPr>
              <a:t>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s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i="1" spc="-10" dirty="0" err="1">
                <a:latin typeface="Times New Roman"/>
                <a:cs typeface="Times New Roman"/>
              </a:rPr>
              <a:t>v</a:t>
            </a:r>
            <a:r>
              <a:rPr lang="en-US" sz="2900" i="1" spc="-7" baseline="-20467" dirty="0" err="1">
                <a:latin typeface="Times New Roman"/>
                <a:cs typeface="Times New Roman"/>
              </a:rPr>
              <a:t>j</a:t>
            </a:r>
            <a:r>
              <a:rPr lang="en-US" sz="2800" dirty="0">
                <a:latin typeface="Times New Roman"/>
                <a:cs typeface="Times New Roman"/>
              </a:rPr>
              <a:t>), we have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 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Sinc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" dirty="0">
                <a:latin typeface="Times New Roman"/>
                <a:cs typeface="Times New Roman"/>
              </a:rPr>
              <a:t> th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 constrain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lang="en-US"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900" i="1" spc="-15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satisfied.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9468" y="2560364"/>
            <a:ext cx="39861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05"/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3200" baseline="-37037" dirty="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12739">
              <a:lnSpc>
                <a:spcPts val="3280"/>
              </a:lnSpc>
            </a:pPr>
            <a:r>
              <a:rPr sz="4200" i="1" spc="-7" baseline="13888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19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ij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9229" y="2495518"/>
            <a:ext cx="98189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1138" y="3719243"/>
            <a:ext cx="98189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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900" i="1" spc="-7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6058" y="5707350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058" y="5707350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2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1237" y="2255520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1237" y="2255520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997" y="1353866"/>
            <a:ext cx="8100973" cy="4830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423584">
              <a:lnSpc>
                <a:spcPts val="3461"/>
              </a:lnSpc>
              <a:tabLst>
                <a:tab pos="2017279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2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Bellman-Ford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can solve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system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difference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constraints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variables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326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  <a:p>
            <a:pPr marL="12739" marR="1082209">
              <a:lnSpc>
                <a:spcPts val="3461"/>
              </a:lnSpc>
              <a:spcBef>
                <a:spcPts val="947"/>
              </a:spcBef>
            </a:pPr>
            <a:r>
              <a:rPr sz="3200" spc="-15" dirty="0">
                <a:latin typeface="Times New Roman"/>
                <a:cs typeface="Times New Roman"/>
              </a:rPr>
              <a:t>Single-source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shortest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paths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LP</a:t>
            </a:r>
            <a:r>
              <a:rPr sz="3200" spc="-15" dirty="0">
                <a:latin typeface="Times New Roman"/>
                <a:cs typeface="Times New Roman"/>
              </a:rPr>
              <a:t> problem.</a:t>
            </a:r>
            <a:endParaRPr sz="3200" dirty="0">
              <a:latin typeface="Times New Roman"/>
              <a:cs typeface="Times New Roman"/>
            </a:endParaRPr>
          </a:p>
          <a:p>
            <a:pPr marL="12739" marR="237588">
              <a:lnSpc>
                <a:spcPct val="89800"/>
              </a:lnSpc>
              <a:spcBef>
                <a:spcPts val="903"/>
              </a:spcBef>
            </a:pP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fact,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Bellman-Ford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maximizes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900" spc="346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900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8A87"/>
                </a:solidFill>
                <a:latin typeface="Times New Roman"/>
                <a:cs typeface="Times New Roman"/>
                <a:sym typeface="Symbol"/>
              </a:rPr>
              <a:t></a:t>
            </a:r>
            <a:r>
              <a:rPr sz="2800" spc="-85" dirty="0">
                <a:solidFill>
                  <a:srgbClr val="008A8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8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n </a:t>
            </a:r>
            <a:r>
              <a:rPr sz="3200" spc="-15" dirty="0">
                <a:latin typeface="Times New Roman"/>
                <a:cs typeface="Times New Roman"/>
              </a:rPr>
              <a:t>subject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constraints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68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5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i="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900" i="1" spc="331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 0 </a:t>
            </a:r>
            <a:r>
              <a:rPr sz="3200" spc="-15" dirty="0">
                <a:latin typeface="Times New Roman"/>
                <a:cs typeface="Times New Roman"/>
              </a:rPr>
              <a:t>(exercise</a:t>
            </a:r>
            <a:r>
              <a:rPr lang="en-US" sz="3200" spc="-15" dirty="0">
                <a:latin typeface="Times New Roman"/>
                <a:cs typeface="Times New Roman"/>
              </a:rPr>
              <a:t> 24.4-8</a:t>
            </a:r>
            <a:r>
              <a:rPr sz="3200" spc="-15" dirty="0">
                <a:latin typeface="Times New Roman"/>
                <a:cs typeface="Times New Roman"/>
              </a:rPr>
              <a:t>).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  <a:spcBef>
                <a:spcPts val="1018"/>
              </a:spcBef>
            </a:pPr>
            <a:r>
              <a:rPr sz="3200" spc="-15" dirty="0">
                <a:latin typeface="Times New Roman"/>
                <a:cs typeface="Times New Roman"/>
              </a:rPr>
              <a:t>Bellman-Ford also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minimizes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max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900" i="1" spc="-7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min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900" i="1" spc="-7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480"/>
                </a:solidFill>
                <a:latin typeface="Times New Roman"/>
                <a:cs typeface="Times New Roman"/>
              </a:rPr>
              <a:t>} </a:t>
            </a:r>
            <a:r>
              <a:rPr sz="3200" spc="-15">
                <a:latin typeface="Times New Roman"/>
                <a:cs typeface="Times New Roman"/>
              </a:rPr>
              <a:t>(exercise</a:t>
            </a:r>
            <a:r>
              <a:rPr lang="en-US" sz="3200" spc="-15">
                <a:latin typeface="Times New Roman"/>
                <a:cs typeface="Times New Roman"/>
              </a:rPr>
              <a:t> 24.4-9</a:t>
            </a:r>
            <a:r>
              <a:rPr sz="3200" spc="-15">
                <a:latin typeface="Times New Roman"/>
                <a:cs typeface="Times New Roman"/>
              </a:rPr>
              <a:t>).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5" dirty="0">
                <a:latin typeface="Times New Roman"/>
                <a:cs typeface="Times New Roman"/>
              </a:rPr>
              <a:t>Bellman-Ford and </a:t>
            </a:r>
            <a:r>
              <a:rPr lang="en-US" spc="-20" dirty="0">
                <a:latin typeface="Times New Roman"/>
                <a:cs typeface="Times New Roman"/>
              </a:rPr>
              <a:t>Linear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Programming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B823171E-E695-4F32-B611-34F02756D966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81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7649" y="1669885"/>
            <a:ext cx="611298" cy="1529665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0" y="0"/>
                </a:moveTo>
                <a:lnTo>
                  <a:pt x="0" y="1524000"/>
                </a:lnTo>
                <a:lnTo>
                  <a:pt x="609600" y="15239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947" y="2587684"/>
            <a:ext cx="1757482" cy="611866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0"/>
                </a:moveTo>
                <a:lnTo>
                  <a:pt x="0" y="609599"/>
                </a:lnTo>
                <a:lnTo>
                  <a:pt x="1752600" y="609599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1237" y="1593402"/>
            <a:ext cx="611298" cy="1529665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0" y="0"/>
                </a:moveTo>
                <a:lnTo>
                  <a:pt x="0" y="1524000"/>
                </a:lnTo>
                <a:lnTo>
                  <a:pt x="609600" y="15240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2535" y="2511201"/>
            <a:ext cx="1757482" cy="611866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0"/>
                </a:moveTo>
                <a:lnTo>
                  <a:pt x="0" y="609600"/>
                </a:lnTo>
                <a:lnTo>
                  <a:pt x="1752600" y="609599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1237" y="1593402"/>
            <a:ext cx="2368780" cy="1529665"/>
          </a:xfrm>
          <a:custGeom>
            <a:avLst/>
            <a:gdLst/>
            <a:ahLst/>
            <a:cxnLst/>
            <a:rect l="l" t="t" r="r" b="b"/>
            <a:pathLst>
              <a:path w="2362200" h="1524000">
                <a:moveTo>
                  <a:pt x="0" y="0"/>
                </a:moveTo>
                <a:lnTo>
                  <a:pt x="0" y="1524000"/>
                </a:lnTo>
                <a:lnTo>
                  <a:pt x="2362200" y="1523999"/>
                </a:lnTo>
                <a:lnTo>
                  <a:pt x="2362200" y="914399"/>
                </a:lnTo>
                <a:lnTo>
                  <a:pt x="609600" y="914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5281" y="1975818"/>
            <a:ext cx="1757482" cy="1223732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0" y="0"/>
                </a:move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08869" y="1899335"/>
            <a:ext cx="1757482" cy="1223732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0" y="0"/>
                </a:move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8869" y="1899335"/>
            <a:ext cx="1757482" cy="1223732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0" y="0"/>
                </a:move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5816" y="3424410"/>
            <a:ext cx="840535" cy="86044"/>
          </a:xfrm>
          <a:custGeom>
            <a:avLst/>
            <a:gdLst/>
            <a:ahLst/>
            <a:cxnLst/>
            <a:rect l="l" t="t" r="r" b="b"/>
            <a:pathLst>
              <a:path w="838200" h="85725">
                <a:moveTo>
                  <a:pt x="781050" y="42672"/>
                </a:moveTo>
                <a:lnTo>
                  <a:pt x="771225" y="28194"/>
                </a:lnTo>
                <a:lnTo>
                  <a:pt x="0" y="28194"/>
                </a:lnTo>
                <a:lnTo>
                  <a:pt x="0" y="57150"/>
                </a:lnTo>
                <a:lnTo>
                  <a:pt x="771225" y="57150"/>
                </a:lnTo>
                <a:lnTo>
                  <a:pt x="781050" y="42672"/>
                </a:lnTo>
                <a:close/>
              </a:path>
              <a:path w="838200" h="85725">
                <a:moveTo>
                  <a:pt x="838200" y="42672"/>
                </a:moveTo>
                <a:lnTo>
                  <a:pt x="752094" y="0"/>
                </a:lnTo>
                <a:lnTo>
                  <a:pt x="771225" y="28194"/>
                </a:lnTo>
                <a:lnTo>
                  <a:pt x="781050" y="28194"/>
                </a:lnTo>
                <a:lnTo>
                  <a:pt x="781050" y="70994"/>
                </a:lnTo>
                <a:lnTo>
                  <a:pt x="838200" y="42672"/>
                </a:lnTo>
                <a:close/>
              </a:path>
              <a:path w="838200" h="85725">
                <a:moveTo>
                  <a:pt x="781050" y="70994"/>
                </a:moveTo>
                <a:lnTo>
                  <a:pt x="781050" y="57150"/>
                </a:lnTo>
                <a:lnTo>
                  <a:pt x="771225" y="57150"/>
                </a:lnTo>
                <a:lnTo>
                  <a:pt x="752094" y="85344"/>
                </a:lnTo>
                <a:lnTo>
                  <a:pt x="781050" y="70994"/>
                </a:lnTo>
                <a:close/>
              </a:path>
              <a:path w="838200" h="85725">
                <a:moveTo>
                  <a:pt x="781050" y="42672"/>
                </a:moveTo>
                <a:lnTo>
                  <a:pt x="781050" y="28194"/>
                </a:lnTo>
                <a:lnTo>
                  <a:pt x="771225" y="28194"/>
                </a:lnTo>
                <a:lnTo>
                  <a:pt x="781050" y="42672"/>
                </a:lnTo>
                <a:close/>
              </a:path>
              <a:path w="838200" h="85725">
                <a:moveTo>
                  <a:pt x="781050" y="57150"/>
                </a:moveTo>
                <a:lnTo>
                  <a:pt x="781050" y="42672"/>
                </a:lnTo>
                <a:lnTo>
                  <a:pt x="771225" y="57150"/>
                </a:lnTo>
                <a:lnTo>
                  <a:pt x="781050" y="5715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1237" y="3424410"/>
            <a:ext cx="840535" cy="86044"/>
          </a:xfrm>
          <a:custGeom>
            <a:avLst/>
            <a:gdLst/>
            <a:ahLst/>
            <a:cxnLst/>
            <a:rect l="l" t="t" r="r" b="b"/>
            <a:pathLst>
              <a:path w="838200" h="85725">
                <a:moveTo>
                  <a:pt x="85344" y="0"/>
                </a:moveTo>
                <a:lnTo>
                  <a:pt x="0" y="42672"/>
                </a:lnTo>
                <a:lnTo>
                  <a:pt x="57150" y="71247"/>
                </a:lnTo>
                <a:lnTo>
                  <a:pt x="57150" y="28194"/>
                </a:lnTo>
                <a:lnTo>
                  <a:pt x="66715" y="28194"/>
                </a:lnTo>
                <a:lnTo>
                  <a:pt x="85344" y="0"/>
                </a:lnTo>
                <a:close/>
              </a:path>
              <a:path w="838200" h="85725">
                <a:moveTo>
                  <a:pt x="66715" y="28194"/>
                </a:moveTo>
                <a:lnTo>
                  <a:pt x="57150" y="28194"/>
                </a:lnTo>
                <a:lnTo>
                  <a:pt x="57150" y="42672"/>
                </a:lnTo>
                <a:lnTo>
                  <a:pt x="66715" y="28194"/>
                </a:lnTo>
                <a:close/>
              </a:path>
              <a:path w="838200" h="85725">
                <a:moveTo>
                  <a:pt x="838200" y="57150"/>
                </a:moveTo>
                <a:lnTo>
                  <a:pt x="838200" y="28194"/>
                </a:lnTo>
                <a:lnTo>
                  <a:pt x="66715" y="28194"/>
                </a:lnTo>
                <a:lnTo>
                  <a:pt x="57150" y="42672"/>
                </a:lnTo>
                <a:lnTo>
                  <a:pt x="66715" y="57150"/>
                </a:lnTo>
                <a:lnTo>
                  <a:pt x="838200" y="57150"/>
                </a:lnTo>
                <a:close/>
              </a:path>
              <a:path w="838200" h="85725">
                <a:moveTo>
                  <a:pt x="66715" y="57150"/>
                </a:moveTo>
                <a:lnTo>
                  <a:pt x="57150" y="42672"/>
                </a:lnTo>
                <a:lnTo>
                  <a:pt x="57150" y="57150"/>
                </a:lnTo>
                <a:lnTo>
                  <a:pt x="66715" y="57150"/>
                </a:lnTo>
                <a:close/>
              </a:path>
              <a:path w="838200" h="85725">
                <a:moveTo>
                  <a:pt x="85344" y="85344"/>
                </a:moveTo>
                <a:lnTo>
                  <a:pt x="66715" y="57150"/>
                </a:lnTo>
                <a:lnTo>
                  <a:pt x="57150" y="57150"/>
                </a:lnTo>
                <a:lnTo>
                  <a:pt x="57150" y="71247"/>
                </a:lnTo>
                <a:lnTo>
                  <a:pt x="85344" y="8534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351" y="3276034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1237" y="3276034"/>
            <a:ext cx="0" cy="38241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612" y="1482073"/>
            <a:ext cx="7939870" cy="4426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Integrated</a:t>
            </a:r>
            <a:endParaRPr sz="3200">
              <a:latin typeface="Times New Roman"/>
              <a:cs typeface="Times New Roman"/>
            </a:endParaRPr>
          </a:p>
          <a:p>
            <a:pPr marL="12739" marR="6469052">
              <a:lnSpc>
                <a:spcPts val="3461"/>
              </a:lnSpc>
              <a:spcBef>
                <a:spcPts val="245"/>
              </a:spcBef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-circuit features: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900">
              <a:latin typeface="Times New Roman"/>
              <a:cs typeface="Times New Roman"/>
            </a:endParaRPr>
          </a:p>
          <a:p>
            <a:pPr marL="3949205">
              <a:lnSpc>
                <a:spcPts val="1003"/>
              </a:lnSpc>
            </a:pPr>
            <a:endParaRPr sz="900">
              <a:latin typeface="Times New Roman"/>
              <a:cs typeface="Times New Roman"/>
            </a:endParaRPr>
          </a:p>
          <a:p>
            <a:pPr marL="12739" indent="2153590">
              <a:spcBef>
                <a:spcPts val="1118"/>
              </a:spcBef>
            </a:pPr>
            <a:r>
              <a:rPr sz="3200" spc="-20" dirty="0">
                <a:latin typeface="Times New Roman"/>
                <a:cs typeface="Times New Roman"/>
              </a:rPr>
              <a:t>minimum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separation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</a:t>
            </a:r>
            <a:endParaRPr sz="3200">
              <a:latin typeface="Symbol"/>
              <a:cs typeface="Symbol"/>
            </a:endParaRPr>
          </a:p>
          <a:p>
            <a:pPr marL="12739" marR="5096">
              <a:lnSpc>
                <a:spcPts val="3461"/>
              </a:lnSpc>
              <a:spcBef>
                <a:spcPts val="2538"/>
              </a:spcBef>
              <a:tabLst>
                <a:tab pos="1845298" algn="l"/>
              </a:tabLst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Problem:	</a:t>
            </a:r>
            <a:r>
              <a:rPr sz="3200" spc="-20" dirty="0">
                <a:latin typeface="Times New Roman"/>
                <a:cs typeface="Times New Roman"/>
              </a:rPr>
              <a:t>Compact </a:t>
            </a:r>
            <a:r>
              <a:rPr sz="3200" spc="-15" dirty="0">
                <a:latin typeface="Times New Roman"/>
                <a:cs typeface="Times New Roman"/>
              </a:rPr>
              <a:t>(in </a:t>
            </a:r>
            <a:r>
              <a:rPr sz="3200" spc="-20" dirty="0">
                <a:latin typeface="Times New Roman"/>
                <a:cs typeface="Times New Roman"/>
              </a:rPr>
              <a:t>one </a:t>
            </a:r>
            <a:r>
              <a:rPr sz="3200" spc="-15" dirty="0">
                <a:latin typeface="Times New Roman"/>
                <a:cs typeface="Times New Roman"/>
              </a:rPr>
              <a:t>dimension) the space </a:t>
            </a:r>
            <a:r>
              <a:rPr sz="3200" spc="-20" dirty="0">
                <a:latin typeface="Times New Roman"/>
                <a:cs typeface="Times New Roman"/>
              </a:rPr>
              <a:t>between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features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VLSI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layout without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bringing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features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close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together.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0" dirty="0">
                <a:latin typeface="Times New Roman"/>
                <a:cs typeface="Times New Roman"/>
              </a:rPr>
              <a:t>Application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VLSI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Layout</a:t>
            </a:r>
            <a:r>
              <a:rPr lang="en-US" spc="-25" dirty="0">
                <a:latin typeface="Times New Roman"/>
                <a:cs typeface="Times New Roman"/>
              </a:rPr>
              <a:t> Compaction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BDDCC4F-2E41-44D0-8AA4-0BFE97F58731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4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60710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7" y="203335"/>
            <a:ext cx="87263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605"/>
            <a:r>
              <a:rPr spc="-35" dirty="0"/>
              <a:t>VLS</a:t>
            </a:r>
            <a:r>
              <a:rPr spc="-20" dirty="0"/>
              <a:t>I</a:t>
            </a:r>
            <a:r>
              <a:rPr dirty="0"/>
              <a:t> </a:t>
            </a:r>
            <a:r>
              <a:rPr lang="en-US" spc="-20" dirty="0"/>
              <a:t>L</a:t>
            </a:r>
            <a:r>
              <a:rPr spc="-20" dirty="0"/>
              <a:t>ayout</a:t>
            </a:r>
            <a:r>
              <a:rPr spc="-10" dirty="0"/>
              <a:t> </a:t>
            </a:r>
            <a:r>
              <a:rPr lang="en-US" spc="-25" dirty="0"/>
              <a:t>C</a:t>
            </a:r>
            <a:r>
              <a:rPr spc="-25" dirty="0"/>
              <a:t>ompaction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A91AAFD-B218-4498-82FD-4849D76C879F}" type="datetime1">
              <a:rPr lang="en-US" spc="-10" smtClean="0"/>
              <a:t>3/16/2017</a:t>
            </a:fld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2508869" y="1326835"/>
            <a:ext cx="1757482" cy="76483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76200" y="0"/>
                </a:moveTo>
                <a:lnTo>
                  <a:pt x="0" y="38099"/>
                </a:lnTo>
                <a:lnTo>
                  <a:pt x="51053" y="63626"/>
                </a:lnTo>
                <a:lnTo>
                  <a:pt x="51053" y="32003"/>
                </a:lnTo>
                <a:lnTo>
                  <a:pt x="55077" y="32003"/>
                </a:lnTo>
                <a:lnTo>
                  <a:pt x="76200" y="0"/>
                </a:lnTo>
                <a:close/>
              </a:path>
              <a:path w="1752600" h="76200">
                <a:moveTo>
                  <a:pt x="55077" y="32003"/>
                </a:moveTo>
                <a:lnTo>
                  <a:pt x="51053" y="32003"/>
                </a:lnTo>
                <a:lnTo>
                  <a:pt x="51053" y="38099"/>
                </a:lnTo>
                <a:lnTo>
                  <a:pt x="55077" y="32003"/>
                </a:lnTo>
                <a:close/>
              </a:path>
              <a:path w="1752600" h="76200">
                <a:moveTo>
                  <a:pt x="1701545" y="38099"/>
                </a:moveTo>
                <a:lnTo>
                  <a:pt x="1697522" y="32003"/>
                </a:lnTo>
                <a:lnTo>
                  <a:pt x="55077" y="32003"/>
                </a:lnTo>
                <a:lnTo>
                  <a:pt x="51053" y="38099"/>
                </a:lnTo>
                <a:lnTo>
                  <a:pt x="55077" y="44195"/>
                </a:lnTo>
                <a:lnTo>
                  <a:pt x="1697522" y="44195"/>
                </a:lnTo>
                <a:lnTo>
                  <a:pt x="1701545" y="38099"/>
                </a:lnTo>
                <a:close/>
              </a:path>
              <a:path w="1752600" h="76200">
                <a:moveTo>
                  <a:pt x="55077" y="44195"/>
                </a:moveTo>
                <a:lnTo>
                  <a:pt x="51053" y="38099"/>
                </a:lnTo>
                <a:lnTo>
                  <a:pt x="51053" y="44195"/>
                </a:lnTo>
                <a:lnTo>
                  <a:pt x="55077" y="44195"/>
                </a:lnTo>
                <a:close/>
              </a:path>
              <a:path w="1752600" h="76200">
                <a:moveTo>
                  <a:pt x="76200" y="76199"/>
                </a:moveTo>
                <a:lnTo>
                  <a:pt x="55077" y="44196"/>
                </a:lnTo>
                <a:lnTo>
                  <a:pt x="51053" y="44195"/>
                </a:lnTo>
                <a:lnTo>
                  <a:pt x="51053" y="63626"/>
                </a:lnTo>
                <a:lnTo>
                  <a:pt x="76200" y="76199"/>
                </a:lnTo>
                <a:close/>
              </a:path>
              <a:path w="1752600" h="76200">
                <a:moveTo>
                  <a:pt x="1752600" y="38099"/>
                </a:moveTo>
                <a:lnTo>
                  <a:pt x="1676400" y="0"/>
                </a:lnTo>
                <a:lnTo>
                  <a:pt x="1697522" y="32003"/>
                </a:lnTo>
                <a:lnTo>
                  <a:pt x="1701545" y="32003"/>
                </a:lnTo>
                <a:lnTo>
                  <a:pt x="1701545" y="63627"/>
                </a:lnTo>
                <a:lnTo>
                  <a:pt x="1752600" y="38099"/>
                </a:lnTo>
                <a:close/>
              </a:path>
              <a:path w="1752600" h="76200">
                <a:moveTo>
                  <a:pt x="1701545" y="63627"/>
                </a:moveTo>
                <a:lnTo>
                  <a:pt x="1701545" y="44195"/>
                </a:lnTo>
                <a:lnTo>
                  <a:pt x="1697522" y="44196"/>
                </a:lnTo>
                <a:lnTo>
                  <a:pt x="1676400" y="76199"/>
                </a:lnTo>
                <a:lnTo>
                  <a:pt x="1701545" y="63627"/>
                </a:lnTo>
                <a:close/>
              </a:path>
              <a:path w="1752600" h="76200">
                <a:moveTo>
                  <a:pt x="1701545" y="38099"/>
                </a:moveTo>
                <a:lnTo>
                  <a:pt x="1701545" y="32003"/>
                </a:lnTo>
                <a:lnTo>
                  <a:pt x="1697522" y="32003"/>
                </a:lnTo>
                <a:lnTo>
                  <a:pt x="1701545" y="38099"/>
                </a:lnTo>
                <a:close/>
              </a:path>
              <a:path w="1752600" h="76200">
                <a:moveTo>
                  <a:pt x="1701545" y="44195"/>
                </a:moveTo>
                <a:lnTo>
                  <a:pt x="1701545" y="38099"/>
                </a:lnTo>
                <a:lnTo>
                  <a:pt x="1697522" y="44195"/>
                </a:lnTo>
                <a:lnTo>
                  <a:pt x="1701545" y="4419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6279" y="1041553"/>
            <a:ext cx="522786" cy="532833"/>
          </a:xfrm>
          <a:custGeom>
            <a:avLst/>
            <a:gdLst/>
            <a:ahLst/>
            <a:cxnLst/>
            <a:rect l="l" t="t" r="r" b="b"/>
            <a:pathLst>
              <a:path w="521335" h="530860">
                <a:moveTo>
                  <a:pt x="0" y="0"/>
                </a:moveTo>
                <a:lnTo>
                  <a:pt x="0" y="530351"/>
                </a:lnTo>
                <a:lnTo>
                  <a:pt x="521208" y="530351"/>
                </a:lnTo>
                <a:lnTo>
                  <a:pt x="521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6003" y="1100783"/>
            <a:ext cx="363595" cy="50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3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2535" y="1365077"/>
            <a:ext cx="611298" cy="1529665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0" y="0"/>
                </a:moveTo>
                <a:lnTo>
                  <a:pt x="0" y="1524000"/>
                </a:lnTo>
                <a:lnTo>
                  <a:pt x="609600" y="15239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3833" y="2282876"/>
            <a:ext cx="1757482" cy="611866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0"/>
                </a:moveTo>
                <a:lnTo>
                  <a:pt x="0" y="609599"/>
                </a:lnTo>
                <a:lnTo>
                  <a:pt x="1752600" y="609599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6123" y="1288594"/>
            <a:ext cx="611298" cy="1529665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0" y="0"/>
                </a:moveTo>
                <a:lnTo>
                  <a:pt x="0" y="1524000"/>
                </a:lnTo>
                <a:lnTo>
                  <a:pt x="609600" y="15239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7421" y="2206393"/>
            <a:ext cx="1757482" cy="611866"/>
          </a:xfrm>
          <a:custGeom>
            <a:avLst/>
            <a:gdLst/>
            <a:ahLst/>
            <a:cxnLst/>
            <a:rect l="l" t="t" r="r" b="b"/>
            <a:pathLst>
              <a:path w="1752600" h="609600">
                <a:moveTo>
                  <a:pt x="0" y="0"/>
                </a:moveTo>
                <a:lnTo>
                  <a:pt x="0" y="609599"/>
                </a:lnTo>
                <a:lnTo>
                  <a:pt x="1752600" y="609599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6123" y="1288594"/>
            <a:ext cx="2368780" cy="1529665"/>
          </a:xfrm>
          <a:custGeom>
            <a:avLst/>
            <a:gdLst/>
            <a:ahLst/>
            <a:cxnLst/>
            <a:rect l="l" t="t" r="r" b="b"/>
            <a:pathLst>
              <a:path w="2362200" h="1524000">
                <a:moveTo>
                  <a:pt x="0" y="0"/>
                </a:moveTo>
                <a:lnTo>
                  <a:pt x="0" y="1524000"/>
                </a:lnTo>
                <a:lnTo>
                  <a:pt x="2362200" y="1523999"/>
                </a:lnTo>
                <a:lnTo>
                  <a:pt x="2362200" y="914399"/>
                </a:lnTo>
                <a:lnTo>
                  <a:pt x="609600" y="9143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281" y="1671010"/>
            <a:ext cx="17574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85281" y="1671010"/>
            <a:ext cx="1757482" cy="1223732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0" y="0"/>
                </a:move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869" y="1594527"/>
            <a:ext cx="1757482" cy="1223732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0" y="0"/>
                </a:move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869" y="1594527"/>
            <a:ext cx="1757482" cy="1223732"/>
          </a:xfrm>
          <a:custGeom>
            <a:avLst/>
            <a:gdLst/>
            <a:ahLst/>
            <a:cxnLst/>
            <a:rect l="l" t="t" r="r" b="b"/>
            <a:pathLst>
              <a:path w="1752600" h="1219200">
                <a:moveTo>
                  <a:pt x="0" y="0"/>
                </a:moveTo>
                <a:lnTo>
                  <a:pt x="0" y="1219200"/>
                </a:lnTo>
                <a:lnTo>
                  <a:pt x="1752600" y="12192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72481" y="199946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6148" y="2319161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5768" y="3946043"/>
            <a:ext cx="3050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6609" y="3946043"/>
            <a:ext cx="3050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2900" baseline="-20467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900" baseline="-2046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6273" y="3927266"/>
            <a:ext cx="7106340" cy="76483"/>
          </a:xfrm>
          <a:custGeom>
            <a:avLst/>
            <a:gdLst/>
            <a:ahLst/>
            <a:cxnLst/>
            <a:rect l="l" t="t" r="r" b="b"/>
            <a:pathLst>
              <a:path w="7086600" h="76200">
                <a:moveTo>
                  <a:pt x="76200" y="0"/>
                </a:moveTo>
                <a:lnTo>
                  <a:pt x="0" y="38100"/>
                </a:lnTo>
                <a:lnTo>
                  <a:pt x="51054" y="63627"/>
                </a:lnTo>
                <a:lnTo>
                  <a:pt x="51054" y="32003"/>
                </a:lnTo>
                <a:lnTo>
                  <a:pt x="55077" y="32003"/>
                </a:lnTo>
                <a:lnTo>
                  <a:pt x="76200" y="0"/>
                </a:lnTo>
                <a:close/>
              </a:path>
              <a:path w="7086600" h="76200">
                <a:moveTo>
                  <a:pt x="55077" y="32003"/>
                </a:moveTo>
                <a:lnTo>
                  <a:pt x="51054" y="32003"/>
                </a:lnTo>
                <a:lnTo>
                  <a:pt x="51054" y="38100"/>
                </a:lnTo>
                <a:lnTo>
                  <a:pt x="55077" y="32003"/>
                </a:lnTo>
                <a:close/>
              </a:path>
              <a:path w="7086600" h="76200">
                <a:moveTo>
                  <a:pt x="7035545" y="38100"/>
                </a:moveTo>
                <a:lnTo>
                  <a:pt x="7031522" y="32004"/>
                </a:lnTo>
                <a:lnTo>
                  <a:pt x="55077" y="32004"/>
                </a:lnTo>
                <a:lnTo>
                  <a:pt x="51054" y="38100"/>
                </a:lnTo>
                <a:lnTo>
                  <a:pt x="55077" y="44195"/>
                </a:lnTo>
                <a:lnTo>
                  <a:pt x="7031522" y="44195"/>
                </a:lnTo>
                <a:lnTo>
                  <a:pt x="7035545" y="38100"/>
                </a:lnTo>
                <a:close/>
              </a:path>
              <a:path w="7086600" h="76200">
                <a:moveTo>
                  <a:pt x="55077" y="44195"/>
                </a:moveTo>
                <a:lnTo>
                  <a:pt x="51054" y="38100"/>
                </a:lnTo>
                <a:lnTo>
                  <a:pt x="51054" y="44195"/>
                </a:lnTo>
                <a:lnTo>
                  <a:pt x="55077" y="44195"/>
                </a:lnTo>
                <a:close/>
              </a:path>
              <a:path w="7086600" h="76200">
                <a:moveTo>
                  <a:pt x="76200" y="76200"/>
                </a:moveTo>
                <a:lnTo>
                  <a:pt x="55077" y="44196"/>
                </a:lnTo>
                <a:lnTo>
                  <a:pt x="51054" y="44195"/>
                </a:lnTo>
                <a:lnTo>
                  <a:pt x="51054" y="63627"/>
                </a:lnTo>
                <a:lnTo>
                  <a:pt x="76200" y="76200"/>
                </a:lnTo>
                <a:close/>
              </a:path>
              <a:path w="7086600" h="76200">
                <a:moveTo>
                  <a:pt x="7086600" y="38100"/>
                </a:moveTo>
                <a:lnTo>
                  <a:pt x="7010400" y="0"/>
                </a:lnTo>
                <a:lnTo>
                  <a:pt x="7031522" y="32003"/>
                </a:lnTo>
                <a:lnTo>
                  <a:pt x="7035545" y="32003"/>
                </a:lnTo>
                <a:lnTo>
                  <a:pt x="7035545" y="38100"/>
                </a:lnTo>
                <a:lnTo>
                  <a:pt x="7035545" y="63627"/>
                </a:lnTo>
                <a:lnTo>
                  <a:pt x="7086600" y="38100"/>
                </a:lnTo>
                <a:close/>
              </a:path>
              <a:path w="7086600" h="76200">
                <a:moveTo>
                  <a:pt x="7035545" y="63627"/>
                </a:moveTo>
                <a:lnTo>
                  <a:pt x="7035545" y="44195"/>
                </a:lnTo>
                <a:lnTo>
                  <a:pt x="7031522" y="44196"/>
                </a:lnTo>
                <a:lnTo>
                  <a:pt x="7010400" y="76200"/>
                </a:lnTo>
                <a:lnTo>
                  <a:pt x="7035545" y="63627"/>
                </a:lnTo>
                <a:close/>
              </a:path>
              <a:path w="7086600" h="76200">
                <a:moveTo>
                  <a:pt x="7035545" y="38099"/>
                </a:moveTo>
                <a:lnTo>
                  <a:pt x="7035545" y="32003"/>
                </a:lnTo>
                <a:lnTo>
                  <a:pt x="7031522" y="32003"/>
                </a:lnTo>
                <a:lnTo>
                  <a:pt x="7035545" y="38099"/>
                </a:lnTo>
                <a:close/>
              </a:path>
              <a:path w="7086600" h="76200">
                <a:moveTo>
                  <a:pt x="7035545" y="63627"/>
                </a:moveTo>
                <a:lnTo>
                  <a:pt x="7035545" y="38100"/>
                </a:lnTo>
                <a:lnTo>
                  <a:pt x="7031522" y="44195"/>
                </a:lnTo>
                <a:lnTo>
                  <a:pt x="7035545" y="44195"/>
                </a:lnTo>
                <a:lnTo>
                  <a:pt x="7035545" y="636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8869" y="2818259"/>
            <a:ext cx="0" cy="1147249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6123" y="2818259"/>
            <a:ext cx="0" cy="1147249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9525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239" y="4619013"/>
            <a:ext cx="20389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Constraint: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3497" y="4620915"/>
            <a:ext cx="24509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-383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376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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2232" y="5230878"/>
            <a:ext cx="762467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Bellman-Ford minimizes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max</a:t>
            </a:r>
            <a:r>
              <a:rPr sz="3200" i="1" spc="-15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900" i="1" spc="-7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3200" spc="-5" dirty="0">
                <a:solidFill>
                  <a:srgbClr val="00848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min</a:t>
            </a:r>
            <a:r>
              <a:rPr sz="3200" i="1" spc="-22" baseline="-21164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{</a:t>
            </a:r>
            <a:r>
              <a:rPr sz="2800" i="1" spc="-5" dirty="0">
                <a:solidFill>
                  <a:srgbClr val="008480"/>
                </a:solidFill>
                <a:latin typeface="Times New Roman"/>
                <a:cs typeface="Times New Roman"/>
              </a:rPr>
              <a:t>x</a:t>
            </a:r>
            <a:r>
              <a:rPr sz="2900" i="1" spc="-7" baseline="-20467" dirty="0">
                <a:solidFill>
                  <a:srgbClr val="008480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480"/>
                </a:solidFill>
                <a:latin typeface="Times New Roman"/>
                <a:cs typeface="Times New Roman"/>
              </a:rPr>
              <a:t>}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15" dirty="0">
                <a:latin typeface="Times New Roman"/>
                <a:cs typeface="Times New Roman"/>
              </a:rPr>
              <a:t> which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compacts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layout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latin typeface="Times New Roman"/>
                <a:cs typeface="Times New Roman"/>
              </a:rPr>
              <a:t>-dimension.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2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DB7C-645A-47B8-B703-EADB72771B42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127" y="2240787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3015" y="4267594"/>
            <a:ext cx="373783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4"/>
            <a:ext cx="39607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97550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5981" y="3899036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1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29C-1DB3-45D3-AE62-7E23A0B527D8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0326" y="1653769"/>
            <a:ext cx="380788" cy="109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2040">
              <a:spcBef>
                <a:spcPts val="71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2262" y="2726801"/>
            <a:ext cx="638679" cy="1037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682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12739">
              <a:spcBef>
                <a:spcPts val="246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343" y="4267595"/>
            <a:ext cx="384608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1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97550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5981" y="3899036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7" y="272491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6038" y="5525810"/>
            <a:ext cx="24840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spc="-15" dirty="0">
                <a:latin typeface="Times New Roman"/>
                <a:cs typeface="Times New Roman"/>
              </a:rPr>
              <a:t>Initialization.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2F56-549E-4E6A-8B69-261001B68895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0326" y="1653769"/>
            <a:ext cx="380788" cy="109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2040">
              <a:spcBef>
                <a:spcPts val="71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343" y="4267595"/>
            <a:ext cx="384608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1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7" y="272491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90" y="2726801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0153" y="5525810"/>
            <a:ext cx="4636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dirty="0">
                <a:latin typeface="Times New Roman"/>
                <a:cs typeface="Times New Roman"/>
              </a:rPr>
              <a:t>Order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20" dirty="0">
                <a:latin typeface="Times New Roman"/>
                <a:cs typeface="Times New Roman"/>
              </a:rPr>
              <a:t>edge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relaxation.</a:t>
            </a:r>
            <a:endParaRPr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391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9587-7D50-4793-A573-8445013E905C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0326" y="1653769"/>
            <a:ext cx="380788" cy="109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2040">
              <a:spcBef>
                <a:spcPts val="71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343" y="4267595"/>
            <a:ext cx="384608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1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7" y="272491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90" y="2726801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859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Bellman-Ford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D7B1-82BF-4F83-9ED3-E4F736C61212}" type="datetime1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6650" y="2085762"/>
            <a:ext cx="4729345" cy="279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937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0326" y="1653769"/>
            <a:ext cx="380788" cy="1096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  <a:p>
            <a:pPr marL="42040">
              <a:spcBef>
                <a:spcPts val="712"/>
              </a:spcBef>
            </a:pPr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2262" y="3254191"/>
            <a:ext cx="350860" cy="509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379" dirty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endParaRPr sz="4800" baseline="-10416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343" y="4267595"/>
            <a:ext cx="384608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31"/>
            <a:r>
              <a:rPr sz="3200" i="1" spc="-156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sz="4800" baseline="-10416" dirty="0">
              <a:latin typeface="Times New Roman"/>
              <a:cs typeface="Times New Roman"/>
            </a:endParaRPr>
          </a:p>
          <a:p>
            <a:pPr marL="1273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2854" y="4267595"/>
            <a:ext cx="396070" cy="1100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740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endParaRPr sz="4800" baseline="-10416" dirty="0">
              <a:latin typeface="Times New Roman"/>
              <a:cs typeface="Times New Roman"/>
            </a:endParaRPr>
          </a:p>
          <a:p>
            <a:pPr marL="14649">
              <a:spcBef>
                <a:spcPts val="922"/>
              </a:spcBef>
            </a:pP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2746" y="2459613"/>
            <a:ext cx="383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47" y="3575828"/>
            <a:ext cx="299281" cy="810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45"/>
            <a:r>
              <a:rPr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  <a:p>
            <a:pPr marL="12739">
              <a:spcBef>
                <a:spcPts val="782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1009" y="3377413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8721" y="313421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2525" y="3575828"/>
            <a:ext cx="447012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75799">
              <a:spcBef>
                <a:spcPts val="181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–3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3484" y="2369355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4603" y="45108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9560" y="3210679"/>
            <a:ext cx="20440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1917" y="2724914"/>
            <a:ext cx="2292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490" y="2726801"/>
            <a:ext cx="31583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814" y="2275579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125" y="3743300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9889" y="2925703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6160" y="3078678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5798" y="290200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6939" y="4162421"/>
            <a:ext cx="1400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706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45459</TotalTime>
  <Words>2050</Words>
  <Application>Microsoft Office PowerPoint</Application>
  <PresentationFormat>On-screen Show (4:3)</PresentationFormat>
  <Paragraphs>824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Arial</vt:lpstr>
      <vt:lpstr>Calibri</vt:lpstr>
      <vt:lpstr>Symbol</vt:lpstr>
      <vt:lpstr>Times New Roman</vt:lpstr>
      <vt:lpstr>Wingdings</vt:lpstr>
      <vt:lpstr>3_itu_presentation_template</vt:lpstr>
      <vt:lpstr>CSC 680 Advanced Computer Algorithms</vt:lpstr>
      <vt:lpstr>Agenda</vt:lpstr>
      <vt:lpstr>Negative-Weight Cycles</vt:lpstr>
      <vt:lpstr>Bellman-Ford Algorithm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Example of Bellman-Ford</vt:lpstr>
      <vt:lpstr>Correctness</vt:lpstr>
      <vt:lpstr>Correctness</vt:lpstr>
      <vt:lpstr>Correctness (cont’d)</vt:lpstr>
      <vt:lpstr>Detection of Negative-Weight Cycles</vt:lpstr>
      <vt:lpstr>Linear Programming</vt:lpstr>
      <vt:lpstr>Linear-Programming Algorithms</vt:lpstr>
      <vt:lpstr>Linear-Programming Algorithms</vt:lpstr>
      <vt:lpstr>Solving a System of Difference Constraints</vt:lpstr>
      <vt:lpstr>Solving a System of Difference Constraints</vt:lpstr>
      <vt:lpstr>Unsatisfiable Constraints</vt:lpstr>
      <vt:lpstr>Unsatisfiable Constraints</vt:lpstr>
      <vt:lpstr>Unsatisfiable Constraints</vt:lpstr>
      <vt:lpstr>Satisfying the Constraints</vt:lpstr>
      <vt:lpstr>Satisfying the Constraints</vt:lpstr>
      <vt:lpstr>Satisfying the Constraints</vt:lpstr>
      <vt:lpstr>Proof (cont'd)</vt:lpstr>
      <vt:lpstr>Bellman-Ford and Linear Programming</vt:lpstr>
      <vt:lpstr>Application to VLSI Layout Compaction</vt:lpstr>
      <vt:lpstr>VLSI Layout Compaction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1371</cp:revision>
  <dcterms:created xsi:type="dcterms:W3CDTF">2013-05-07T23:48:43Z</dcterms:created>
  <dcterms:modified xsi:type="dcterms:W3CDTF">2017-03-17T20:59:31Z</dcterms:modified>
</cp:coreProperties>
</file>