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18"/>
  </p:notesMasterIdLst>
  <p:handoutMasterIdLst>
    <p:handoutMasterId r:id="rId19"/>
  </p:handoutMasterIdLst>
  <p:sldIdLst>
    <p:sldId id="256" r:id="rId2"/>
    <p:sldId id="966" r:id="rId3"/>
    <p:sldId id="1257" r:id="rId4"/>
    <p:sldId id="1259" r:id="rId5"/>
    <p:sldId id="1260" r:id="rId6"/>
    <p:sldId id="1263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4" r:id="rId15"/>
    <p:sldId id="1276" r:id="rId16"/>
    <p:sldId id="1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B5"/>
    <a:srgbClr val="00A8B0"/>
    <a:srgbClr val="008F96"/>
    <a:srgbClr val="00C2CC"/>
    <a:srgbClr val="00939A"/>
    <a:srgbClr val="FAE0A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8" autoAdjust="0"/>
    <p:restoredTop sz="96681" autoAdjust="0"/>
  </p:normalViewPr>
  <p:slideViewPr>
    <p:cSldViewPr snapToGrid="0" snapToObjects="1">
      <p:cViewPr varScale="1">
        <p:scale>
          <a:sx n="80" d="100"/>
          <a:sy n="80" d="100"/>
        </p:scale>
        <p:origin x="120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EAEB2-ED63-4465-B212-28F66E86B61B}" type="datetime1">
              <a:rPr lang="en-US" smtClean="0"/>
              <a:t>8/2/2017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CF0D8-A459-486B-A96E-3F0BCDB11CC6}" type="datetime1">
              <a:rPr lang="en-US" altLang="en-US" smtClean="0"/>
              <a:t>8/2/2017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36D8C0-1F1E-40B8-A089-7B98EE5A7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F3967-018E-438B-874A-764788FE38D6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49203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652D32A7-C08B-42EC-9744-0E371C271A25}" type="datetime1">
              <a:rPr lang="en-US" spc="-10" smtClean="0"/>
              <a:t>8/2/2017</a:t>
            </a:fld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54154" y="6550927"/>
            <a:ext cx="548895" cy="2039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L17.</a:t>
            </a:r>
            <a:fld id="{81D60167-4931-47E6-BA6A-407CBD079E47}" type="slidenum">
              <a:rPr lang="en-US" spc="-10" smtClean="0"/>
              <a:pPr marL="12739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7642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48418"/>
            <a:ext cx="8726394" cy="663833"/>
          </a:xfrm>
        </p:spPr>
        <p:txBody>
          <a:bodyPr wrap="none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89142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E017B-A0A8-42CE-A31B-CFBE57DFD6A0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SEN-921</a:t>
            </a:r>
            <a:r>
              <a:rPr lang="en-US" baseline="0" dirty="0">
                <a:solidFill>
                  <a:srgbClr val="00B050"/>
                </a:solidFill>
              </a:rPr>
              <a:t> Graph Algorithms and Applications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0105174B-61B7-40C0-A51F-E0CEEEBE7AE1}" type="datetime1">
              <a:rPr lang="en-US" spc="-10" smtClean="0"/>
              <a:t>8/2/2017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EC07-F0F0-43DD-9853-E13C30B520C8}" type="datetime1">
              <a:rPr lang="en-US" altLang="en-US" smtClean="0"/>
              <a:t>8/2/2017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024F07-5C07-4A12-9E5A-E42A20DC5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3DF7-8EA2-42F0-B9D6-A18766F7200D}" type="datetime1">
              <a:rPr lang="en-US" altLang="en-US" smtClean="0"/>
              <a:t>8/2/2017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AADDED-43C7-4228-A33B-042D3FA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63AADEE-E39F-4360-87B7-6F23614CED7D}" type="datetime1">
              <a:rPr lang="en-US" smtClean="0"/>
              <a:t>8/2/2017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666351"/>
            <a:ext cx="6235848" cy="95216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ea typeface="ＭＳ Ｐゴシック" charset="0"/>
                <a:cs typeface="ＭＳ Ｐゴシック" charset="0"/>
              </a:rPr>
              <a:t>9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All-Pairs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Shortest Paths</a:t>
            </a:r>
          </a:p>
          <a:p>
            <a:pPr eaLnBrk="1" hangingPunct="1"/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 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0080" y="1511514"/>
            <a:ext cx="646893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Also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dynamic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programming,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but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faster!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079" y="2380621"/>
            <a:ext cx="15874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Define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36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1944" y="2322640"/>
            <a:ext cx="365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2845" y="2380620"/>
            <a:ext cx="5830892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845" marR="5096" indent="-398742">
              <a:lnSpc>
                <a:spcPts val="3461"/>
              </a:lnSpc>
              <a:tabLst>
                <a:tab pos="410845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	</a:t>
            </a:r>
            <a:r>
              <a:rPr sz="3200" spc="-15" dirty="0">
                <a:latin typeface="Times New Roman"/>
                <a:cs typeface="Times New Roman"/>
              </a:rPr>
              <a:t>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intermediate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 belonging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{1,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4818" y="4131816"/>
            <a:ext cx="7639887" cy="763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1112" y="4232280"/>
            <a:ext cx="45388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91768" algn="l"/>
                <a:tab pos="2567620" algn="l"/>
                <a:tab pos="3943472" algn="l"/>
              </a:tabLst>
            </a:pPr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baseline="-954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ACB5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ACB5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ACB5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CC72-3470-44BD-A4C5-DAF3178D0488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764285" y="4232280"/>
            <a:ext cx="2388520" cy="1478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75">
              <a:tabLst>
                <a:tab pos="2186076" algn="l"/>
              </a:tabLst>
            </a:pPr>
            <a:r>
              <a:rPr sz="3200" spc="-20" dirty="0">
                <a:solidFill>
                  <a:srgbClr val="00ACB5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4800" baseline="-9548" dirty="0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spc="-1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ij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79" y="5175688"/>
            <a:ext cx="27317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Thus, </a:t>
            </a:r>
            <a:r>
              <a:rPr sz="3200" spc="-1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36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5075" y="5124222"/>
            <a:ext cx="23687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999443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1154" y="5182203"/>
            <a:ext cx="16562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19121" algn="l"/>
              </a:tabLst>
            </a:pPr>
            <a:r>
              <a:rPr sz="3200" spc="-10" dirty="0">
                <a:latin typeface="Times New Roman"/>
                <a:cs typeface="Times New Roman"/>
              </a:rPr>
              <a:t>.	</a:t>
            </a:r>
            <a:r>
              <a:rPr sz="3200" spc="-25" dirty="0">
                <a:latin typeface="Times New Roman"/>
                <a:cs typeface="Times New Roman"/>
              </a:rPr>
              <a:t>Also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3600" baseline="-20833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6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44138" y="1345801"/>
            <a:ext cx="37633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spc="-22" baseline="156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4868" y="1330832"/>
            <a:ext cx="20032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614715" algn="l"/>
              </a:tabLst>
            </a:pP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2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376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min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8828" y="1542512"/>
            <a:ext cx="337805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26140" algn="l"/>
                <a:tab pos="1745294" algn="l"/>
                <a:tab pos="3145350" algn="l"/>
              </a:tabLst>
            </a:pP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i="1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ik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1167" y="1243744"/>
            <a:ext cx="33551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82851" algn="l"/>
                <a:tab pos="2582270" algn="l"/>
              </a:tabLst>
            </a:pP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4800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22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800" i="1" baseline="-500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 </a:t>
            </a:r>
            <a:r>
              <a:rPr sz="2100" spc="-2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22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800" i="1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4800" baseline="-1736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0969" y="2276970"/>
            <a:ext cx="4653696" cy="2378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57264" y="3519916"/>
            <a:ext cx="4106522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904617" algn="l"/>
              </a:tabLst>
            </a:pPr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recurrence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5D7-083B-4D58-8513-6FE4FB8B4CFC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468333" y="2431863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323" y="4022697"/>
            <a:ext cx="37633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spc="-22" baseline="156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052" y="4007746"/>
            <a:ext cx="59028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9656" y="2580723"/>
            <a:ext cx="9920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i="1" spc="-22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22" baseline="-43981" dirty="0">
                <a:solidFill>
                  <a:srgbClr val="008A87"/>
                </a:solidFill>
                <a:latin typeface="Times New Roman"/>
                <a:cs typeface="Times New Roman"/>
              </a:rPr>
              <a:t>ik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0498" y="2726325"/>
            <a:ext cx="42854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spc="-22" baseline="156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2426" y="2711355"/>
            <a:ext cx="59028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5231" y="4711064"/>
            <a:ext cx="647244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intermediate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lang="en-US"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-1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027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for Floyd- </a:t>
            </a:r>
            <a:r>
              <a:rPr lang="en-US" dirty="0" err="1"/>
              <a:t>Warshall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6B5D-9DAB-444D-94F5-01AAEF916E3D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00628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843" y="1151377"/>
            <a:ext cx="3879196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470720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 for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39305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do for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7144" y="2294618"/>
            <a:ext cx="3633403" cy="89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spc="26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25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endParaRPr sz="3200" baseline="-21164">
              <a:latin typeface="Times New Roman"/>
              <a:cs typeface="Times New Roman"/>
            </a:endParaRPr>
          </a:p>
          <a:p>
            <a:pPr marL="936981"/>
            <a:r>
              <a:rPr sz="2800" b="1" dirty="0">
                <a:latin typeface="Times New Roman"/>
                <a:cs typeface="Times New Roman"/>
              </a:rPr>
              <a:t>then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spc="26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25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endParaRPr sz="3200" baseline="-2116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5894" y="2337051"/>
            <a:ext cx="301828" cy="841316"/>
          </a:xfrm>
          <a:custGeom>
            <a:avLst/>
            <a:gdLst/>
            <a:ahLst/>
            <a:cxnLst/>
            <a:rect l="l" t="t" r="r" b="b"/>
            <a:pathLst>
              <a:path w="300990" h="838200">
                <a:moveTo>
                  <a:pt x="0" y="0"/>
                </a:moveTo>
                <a:lnTo>
                  <a:pt x="54224" y="4565"/>
                </a:lnTo>
                <a:lnTo>
                  <a:pt x="99943" y="17114"/>
                </a:lnTo>
                <a:lnTo>
                  <a:pt x="133385" y="35921"/>
                </a:lnTo>
                <a:lnTo>
                  <a:pt x="152400" y="348996"/>
                </a:lnTo>
                <a:lnTo>
                  <a:pt x="153556" y="357681"/>
                </a:lnTo>
                <a:lnTo>
                  <a:pt x="178987" y="388571"/>
                </a:lnTo>
                <a:lnTo>
                  <a:pt x="216019" y="405973"/>
                </a:lnTo>
                <a:lnTo>
                  <a:pt x="264279" y="416589"/>
                </a:lnTo>
                <a:lnTo>
                  <a:pt x="300838" y="419076"/>
                </a:lnTo>
                <a:lnTo>
                  <a:pt x="282498" y="419633"/>
                </a:lnTo>
                <a:lnTo>
                  <a:pt x="231519" y="427375"/>
                </a:lnTo>
                <a:lnTo>
                  <a:pt x="189962" y="442795"/>
                </a:lnTo>
                <a:lnTo>
                  <a:pt x="156684" y="472122"/>
                </a:lnTo>
                <a:lnTo>
                  <a:pt x="152400" y="768096"/>
                </a:lnTo>
                <a:lnTo>
                  <a:pt x="151243" y="776781"/>
                </a:lnTo>
                <a:lnTo>
                  <a:pt x="125812" y="807671"/>
                </a:lnTo>
                <a:lnTo>
                  <a:pt x="88780" y="825073"/>
                </a:lnTo>
                <a:lnTo>
                  <a:pt x="40520" y="835689"/>
                </a:lnTo>
                <a:lnTo>
                  <a:pt x="22587" y="837433"/>
                </a:lnTo>
                <a:lnTo>
                  <a:pt x="3961" y="838176"/>
                </a:lnTo>
              </a:path>
            </a:pathLst>
          </a:custGeom>
          <a:ln w="126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29473" y="2536246"/>
            <a:ext cx="17460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relaxation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822" y="3357672"/>
            <a:ext cx="8304739" cy="2731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Notes:</a:t>
            </a:r>
            <a:endParaRPr sz="320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spcBef>
                <a:spcPts val="245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Okay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omit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superscripts,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extra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relaxations can’t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hurt.</a:t>
            </a:r>
            <a:endParaRPr sz="3200">
              <a:latin typeface="Times New Roman"/>
              <a:cs typeface="Times New Roman"/>
            </a:endParaRPr>
          </a:p>
          <a:p>
            <a:pPr marL="238863" indent="-226124">
              <a:lnSpc>
                <a:spcPts val="3250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Runs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238863" indent="-226124">
              <a:lnSpc>
                <a:spcPts val="3426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5" dirty="0">
                <a:latin typeface="Times New Roman"/>
                <a:cs typeface="Times New Roman"/>
              </a:rPr>
              <a:t>Simpl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code.</a:t>
            </a:r>
            <a:endParaRPr sz="3200">
              <a:latin typeface="Times New Roman"/>
              <a:cs typeface="Times New Roman"/>
            </a:endParaRPr>
          </a:p>
          <a:p>
            <a:pPr marL="238863" indent="-226124">
              <a:lnSpc>
                <a:spcPts val="3656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Efficient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practice.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17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 of a Directed Graph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3F37-9D60-44FF-AC8E-EA8D31020661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23832" y="1894187"/>
            <a:ext cx="22363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Compute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1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600" i="1" spc="293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259" y="1674680"/>
            <a:ext cx="5611843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  <a:tabLst>
                <a:tab pos="470720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10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  <a:tabLst>
                <a:tab pos="470720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1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5444" y="1719599"/>
            <a:ext cx="223506" cy="764833"/>
          </a:xfrm>
          <a:custGeom>
            <a:avLst/>
            <a:gdLst/>
            <a:ahLst/>
            <a:cxnLst/>
            <a:rect l="l" t="t" r="r" b="b"/>
            <a:pathLst>
              <a:path w="222885" h="762000">
                <a:moveTo>
                  <a:pt x="222838" y="0"/>
                </a:moveTo>
                <a:lnTo>
                  <a:pt x="171575" y="6665"/>
                </a:lnTo>
                <a:lnTo>
                  <a:pt x="132319" y="24545"/>
                </a:lnTo>
                <a:lnTo>
                  <a:pt x="108656" y="60339"/>
                </a:lnTo>
                <a:lnTo>
                  <a:pt x="108538" y="316991"/>
                </a:lnTo>
                <a:lnTo>
                  <a:pt x="107134" y="326993"/>
                </a:lnTo>
                <a:lnTo>
                  <a:pt x="76978" y="361063"/>
                </a:lnTo>
                <a:lnTo>
                  <a:pt x="34541" y="376882"/>
                </a:lnTo>
                <a:lnTo>
                  <a:pt x="0" y="380919"/>
                </a:lnTo>
                <a:lnTo>
                  <a:pt x="17186" y="381783"/>
                </a:lnTo>
                <a:lnTo>
                  <a:pt x="63615" y="393396"/>
                </a:lnTo>
                <a:lnTo>
                  <a:pt x="96548" y="415775"/>
                </a:lnTo>
                <a:lnTo>
                  <a:pt x="108538" y="697991"/>
                </a:lnTo>
                <a:lnTo>
                  <a:pt x="109942" y="707993"/>
                </a:lnTo>
                <a:lnTo>
                  <a:pt x="140099" y="742063"/>
                </a:lnTo>
                <a:lnTo>
                  <a:pt x="182536" y="757882"/>
                </a:lnTo>
                <a:lnTo>
                  <a:pt x="199323" y="760635"/>
                </a:lnTo>
                <a:lnTo>
                  <a:pt x="217077" y="761919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832" y="2877366"/>
            <a:ext cx="8239788" cy="87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389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Floyd-Warshall,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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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instead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(min,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+)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9310" y="4168364"/>
            <a:ext cx="308833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spc="-22" baseline="1562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3043" y="3946560"/>
            <a:ext cx="467006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026156" algn="l"/>
                <a:tab pos="2509019" algn="l"/>
                <a:tab pos="3855569" algn="l"/>
              </a:tabLst>
            </a:pP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100" spc="-24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340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4800" i="1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 </a:t>
            </a:r>
            <a:r>
              <a:rPr sz="2100" spc="-24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Symbol"/>
                <a:cs typeface="Symbol"/>
              </a:rPr>
              <a:t></a:t>
            </a:r>
            <a:r>
              <a:rPr sz="4800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4800" i="1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 </a:t>
            </a:r>
            <a:r>
              <a:rPr sz="2100" spc="-2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Symbol"/>
                <a:cs typeface="Symbol"/>
              </a:rPr>
              <a:t></a:t>
            </a:r>
            <a:r>
              <a:rPr sz="4800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4800" i="1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k–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4800" spc="-22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800" spc="-15" baseline="-17361" dirty="0">
                <a:latin typeface="Times New Roman"/>
                <a:cs typeface="Times New Roman"/>
              </a:rPr>
              <a:t>.</a:t>
            </a:r>
            <a:endParaRPr sz="4800" baseline="-1736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4740" y="4267100"/>
            <a:ext cx="30246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443371" algn="l"/>
                <a:tab pos="2790559" algn="l"/>
              </a:tabLst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ik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831" y="4711393"/>
            <a:ext cx="23312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674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227806"/>
            <a:ext cx="8726394" cy="505056"/>
          </a:xfrm>
          <a:prstGeom prst="rect">
            <a:avLst/>
          </a:prstGeom>
        </p:spPr>
        <p:txBody>
          <a:bodyPr vert="horz" wrap="square" lIns="0" tIns="281795" rIns="0" bIns="0" rtlCol="0">
            <a:spAutoFit/>
          </a:bodyPr>
          <a:lstStyle/>
          <a:p>
            <a:pPr marL="12739">
              <a:lnSpc>
                <a:spcPts val="1200"/>
              </a:lnSpc>
            </a:pPr>
            <a:r>
              <a:rPr spc="-25" dirty="0"/>
              <a:t>Graph</a:t>
            </a:r>
            <a:r>
              <a:rPr spc="-10" dirty="0"/>
              <a:t> </a:t>
            </a:r>
            <a:r>
              <a:rPr lang="en-US" spc="-25" dirty="0"/>
              <a:t>R</a:t>
            </a:r>
            <a:r>
              <a:rPr spc="-25" dirty="0"/>
              <a:t>eweighting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479595" y="3219829"/>
            <a:ext cx="8727141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825" indent="0">
              <a:lnSpc>
                <a:spcPts val="1605"/>
              </a:lnSpc>
              <a:buNone/>
            </a:pPr>
            <a:r>
              <a:rPr lang="en-US" i="1" spc="-10" baseline="-25000" dirty="0"/>
              <a:t>   </a:t>
            </a:r>
            <a:r>
              <a:rPr sz="2800" i="1" spc="-10" baseline="-25000" dirty="0"/>
              <a:t>k</a:t>
            </a:r>
            <a:r>
              <a:rPr sz="2800" i="1" spc="-255" baseline="-25000" dirty="0"/>
              <a:t> </a:t>
            </a:r>
            <a:r>
              <a:rPr sz="2800" spc="-145" baseline="-25000" dirty="0">
                <a:latin typeface="Symbol"/>
                <a:cs typeface="Symbol"/>
              </a:rPr>
              <a:t></a:t>
            </a:r>
            <a:r>
              <a:rPr sz="2800" baseline="-25000" dirty="0">
                <a:latin typeface="Times New Roman"/>
                <a:cs typeface="Times New Roman"/>
              </a:rPr>
              <a:t>1</a:t>
            </a:r>
          </a:p>
          <a:p>
            <a:pPr marL="0" indent="0">
              <a:lnSpc>
                <a:spcPts val="3772"/>
              </a:lnSpc>
              <a:spcBef>
                <a:spcPts val="0"/>
              </a:spcBef>
              <a:buNone/>
            </a:pPr>
            <a:r>
              <a:rPr sz="2400" i="1" spc="-25" dirty="0" err="1"/>
              <a:t>w</a:t>
            </a:r>
            <a:r>
              <a:rPr sz="2700" i="1" baseline="-27777" dirty="0" err="1"/>
              <a:t>h</a:t>
            </a:r>
            <a:r>
              <a:rPr sz="2700" i="1" spc="15" baseline="-27777" dirty="0"/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i="1" spc="171" dirty="0"/>
              <a:t>p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251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</a:t>
            </a:r>
            <a:r>
              <a:rPr sz="2400" spc="281" dirty="0">
                <a:latin typeface="Times New Roman"/>
                <a:cs typeface="Times New Roman"/>
              </a:rPr>
              <a:t> </a:t>
            </a:r>
            <a:r>
              <a:rPr sz="5400" spc="-44" baseline="-3858" dirty="0">
                <a:latin typeface="Symbol"/>
                <a:cs typeface="Symbol"/>
              </a:rPr>
              <a:t></a:t>
            </a:r>
            <a:r>
              <a:rPr sz="5400" spc="-594" baseline="-3858" dirty="0">
                <a:latin typeface="Times New Roman"/>
                <a:cs typeface="Times New Roman"/>
              </a:rPr>
              <a:t> </a:t>
            </a:r>
            <a:r>
              <a:rPr sz="2400" i="1" spc="-100" dirty="0" err="1"/>
              <a:t>w</a:t>
            </a:r>
            <a:r>
              <a:rPr sz="2700" i="1" baseline="-18518" dirty="0" err="1"/>
              <a:t>h</a:t>
            </a:r>
            <a:r>
              <a:rPr sz="2700" i="1" spc="-112" baseline="-18518" dirty="0"/>
              <a:t> </a:t>
            </a:r>
            <a:r>
              <a:rPr sz="2400" spc="120" dirty="0">
                <a:latin typeface="Times New Roman"/>
                <a:cs typeface="Times New Roman"/>
              </a:rPr>
              <a:t>(</a:t>
            </a:r>
            <a:r>
              <a:rPr sz="2400" i="1" spc="-65" dirty="0"/>
              <a:t>v</a:t>
            </a:r>
            <a:r>
              <a:rPr sz="2700" i="1" spc="-7" baseline="-18518" dirty="0"/>
              <a:t>i</a:t>
            </a:r>
            <a:r>
              <a:rPr sz="2700" i="1" spc="-112" baseline="-18518" dirty="0"/>
              <a:t> </a:t>
            </a:r>
            <a:r>
              <a:rPr sz="2400" spc="35" dirty="0">
                <a:latin typeface="Times New Roman"/>
                <a:cs typeface="Times New Roman"/>
              </a:rPr>
              <a:t>,</a:t>
            </a:r>
            <a:r>
              <a:rPr sz="2400" i="1" spc="-65" dirty="0"/>
              <a:t>v</a:t>
            </a:r>
            <a:r>
              <a:rPr sz="2700" i="1" spc="142" baseline="-18518" dirty="0"/>
              <a:t>i</a:t>
            </a:r>
            <a:r>
              <a:rPr sz="2700" spc="-188" baseline="-18518" dirty="0">
                <a:latin typeface="Symbol"/>
                <a:cs typeface="Symbol"/>
              </a:rPr>
              <a:t></a:t>
            </a:r>
            <a:r>
              <a:rPr sz="2700" baseline="-18518" dirty="0">
                <a:latin typeface="Times New Roman"/>
                <a:cs typeface="Times New Roman"/>
              </a:rPr>
              <a:t>1</a:t>
            </a:r>
            <a:r>
              <a:rPr sz="2700" spc="-353" baseline="-1851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706470" indent="0">
              <a:spcBef>
                <a:spcPts val="1800"/>
              </a:spcBef>
              <a:buNone/>
            </a:pPr>
            <a:r>
              <a:rPr lang="en-US" sz="2400" spc="-15" dirty="0">
                <a:latin typeface="Symbol"/>
                <a:cs typeface="Symbol"/>
              </a:rPr>
              <a:t>   </a:t>
            </a:r>
            <a:r>
              <a:rPr sz="2400" spc="-15" dirty="0">
                <a:latin typeface="Symbol"/>
                <a:cs typeface="Symbol"/>
              </a:rPr>
              <a:t></a:t>
            </a:r>
            <a:r>
              <a:rPr sz="2400" spc="281" dirty="0">
                <a:latin typeface="Times New Roman"/>
                <a:cs typeface="Times New Roman"/>
              </a:rPr>
              <a:t> </a:t>
            </a:r>
            <a:r>
              <a:rPr sz="5400" spc="571" baseline="-3858" dirty="0">
                <a:latin typeface="Symbol"/>
                <a:cs typeface="Symbol"/>
              </a:rPr>
              <a:t></a:t>
            </a:r>
            <a:r>
              <a:rPr sz="2900" spc="-10" dirty="0">
                <a:latin typeface="Symbol"/>
                <a:cs typeface="Symbol"/>
              </a:rPr>
              <a:t></a:t>
            </a:r>
            <a:r>
              <a:rPr sz="2400" i="1" spc="50" dirty="0"/>
              <a:t>w</a:t>
            </a:r>
            <a:r>
              <a:rPr sz="2400" spc="120" dirty="0">
                <a:latin typeface="Times New Roman"/>
                <a:cs typeface="Times New Roman"/>
              </a:rPr>
              <a:t>(</a:t>
            </a:r>
            <a:r>
              <a:rPr sz="2400" i="1" spc="-70" dirty="0"/>
              <a:t>v</a:t>
            </a:r>
            <a:r>
              <a:rPr sz="2700" i="1" spc="-7" baseline="-18518" dirty="0"/>
              <a:t>i</a:t>
            </a:r>
            <a:r>
              <a:rPr sz="2700" i="1" spc="-104" baseline="-18518" dirty="0"/>
              <a:t> </a:t>
            </a:r>
            <a:r>
              <a:rPr sz="2400" spc="35" dirty="0">
                <a:latin typeface="Times New Roman"/>
                <a:cs typeface="Times New Roman"/>
              </a:rPr>
              <a:t>,</a:t>
            </a:r>
            <a:r>
              <a:rPr sz="2400" i="1" spc="-70" dirty="0"/>
              <a:t>v</a:t>
            </a:r>
            <a:r>
              <a:rPr sz="2700" i="1" spc="142" baseline="-18518" dirty="0"/>
              <a:t>i</a:t>
            </a:r>
            <a:r>
              <a:rPr sz="2700" spc="-173" baseline="-18518" dirty="0">
                <a:latin typeface="Symbol"/>
                <a:cs typeface="Symbol"/>
              </a:rPr>
              <a:t></a:t>
            </a:r>
            <a:r>
              <a:rPr sz="2700" baseline="-18518" dirty="0">
                <a:latin typeface="Times New Roman"/>
                <a:cs typeface="Times New Roman"/>
              </a:rPr>
              <a:t>1</a:t>
            </a:r>
            <a:r>
              <a:rPr sz="2700" spc="-353" baseline="-18518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)</a:t>
            </a:r>
            <a:r>
              <a:rPr sz="2400" spc="125" dirty="0">
                <a:latin typeface="Symbol"/>
                <a:cs typeface="Symbol"/>
              </a:rPr>
              <a:t></a:t>
            </a:r>
            <a:r>
              <a:rPr sz="2400" i="1" spc="135" dirty="0"/>
              <a:t>h</a:t>
            </a:r>
            <a:r>
              <a:rPr sz="2400" spc="120" dirty="0">
                <a:latin typeface="Times New Roman"/>
                <a:cs typeface="Times New Roman"/>
              </a:rPr>
              <a:t>(</a:t>
            </a:r>
            <a:r>
              <a:rPr sz="2400" i="1" spc="-65" dirty="0"/>
              <a:t>v</a:t>
            </a:r>
            <a:r>
              <a:rPr sz="2700" i="1" spc="-7" baseline="-18518" dirty="0"/>
              <a:t>i</a:t>
            </a:r>
            <a:r>
              <a:rPr sz="2700" i="1" spc="-60" baseline="-18518" dirty="0"/>
              <a:t> </a:t>
            </a:r>
            <a:r>
              <a:rPr sz="2400" spc="100" dirty="0">
                <a:latin typeface="Times New Roman"/>
                <a:cs typeface="Times New Roman"/>
              </a:rPr>
              <a:t>)</a:t>
            </a:r>
            <a:r>
              <a:rPr sz="2400" spc="95" dirty="0">
                <a:latin typeface="Symbol"/>
                <a:cs typeface="Symbol"/>
              </a:rPr>
              <a:t></a:t>
            </a:r>
            <a:r>
              <a:rPr sz="2400" i="1" spc="135" dirty="0"/>
              <a:t>h</a:t>
            </a:r>
            <a:r>
              <a:rPr sz="2400" spc="120" dirty="0">
                <a:latin typeface="Times New Roman"/>
                <a:cs typeface="Times New Roman"/>
              </a:rPr>
              <a:t>(</a:t>
            </a:r>
            <a:r>
              <a:rPr sz="2400" i="1" spc="-70" dirty="0"/>
              <a:t>v</a:t>
            </a:r>
            <a:r>
              <a:rPr sz="2700" i="1" spc="142" baseline="-18518" dirty="0"/>
              <a:t>i</a:t>
            </a:r>
            <a:r>
              <a:rPr sz="2700" spc="-173" baseline="-18518" dirty="0">
                <a:latin typeface="Symbol"/>
                <a:cs typeface="Symbol"/>
              </a:rPr>
              <a:t></a:t>
            </a:r>
            <a:r>
              <a:rPr sz="2700" baseline="-18518" dirty="0">
                <a:latin typeface="Times New Roman"/>
                <a:cs typeface="Times New Roman"/>
              </a:rPr>
              <a:t>1</a:t>
            </a:r>
            <a:r>
              <a:rPr sz="2700" spc="-360" baseline="-18518" dirty="0">
                <a:latin typeface="Times New Roman"/>
                <a:cs typeface="Times New Roman"/>
              </a:rPr>
              <a:t> </a:t>
            </a:r>
            <a:r>
              <a:rPr sz="2400" spc="201" dirty="0">
                <a:latin typeface="Times New Roman"/>
                <a:cs typeface="Times New Roman"/>
              </a:rPr>
              <a:t>)</a:t>
            </a:r>
            <a:r>
              <a:rPr sz="2900" spc="-166" dirty="0">
                <a:latin typeface="Symbol"/>
                <a:cs typeface="Symbol"/>
              </a:rPr>
              <a:t></a:t>
            </a:r>
            <a:endParaRPr sz="2900" dirty="0">
              <a:latin typeface="Symbol"/>
              <a:cs typeface="Symbol"/>
            </a:endParaRPr>
          </a:p>
          <a:p>
            <a:pPr marL="706470" indent="0">
              <a:spcBef>
                <a:spcPts val="2400"/>
              </a:spcBef>
              <a:buNone/>
            </a:pPr>
            <a:r>
              <a:rPr lang="en-US" sz="2400" spc="-15" dirty="0">
                <a:latin typeface="Symbol"/>
                <a:cs typeface="Symbol"/>
              </a:rPr>
              <a:t>   </a:t>
            </a:r>
            <a:r>
              <a:rPr sz="2400" spc="-15" dirty="0">
                <a:latin typeface="Symbol"/>
                <a:cs typeface="Symbol"/>
              </a:rPr>
              <a:t></a:t>
            </a:r>
            <a:r>
              <a:rPr sz="2400" spc="281" dirty="0">
                <a:latin typeface="Times New Roman"/>
                <a:cs typeface="Times New Roman"/>
              </a:rPr>
              <a:t> </a:t>
            </a:r>
            <a:r>
              <a:rPr sz="5400" spc="-44" baseline="-3858" dirty="0">
                <a:latin typeface="Symbol"/>
                <a:cs typeface="Symbol"/>
              </a:rPr>
              <a:t></a:t>
            </a:r>
            <a:r>
              <a:rPr sz="5400" spc="-594" baseline="-3858" dirty="0">
                <a:latin typeface="Times New Roman"/>
                <a:cs typeface="Times New Roman"/>
              </a:rPr>
              <a:t> </a:t>
            </a:r>
            <a:r>
              <a:rPr sz="2400" i="1" spc="50" dirty="0"/>
              <a:t>w</a:t>
            </a:r>
            <a:r>
              <a:rPr sz="2400" spc="120" dirty="0">
                <a:latin typeface="Times New Roman"/>
                <a:cs typeface="Times New Roman"/>
              </a:rPr>
              <a:t>(</a:t>
            </a:r>
            <a:r>
              <a:rPr sz="2400" i="1" spc="-65" dirty="0"/>
              <a:t>v</a:t>
            </a:r>
            <a:r>
              <a:rPr sz="2700" i="1" spc="-7" baseline="-18518" dirty="0"/>
              <a:t>i</a:t>
            </a:r>
            <a:r>
              <a:rPr sz="2700" i="1" spc="-112" baseline="-18518" dirty="0"/>
              <a:t> </a:t>
            </a:r>
            <a:r>
              <a:rPr sz="2400" spc="35" dirty="0">
                <a:latin typeface="Times New Roman"/>
                <a:cs typeface="Times New Roman"/>
              </a:rPr>
              <a:t>,</a:t>
            </a:r>
            <a:r>
              <a:rPr sz="2400" i="1" spc="-65" dirty="0"/>
              <a:t>v</a:t>
            </a:r>
            <a:r>
              <a:rPr sz="2700" i="1" spc="142" baseline="-18518" dirty="0"/>
              <a:t>i</a:t>
            </a:r>
            <a:r>
              <a:rPr sz="2700" spc="-188" baseline="-18518" dirty="0">
                <a:latin typeface="Symbol"/>
                <a:cs typeface="Symbol"/>
              </a:rPr>
              <a:t></a:t>
            </a:r>
            <a:r>
              <a:rPr sz="2700" baseline="-18518" dirty="0">
                <a:latin typeface="Times New Roman"/>
                <a:cs typeface="Times New Roman"/>
              </a:rPr>
              <a:t>1</a:t>
            </a:r>
            <a:r>
              <a:rPr sz="2700" spc="-353" baseline="-1851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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i="1" spc="130" dirty="0"/>
              <a:t>h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-135" dirty="0"/>
              <a:t>v</a:t>
            </a:r>
            <a:r>
              <a:rPr sz="2700" baseline="-27777" dirty="0">
                <a:latin typeface="Times New Roman"/>
                <a:cs typeface="Times New Roman"/>
              </a:rPr>
              <a:t>1</a:t>
            </a:r>
            <a:r>
              <a:rPr sz="2700" spc="-248" baseline="-2777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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i="1" spc="135" dirty="0"/>
              <a:t>h</a:t>
            </a:r>
            <a:r>
              <a:rPr sz="2400" spc="120" dirty="0">
                <a:latin typeface="Times New Roman"/>
                <a:cs typeface="Times New Roman"/>
              </a:rPr>
              <a:t>(</a:t>
            </a:r>
            <a:r>
              <a:rPr sz="2400" i="1" spc="70" dirty="0" err="1"/>
              <a:t>v</a:t>
            </a:r>
            <a:r>
              <a:rPr sz="2700" i="1" spc="-15" baseline="-27777" dirty="0" err="1"/>
              <a:t>k</a:t>
            </a:r>
            <a:r>
              <a:rPr sz="2700" i="1" spc="196" baseline="-27777" dirty="0"/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A1CD79F-5E5B-4F44-B5A8-C3361DEB9CD7}" type="datetime1">
              <a:rPr lang="en-US" spc="-10" smtClean="0"/>
              <a:t>8/2/2017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6957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8641" y="5757000"/>
            <a:ext cx="1910306" cy="45890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1905000" y="76199"/>
                </a:moveTo>
                <a:lnTo>
                  <a:pt x="1893319" y="35783"/>
                </a:lnTo>
                <a:lnTo>
                  <a:pt x="1862994" y="8154"/>
                </a:lnTo>
                <a:lnTo>
                  <a:pt x="76200" y="0"/>
                </a:lnTo>
                <a:lnTo>
                  <a:pt x="61743" y="1385"/>
                </a:lnTo>
                <a:lnTo>
                  <a:pt x="24804" y="20066"/>
                </a:lnTo>
                <a:lnTo>
                  <a:pt x="3008" y="55035"/>
                </a:lnTo>
                <a:lnTo>
                  <a:pt x="0" y="381000"/>
                </a:lnTo>
                <a:lnTo>
                  <a:pt x="1385" y="395456"/>
                </a:lnTo>
                <a:lnTo>
                  <a:pt x="20066" y="432395"/>
                </a:lnTo>
                <a:lnTo>
                  <a:pt x="55035" y="454191"/>
                </a:lnTo>
                <a:lnTo>
                  <a:pt x="1828800" y="457200"/>
                </a:lnTo>
                <a:lnTo>
                  <a:pt x="1843256" y="455814"/>
                </a:lnTo>
                <a:lnTo>
                  <a:pt x="1880195" y="437133"/>
                </a:lnTo>
                <a:lnTo>
                  <a:pt x="1901991" y="402164"/>
                </a:lnTo>
                <a:lnTo>
                  <a:pt x="1905000" y="761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038" y="984540"/>
            <a:ext cx="7896569" cy="2136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200"/>
              </a:lnSpc>
              <a:tabLst>
                <a:tab pos="1665673" algn="l"/>
                <a:tab pos="7234051" algn="l"/>
              </a:tabLst>
            </a:pP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Theorem</a:t>
            </a:r>
            <a:r>
              <a:rPr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Give</a:t>
            </a:r>
            <a:r>
              <a:rPr sz="2800" dirty="0">
                <a:latin typeface="Times New Roman"/>
                <a:cs typeface="Times New Roman"/>
              </a:rPr>
              <a:t>n a</a:t>
            </a:r>
            <a:r>
              <a:rPr sz="2800" spc="-5" dirty="0">
                <a:latin typeface="Times New Roman"/>
                <a:cs typeface="Times New Roman"/>
              </a:rPr>
              <a:t> functio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8A87"/>
                </a:solidFill>
                <a:latin typeface="Arial"/>
                <a:cs typeface="Arial"/>
                <a:sym typeface="Symbol"/>
              </a:rPr>
              <a:t>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reweigh</a:t>
            </a:r>
            <a:r>
              <a:rPr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t	</a:t>
            </a:r>
            <a:r>
              <a:rPr sz="2800" spc="-5" dirty="0">
                <a:latin typeface="Times New Roman"/>
                <a:cs typeface="Times New Roman"/>
              </a:rPr>
              <a:t>each 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spc="34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–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39">
              <a:lnSpc>
                <a:spcPts val="3200"/>
              </a:lnSpc>
            </a:pP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tw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vertices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al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path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betwee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 are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lnSpc>
                <a:spcPts val="3120"/>
              </a:lnSpc>
            </a:pPr>
            <a:r>
              <a:rPr sz="2800" spc="-5" dirty="0">
                <a:latin typeface="Times New Roman"/>
                <a:cs typeface="Times New Roman"/>
              </a:rPr>
              <a:t>reweighte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amount.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562"/>
              </a:spcBef>
              <a:tabLst>
                <a:tab pos="1092401" algn="l"/>
                <a:tab pos="7337240" algn="l"/>
              </a:tabLst>
            </a:pP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1229" dirty="0">
                <a:solidFill>
                  <a:srgbClr val="008A87"/>
                </a:solidFill>
                <a:latin typeface="Arial"/>
                <a:cs typeface="Arial"/>
                <a:sym typeface="Symbol"/>
              </a:rPr>
              <a:t>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33" y="3063682"/>
            <a:ext cx="6985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latin typeface="Times New Roman"/>
                <a:cs typeface="Times New Roman"/>
              </a:rPr>
              <a:t>have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3861" y="5516190"/>
            <a:ext cx="3208041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115">
              <a:lnSpc>
                <a:spcPts val="1976"/>
              </a:lnSpc>
            </a:pPr>
            <a:r>
              <a:rPr i="1" spc="9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pc="-14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12739">
              <a:lnSpc>
                <a:spcPts val="3180"/>
              </a:lnSpc>
            </a:pP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29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spc="-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18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2400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13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1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3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00" baseline="-2777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700" spc="-248" baseline="-2777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13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1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6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700" i="1" spc="-15" baseline="-27777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700" i="1" spc="203" baseline="-2777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baseline="-6944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52007" y="4849250"/>
            <a:ext cx="3756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i="1" spc="-2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4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2010" y="4003357"/>
            <a:ext cx="3756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i="1" spc="-2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4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401" y="4670296"/>
            <a:ext cx="3253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9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pc="-14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410" y="3823609"/>
            <a:ext cx="3253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9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pc="-14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22204" y="5833483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799" y="304800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2204" y="5833483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799" y="304800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75220" y="5026157"/>
            <a:ext cx="1474120" cy="849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270"/>
              </a:lnSpc>
            </a:pP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Same amount!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24096" y="5434240"/>
            <a:ext cx="1175475" cy="355647"/>
          </a:xfrm>
          <a:custGeom>
            <a:avLst/>
            <a:gdLst/>
            <a:ahLst/>
            <a:cxnLst/>
            <a:rect l="l" t="t" r="r" b="b"/>
            <a:pathLst>
              <a:path w="1172209" h="354329">
                <a:moveTo>
                  <a:pt x="119634" y="216408"/>
                </a:moveTo>
                <a:lnTo>
                  <a:pt x="0" y="321564"/>
                </a:lnTo>
                <a:lnTo>
                  <a:pt x="79248" y="338186"/>
                </a:lnTo>
                <a:lnTo>
                  <a:pt x="79248" y="285749"/>
                </a:lnTo>
                <a:lnTo>
                  <a:pt x="90390" y="282815"/>
                </a:lnTo>
                <a:lnTo>
                  <a:pt x="119634" y="216408"/>
                </a:lnTo>
                <a:close/>
              </a:path>
              <a:path w="1172209" h="354329">
                <a:moveTo>
                  <a:pt x="90390" y="282815"/>
                </a:moveTo>
                <a:lnTo>
                  <a:pt x="79248" y="285749"/>
                </a:lnTo>
                <a:lnTo>
                  <a:pt x="83058" y="300991"/>
                </a:lnTo>
                <a:lnTo>
                  <a:pt x="83058" y="299465"/>
                </a:lnTo>
                <a:lnTo>
                  <a:pt x="90390" y="282815"/>
                </a:lnTo>
                <a:close/>
              </a:path>
              <a:path w="1172209" h="354329">
                <a:moveTo>
                  <a:pt x="156210" y="354330"/>
                </a:moveTo>
                <a:lnTo>
                  <a:pt x="97388" y="310213"/>
                </a:lnTo>
                <a:lnTo>
                  <a:pt x="86106" y="313182"/>
                </a:lnTo>
                <a:lnTo>
                  <a:pt x="79248" y="285749"/>
                </a:lnTo>
                <a:lnTo>
                  <a:pt x="79248" y="338186"/>
                </a:lnTo>
                <a:lnTo>
                  <a:pt x="156210" y="354330"/>
                </a:lnTo>
                <a:close/>
              </a:path>
              <a:path w="1172209" h="354329">
                <a:moveTo>
                  <a:pt x="1171955" y="27432"/>
                </a:moveTo>
                <a:lnTo>
                  <a:pt x="1164336" y="0"/>
                </a:lnTo>
                <a:lnTo>
                  <a:pt x="90390" y="282815"/>
                </a:lnTo>
                <a:lnTo>
                  <a:pt x="83058" y="299465"/>
                </a:lnTo>
                <a:lnTo>
                  <a:pt x="97388" y="310213"/>
                </a:lnTo>
                <a:lnTo>
                  <a:pt x="1171955" y="27432"/>
                </a:lnTo>
                <a:close/>
              </a:path>
              <a:path w="1172209" h="354329">
                <a:moveTo>
                  <a:pt x="97388" y="310213"/>
                </a:moveTo>
                <a:lnTo>
                  <a:pt x="83058" y="299465"/>
                </a:lnTo>
                <a:lnTo>
                  <a:pt x="83058" y="300991"/>
                </a:lnTo>
                <a:lnTo>
                  <a:pt x="86106" y="313182"/>
                </a:lnTo>
                <a:lnTo>
                  <a:pt x="97388" y="310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4139" y="1744027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799"/>
                </a:lnTo>
                <a:lnTo>
                  <a:pt x="304800" y="3047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34139" y="1744027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799"/>
                </a:lnTo>
                <a:lnTo>
                  <a:pt x="304800" y="3047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0070" y="1651085"/>
            <a:ext cx="7294822" cy="3483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017279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1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– 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12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39" marR="5096">
              <a:lnSpc>
                <a:spcPct val="92800"/>
              </a:lnSpc>
              <a:tabLst>
                <a:tab pos="1157372" algn="l"/>
                <a:tab pos="5008483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spc="-15" dirty="0">
                <a:latin typeface="Times New Roman"/>
                <a:cs typeface="Times New Roman"/>
              </a:rPr>
              <a:t>Find 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8A87"/>
                </a:solidFill>
                <a:latin typeface="Arial"/>
                <a:cs typeface="Arial"/>
                <a:sym typeface="Symbol"/>
              </a:rPr>
              <a:t></a:t>
            </a:r>
            <a:r>
              <a:rPr sz="3200" spc="-90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 Dijkstra’s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reweighted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446"/>
              </a:spcBef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4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OTE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 in Reweighted Graphs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0F0-5741-4D25-BD3A-3688F190BC82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7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7820-B6DF-4CD1-BCE3-1A2571F5AC7D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31675" y="1048607"/>
            <a:ext cx="7804237" cy="5230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214" marR="13376" indent="-345237">
              <a:lnSpc>
                <a:spcPct val="94300"/>
              </a:lnSpc>
              <a:buClr>
                <a:srgbClr val="CC0000"/>
              </a:buClr>
              <a:buFont typeface="Times New Roman"/>
              <a:buAutoNum type="arabicPeriod"/>
              <a:tabLst>
                <a:tab pos="417850" algn="l"/>
              </a:tabLst>
            </a:pPr>
            <a:r>
              <a:rPr sz="2800" spc="-5" dirty="0">
                <a:latin typeface="Times New Roman"/>
                <a:cs typeface="Times New Roman"/>
              </a:rPr>
              <a:t>Fin</a:t>
            </a:r>
            <a:r>
              <a:rPr sz="2800" dirty="0">
                <a:latin typeface="Times New Roman"/>
                <a:cs typeface="Times New Roman"/>
              </a:rPr>
              <a:t>d a</a:t>
            </a:r>
            <a:r>
              <a:rPr sz="2800" spc="-5" dirty="0">
                <a:latin typeface="Times New Roman"/>
                <a:cs typeface="Times New Roman"/>
              </a:rPr>
              <a:t> functio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8A87"/>
                </a:solidFill>
                <a:latin typeface="Arial"/>
                <a:cs typeface="Arial"/>
                <a:sym typeface="Symbol"/>
              </a:rPr>
              <a:t></a:t>
            </a:r>
            <a:r>
              <a:rPr sz="2800" spc="15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0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usin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Bellman-For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solv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the differenc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constraint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determin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negative-weigh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cycl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exists.</a:t>
            </a:r>
            <a:endParaRPr sz="2800" dirty="0">
              <a:latin typeface="Times New Roman"/>
              <a:cs typeface="Times New Roman"/>
            </a:endParaRPr>
          </a:p>
          <a:p>
            <a:pPr marL="761177" lvl="1" indent="-229309">
              <a:lnSpc>
                <a:spcPts val="3034"/>
              </a:lnSpc>
              <a:buClr>
                <a:srgbClr val="CC0000"/>
              </a:buClr>
              <a:buFont typeface="Times New Roman"/>
              <a:buChar char="•"/>
              <a:tabLst>
                <a:tab pos="761814" algn="l"/>
              </a:tabLst>
            </a:pPr>
            <a:r>
              <a:rPr sz="2800" spc="-5" dirty="0">
                <a:latin typeface="Times New Roman"/>
                <a:cs typeface="Times New Roman"/>
              </a:rPr>
              <a:t>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417214" indent="-345237">
              <a:lnSpc>
                <a:spcPts val="3225"/>
              </a:lnSpc>
              <a:spcBef>
                <a:spcPts val="677"/>
              </a:spcBef>
              <a:buClr>
                <a:srgbClr val="CC0000"/>
              </a:buClr>
              <a:buFont typeface="Times New Roman"/>
              <a:buAutoNum type="arabicPeriod"/>
              <a:tabLst>
                <a:tab pos="417850" algn="l"/>
              </a:tabLst>
            </a:pPr>
            <a:r>
              <a:rPr sz="2800" spc="-5" dirty="0">
                <a:latin typeface="Times New Roman"/>
                <a:cs typeface="Times New Roman"/>
              </a:rPr>
              <a:t>Ru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Dijkstra’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algorith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</a:t>
            </a:r>
            <a:r>
              <a:rPr sz="2800" dirty="0">
                <a:latin typeface="Times New Roman"/>
                <a:cs typeface="Times New Roman"/>
              </a:rPr>
              <a:t>g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i="1" spc="34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endParaRPr sz="2800" dirty="0">
              <a:latin typeface="Times New Roman"/>
              <a:cs typeface="Times New Roman"/>
            </a:endParaRPr>
          </a:p>
          <a:p>
            <a:pPr marL="417214">
              <a:lnSpc>
                <a:spcPts val="3034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761814" lvl="1" indent="-229309">
              <a:lnSpc>
                <a:spcPts val="3180"/>
              </a:lnSpc>
              <a:buClr>
                <a:srgbClr val="CC0000"/>
              </a:buClr>
              <a:buFont typeface="Times New Roman"/>
              <a:buChar char="•"/>
              <a:tabLst>
                <a:tab pos="762451" algn="l"/>
              </a:tabLst>
            </a:pPr>
            <a:r>
              <a:rPr sz="2800" spc="-5" dirty="0">
                <a:latin typeface="Times New Roman"/>
                <a:cs typeface="Times New Roman"/>
              </a:rPr>
              <a:t>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346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331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417214" indent="-345237">
              <a:lnSpc>
                <a:spcPts val="3364"/>
              </a:lnSpc>
              <a:spcBef>
                <a:spcPts val="577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417850" algn="l"/>
              </a:tabLst>
            </a:pPr>
            <a:r>
              <a:rPr sz="2800" spc="-5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 each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000" i="1" spc="-10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0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compute</a:t>
            </a:r>
            <a:endParaRPr sz="2800" dirty="0">
              <a:latin typeface="Times New Roman"/>
              <a:cs typeface="Times New Roman"/>
            </a:endParaRPr>
          </a:p>
          <a:p>
            <a:pPr marL="89813" algn="ctr">
              <a:lnSpc>
                <a:spcPts val="2999"/>
              </a:lnSpc>
              <a:tabLst>
                <a:tab pos="1487958" algn="l"/>
              </a:tabLst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	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u,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–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761814" lvl="1" indent="-229309">
              <a:lnSpc>
                <a:spcPts val="3180"/>
              </a:lnSpc>
              <a:buClr>
                <a:srgbClr val="CC0000"/>
              </a:buClr>
              <a:buFont typeface="Times New Roman"/>
              <a:buChar char="•"/>
              <a:tabLst>
                <a:tab pos="761814" algn="l"/>
              </a:tabLst>
            </a:pPr>
            <a:r>
              <a:rPr sz="2800" spc="-5" dirty="0">
                <a:latin typeface="Times New Roman"/>
                <a:cs typeface="Times New Roman"/>
              </a:rPr>
              <a:t>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39">
              <a:lnSpc>
                <a:spcPts val="3837"/>
              </a:lnSpc>
              <a:spcBef>
                <a:spcPts val="622"/>
              </a:spcBef>
            </a:pPr>
            <a:r>
              <a:rPr sz="3200" spc="-15" dirty="0">
                <a:latin typeface="Times New Roman"/>
                <a:cs typeface="Times New Roman"/>
              </a:rPr>
              <a:t>Total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376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573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All-pairs</a:t>
            </a:r>
            <a:r>
              <a:rPr lang="en-US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shortest</a:t>
            </a:r>
            <a:r>
              <a:rPr lang="en-US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paths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719455" lvl="0" eaLnBrk="1" fontAlgn="auto" hangingPunct="1">
              <a:lnSpc>
                <a:spcPts val="3080"/>
              </a:lnSpc>
              <a:spcBef>
                <a:spcPts val="73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Matrix-multiplication</a:t>
            </a: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 algorithm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Floyd-</a:t>
            </a:r>
            <a:r>
              <a:rPr lang="en-US" spc="-15" dirty="0" err="1">
                <a:solidFill>
                  <a:prstClr val="black"/>
                </a:solidFill>
                <a:latin typeface="Times New Roman"/>
                <a:cs typeface="Times New Roman"/>
              </a:rPr>
              <a:t>Warshall</a:t>
            </a:r>
            <a:r>
              <a:rPr lang="en-US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algorithm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Johnson’s</a:t>
            </a:r>
            <a:r>
              <a:rPr lang="en-US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algorithm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E04E6-CAB1-4A12-B496-A153272FDBA8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3C3-BCEA-4BE0-9EEF-ADD7D59B6432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12572" y="4022283"/>
            <a:ext cx="7479485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All-pair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3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shortes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paths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496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Nonnegative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weights</a:t>
            </a:r>
            <a:endParaRPr sz="3200" dirty="0">
              <a:latin typeface="Times New Roman"/>
              <a:cs typeface="Times New Roman"/>
            </a:endParaRPr>
          </a:p>
          <a:p>
            <a:pPr marL="701939" lvl="1" indent="-230583">
              <a:lnSpc>
                <a:spcPts val="3009"/>
              </a:lnSpc>
              <a:buClr>
                <a:srgbClr val="008A87"/>
              </a:buClr>
              <a:buFont typeface="Arial"/>
              <a:buChar char="•"/>
              <a:tabLst>
                <a:tab pos="702576" algn="l"/>
              </a:tabLst>
            </a:pPr>
            <a:r>
              <a:rPr sz="2800" spc="-5" dirty="0">
                <a:latin typeface="Times New Roman"/>
                <a:cs typeface="Times New Roman"/>
              </a:rPr>
              <a:t>Dijkstra’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algorith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346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486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General</a:t>
            </a:r>
            <a:endParaRPr sz="3200" dirty="0">
              <a:latin typeface="Times New Roman"/>
              <a:cs typeface="Times New Roman"/>
            </a:endParaRPr>
          </a:p>
          <a:p>
            <a:pPr marL="701939" lvl="1" indent="-230583">
              <a:lnSpc>
                <a:spcPts val="3205"/>
              </a:lnSpc>
              <a:buClr>
                <a:srgbClr val="008A87"/>
              </a:buClr>
              <a:buFont typeface="Arial"/>
              <a:buChar char="•"/>
              <a:tabLst>
                <a:tab pos="702576" algn="l"/>
              </a:tabLst>
            </a:pPr>
            <a:r>
              <a:rPr sz="2800" spc="-5" dirty="0">
                <a:latin typeface="Times New Roman"/>
                <a:cs typeface="Times New Roman"/>
              </a:rPr>
              <a:t>Thre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algorithm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today.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612568" y="1050401"/>
            <a:ext cx="7479485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Single-source</a:t>
            </a:r>
            <a:r>
              <a:rPr sz="3200" b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shortest</a:t>
            </a:r>
            <a:r>
              <a:rPr sz="3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paths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490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Nonnegative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weights</a:t>
            </a:r>
            <a:endParaRPr sz="3200" dirty="0">
              <a:latin typeface="Times New Roman"/>
              <a:cs typeface="Times New Roman"/>
            </a:endParaRPr>
          </a:p>
          <a:p>
            <a:pPr marL="701939" lvl="1" indent="-230583">
              <a:lnSpc>
                <a:spcPts val="3004"/>
              </a:lnSpc>
              <a:buClr>
                <a:srgbClr val="008A87"/>
              </a:buClr>
              <a:buFont typeface="Arial"/>
              <a:buChar char="•"/>
              <a:tabLst>
                <a:tab pos="702576" algn="l"/>
              </a:tabLst>
            </a:pPr>
            <a:r>
              <a:rPr sz="2800" spc="-5" dirty="0">
                <a:latin typeface="Times New Roman"/>
                <a:cs typeface="Times New Roman"/>
              </a:rPr>
              <a:t>Dijkstra’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486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General</a:t>
            </a:r>
            <a:endParaRPr sz="3200" dirty="0">
              <a:latin typeface="Times New Roman"/>
              <a:cs typeface="Times New Roman"/>
            </a:endParaRPr>
          </a:p>
          <a:p>
            <a:pPr marL="701939" lvl="1" indent="-230583">
              <a:lnSpc>
                <a:spcPts val="3004"/>
              </a:lnSpc>
              <a:buClr>
                <a:srgbClr val="008A87"/>
              </a:buClr>
              <a:buFont typeface="Arial"/>
              <a:buChar char="•"/>
              <a:tabLst>
                <a:tab pos="702576" algn="l"/>
              </a:tabLst>
            </a:pPr>
            <a:r>
              <a:rPr sz="2800" spc="-5" dirty="0">
                <a:latin typeface="Times New Roman"/>
                <a:cs typeface="Times New Roman"/>
              </a:rPr>
              <a:t>Bellman-Ford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490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5" dirty="0">
                <a:latin typeface="Times New Roman"/>
                <a:cs typeface="Times New Roman"/>
              </a:rPr>
              <a:t>DAG</a:t>
            </a:r>
            <a:endParaRPr sz="3200" dirty="0">
              <a:latin typeface="Times New Roman"/>
              <a:cs typeface="Times New Roman"/>
            </a:endParaRPr>
          </a:p>
          <a:p>
            <a:pPr marL="701939" lvl="1" indent="-230583">
              <a:lnSpc>
                <a:spcPts val="3069"/>
              </a:lnSpc>
              <a:buClr>
                <a:srgbClr val="008A87"/>
              </a:buClr>
              <a:buFont typeface="Arial"/>
              <a:buChar char="•"/>
              <a:tabLst>
                <a:tab pos="702576" algn="l"/>
              </a:tabLst>
            </a:pP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pas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Bellman-Ford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ACC-408C-44E7-96BF-0216E4F0F133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713397" y="3312197"/>
            <a:ext cx="7484581" cy="2795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576"/>
              </a:lnSpc>
              <a:tabLst>
                <a:tab pos="6063940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Run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Bellman-Ford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496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marR="18472" indent="-226124">
              <a:lnSpc>
                <a:spcPts val="3389"/>
              </a:lnSpc>
              <a:spcBef>
                <a:spcPts val="33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Dense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edges)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29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worst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case.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336"/>
              </a:spcBef>
            </a:pPr>
            <a:r>
              <a:rPr sz="3200" i="1" spc="-20" dirty="0">
                <a:latin typeface="Times New Roman"/>
                <a:cs typeface="Times New Roman"/>
              </a:rPr>
              <a:t>Good </a:t>
            </a:r>
            <a:r>
              <a:rPr sz="3200" i="1" spc="-15" dirty="0">
                <a:latin typeface="Times New Roman"/>
                <a:cs typeface="Times New Roman"/>
              </a:rPr>
              <a:t>first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try!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713393" y="1200309"/>
            <a:ext cx="7484581" cy="2136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576"/>
              </a:lnSpc>
              <a:tabLst>
                <a:tab pos="6063940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Input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Digraph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{1,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576"/>
              </a:lnSpc>
            </a:pP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…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edge-weight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  <a:spcBef>
                <a:spcPts val="70"/>
              </a:spcBef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Output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matrix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shortest-path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lengths</a:t>
            </a:r>
            <a:endParaRPr sz="3200" dirty="0">
              <a:latin typeface="Times New Roman"/>
              <a:cs typeface="Times New Roman"/>
            </a:endParaRPr>
          </a:p>
          <a:p>
            <a:pPr marL="12739" indent="-637">
              <a:lnSpc>
                <a:spcPts val="3656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fo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796332">
              <a:lnSpc>
                <a:spcPts val="1003"/>
              </a:lnSpc>
            </a:pPr>
            <a:endParaRPr sz="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6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41C-AAC9-4098-9C09-A6B3B959052B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56317" y="1360584"/>
            <a:ext cx="7361683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389"/>
              </a:lnSpc>
            </a:pPr>
            <a:r>
              <a:rPr sz="3200" spc="-15" dirty="0">
                <a:latin typeface="Times New Roman"/>
                <a:cs typeface="Times New Roman"/>
              </a:rPr>
              <a:t>Consider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adjacency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matrix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spc="-3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digraph,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define</a:t>
            </a:r>
            <a:endParaRPr sz="3200">
              <a:latin typeface="Times New Roman"/>
              <a:cs typeface="Times New Roman"/>
            </a:endParaRPr>
          </a:p>
          <a:p>
            <a:pPr marL="972650">
              <a:lnSpc>
                <a:spcPts val="3837"/>
              </a:lnSpc>
              <a:spcBef>
                <a:spcPts val="276"/>
              </a:spcBef>
            </a:pPr>
            <a:r>
              <a:rPr sz="3600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spc="-15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600" spc="293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391" y="2314970"/>
            <a:ext cx="39925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spc="-30" baseline="1562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0666" y="2754754"/>
            <a:ext cx="51119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edges.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327" y="3284019"/>
            <a:ext cx="3238606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Claim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  <a:p>
            <a:pPr marR="5096" algn="r">
              <a:spcBef>
                <a:spcPts val="938"/>
              </a:spcBef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(0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1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4800" baseline="-1909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8860" y="4032810"/>
            <a:ext cx="39925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spc="-30" baseline="1562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4031" y="3812536"/>
            <a:ext cx="16021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7089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4068" y="4254198"/>
            <a:ext cx="16078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7089" algn="l"/>
              </a:tabLst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7568" y="3819065"/>
            <a:ext cx="220322" cy="841316"/>
          </a:xfrm>
          <a:custGeom>
            <a:avLst/>
            <a:gdLst/>
            <a:ahLst/>
            <a:cxnLst/>
            <a:rect l="l" t="t" r="r" b="b"/>
            <a:pathLst>
              <a:path w="219710" h="838200">
                <a:moveTo>
                  <a:pt x="219202" y="0"/>
                </a:moveTo>
                <a:lnTo>
                  <a:pt x="169133" y="7025"/>
                </a:lnTo>
                <a:lnTo>
                  <a:pt x="130320" y="25933"/>
                </a:lnTo>
                <a:lnTo>
                  <a:pt x="105324" y="64010"/>
                </a:lnTo>
                <a:lnTo>
                  <a:pt x="104902" y="349757"/>
                </a:lnTo>
                <a:lnTo>
                  <a:pt x="103553" y="360409"/>
                </a:lnTo>
                <a:lnTo>
                  <a:pt x="74512" y="396793"/>
                </a:lnTo>
                <a:lnTo>
                  <a:pt x="33500" y="414037"/>
                </a:lnTo>
                <a:lnTo>
                  <a:pt x="0" y="418868"/>
                </a:lnTo>
                <a:lnTo>
                  <a:pt x="16110" y="419855"/>
                </a:lnTo>
                <a:lnTo>
                  <a:pt x="60479" y="432676"/>
                </a:lnTo>
                <a:lnTo>
                  <a:pt x="92725" y="457292"/>
                </a:lnTo>
                <a:lnTo>
                  <a:pt x="104902" y="768857"/>
                </a:lnTo>
                <a:lnTo>
                  <a:pt x="106251" y="779509"/>
                </a:lnTo>
                <a:lnTo>
                  <a:pt x="135292" y="815893"/>
                </a:lnTo>
                <a:lnTo>
                  <a:pt x="176304" y="833137"/>
                </a:lnTo>
                <a:lnTo>
                  <a:pt x="192572" y="836302"/>
                </a:lnTo>
                <a:lnTo>
                  <a:pt x="209805" y="8379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327" y="4781540"/>
            <a:ext cx="4363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668" y="5400284"/>
            <a:ext cx="39925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spc="-30" baseline="1562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2278" y="5317841"/>
            <a:ext cx="20994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spc="-15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600" spc="293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min</a:t>
            </a:r>
            <a:r>
              <a:rPr sz="3200" spc="2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319" y="5342198"/>
            <a:ext cx="155944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31">
              <a:lnSpc>
                <a:spcPts val="2448"/>
              </a:lnSpc>
            </a:pP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m–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 marL="12739">
              <a:lnSpc>
                <a:spcPts val="2448"/>
              </a:lnSpc>
              <a:tabLst>
                <a:tab pos="596203" algn="l"/>
              </a:tabLst>
            </a:pP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	ik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8305" y="5317841"/>
            <a:ext cx="1198399" cy="610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230" indent="-325491">
              <a:buClr>
                <a:srgbClr val="008A87"/>
              </a:buClr>
              <a:buFont typeface="Symbol"/>
              <a:buChar char=""/>
              <a:tabLst>
                <a:tab pos="338867" algn="l"/>
              </a:tabLst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spc="-3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600" i="1" spc="-1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600" i="1" spc="-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22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49615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Claim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A5C-E9F7-4C4A-9571-A42D18A42DC1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49050" y="1358937"/>
            <a:ext cx="39925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spc="-30" baseline="1562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703" y="1276467"/>
            <a:ext cx="20994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spc="-15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600" spc="293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min</a:t>
            </a:r>
            <a:r>
              <a:rPr sz="3200" spc="2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745" y="1300823"/>
            <a:ext cx="155944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31">
              <a:lnSpc>
                <a:spcPts val="2448"/>
              </a:lnSpc>
            </a:pP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m–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 marL="12739">
              <a:lnSpc>
                <a:spcPts val="2448"/>
              </a:lnSpc>
              <a:tabLst>
                <a:tab pos="596203" algn="l"/>
              </a:tabLst>
            </a:pP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	ik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186" y="1309125"/>
            <a:ext cx="1096516" cy="610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230" indent="-325491">
              <a:buClr>
                <a:srgbClr val="008A87"/>
              </a:buClr>
              <a:buFont typeface="Symbol"/>
              <a:buChar char=""/>
              <a:tabLst>
                <a:tab pos="338867" algn="l"/>
              </a:tabLst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spc="-3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600" i="1" spc="-1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600" i="1" spc="-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0674" y="1342955"/>
            <a:ext cx="5496524" cy="3727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6968" y="2804315"/>
            <a:ext cx="215227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30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2600" y="2686531"/>
            <a:ext cx="215227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5385" y="3291366"/>
            <a:ext cx="1611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-1635" dirty="0">
                <a:latin typeface="Arial"/>
                <a:cs typeface="Arial"/>
              </a:rPr>
              <a:t>⁞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2575" y="864692"/>
            <a:ext cx="5017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latin typeface="Times New Roman"/>
                <a:cs typeface="Times New Roman"/>
              </a:rPr>
              <a:t>’s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 rot="20340000">
            <a:off x="4131762" y="1984933"/>
            <a:ext cx="1735657" cy="355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9"/>
              </a:lnSpc>
            </a:pP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600" spc="-52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600" spc="-44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-60" baseline="2314" dirty="0">
                <a:latin typeface="Times New Roman"/>
                <a:cs typeface="Times New Roman"/>
              </a:rPr>
              <a:t>e</a:t>
            </a:r>
            <a:r>
              <a:rPr sz="3600" spc="-44" baseline="2314" dirty="0">
                <a:latin typeface="Times New Roman"/>
                <a:cs typeface="Times New Roman"/>
              </a:rPr>
              <a:t>dg</a:t>
            </a:r>
            <a:r>
              <a:rPr sz="3600" spc="-60" baseline="2314" dirty="0">
                <a:latin typeface="Times New Roman"/>
                <a:cs typeface="Times New Roman"/>
              </a:rPr>
              <a:t>e</a:t>
            </a:r>
            <a:r>
              <a:rPr sz="3600" baseline="3472" dirty="0">
                <a:latin typeface="Times New Roman"/>
                <a:cs typeface="Times New Roman"/>
              </a:rPr>
              <a:t>s</a:t>
            </a:r>
            <a:endParaRPr sz="3600" baseline="347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 rot="21060000">
            <a:off x="4536984" y="2419129"/>
            <a:ext cx="173536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4"/>
              </a:lnSpc>
            </a:pP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dg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rot="1320000">
            <a:off x="4523877" y="3309369"/>
            <a:ext cx="1735427" cy="356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9"/>
              </a:lnSpc>
            </a:pPr>
            <a:r>
              <a:rPr sz="3600" spc="-22" baseline="2314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600" spc="-30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i="1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i="1" spc="-37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600" spc="-44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600" spc="-37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-60" baseline="1157" dirty="0">
                <a:latin typeface="Times New Roman"/>
                <a:cs typeface="Times New Roman"/>
              </a:rPr>
              <a:t>e</a:t>
            </a:r>
            <a:r>
              <a:rPr sz="3600" spc="-30" baseline="1157" dirty="0">
                <a:latin typeface="Times New Roman"/>
                <a:cs typeface="Times New Roman"/>
              </a:rPr>
              <a:t>d</a:t>
            </a:r>
            <a:r>
              <a:rPr sz="2400" spc="-30" dirty="0">
                <a:latin typeface="Times New Roman"/>
                <a:cs typeface="Times New Roman"/>
              </a:rPr>
              <a:t>g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6971" y="3968254"/>
            <a:ext cx="1721186" cy="369332"/>
          </a:xfrm>
          <a:prstGeom prst="rect">
            <a:avLst/>
          </a:prstGeom>
          <a:scene3d>
            <a:camera prst="orthographicFront">
              <a:rot lat="0" lon="0" rev="19199999"/>
            </a:camera>
            <a:lightRig rig="threePt" dir="t"/>
          </a:scene3d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400" spc="-15" dirty="0">
                <a:latin typeface="Times New Roman"/>
                <a:cs typeface="Times New Roman"/>
              </a:rPr>
              <a:t>edges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050" y="3458914"/>
            <a:ext cx="4146002" cy="175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7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Relaxation!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28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470720">
              <a:lnSpc>
                <a:spcPts val="324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spc="26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25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endParaRPr sz="3200" baseline="-21164" dirty="0">
              <a:latin typeface="Times New Roman"/>
              <a:cs typeface="Times New Roman"/>
            </a:endParaRPr>
          </a:p>
          <a:p>
            <a:pPr marL="1387954">
              <a:lnSpc>
                <a:spcPts val="3270"/>
              </a:lnSpc>
            </a:pPr>
            <a:r>
              <a:rPr sz="2800" b="1" dirty="0">
                <a:latin typeface="Times New Roman"/>
                <a:cs typeface="Times New Roman"/>
              </a:rPr>
              <a:t>then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spc="26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25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endParaRPr sz="3200" baseline="-21164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5143" y="1854973"/>
            <a:ext cx="1332120" cy="1654588"/>
          </a:xfrm>
          <a:custGeom>
            <a:avLst/>
            <a:gdLst/>
            <a:ahLst/>
            <a:cxnLst/>
            <a:rect l="l" t="t" r="r" b="b"/>
            <a:pathLst>
              <a:path w="1328420" h="1648460">
                <a:moveTo>
                  <a:pt x="1300091" y="66591"/>
                </a:moveTo>
                <a:lnTo>
                  <a:pt x="1287018" y="57149"/>
                </a:lnTo>
                <a:lnTo>
                  <a:pt x="1271712" y="66386"/>
                </a:lnTo>
                <a:lnTo>
                  <a:pt x="1271016" y="75437"/>
                </a:lnTo>
                <a:lnTo>
                  <a:pt x="1266444" y="112776"/>
                </a:lnTo>
                <a:lnTo>
                  <a:pt x="1260348" y="150876"/>
                </a:lnTo>
                <a:lnTo>
                  <a:pt x="1243583" y="224790"/>
                </a:lnTo>
                <a:lnTo>
                  <a:pt x="1232916" y="261366"/>
                </a:lnTo>
                <a:lnTo>
                  <a:pt x="1207008" y="332231"/>
                </a:lnTo>
                <a:lnTo>
                  <a:pt x="1176528" y="401574"/>
                </a:lnTo>
                <a:lnTo>
                  <a:pt x="1140714" y="466343"/>
                </a:lnTo>
                <a:lnTo>
                  <a:pt x="1100328" y="528066"/>
                </a:lnTo>
                <a:lnTo>
                  <a:pt x="1056132" y="585216"/>
                </a:lnTo>
                <a:lnTo>
                  <a:pt x="1008888" y="637031"/>
                </a:lnTo>
                <a:lnTo>
                  <a:pt x="958596" y="683514"/>
                </a:lnTo>
                <a:lnTo>
                  <a:pt x="905256" y="723138"/>
                </a:lnTo>
                <a:lnTo>
                  <a:pt x="851154" y="755903"/>
                </a:lnTo>
                <a:lnTo>
                  <a:pt x="794766" y="781812"/>
                </a:lnTo>
                <a:lnTo>
                  <a:pt x="738378" y="799337"/>
                </a:lnTo>
                <a:lnTo>
                  <a:pt x="680466" y="808481"/>
                </a:lnTo>
                <a:lnTo>
                  <a:pt x="650748" y="809244"/>
                </a:lnTo>
                <a:lnTo>
                  <a:pt x="620268" y="810768"/>
                </a:lnTo>
                <a:lnTo>
                  <a:pt x="558546" y="820674"/>
                </a:lnTo>
                <a:lnTo>
                  <a:pt x="497586" y="838962"/>
                </a:lnTo>
                <a:lnTo>
                  <a:pt x="438912" y="866394"/>
                </a:lnTo>
                <a:lnTo>
                  <a:pt x="381762" y="900683"/>
                </a:lnTo>
                <a:lnTo>
                  <a:pt x="326136" y="941831"/>
                </a:lnTo>
                <a:lnTo>
                  <a:pt x="274320" y="989838"/>
                </a:lnTo>
                <a:lnTo>
                  <a:pt x="224790" y="1043940"/>
                </a:lnTo>
                <a:lnTo>
                  <a:pt x="179832" y="1102614"/>
                </a:lnTo>
                <a:lnTo>
                  <a:pt x="137922" y="1165860"/>
                </a:lnTo>
                <a:lnTo>
                  <a:pt x="118872" y="1199388"/>
                </a:lnTo>
                <a:lnTo>
                  <a:pt x="101346" y="1233678"/>
                </a:lnTo>
                <a:lnTo>
                  <a:pt x="84582" y="1267967"/>
                </a:lnTo>
                <a:lnTo>
                  <a:pt x="69342" y="1303781"/>
                </a:lnTo>
                <a:lnTo>
                  <a:pt x="55626" y="1340358"/>
                </a:lnTo>
                <a:lnTo>
                  <a:pt x="42672" y="1377696"/>
                </a:lnTo>
                <a:lnTo>
                  <a:pt x="32004" y="1415034"/>
                </a:lnTo>
                <a:lnTo>
                  <a:pt x="22098" y="1453134"/>
                </a:lnTo>
                <a:lnTo>
                  <a:pt x="14478" y="1491234"/>
                </a:lnTo>
                <a:lnTo>
                  <a:pt x="8382" y="1530096"/>
                </a:lnTo>
                <a:lnTo>
                  <a:pt x="3810" y="1569720"/>
                </a:lnTo>
                <a:lnTo>
                  <a:pt x="762" y="1608581"/>
                </a:lnTo>
                <a:lnTo>
                  <a:pt x="0" y="1647443"/>
                </a:lnTo>
                <a:lnTo>
                  <a:pt x="28194" y="1648206"/>
                </a:lnTo>
                <a:lnTo>
                  <a:pt x="29718" y="1609343"/>
                </a:lnTo>
                <a:lnTo>
                  <a:pt x="32004" y="1571243"/>
                </a:lnTo>
                <a:lnTo>
                  <a:pt x="42672" y="1495806"/>
                </a:lnTo>
                <a:lnTo>
                  <a:pt x="59436" y="1421891"/>
                </a:lnTo>
                <a:lnTo>
                  <a:pt x="82296" y="1349502"/>
                </a:lnTo>
                <a:lnTo>
                  <a:pt x="111252" y="1279397"/>
                </a:lnTo>
                <a:lnTo>
                  <a:pt x="144780" y="1212341"/>
                </a:lnTo>
                <a:lnTo>
                  <a:pt x="182880" y="1149096"/>
                </a:lnTo>
                <a:lnTo>
                  <a:pt x="224790" y="1089660"/>
                </a:lnTo>
                <a:lnTo>
                  <a:pt x="270510" y="1034796"/>
                </a:lnTo>
                <a:lnTo>
                  <a:pt x="320040" y="986028"/>
                </a:lnTo>
                <a:lnTo>
                  <a:pt x="371094" y="942593"/>
                </a:lnTo>
                <a:lnTo>
                  <a:pt x="425196" y="906780"/>
                </a:lnTo>
                <a:lnTo>
                  <a:pt x="480822" y="877062"/>
                </a:lnTo>
                <a:lnTo>
                  <a:pt x="537210" y="855726"/>
                </a:lnTo>
                <a:lnTo>
                  <a:pt x="594360" y="842009"/>
                </a:lnTo>
                <a:lnTo>
                  <a:pt x="652272" y="838200"/>
                </a:lnTo>
                <a:lnTo>
                  <a:pt x="681990" y="836676"/>
                </a:lnTo>
                <a:lnTo>
                  <a:pt x="743712" y="826770"/>
                </a:lnTo>
                <a:lnTo>
                  <a:pt x="804672" y="808481"/>
                </a:lnTo>
                <a:lnTo>
                  <a:pt x="863346" y="781812"/>
                </a:lnTo>
                <a:lnTo>
                  <a:pt x="921258" y="746759"/>
                </a:lnTo>
                <a:lnTo>
                  <a:pt x="976122" y="705612"/>
                </a:lnTo>
                <a:lnTo>
                  <a:pt x="1028700" y="657606"/>
                </a:lnTo>
                <a:lnTo>
                  <a:pt x="1077468" y="604266"/>
                </a:lnTo>
                <a:lnTo>
                  <a:pt x="1123188" y="544830"/>
                </a:lnTo>
                <a:lnTo>
                  <a:pt x="1164336" y="481584"/>
                </a:lnTo>
                <a:lnTo>
                  <a:pt x="1201674" y="414527"/>
                </a:lnTo>
                <a:lnTo>
                  <a:pt x="1218438" y="379476"/>
                </a:lnTo>
                <a:lnTo>
                  <a:pt x="1233678" y="343662"/>
                </a:lnTo>
                <a:lnTo>
                  <a:pt x="1247394" y="307086"/>
                </a:lnTo>
                <a:lnTo>
                  <a:pt x="1260348" y="270509"/>
                </a:lnTo>
                <a:lnTo>
                  <a:pt x="1271016" y="232409"/>
                </a:lnTo>
                <a:lnTo>
                  <a:pt x="1280922" y="195071"/>
                </a:lnTo>
                <a:lnTo>
                  <a:pt x="1288542" y="156209"/>
                </a:lnTo>
                <a:lnTo>
                  <a:pt x="1294638" y="117347"/>
                </a:lnTo>
                <a:lnTo>
                  <a:pt x="1299210" y="78486"/>
                </a:lnTo>
                <a:lnTo>
                  <a:pt x="1300091" y="66591"/>
                </a:lnTo>
                <a:close/>
              </a:path>
              <a:path w="1328420" h="1648460">
                <a:moveTo>
                  <a:pt x="1328166" y="86868"/>
                </a:moveTo>
                <a:lnTo>
                  <a:pt x="1288542" y="0"/>
                </a:lnTo>
                <a:lnTo>
                  <a:pt x="1242822" y="83820"/>
                </a:lnTo>
                <a:lnTo>
                  <a:pt x="1271712" y="66386"/>
                </a:lnTo>
                <a:lnTo>
                  <a:pt x="1272539" y="55626"/>
                </a:lnTo>
                <a:lnTo>
                  <a:pt x="1300733" y="57912"/>
                </a:lnTo>
                <a:lnTo>
                  <a:pt x="1300733" y="67055"/>
                </a:lnTo>
                <a:lnTo>
                  <a:pt x="1328166" y="86868"/>
                </a:lnTo>
                <a:close/>
              </a:path>
              <a:path w="1328420" h="1648460">
                <a:moveTo>
                  <a:pt x="1300733" y="57912"/>
                </a:moveTo>
                <a:lnTo>
                  <a:pt x="1272539" y="55626"/>
                </a:lnTo>
                <a:lnTo>
                  <a:pt x="1271712" y="66386"/>
                </a:lnTo>
                <a:lnTo>
                  <a:pt x="1287018" y="57149"/>
                </a:lnTo>
                <a:lnTo>
                  <a:pt x="1300091" y="66591"/>
                </a:lnTo>
                <a:lnTo>
                  <a:pt x="1300733" y="57912"/>
                </a:lnTo>
                <a:close/>
              </a:path>
              <a:path w="1328420" h="1648460">
                <a:moveTo>
                  <a:pt x="1300733" y="67055"/>
                </a:moveTo>
                <a:lnTo>
                  <a:pt x="1300733" y="57912"/>
                </a:lnTo>
                <a:lnTo>
                  <a:pt x="1300091" y="66591"/>
                </a:lnTo>
                <a:lnTo>
                  <a:pt x="1300733" y="6705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9050" y="5258309"/>
            <a:ext cx="7078321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90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implies</a:t>
            </a:r>
            <a:endParaRPr sz="3200" dirty="0">
              <a:latin typeface="Times New Roman"/>
              <a:cs typeface="Times New Roman"/>
            </a:endParaRPr>
          </a:p>
          <a:p>
            <a:pPr marL="1180303">
              <a:lnSpc>
                <a:spcPts val="369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n–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1)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spc="-22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n+</a:t>
            </a:r>
            <a:r>
              <a:rPr sz="3600" spc="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600" spc="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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1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F908-D8C5-429A-BEBD-26ABB9A8F1FB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15868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003" y="1100075"/>
            <a:ext cx="78360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21"/>
              </a:lnSpc>
            </a:pPr>
            <a:r>
              <a:rPr sz="3200" spc="-20" dirty="0">
                <a:latin typeface="Times New Roman"/>
                <a:cs typeface="Times New Roman"/>
              </a:rPr>
              <a:t>Compute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7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06"/>
              </a:lnSpc>
            </a:pPr>
            <a:r>
              <a:rPr sz="3200" spc="-15" dirty="0">
                <a:latin typeface="Times New Roman"/>
                <a:cs typeface="Times New Roman"/>
              </a:rPr>
              <a:t>matrices: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86" y="1701324"/>
            <a:ext cx="7576275" cy="340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045" algn="ctr">
              <a:lnSpc>
                <a:spcPts val="2297"/>
              </a:lnSpc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632510" algn="ctr">
              <a:lnSpc>
                <a:spcPts val="4855"/>
              </a:lnSpc>
              <a:tabLst>
                <a:tab pos="1122975" algn="l"/>
              </a:tabLst>
            </a:pPr>
            <a:r>
              <a:rPr sz="4800" i="1" spc="-127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spc="-30" baseline="13888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4800" spc="-60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-52" baseline="231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166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7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ik</a:t>
            </a:r>
            <a:r>
              <a:rPr sz="2400" i="1" spc="-3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88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r>
              <a:rPr sz="2400" i="1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15" baseline="13888" dirty="0">
                <a:latin typeface="Times New Roman"/>
                <a:cs typeface="Times New Roman"/>
              </a:rPr>
              <a:t>.</a:t>
            </a:r>
            <a:endParaRPr sz="4800" baseline="13888" dirty="0">
              <a:latin typeface="Times New Roman"/>
              <a:cs typeface="Times New Roman"/>
            </a:endParaRPr>
          </a:p>
          <a:p>
            <a:pPr marL="364346" algn="ctr">
              <a:lnSpc>
                <a:spcPts val="2367"/>
              </a:lnSpc>
            </a:pP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34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91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2739" indent="-637">
              <a:lnSpc>
                <a:spcPts val="3661"/>
              </a:lnSpc>
            </a:pP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standard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32"/>
              </a:lnSpc>
              <a:spcBef>
                <a:spcPts val="360"/>
              </a:spcBef>
            </a:pPr>
            <a:r>
              <a:rPr sz="3200" spc="-20" dirty="0">
                <a:latin typeface="Times New Roman"/>
                <a:cs typeface="Times New Roman"/>
              </a:rPr>
              <a:t>What </a:t>
            </a:r>
            <a:r>
              <a:rPr sz="3200" spc="-10" dirty="0">
                <a:latin typeface="Times New Roman"/>
                <a:cs typeface="Times New Roman"/>
              </a:rPr>
              <a:t>if </a:t>
            </a:r>
            <a:r>
              <a:rPr sz="3200" spc="-20" dirty="0">
                <a:latin typeface="Times New Roman"/>
                <a:cs typeface="Times New Roman"/>
              </a:rPr>
              <a:t>we map </a:t>
            </a:r>
            <a:r>
              <a:rPr sz="3200" spc="-15" dirty="0">
                <a:latin typeface="Times New Roman"/>
                <a:cs typeface="Times New Roman"/>
              </a:rPr>
              <a:t>“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”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“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min</a:t>
            </a:r>
            <a:r>
              <a:rPr sz="3200" spc="-15" dirty="0">
                <a:latin typeface="Times New Roman"/>
                <a:cs typeface="Times New Roman"/>
              </a:rPr>
              <a:t>”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“</a:t>
            </a:r>
            <a:r>
              <a:rPr sz="3200" spc="-276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spc="-15" dirty="0">
                <a:latin typeface="Times New Roman"/>
                <a:cs typeface="Times New Roman"/>
              </a:rPr>
              <a:t>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“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”?</a:t>
            </a:r>
            <a:endParaRPr sz="3200" dirty="0">
              <a:latin typeface="Times New Roman"/>
              <a:cs typeface="Times New Roman"/>
            </a:endParaRPr>
          </a:p>
          <a:p>
            <a:pPr marL="697481" algn="ctr">
              <a:lnSpc>
                <a:spcPts val="3832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1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600" i="1" spc="293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mi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600" i="1" spc="301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spc="-3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600" i="1" spc="28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kj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1364"/>
              </a:spcBef>
            </a:pPr>
            <a:r>
              <a:rPr sz="3200" spc="-15" dirty="0">
                <a:latin typeface="Times New Roman"/>
                <a:cs typeface="Times New Roman"/>
              </a:rPr>
              <a:t>Thus,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600" spc="293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600" spc="293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“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spc="-15" dirty="0">
                <a:latin typeface="Times New Roman"/>
                <a:cs typeface="Times New Roman"/>
              </a:rPr>
              <a:t>”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23" y="5356098"/>
            <a:ext cx="74998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558743" algn="l"/>
              </a:tabLst>
            </a:pPr>
            <a:r>
              <a:rPr sz="3200" spc="-15" dirty="0">
                <a:latin typeface="Times New Roman"/>
                <a:cs typeface="Times New Roman"/>
              </a:rPr>
              <a:t>Identity matrix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22" baseline="-17361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600" spc="-104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22" baseline="-17361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600" spc="338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233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413" baseline="-17361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lang="en-US" sz="3600" spc="413" baseline="-17361" dirty="0">
                <a:solidFill>
                  <a:srgbClr val="008A87"/>
                </a:solidFill>
                <a:latin typeface="Symbol"/>
                <a:cs typeface="Symbol"/>
              </a:rPr>
              <a:t>   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293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-22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3600" baseline="-20833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4936" y="5270457"/>
            <a:ext cx="226966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spc="15" dirty="0">
                <a:solidFill>
                  <a:srgbClr val="008A87"/>
                </a:solidFill>
                <a:latin typeface="Symbol"/>
                <a:cs typeface="Symbol"/>
              </a:rPr>
              <a:t> </a:t>
            </a:r>
            <a:r>
              <a:rPr sz="2400" spc="1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22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400" spc="1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76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600" baseline="9259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8995" y="5743550"/>
            <a:ext cx="2465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600" spc="2407" baseline="-10416" dirty="0">
                <a:solidFill>
                  <a:srgbClr val="008A87"/>
                </a:solidFill>
                <a:latin typeface="Symbol"/>
                <a:cs typeface="Symbol"/>
              </a:rPr>
              <a:t> </a:t>
            </a:r>
            <a:r>
              <a:rPr sz="2400" spc="1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2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400" spc="-1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endParaRPr sz="3600" baseline="-10416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7601" y="5022507"/>
            <a:ext cx="2465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-52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400" spc="1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76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600" baseline="-6944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1998" y="5279893"/>
            <a:ext cx="38206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(0)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1879" y="5370664"/>
            <a:ext cx="3644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2" name="Left Bracket 21"/>
          <p:cNvSpPr/>
          <p:nvPr/>
        </p:nvSpPr>
        <p:spPr>
          <a:xfrm>
            <a:off x="4052311" y="5119032"/>
            <a:ext cx="72172" cy="9309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/>
          <p:cNvSpPr/>
          <p:nvPr/>
        </p:nvSpPr>
        <p:spPr>
          <a:xfrm>
            <a:off x="5255084" y="5119032"/>
            <a:ext cx="73152" cy="93092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295185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7" y="258735"/>
            <a:ext cx="8726394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0000"/>
              </a:lnSpc>
            </a:pPr>
            <a:r>
              <a:rPr spc="-25" dirty="0"/>
              <a:t>Matrix</a:t>
            </a:r>
            <a:r>
              <a:rPr spc="-10" dirty="0"/>
              <a:t> </a:t>
            </a:r>
            <a:r>
              <a:rPr spc="-20" dirty="0"/>
              <a:t>multiplication (cont</a:t>
            </a:r>
            <a:r>
              <a:rPr lang="en-US" spc="-20" dirty="0"/>
              <a:t>‘d</a:t>
            </a:r>
            <a:r>
              <a:rPr spc="-20" dirty="0"/>
              <a:t>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3212141-833E-4630-93C1-557E9C5C9E20}" type="datetime1">
              <a:rPr lang="en-US" spc="-10" smtClean="0"/>
              <a:t>8/2/2017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82770" y="1021495"/>
            <a:ext cx="7569271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461"/>
              </a:lnSpc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(min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multiplication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associative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numbers,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forms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algebraic structure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called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closed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semiring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460"/>
              </a:spcBef>
            </a:pPr>
            <a:r>
              <a:rPr sz="3200" spc="-15" dirty="0">
                <a:latin typeface="Times New Roman"/>
                <a:cs typeface="Times New Roman"/>
              </a:rPr>
              <a:t>Consequently, </a:t>
            </a:r>
            <a:r>
              <a:rPr sz="3200" spc="-20" dirty="0">
                <a:latin typeface="Times New Roman"/>
                <a:cs typeface="Times New Roman"/>
              </a:rPr>
              <a:t>we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compute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4341" y="2979740"/>
            <a:ext cx="1025835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4800" i="1" spc="-7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4800" baseline="-19097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4800" i="1" spc="-7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(2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4800" baseline="-1909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2519" y="2979740"/>
            <a:ext cx="1230874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4800" i="1" spc="-7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(0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2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406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spc="-7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9097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4800" i="1" spc="-7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2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406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spc="-7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909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7341" y="3077714"/>
            <a:ext cx="825888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  <a:tabLst>
                <a:tab pos="410845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	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spc="-3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25462" dirty="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  <a:tabLst>
                <a:tab pos="410845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	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spc="-3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600" baseline="2546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768" y="4060130"/>
            <a:ext cx="798571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612" algn="ctr">
              <a:lnSpc>
                <a:spcPts val="3105"/>
              </a:lnSpc>
              <a:tabLst>
                <a:tab pos="2640234" algn="l"/>
              </a:tabLst>
            </a:pPr>
            <a:r>
              <a:rPr lang="en-US" sz="3200" spc="-1635" dirty="0">
                <a:solidFill>
                  <a:srgbClr val="008A87"/>
                </a:solidFill>
                <a:latin typeface="Arial"/>
                <a:cs typeface="Arial"/>
              </a:rPr>
              <a:t>⁞</a:t>
            </a:r>
            <a:r>
              <a:rPr sz="3200" spc="-1635" dirty="0">
                <a:solidFill>
                  <a:srgbClr val="008A87"/>
                </a:solidFill>
                <a:latin typeface="Arial"/>
                <a:cs typeface="Arial"/>
              </a:rPr>
              <a:t>	</a:t>
            </a:r>
            <a:r>
              <a:rPr lang="en-US" sz="3200" spc="-1635" dirty="0">
                <a:solidFill>
                  <a:srgbClr val="008A87"/>
                </a:solidFill>
                <a:latin typeface="Arial"/>
                <a:cs typeface="Arial"/>
              </a:rPr>
              <a:t>⁞</a:t>
            </a:r>
            <a:endParaRPr sz="3200" dirty="0">
              <a:latin typeface="Arial"/>
              <a:cs typeface="Arial"/>
            </a:endParaRPr>
          </a:p>
          <a:p>
            <a:pPr marL="613401" algn="ctr">
              <a:lnSpc>
                <a:spcPts val="3105"/>
              </a:lnSpc>
              <a:tabLst>
                <a:tab pos="2075243" algn="l"/>
                <a:tab pos="4091248" algn="l"/>
              </a:tabLst>
            </a:pPr>
            <a:r>
              <a:rPr sz="4800" i="1" spc="-7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–1) </a:t>
            </a:r>
            <a:r>
              <a:rPr sz="2400" spc="-27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i="1" spc="-7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4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2)</a:t>
            </a:r>
            <a:r>
              <a:rPr sz="2400" spc="19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406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4800" i="1" spc="52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i="1" spc="-3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n–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15" baseline="-19097" dirty="0">
                <a:latin typeface="Times New Roman"/>
                <a:cs typeface="Times New Roman"/>
              </a:rPr>
              <a:t>,</a:t>
            </a:r>
            <a:endParaRPr sz="4800" baseline="-19097" dirty="0">
              <a:latin typeface="Times New Roman"/>
              <a:cs typeface="Times New Roman"/>
            </a:endParaRPr>
          </a:p>
          <a:p>
            <a:pPr marL="12739">
              <a:spcBef>
                <a:spcPts val="997"/>
              </a:spcBef>
            </a:pPr>
            <a:r>
              <a:rPr sz="3200" spc="-15" dirty="0">
                <a:latin typeface="Times New Roman"/>
                <a:cs typeface="Times New Roman"/>
              </a:rPr>
              <a:t>yielding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spc="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600" spc="293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600" spc="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6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600" dirty="0">
                <a:latin typeface="Times New Roman"/>
                <a:cs typeface="Times New Roman"/>
              </a:rPr>
              <a:t>.</a:t>
            </a:r>
          </a:p>
          <a:p>
            <a:pPr marL="12739">
              <a:spcBef>
                <a:spcPts val="567"/>
              </a:spcBef>
              <a:tabLst>
                <a:tab pos="4172144" algn="l"/>
              </a:tabLst>
            </a:pP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7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better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B-F.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Matrix Multi. Algorithm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FC94-2DCF-449C-94F9-636EDB571377}" type="datetime1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267970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0396" y="2091544"/>
            <a:ext cx="3323933" cy="305933"/>
          </a:xfrm>
          <a:custGeom>
            <a:avLst/>
            <a:gdLst/>
            <a:ahLst/>
            <a:cxnLst/>
            <a:rect l="l" t="t" r="r" b="b"/>
            <a:pathLst>
              <a:path w="3314700" h="304800">
                <a:moveTo>
                  <a:pt x="0" y="0"/>
                </a:moveTo>
                <a:lnTo>
                  <a:pt x="14057" y="48036"/>
                </a:lnTo>
                <a:lnTo>
                  <a:pt x="41314" y="80123"/>
                </a:lnTo>
                <a:lnTo>
                  <a:pt x="80771" y="107632"/>
                </a:lnTo>
                <a:lnTo>
                  <a:pt x="130516" y="129483"/>
                </a:lnTo>
                <a:lnTo>
                  <a:pt x="168449" y="140374"/>
                </a:lnTo>
                <a:lnTo>
                  <a:pt x="209537" y="147950"/>
                </a:lnTo>
                <a:lnTo>
                  <a:pt x="253212" y="151892"/>
                </a:lnTo>
                <a:lnTo>
                  <a:pt x="275844" y="152400"/>
                </a:lnTo>
                <a:lnTo>
                  <a:pt x="1380744" y="152400"/>
                </a:lnTo>
                <a:lnTo>
                  <a:pt x="1403483" y="152902"/>
                </a:lnTo>
                <a:lnTo>
                  <a:pt x="1447344" y="156805"/>
                </a:lnTo>
                <a:lnTo>
                  <a:pt x="1488578" y="164318"/>
                </a:lnTo>
                <a:lnTo>
                  <a:pt x="1526624" y="175134"/>
                </a:lnTo>
                <a:lnTo>
                  <a:pt x="1576482" y="196881"/>
                </a:lnTo>
                <a:lnTo>
                  <a:pt x="1616002" y="224338"/>
                </a:lnTo>
                <a:lnTo>
                  <a:pt x="1643286" y="256471"/>
                </a:lnTo>
                <a:lnTo>
                  <a:pt x="1656435" y="292244"/>
                </a:lnTo>
                <a:lnTo>
                  <a:pt x="1657349" y="304800"/>
                </a:lnTo>
                <a:lnTo>
                  <a:pt x="1658264" y="292244"/>
                </a:lnTo>
                <a:lnTo>
                  <a:pt x="1671407" y="256471"/>
                </a:lnTo>
                <a:lnTo>
                  <a:pt x="1698664" y="224338"/>
                </a:lnTo>
                <a:lnTo>
                  <a:pt x="1738121" y="196881"/>
                </a:lnTo>
                <a:lnTo>
                  <a:pt x="1787866" y="175134"/>
                </a:lnTo>
                <a:lnTo>
                  <a:pt x="1825799" y="164318"/>
                </a:lnTo>
                <a:lnTo>
                  <a:pt x="1866887" y="156805"/>
                </a:lnTo>
                <a:lnTo>
                  <a:pt x="1910562" y="152902"/>
                </a:lnTo>
                <a:lnTo>
                  <a:pt x="1933194" y="152400"/>
                </a:lnTo>
                <a:lnTo>
                  <a:pt x="3038094" y="152400"/>
                </a:lnTo>
                <a:lnTo>
                  <a:pt x="3060833" y="151892"/>
                </a:lnTo>
                <a:lnTo>
                  <a:pt x="3104694" y="147950"/>
                </a:lnTo>
                <a:lnTo>
                  <a:pt x="3145928" y="140374"/>
                </a:lnTo>
                <a:lnTo>
                  <a:pt x="3183974" y="129483"/>
                </a:lnTo>
                <a:lnTo>
                  <a:pt x="3233832" y="107632"/>
                </a:lnTo>
                <a:lnTo>
                  <a:pt x="3273352" y="80123"/>
                </a:lnTo>
                <a:lnTo>
                  <a:pt x="3300636" y="48036"/>
                </a:lnTo>
                <a:lnTo>
                  <a:pt x="3313785" y="12452"/>
                </a:lnTo>
                <a:lnTo>
                  <a:pt x="33147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406" y="1058816"/>
            <a:ext cx="8231823" cy="46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856763">
              <a:lnSpc>
                <a:spcPct val="112799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Repeate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squaring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spc="-15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600" i="1" spc="-22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600" i="1" spc="285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 err="1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spc="-22" baseline="25462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600" i="1" spc="285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×</a:t>
            </a:r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 err="1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spc="-22" baseline="25462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latin typeface="Times New Roman"/>
                <a:cs typeface="Times New Roman"/>
              </a:rPr>
              <a:t>. Compute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Times New Roman"/>
                <a:cs typeface="Times New Roman"/>
              </a:rPr>
              <a:t>…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baseline="25462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r>
              <a:rPr lang="en-US" sz="3600" baseline="60000" dirty="0">
                <a:solidFill>
                  <a:srgbClr val="008A87"/>
                </a:solidFill>
                <a:latin typeface="Symbol"/>
                <a:cs typeface="Symbol"/>
                <a:sym typeface="Symbol"/>
              </a:rPr>
              <a:t></a:t>
            </a:r>
            <a:r>
              <a:rPr sz="3600" spc="-22" baseline="60000" dirty="0" err="1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600" spc="-22" baseline="600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600" i="1" baseline="6000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baseline="600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600" spc="-7" baseline="60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3600" spc="-7" baseline="6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3600" baseline="4398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2943431" indent="1763765">
              <a:lnSpc>
                <a:spcPct val="116100"/>
              </a:lnSpc>
              <a:spcBef>
                <a:spcPts val="943"/>
              </a:spcBef>
            </a:pPr>
            <a:r>
              <a:rPr lang="en-US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lang="en-US"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err="1">
                <a:latin typeface="Times New Roman"/>
                <a:cs typeface="Times New Roman"/>
              </a:rPr>
              <a:t>squarings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600" spc="293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i="1" spc="285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600" i="1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spc="-22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+1</a:t>
            </a:r>
            <a:r>
              <a:rPr sz="3600" spc="285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</a:t>
            </a:r>
            <a:r>
              <a:rPr sz="3200" spc="-15" dirty="0">
                <a:latin typeface="Times New Roman"/>
                <a:cs typeface="Times New Roman"/>
              </a:rPr>
              <a:t>. 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29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ts val="3461"/>
              </a:lnSpc>
              <a:spcBef>
                <a:spcPts val="2718"/>
              </a:spcBef>
            </a:pPr>
            <a:r>
              <a:rPr sz="3200" spc="-20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detect negative-weight cycles,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check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diagonal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values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additional time.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2976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45045</TotalTime>
  <Words>998</Words>
  <Application>Microsoft Office PowerPoint</Application>
  <PresentationFormat>On-screen Show (4:3)</PresentationFormat>
  <Paragraphs>208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Symbol</vt:lpstr>
      <vt:lpstr>Times New Roman</vt:lpstr>
      <vt:lpstr>Wingdings</vt:lpstr>
      <vt:lpstr>3_itu_presentation_template</vt:lpstr>
      <vt:lpstr>CSC 680 Advanced Computer Algorithms</vt:lpstr>
      <vt:lpstr>Agenda</vt:lpstr>
      <vt:lpstr>Shortest Paths</vt:lpstr>
      <vt:lpstr>All-Pairs Shortest Paths</vt:lpstr>
      <vt:lpstr>Dynamic Programming</vt:lpstr>
      <vt:lpstr>Proof of Claim</vt:lpstr>
      <vt:lpstr>Matrix Multiplication</vt:lpstr>
      <vt:lpstr>Matrix multiplication (cont‘d)</vt:lpstr>
      <vt:lpstr>Improved Matrix Multi. Algorithm</vt:lpstr>
      <vt:lpstr>Floyd-Warshall Algorithm</vt:lpstr>
      <vt:lpstr>Floyd-Warshall recurrence</vt:lpstr>
      <vt:lpstr>Pseudo-Code for Floyd- Warshall</vt:lpstr>
      <vt:lpstr>Transitive Closure of a Directed Graph</vt:lpstr>
      <vt:lpstr>Graph Reweighting</vt:lpstr>
      <vt:lpstr>Shortest Paths in Reweighted Graphs</vt:lpstr>
      <vt:lpstr>Johnson’s Algorithm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1382</cp:revision>
  <dcterms:created xsi:type="dcterms:W3CDTF">2013-05-07T23:48:43Z</dcterms:created>
  <dcterms:modified xsi:type="dcterms:W3CDTF">2017-08-03T00:08:59Z</dcterms:modified>
</cp:coreProperties>
</file>