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9" r:id="rId4"/>
    <p:sldId id="258" r:id="rId5"/>
    <p:sldId id="260" r:id="rId6"/>
    <p:sldId id="261" r:id="rId7"/>
    <p:sldId id="266" r:id="rId8"/>
    <p:sldId id="267" r:id="rId9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40" userDrawn="1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eonhye Yoon" initials="SY" lastIdx="1" clrIdx="0">
    <p:extLst>
      <p:ext uri="{19B8F6BF-5375-455C-9EA6-DF929625EA0E}">
        <p15:presenceInfo xmlns:p15="http://schemas.microsoft.com/office/powerpoint/2012/main" userId="S::syoon9@nait.ca::75c75180-4314-4c63-b297-ebbb15746f8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5D1A7"/>
    <a:srgbClr val="206D38"/>
    <a:srgbClr val="A3D3CC"/>
    <a:srgbClr val="E2E9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464" autoAdjust="0"/>
  </p:normalViewPr>
  <p:slideViewPr>
    <p:cSldViewPr>
      <p:cViewPr varScale="1">
        <p:scale>
          <a:sx n="70" d="100"/>
          <a:sy n="70" d="100"/>
        </p:scale>
        <p:origin x="696" y="48"/>
      </p:cViewPr>
      <p:guideLst>
        <p:guide orient="horz" pos="3240"/>
        <p:guide pos="57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B4ABFE-2E7A-4570-96BF-00F3C2EF5312}" type="datetimeFigureOut">
              <a:rPr lang="en-CA" smtClean="0"/>
              <a:t>2021-09-26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93F0BA-FC0C-4E13-BE63-11C478B516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86307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93F0BA-FC0C-4E13-BE63-11C478B516CB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505117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hyperlink" Target="https://www.flaticon.com/premium-icon/question-mark_4192747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laticon.com/free-icon/training_2849198" TargetMode="External"/><Relationship Id="rId3" Type="http://schemas.openxmlformats.org/officeDocument/2006/relationships/image" Target="../media/image17.png"/><Relationship Id="rId7" Type="http://schemas.openxmlformats.org/officeDocument/2006/relationships/hyperlink" Target="https://www.flaticon.com/free-icon/recruitment_2083461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hyperlink" Target="https://www.flaticon.com/free-icon/human-resources_2942319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flaticon.com/premium-icon/question-mark_4192747" TargetMode="External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hyperlink" Target="https://www.flaticon.com/free-icon/order_1356556" TargetMode="External"/><Relationship Id="rId18" Type="http://schemas.openxmlformats.org/officeDocument/2006/relationships/hyperlink" Target="https://www.flaticon.com/free-icon/check-list_3300090" TargetMode="External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hyperlink" Target="https://www.flaticon.com/premium-icon/one_1979440" TargetMode="External"/><Relationship Id="rId17" Type="http://schemas.openxmlformats.org/officeDocument/2006/relationships/hyperlink" Target="https://www.flaticon.com/premium-icon/worldwide-shipping_2543192" TargetMode="External"/><Relationship Id="rId2" Type="http://schemas.openxmlformats.org/officeDocument/2006/relationships/notesSlide" Target="../notesSlides/notesSlide1.xml"/><Relationship Id="rId16" Type="http://schemas.openxmlformats.org/officeDocument/2006/relationships/hyperlink" Target="https://www.flaticon.com/free-icon/three_3521937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5" Type="http://schemas.openxmlformats.org/officeDocument/2006/relationships/hyperlink" Target="https://www.flaticon.com/free-icon/inventory_2897763" TargetMode="External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Relationship Id="rId14" Type="http://schemas.openxmlformats.org/officeDocument/2006/relationships/hyperlink" Target="https://www.flaticon.com/free-icon/two_3521999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laticon.com/free-icon/check-list_3300090" TargetMode="External"/><Relationship Id="rId13" Type="http://schemas.openxmlformats.org/officeDocument/2006/relationships/hyperlink" Target="https://www.flaticon.com/free-icon/order_1356556" TargetMode="External"/><Relationship Id="rId3" Type="http://schemas.openxmlformats.org/officeDocument/2006/relationships/image" Target="../media/image36.png"/><Relationship Id="rId7" Type="http://schemas.openxmlformats.org/officeDocument/2006/relationships/hyperlink" Target="https://www.flaticon.com/free-icon/training_2849198" TargetMode="External"/><Relationship Id="rId12" Type="http://schemas.openxmlformats.org/officeDocument/2006/relationships/hyperlink" Target="https://www.flaticon.com/premium-icon/question-mark_4192747" TargetMode="External"/><Relationship Id="rId2" Type="http://schemas.openxmlformats.org/officeDocument/2006/relationships/image" Target="../media/image20.png"/><Relationship Id="rId16" Type="http://schemas.openxmlformats.org/officeDocument/2006/relationships/hyperlink" Target="https://www.flaticon.com/free-icon/two_3521999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flaticon.com/free-icon/recruitment_2083461" TargetMode="External"/><Relationship Id="rId11" Type="http://schemas.openxmlformats.org/officeDocument/2006/relationships/hyperlink" Target="https://www.flaticon.com/free-icon/inventory_2897763" TargetMode="External"/><Relationship Id="rId5" Type="http://schemas.openxmlformats.org/officeDocument/2006/relationships/hyperlink" Target="https://www.flaticon.com/free-icon/human-resources_2942319" TargetMode="External"/><Relationship Id="rId15" Type="http://schemas.openxmlformats.org/officeDocument/2006/relationships/hyperlink" Target="https://www.flaticon.com/free-icon/three_3521937" TargetMode="External"/><Relationship Id="rId10" Type="http://schemas.openxmlformats.org/officeDocument/2006/relationships/hyperlink" Target="https://www.investopedia.com/terms/h/humanresources.asp" TargetMode="External"/><Relationship Id="rId4" Type="http://schemas.openxmlformats.org/officeDocument/2006/relationships/hyperlink" Target="https://www.miricanvas.com/templates/search?templateTypeId=presentation&amp;keyword=%ED%94%84%EB%A1%9C%EC%9D%B4%ED%8A%B8" TargetMode="External"/><Relationship Id="rId9" Type="http://schemas.openxmlformats.org/officeDocument/2006/relationships/hyperlink" Target="https://www.flaticon.com/premium-icon/worldwide-shipping_2543192" TargetMode="External"/><Relationship Id="rId14" Type="http://schemas.openxmlformats.org/officeDocument/2006/relationships/hyperlink" Target="https://www.flaticon.com/premium-icon/one_1979440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74455" y="2829339"/>
            <a:ext cx="8136804" cy="3587665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7700" b="1" kern="0" spc="-500" dirty="0">
                <a:solidFill>
                  <a:srgbClr val="478C5C"/>
                </a:solidFill>
                <a:latin typeface="Gmarket Sans TTF Light" panose="02000000000000000000" pitchFamily="2" charset="-128"/>
                <a:ea typeface="Gmarket Sans TTF Light" panose="02000000000000000000" pitchFamily="2" charset="-128"/>
                <a:cs typeface="Gmarket Sans Light" pitchFamily="34" charset="0"/>
              </a:rPr>
              <a:t>Business</a:t>
            </a:r>
          </a:p>
          <a:p>
            <a:pPr algn="ctr"/>
            <a:r>
              <a:rPr lang="en-US" sz="7700" b="1" kern="0" spc="-500" dirty="0">
                <a:solidFill>
                  <a:srgbClr val="478C5C"/>
                </a:solidFill>
                <a:latin typeface="Gmarket Sans TTF Light" panose="02000000000000000000" pitchFamily="2" charset="-128"/>
                <a:ea typeface="Gmarket Sans TTF Light" panose="02000000000000000000" pitchFamily="2" charset="-128"/>
                <a:cs typeface="Gmarket Sans Light" pitchFamily="34" charset="0"/>
              </a:rPr>
              <a:t>Processes</a:t>
            </a:r>
            <a:endParaRPr lang="en-US" dirty="0">
              <a:latin typeface="Gmarket Sans TTF Light" panose="02000000000000000000" pitchFamily="2" charset="-128"/>
              <a:ea typeface="Gmarket Sans TTF Light" panose="02000000000000000000" pitchFamily="2" charset="-128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233167" y="9599337"/>
            <a:ext cx="2826233" cy="712836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900" kern="0" spc="-200" dirty="0">
                <a:solidFill>
                  <a:srgbClr val="478C5C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  <a:cs typeface="Gmarket Sans Medium" pitchFamily="34" charset="0"/>
              </a:rPr>
              <a:t>Seonhye Yoon</a:t>
            </a:r>
            <a:endParaRPr lang="en-US" dirty="0">
              <a:latin typeface="Gmarket Sans TTF Medium" panose="02000000000000000000" pitchFamily="2" charset="-128"/>
              <a:ea typeface="Gmarket Sans TTF Medium" panose="02000000000000000000" pitchFamily="2" charset="-128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73263" y="5452796"/>
            <a:ext cx="7739188" cy="452704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000" kern="0" spc="-200" dirty="0">
                <a:solidFill>
                  <a:srgbClr val="478C5C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  <a:cs typeface="Gmarket Sans Medium" pitchFamily="34" charset="0"/>
              </a:rPr>
              <a:t>Business Practices</a:t>
            </a:r>
            <a:endParaRPr lang="en-US" dirty="0">
              <a:latin typeface="Gmarket Sans TTF Medium" panose="02000000000000000000" pitchFamily="2" charset="-128"/>
              <a:ea typeface="Gmarket Sans TTF Medium" panose="02000000000000000000" pitchFamily="2" charset="-128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-512046" y="7046611"/>
            <a:ext cx="4140341" cy="4038786"/>
            <a:chOff x="-512046" y="7046611"/>
            <a:chExt cx="4140341" cy="40387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512046" y="7046611"/>
              <a:ext cx="4140341" cy="4038786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977581" y="719159"/>
            <a:ext cx="7365832" cy="56570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400" kern="0" spc="-200" dirty="0">
                <a:solidFill>
                  <a:srgbClr val="478C5C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  <a:cs typeface="Gmarket Sans Medium" pitchFamily="34" charset="0"/>
              </a:rPr>
              <a:t>DMIT1006 OA01</a:t>
            </a:r>
            <a:endParaRPr lang="en-US" dirty="0">
              <a:latin typeface="Gmarket Sans TTF Medium" panose="02000000000000000000" pitchFamily="2" charset="-128"/>
              <a:ea typeface="Gmarket Sans TTF Medium" panose="02000000000000000000" pitchFamily="2" charset="-128"/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6212358" y="5055573"/>
            <a:ext cx="5863284" cy="175853"/>
            <a:chOff x="6211215" y="5527182"/>
            <a:chExt cx="5863284" cy="175853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11215" y="5527182"/>
              <a:ext cx="5863284" cy="17585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285954" y="-932374"/>
            <a:ext cx="5416968" cy="4735422"/>
            <a:chOff x="15285954" y="-932374"/>
            <a:chExt cx="5416968" cy="4735422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285954" y="-932374"/>
              <a:ext cx="5416968" cy="473542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6434989" y="2822406"/>
            <a:ext cx="897711" cy="3422863"/>
            <a:chOff x="16434989" y="2822406"/>
            <a:chExt cx="897711" cy="3422863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434989" y="2822406"/>
              <a:ext cx="897711" cy="342286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253844" y="4570018"/>
            <a:ext cx="1218084" cy="1846986"/>
            <a:chOff x="1253844" y="4570018"/>
            <a:chExt cx="1218084" cy="1846986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53844" y="4570018"/>
              <a:ext cx="1218084" cy="1846986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13291544" y="133333"/>
            <a:ext cx="8080386" cy="620579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600" kern="0" spc="-200" dirty="0">
                <a:solidFill>
                  <a:srgbClr val="478C5C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  <a:cs typeface="Gmarket Sans Medium" pitchFamily="34" charset="0"/>
              </a:rPr>
              <a:t>Instructor: Yvonne Bouchard</a:t>
            </a:r>
            <a:endParaRPr lang="en-US" dirty="0">
              <a:latin typeface="Gmarket Sans TTF Medium" panose="02000000000000000000" pitchFamily="2" charset="-128"/>
              <a:ea typeface="Gmarket Sans TTF Medium" panose="02000000000000000000" pitchFamily="2" charset="-128"/>
            </a:endParaRPr>
          </a:p>
        </p:txBody>
      </p:sp>
      <p:sp>
        <p:nvSpPr>
          <p:cNvPr id="17" name="Object 4">
            <a:extLst>
              <a:ext uri="{FF2B5EF4-FFF2-40B4-BE49-F238E27FC236}">
                <a16:creationId xmlns:a16="http://schemas.microsoft.com/office/drawing/2014/main" id="{85B55943-2D70-4F9F-AF4B-B50EBAF5201C}"/>
              </a:ext>
            </a:extLst>
          </p:cNvPr>
          <p:cNvSpPr txBox="1"/>
          <p:nvPr/>
        </p:nvSpPr>
        <p:spPr>
          <a:xfrm>
            <a:off x="5274406" y="5934900"/>
            <a:ext cx="7739188" cy="452704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400" b="1" kern="0" spc="-200" dirty="0">
                <a:solidFill>
                  <a:srgbClr val="478C5C"/>
                </a:solidFill>
                <a:latin typeface="Gmarket Sans TTF Light" panose="02000000000000000000" pitchFamily="2" charset="-128"/>
                <a:ea typeface="Gmarket Sans TTF Light" panose="02000000000000000000" pitchFamily="2" charset="-128"/>
                <a:cs typeface="Gmarket Sans Medium" pitchFamily="34" charset="0"/>
              </a:rPr>
              <a:t>Due on Sep 26th</a:t>
            </a:r>
            <a:endParaRPr lang="en-US" b="1" dirty="0">
              <a:latin typeface="Gmarket Sans TTF Light" panose="02000000000000000000" pitchFamily="2" charset="-128"/>
              <a:ea typeface="Gmarket Sans TTF Light" panose="02000000000000000000" pitchFamily="2" charset="-128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92CFA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Object 23">
            <a:extLst>
              <a:ext uri="{FF2B5EF4-FFF2-40B4-BE49-F238E27FC236}">
                <a16:creationId xmlns:a16="http://schemas.microsoft.com/office/drawing/2014/main" id="{B49995C9-4739-40D1-95E8-D3BD4FAD75D7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03758" y="6738423"/>
            <a:ext cx="4750831" cy="2900877"/>
          </a:xfrm>
          <a:prstGeom prst="rect">
            <a:avLst/>
          </a:prstGeom>
        </p:spPr>
      </p:pic>
      <p:pic>
        <p:nvPicPr>
          <p:cNvPr id="32" name="Object 17">
            <a:extLst>
              <a:ext uri="{FF2B5EF4-FFF2-40B4-BE49-F238E27FC236}">
                <a16:creationId xmlns:a16="http://schemas.microsoft.com/office/drawing/2014/main" id="{F4C0861D-E85A-46DE-97FB-544CA6F2172A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65582" y="3406124"/>
            <a:ext cx="4485001" cy="288037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933182" y="577209"/>
            <a:ext cx="2232905" cy="2178136"/>
            <a:chOff x="933182" y="577209"/>
            <a:chExt cx="2232905" cy="217813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33182" y="577209"/>
              <a:ext cx="2232905" cy="2178136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064343" y="1247177"/>
            <a:ext cx="1970581" cy="83820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5000" kern="0" spc="-300" dirty="0">
                <a:solidFill>
                  <a:srgbClr val="478C5C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  <a:cs typeface="Gmarket Sans Medium" pitchFamily="34" charset="0"/>
              </a:rPr>
              <a:t>Index</a:t>
            </a:r>
            <a:endParaRPr lang="en-US" dirty="0">
              <a:latin typeface="Gmarket Sans TTF Medium" panose="02000000000000000000" pitchFamily="2" charset="-128"/>
              <a:ea typeface="Gmarket Sans TTF Medium" panose="02000000000000000000" pitchFamily="2" charset="-128"/>
            </a:endParaRPr>
          </a:p>
        </p:txBody>
      </p: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479273" y="8580105"/>
            <a:ext cx="491544" cy="1874196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3239828" y="4197590"/>
            <a:ext cx="4771622" cy="1190446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800" kern="0" spc="-200" dirty="0">
                <a:solidFill>
                  <a:srgbClr val="206D38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  <a:cs typeface="Gmarket Sans Medium" pitchFamily="34" charset="0"/>
              </a:rPr>
              <a:t>HR (Human Resources)</a:t>
            </a:r>
            <a:endParaRPr lang="en-US" sz="2000" dirty="0">
              <a:latin typeface="Gmarket Sans TTF Medium" panose="02000000000000000000" pitchFamily="2" charset="-128"/>
              <a:ea typeface="Gmarket Sans TTF Medium" panose="02000000000000000000" pitchFamily="2" charset="-128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297871" y="4843208"/>
            <a:ext cx="4230381" cy="809504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kern="0" spc="-100" dirty="0">
                <a:solidFill>
                  <a:srgbClr val="206D38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What is the HR?</a:t>
            </a:r>
            <a:endParaRPr lang="en-US" sz="2000" dirty="0">
              <a:latin typeface="Gmarket Sans TTF Medium" panose="02000000000000000000" pitchFamily="2" charset="-128"/>
              <a:ea typeface="Gmarket Sans TTF Medium" panose="02000000000000000000" pitchFamily="2" charset="-128"/>
            </a:endParaRPr>
          </a:p>
        </p:txBody>
      </p:sp>
      <p:grpSp>
        <p:nvGrpSpPr>
          <p:cNvPr id="1003" name="그룹 1003"/>
          <p:cNvGrpSpPr/>
          <p:nvPr/>
        </p:nvGrpSpPr>
        <p:grpSpPr>
          <a:xfrm>
            <a:off x="1676400" y="4584783"/>
            <a:ext cx="2139362" cy="175853"/>
            <a:chOff x="272387" y="5367560"/>
            <a:chExt cx="2139362" cy="17585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5400000">
              <a:off x="272387" y="5367560"/>
              <a:ext cx="2139362" cy="175853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3149559" y="7369066"/>
            <a:ext cx="4598331" cy="59523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3200" kern="0" spc="-200" dirty="0">
                <a:solidFill>
                  <a:schemeClr val="bg1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  <a:cs typeface="Gmarket Sans Medium" pitchFamily="34" charset="0"/>
              </a:rPr>
              <a:t>HR Jobs</a:t>
            </a:r>
            <a:endParaRPr lang="en-US" sz="2400" dirty="0">
              <a:solidFill>
                <a:schemeClr val="bg1"/>
              </a:solidFill>
              <a:latin typeface="Gmarket Sans TTF Medium" panose="02000000000000000000" pitchFamily="2" charset="-128"/>
              <a:ea typeface="Gmarket Sans TTF Medium" panose="02000000000000000000" pitchFamily="2" charset="-128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203434" y="7994088"/>
            <a:ext cx="4517516" cy="809504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000" kern="0" spc="-100" dirty="0">
                <a:solidFill>
                  <a:schemeClr val="bg1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  <a:cs typeface="Gmarket Sans Medium" pitchFamily="34" charset="0"/>
              </a:rPr>
              <a:t>Example of three jobs in HR team</a:t>
            </a:r>
            <a:endParaRPr lang="en-US" sz="2400" dirty="0">
              <a:solidFill>
                <a:schemeClr val="bg1"/>
              </a:solidFill>
              <a:latin typeface="Gmarket Sans TTF Medium" panose="02000000000000000000" pitchFamily="2" charset="-128"/>
              <a:ea typeface="Gmarket Sans TTF Medium" panose="02000000000000000000" pitchFamily="2" charset="-128"/>
            </a:endParaRPr>
          </a:p>
        </p:txBody>
      </p:sp>
      <p:grpSp>
        <p:nvGrpSpPr>
          <p:cNvPr id="1005" name="그룹 1005"/>
          <p:cNvGrpSpPr/>
          <p:nvPr/>
        </p:nvGrpSpPr>
        <p:grpSpPr>
          <a:xfrm>
            <a:off x="1676400" y="7882216"/>
            <a:ext cx="2139362" cy="175853"/>
            <a:chOff x="4351144" y="5367560"/>
            <a:chExt cx="2139362" cy="175853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5400000">
              <a:off x="4351144" y="5367560"/>
              <a:ext cx="2139362" cy="175853"/>
            </a:xfrm>
            <a:prstGeom prst="rect">
              <a:avLst/>
            </a:prstGeom>
          </p:spPr>
        </p:pic>
      </p:grpSp>
      <p:sp>
        <p:nvSpPr>
          <p:cNvPr id="22" name="Object 22"/>
          <p:cNvSpPr txBox="1"/>
          <p:nvPr/>
        </p:nvSpPr>
        <p:spPr>
          <a:xfrm>
            <a:off x="9798687" y="3924300"/>
            <a:ext cx="4655902" cy="619032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3200" kern="0" spc="-200" dirty="0">
                <a:solidFill>
                  <a:schemeClr val="bg1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  <a:cs typeface="Gmarket Sans Medium" pitchFamily="34" charset="0"/>
              </a:rPr>
              <a:t>Shipping/Receiving</a:t>
            </a:r>
            <a:endParaRPr lang="en-US" sz="2400" dirty="0">
              <a:solidFill>
                <a:schemeClr val="bg1"/>
              </a:solidFill>
              <a:latin typeface="Gmarket Sans TTF Medium" panose="02000000000000000000" pitchFamily="2" charset="-128"/>
              <a:ea typeface="Gmarket Sans TTF Medium" panose="02000000000000000000" pitchFamily="2" charset="-128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9865116" y="4714996"/>
            <a:ext cx="4230381" cy="809504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000" kern="0" spc="-100" dirty="0">
                <a:solidFill>
                  <a:schemeClr val="bg1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  <a:cs typeface="Gmarket Sans Medium" pitchFamily="34" charset="0"/>
              </a:rPr>
              <a:t>What is Shipping/Receiving?</a:t>
            </a:r>
            <a:endParaRPr lang="en-US" sz="2400" dirty="0">
              <a:solidFill>
                <a:schemeClr val="bg1"/>
              </a:solidFill>
              <a:latin typeface="Gmarket Sans TTF Medium" panose="02000000000000000000" pitchFamily="2" charset="-128"/>
              <a:ea typeface="Gmarket Sans TTF Medium" panose="02000000000000000000" pitchFamily="2" charset="-128"/>
            </a:endParaRPr>
          </a:p>
        </p:txBody>
      </p:sp>
      <p:grpSp>
        <p:nvGrpSpPr>
          <p:cNvPr id="1007" name="그룹 1007"/>
          <p:cNvGrpSpPr/>
          <p:nvPr/>
        </p:nvGrpSpPr>
        <p:grpSpPr>
          <a:xfrm>
            <a:off x="8254768" y="4516840"/>
            <a:ext cx="2139362" cy="175853"/>
            <a:chOff x="8012315" y="5367560"/>
            <a:chExt cx="2139362" cy="175853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5400000">
              <a:off x="8012315" y="5367560"/>
              <a:ext cx="2139362" cy="175853"/>
            </a:xfrm>
            <a:prstGeom prst="rect">
              <a:avLst/>
            </a:prstGeom>
          </p:spPr>
        </p:pic>
      </p:grpSp>
      <p:sp>
        <p:nvSpPr>
          <p:cNvPr id="28" name="Object 28"/>
          <p:cNvSpPr txBox="1"/>
          <p:nvPr/>
        </p:nvSpPr>
        <p:spPr>
          <a:xfrm>
            <a:off x="9901510" y="7484132"/>
            <a:ext cx="4652690" cy="619032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800" kern="0" spc="-200" dirty="0">
                <a:solidFill>
                  <a:srgbClr val="206D38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  <a:cs typeface="Gmarket Sans Medium" pitchFamily="34" charset="0"/>
              </a:rPr>
              <a:t>Shipping/Receiving Jobs</a:t>
            </a:r>
            <a:endParaRPr lang="en-US" sz="2000" dirty="0">
              <a:latin typeface="Gmarket Sans TTF Medium" panose="02000000000000000000" pitchFamily="2" charset="-128"/>
              <a:ea typeface="Gmarket Sans TTF Medium" panose="02000000000000000000" pitchFamily="2" charset="-128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9936999" y="8191500"/>
            <a:ext cx="4099804" cy="413944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kern="0" spc="-100" dirty="0">
                <a:solidFill>
                  <a:srgbClr val="206D38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  <a:cs typeface="Gmarket Sans Medium" pitchFamily="34" charset="0"/>
              </a:rPr>
              <a:t>3 example Shipping/Receiving jobs</a:t>
            </a:r>
            <a:endParaRPr lang="en-US" sz="2000" dirty="0">
              <a:latin typeface="Gmarket Sans TTF Medium" panose="02000000000000000000" pitchFamily="2" charset="-128"/>
              <a:ea typeface="Gmarket Sans TTF Medium" panose="02000000000000000000" pitchFamily="2" charset="-128"/>
            </a:endParaRPr>
          </a:p>
        </p:txBody>
      </p:sp>
      <p:grpSp>
        <p:nvGrpSpPr>
          <p:cNvPr id="1008" name="그룹 1008"/>
          <p:cNvGrpSpPr/>
          <p:nvPr/>
        </p:nvGrpSpPr>
        <p:grpSpPr>
          <a:xfrm>
            <a:off x="8274544" y="7930378"/>
            <a:ext cx="2139362" cy="175853"/>
            <a:chOff x="12202925" y="5367560"/>
            <a:chExt cx="2139362" cy="175853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5400000">
              <a:off x="12202925" y="5367560"/>
              <a:ext cx="2139362" cy="17585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92CFA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52050" y="-792109"/>
            <a:ext cx="19389815" cy="3344809"/>
            <a:chOff x="-552050" y="-792109"/>
            <a:chExt cx="19389815" cy="426232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-552050" y="-792109"/>
              <a:ext cx="19389815" cy="4262328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7019067" y="480898"/>
            <a:ext cx="4249865" cy="1485676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6000" kern="0" spc="-400" dirty="0">
                <a:solidFill>
                  <a:srgbClr val="206D38"/>
                </a:solidFill>
                <a:latin typeface="Gmarket Sans TTF Light" panose="02000000000000000000" pitchFamily="2" charset="-128"/>
                <a:ea typeface="Gmarket Sans TTF Light" panose="02000000000000000000" pitchFamily="2" charset="-128"/>
                <a:cs typeface="Gmarket Sans Light" pitchFamily="34" charset="0"/>
              </a:rPr>
              <a:t>HR</a:t>
            </a:r>
            <a:endParaRPr lang="en-US" dirty="0">
              <a:latin typeface="Gmarket Sans TTF Light" panose="02000000000000000000" pitchFamily="2" charset="-128"/>
              <a:ea typeface="Gmarket Sans TTF Light" panose="02000000000000000000" pitchFamily="2" charset="-128"/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6294647" y="1471349"/>
            <a:ext cx="5696420" cy="152788"/>
            <a:chOff x="6294647" y="1471349"/>
            <a:chExt cx="5696420" cy="152788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94647" y="1471349"/>
              <a:ext cx="5696420" cy="15278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6535400" y="1966574"/>
            <a:ext cx="828031" cy="1255548"/>
            <a:chOff x="16480615" y="3126679"/>
            <a:chExt cx="828031" cy="125554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480615" y="3126679"/>
              <a:ext cx="828031" cy="125554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544800" y="1306192"/>
            <a:ext cx="663236" cy="1005667"/>
            <a:chOff x="15533146" y="1964459"/>
            <a:chExt cx="663236" cy="1005667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533146" y="1964459"/>
              <a:ext cx="663236" cy="1005667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14517ED9-51D3-42A6-BC16-C730FA43ADAF}"/>
              </a:ext>
            </a:extLst>
          </p:cNvPr>
          <p:cNvSpPr txBox="1"/>
          <p:nvPr/>
        </p:nvSpPr>
        <p:spPr>
          <a:xfrm>
            <a:off x="3534389" y="3887596"/>
            <a:ext cx="1121693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6600" dirty="0">
                <a:solidFill>
                  <a:srgbClr val="206D38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HR =  Human Resources</a:t>
            </a:r>
            <a:endParaRPr lang="en-CA" dirty="0">
              <a:solidFill>
                <a:srgbClr val="206D38"/>
              </a:solidFill>
              <a:latin typeface="Gmarket Sans TTF Medium" panose="02000000000000000000" pitchFamily="2" charset="-128"/>
              <a:ea typeface="Gmarket Sans TTF Medium" panose="02000000000000000000" pitchFamily="2" charset="-128"/>
            </a:endParaRPr>
          </a:p>
        </p:txBody>
      </p:sp>
      <p:pic>
        <p:nvPicPr>
          <p:cNvPr id="16" name="Picture 15" descr="Icon&#10;&#10;Description automatically generated">
            <a:extLst>
              <a:ext uri="{FF2B5EF4-FFF2-40B4-BE49-F238E27FC236}">
                <a16:creationId xmlns:a16="http://schemas.microsoft.com/office/drawing/2014/main" id="{6981F81B-9A9A-40FD-9A50-E76C6D4C7D7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457" y="4976826"/>
            <a:ext cx="4876800" cy="48768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EC0DD25-C6A8-4156-9EF1-E5D97E53FBD7}"/>
              </a:ext>
            </a:extLst>
          </p:cNvPr>
          <p:cNvSpPr txBox="1"/>
          <p:nvPr/>
        </p:nvSpPr>
        <p:spPr>
          <a:xfrm>
            <a:off x="7239000" y="9322833"/>
            <a:ext cx="38100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dirty="0">
                <a:latin typeface="Gmarket Sans TTF Light" panose="02000000000000000000" pitchFamily="2" charset="-128"/>
                <a:ea typeface="Gmarket Sans TTF Light" panose="02000000000000000000" pitchFamily="2" charset="-128"/>
              </a:rPr>
              <a:t>Source: </a:t>
            </a:r>
            <a:r>
              <a:rPr lang="en-CA" sz="1500" dirty="0">
                <a:latin typeface="Gmarket Sans TTF Light" panose="02000000000000000000" pitchFamily="2" charset="-128"/>
                <a:ea typeface="Gmarket Sans TTF Light" panose="02000000000000000000" pitchFamily="2" charset="-128"/>
                <a:hlinkClick r:id="rId7"/>
              </a:rPr>
              <a:t>https://www.flaticon.com/premium-icon/question-mark_4192747</a:t>
            </a:r>
            <a:endParaRPr lang="en-CA" sz="1500" dirty="0">
              <a:latin typeface="Gmarket Sans TTF Light" panose="02000000000000000000" pitchFamily="2" charset="-128"/>
              <a:ea typeface="Gmarket Sans TTF Light" panose="02000000000000000000" pitchFamily="2" charset="-128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08267" y="722717"/>
            <a:ext cx="13184597" cy="1485679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6000" kern="0" spc="-400" dirty="0">
                <a:solidFill>
                  <a:srgbClr val="206D38"/>
                </a:solidFill>
                <a:latin typeface="Gmarket Sans TTF Light" panose="02000000000000000000" pitchFamily="2" charset="-128"/>
                <a:ea typeface="Gmarket Sans TTF Light" panose="02000000000000000000" pitchFamily="2" charset="-128"/>
                <a:cs typeface="Gmarket Sans Light" pitchFamily="34" charset="0"/>
              </a:rPr>
              <a:t>HR Jobs</a:t>
            </a:r>
            <a:endParaRPr lang="en-US" dirty="0">
              <a:latin typeface="Gmarket Sans TTF Light" panose="02000000000000000000" pitchFamily="2" charset="-128"/>
              <a:ea typeface="Gmarket Sans TTF Light" panose="02000000000000000000" pitchFamily="2" charset="-128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1008267" y="1862681"/>
            <a:ext cx="8918865" cy="163007"/>
            <a:chOff x="1008267" y="1862681"/>
            <a:chExt cx="8918865" cy="163007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008267" y="1862681"/>
              <a:ext cx="8918865" cy="16300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2344400" y="2552700"/>
            <a:ext cx="4493342" cy="4493342"/>
            <a:chOff x="6451748" y="2174158"/>
            <a:chExt cx="5382218" cy="538221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51748" y="2174158"/>
              <a:ext cx="5382218" cy="5382218"/>
            </a:xfrm>
            <a:prstGeom prst="rect">
              <a:avLst/>
            </a:prstGeom>
          </p:spPr>
        </p:pic>
      </p:grp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A9B54740-F719-4F57-8743-F1DEC630BB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258" y="2552700"/>
            <a:ext cx="4492800" cy="4492800"/>
          </a:xfrm>
          <a:prstGeom prst="rect">
            <a:avLst/>
          </a:prstGeom>
        </p:spPr>
      </p:pic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384EF442-5BF7-4892-8FF8-74DFA0F659C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7600" y="2552700"/>
            <a:ext cx="4492800" cy="449280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88A6778F-A50D-42D2-BCA5-99BD998CE364}"/>
              </a:ext>
            </a:extLst>
          </p:cNvPr>
          <p:cNvGrpSpPr/>
          <p:nvPr/>
        </p:nvGrpSpPr>
        <p:grpSpPr>
          <a:xfrm>
            <a:off x="7705637" y="7989154"/>
            <a:ext cx="2876070" cy="957075"/>
            <a:chOff x="7705637" y="7989154"/>
            <a:chExt cx="2876070" cy="957075"/>
          </a:xfrm>
        </p:grpSpPr>
        <p:grpSp>
          <p:nvGrpSpPr>
            <p:cNvPr id="32" name="그룹 1002">
              <a:extLst>
                <a:ext uri="{FF2B5EF4-FFF2-40B4-BE49-F238E27FC236}">
                  <a16:creationId xmlns:a16="http://schemas.microsoft.com/office/drawing/2014/main" id="{2AB41CB7-3A41-42F8-A224-D14830FD7B50}"/>
                </a:ext>
              </a:extLst>
            </p:cNvPr>
            <p:cNvGrpSpPr/>
            <p:nvPr/>
          </p:nvGrpSpPr>
          <p:grpSpPr>
            <a:xfrm>
              <a:off x="7705637" y="7989154"/>
              <a:ext cx="2876070" cy="957075"/>
              <a:chOff x="4684264" y="8412390"/>
              <a:chExt cx="8622518" cy="814676"/>
            </a:xfrm>
          </p:grpSpPr>
          <p:pic>
            <p:nvPicPr>
              <p:cNvPr id="34" name="Object 6">
                <a:extLst>
                  <a:ext uri="{FF2B5EF4-FFF2-40B4-BE49-F238E27FC236}">
                    <a16:creationId xmlns:a16="http://schemas.microsoft.com/office/drawing/2014/main" id="{CD4FDFF5-ABB4-4DF7-A200-72CFCFB8D93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10800000">
                <a:off x="4684264" y="8412390"/>
                <a:ext cx="8622518" cy="814676"/>
              </a:xfrm>
              <a:prstGeom prst="rect">
                <a:avLst/>
              </a:prstGeom>
            </p:spPr>
          </p:pic>
        </p:grpSp>
        <p:sp>
          <p:nvSpPr>
            <p:cNvPr id="33" name="Object 9">
              <a:extLst>
                <a:ext uri="{FF2B5EF4-FFF2-40B4-BE49-F238E27FC236}">
                  <a16:creationId xmlns:a16="http://schemas.microsoft.com/office/drawing/2014/main" id="{81727ADC-BB36-470C-9F1B-293FB1AE8F78}"/>
                </a:ext>
              </a:extLst>
            </p:cNvPr>
            <p:cNvSpPr txBox="1"/>
            <p:nvPr/>
          </p:nvSpPr>
          <p:spPr>
            <a:xfrm>
              <a:off x="7821826" y="8210201"/>
              <a:ext cx="2643689" cy="532327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ctr"/>
              <a:r>
                <a:rPr lang="en-US" sz="3200" kern="0" spc="-100" dirty="0">
                  <a:solidFill>
                    <a:srgbClr val="206D38"/>
                  </a:solidFill>
                  <a:latin typeface="Noto Sans KR" panose="020B0500000000000000" pitchFamily="34" charset="-128"/>
                  <a:ea typeface="Noto Sans KR" panose="020B0500000000000000" pitchFamily="34" charset="-128"/>
                  <a:cs typeface="Noto Sans CJK KR Regular" pitchFamily="34" charset="0"/>
                </a:rPr>
                <a:t>HR Generalist</a:t>
              </a:r>
              <a:endParaRPr lang="en-US" sz="2800" dirty="0">
                <a:latin typeface="Noto Sans KR" panose="020B0500000000000000" pitchFamily="34" charset="-128"/>
                <a:ea typeface="Noto Sans KR" panose="020B0500000000000000" pitchFamily="34" charset="-128"/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647B547-8A04-4F8F-AB11-7B63F4C3CD87}"/>
              </a:ext>
            </a:extLst>
          </p:cNvPr>
          <p:cNvGrpSpPr/>
          <p:nvPr/>
        </p:nvGrpSpPr>
        <p:grpSpPr>
          <a:xfrm>
            <a:off x="2258623" y="7997093"/>
            <a:ext cx="2876070" cy="957075"/>
            <a:chOff x="7705637" y="7989154"/>
            <a:chExt cx="2876070" cy="957075"/>
          </a:xfrm>
        </p:grpSpPr>
        <p:grpSp>
          <p:nvGrpSpPr>
            <p:cNvPr id="39" name="그룹 1002">
              <a:extLst>
                <a:ext uri="{FF2B5EF4-FFF2-40B4-BE49-F238E27FC236}">
                  <a16:creationId xmlns:a16="http://schemas.microsoft.com/office/drawing/2014/main" id="{5C873218-9DCB-4FC0-B0DC-D520C745017E}"/>
                </a:ext>
              </a:extLst>
            </p:cNvPr>
            <p:cNvGrpSpPr/>
            <p:nvPr/>
          </p:nvGrpSpPr>
          <p:grpSpPr>
            <a:xfrm>
              <a:off x="7705637" y="7989154"/>
              <a:ext cx="2876070" cy="957075"/>
              <a:chOff x="4684264" y="8412390"/>
              <a:chExt cx="8622518" cy="814676"/>
            </a:xfrm>
          </p:grpSpPr>
          <p:pic>
            <p:nvPicPr>
              <p:cNvPr id="41" name="Object 6">
                <a:extLst>
                  <a:ext uri="{FF2B5EF4-FFF2-40B4-BE49-F238E27FC236}">
                    <a16:creationId xmlns:a16="http://schemas.microsoft.com/office/drawing/2014/main" id="{6284A3CC-52AA-4C6B-AE63-A7C9E788949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10800000">
                <a:off x="4684264" y="8412390"/>
                <a:ext cx="8622518" cy="814676"/>
              </a:xfrm>
              <a:prstGeom prst="rect">
                <a:avLst/>
              </a:prstGeom>
            </p:spPr>
          </p:pic>
        </p:grpSp>
        <p:sp>
          <p:nvSpPr>
            <p:cNvPr id="40" name="Object 9">
              <a:extLst>
                <a:ext uri="{FF2B5EF4-FFF2-40B4-BE49-F238E27FC236}">
                  <a16:creationId xmlns:a16="http://schemas.microsoft.com/office/drawing/2014/main" id="{9C0C72F0-6140-481C-A0A7-48F0B21FDC3C}"/>
                </a:ext>
              </a:extLst>
            </p:cNvPr>
            <p:cNvSpPr txBox="1"/>
            <p:nvPr/>
          </p:nvSpPr>
          <p:spPr>
            <a:xfrm>
              <a:off x="7821826" y="8210201"/>
              <a:ext cx="2643689" cy="532327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ctr"/>
              <a:r>
                <a:rPr lang="en-US" sz="3200" kern="0" spc="-100" dirty="0">
                  <a:solidFill>
                    <a:srgbClr val="206D38"/>
                  </a:solidFill>
                  <a:latin typeface="Noto Sans KR" panose="020B0500000000000000" pitchFamily="34" charset="-128"/>
                  <a:ea typeface="Noto Sans KR" panose="020B0500000000000000" pitchFamily="34" charset="-128"/>
                  <a:cs typeface="Noto Sans CJK KR Regular" pitchFamily="34" charset="0"/>
                </a:rPr>
                <a:t>Recruiter</a:t>
              </a:r>
              <a:endParaRPr lang="en-US" sz="2800" dirty="0">
                <a:latin typeface="Noto Sans KR" panose="020B0500000000000000" pitchFamily="34" charset="-128"/>
                <a:ea typeface="Noto Sans KR" panose="020B0500000000000000" pitchFamily="34" charset="-128"/>
              </a:endParaRP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B2D9DD30-849C-4821-A2E7-51A195082B63}"/>
              </a:ext>
            </a:extLst>
          </p:cNvPr>
          <p:cNvGrpSpPr/>
          <p:nvPr/>
        </p:nvGrpSpPr>
        <p:grpSpPr>
          <a:xfrm>
            <a:off x="13153307" y="7989153"/>
            <a:ext cx="2876070" cy="957075"/>
            <a:chOff x="7705637" y="7989154"/>
            <a:chExt cx="2876070" cy="957075"/>
          </a:xfrm>
        </p:grpSpPr>
        <p:grpSp>
          <p:nvGrpSpPr>
            <p:cNvPr id="43" name="그룹 1002">
              <a:extLst>
                <a:ext uri="{FF2B5EF4-FFF2-40B4-BE49-F238E27FC236}">
                  <a16:creationId xmlns:a16="http://schemas.microsoft.com/office/drawing/2014/main" id="{CBFF9411-DBBE-42C6-B379-C99A15656F24}"/>
                </a:ext>
              </a:extLst>
            </p:cNvPr>
            <p:cNvGrpSpPr/>
            <p:nvPr/>
          </p:nvGrpSpPr>
          <p:grpSpPr>
            <a:xfrm>
              <a:off x="7705637" y="7989154"/>
              <a:ext cx="2876070" cy="957075"/>
              <a:chOff x="4684264" y="8412390"/>
              <a:chExt cx="8622518" cy="814676"/>
            </a:xfrm>
          </p:grpSpPr>
          <p:pic>
            <p:nvPicPr>
              <p:cNvPr id="45" name="Object 6">
                <a:extLst>
                  <a:ext uri="{FF2B5EF4-FFF2-40B4-BE49-F238E27FC236}">
                    <a16:creationId xmlns:a16="http://schemas.microsoft.com/office/drawing/2014/main" id="{26D9CE0F-D735-48DE-9391-1D337634D3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10800000">
                <a:off x="4684264" y="8412390"/>
                <a:ext cx="8622518" cy="814676"/>
              </a:xfrm>
              <a:prstGeom prst="rect">
                <a:avLst/>
              </a:prstGeom>
            </p:spPr>
          </p:pic>
        </p:grpSp>
        <p:sp>
          <p:nvSpPr>
            <p:cNvPr id="44" name="Object 9">
              <a:extLst>
                <a:ext uri="{FF2B5EF4-FFF2-40B4-BE49-F238E27FC236}">
                  <a16:creationId xmlns:a16="http://schemas.microsoft.com/office/drawing/2014/main" id="{4DB099AF-D65A-4824-A390-B4D47A47D9E0}"/>
                </a:ext>
              </a:extLst>
            </p:cNvPr>
            <p:cNvSpPr txBox="1"/>
            <p:nvPr/>
          </p:nvSpPr>
          <p:spPr>
            <a:xfrm>
              <a:off x="7821826" y="8210201"/>
              <a:ext cx="2643689" cy="532327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ctr"/>
              <a:r>
                <a:rPr lang="en-US" sz="3200" kern="0" spc="-100" dirty="0">
                  <a:solidFill>
                    <a:srgbClr val="206D38"/>
                  </a:solidFill>
                  <a:latin typeface="Noto Sans KR" panose="020B0500000000000000" pitchFamily="34" charset="-128"/>
                  <a:ea typeface="Noto Sans KR" panose="020B0500000000000000" pitchFamily="34" charset="-128"/>
                  <a:cs typeface="Noto Sans CJK KR Regular" pitchFamily="34" charset="0"/>
                </a:rPr>
                <a:t>HR Analyst</a:t>
              </a:r>
              <a:endParaRPr lang="en-US" sz="2800" dirty="0">
                <a:latin typeface="Noto Sans KR" panose="020B0500000000000000" pitchFamily="34" charset="-128"/>
                <a:ea typeface="Noto Sans KR" panose="020B0500000000000000" pitchFamily="34" charset="-128"/>
              </a:endParaRPr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5782DD3A-D967-42F1-BDEF-BD274FC06E20}"/>
              </a:ext>
            </a:extLst>
          </p:cNvPr>
          <p:cNvSpPr txBox="1"/>
          <p:nvPr/>
        </p:nvSpPr>
        <p:spPr>
          <a:xfrm>
            <a:off x="1450258" y="7128881"/>
            <a:ext cx="4492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dirty="0">
                <a:latin typeface="Gmarket Sans TTF Light" panose="02000000000000000000" pitchFamily="2" charset="-128"/>
                <a:ea typeface="Gmarket Sans TTF Light" panose="02000000000000000000" pitchFamily="2" charset="-128"/>
              </a:rPr>
              <a:t>Source: </a:t>
            </a:r>
            <a:r>
              <a:rPr lang="en-CA" sz="1500" dirty="0">
                <a:latin typeface="Gmarket Sans TTF Light" panose="02000000000000000000" pitchFamily="2" charset="-128"/>
                <a:ea typeface="Gmarket Sans TTF Light" panose="02000000000000000000" pitchFamily="2" charset="-128"/>
                <a:hlinkClick r:id="rId7"/>
              </a:rPr>
              <a:t>https://www.flaticon.com/free-icon/recruitment_2083461</a:t>
            </a:r>
            <a:endParaRPr lang="en-CA" sz="1500" dirty="0">
              <a:latin typeface="Gmarket Sans TTF Light" panose="02000000000000000000" pitchFamily="2" charset="-128"/>
              <a:ea typeface="Gmarket Sans TTF Light" panose="02000000000000000000" pitchFamily="2" charset="-128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3522580-5F0B-4741-8057-ED843BA55614}"/>
              </a:ext>
            </a:extLst>
          </p:cNvPr>
          <p:cNvSpPr txBox="1"/>
          <p:nvPr/>
        </p:nvSpPr>
        <p:spPr>
          <a:xfrm>
            <a:off x="6897270" y="7154471"/>
            <a:ext cx="4492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dirty="0">
                <a:latin typeface="Gmarket Sans TTF Light" panose="02000000000000000000" pitchFamily="2" charset="-128"/>
                <a:ea typeface="Gmarket Sans TTF Light" panose="02000000000000000000" pitchFamily="2" charset="-128"/>
              </a:rPr>
              <a:t>Source: </a:t>
            </a:r>
            <a:r>
              <a:rPr lang="en-CA" sz="1500" dirty="0">
                <a:latin typeface="Gmarket Sans TTF Light" panose="02000000000000000000" pitchFamily="2" charset="-128"/>
                <a:ea typeface="Gmarket Sans TTF Light" panose="02000000000000000000" pitchFamily="2" charset="-128"/>
                <a:hlinkClick r:id="rId8"/>
              </a:rPr>
              <a:t>https://www.flaticon.com/free-icon/training_2849198</a:t>
            </a:r>
            <a:endParaRPr lang="en-CA" sz="1500" dirty="0">
              <a:latin typeface="Gmarket Sans TTF Light" panose="02000000000000000000" pitchFamily="2" charset="-128"/>
              <a:ea typeface="Gmarket Sans TTF Light" panose="02000000000000000000" pitchFamily="2" charset="-128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C617E65-ACC9-462F-B080-2999ABEAA65B}"/>
              </a:ext>
            </a:extLst>
          </p:cNvPr>
          <p:cNvSpPr txBox="1"/>
          <p:nvPr/>
        </p:nvSpPr>
        <p:spPr>
          <a:xfrm>
            <a:off x="12344282" y="7128881"/>
            <a:ext cx="4492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dirty="0">
                <a:latin typeface="Gmarket Sans TTF Light" panose="02000000000000000000" pitchFamily="2" charset="-128"/>
                <a:ea typeface="Gmarket Sans TTF Light" panose="02000000000000000000" pitchFamily="2" charset="-128"/>
              </a:rPr>
              <a:t>Source: </a:t>
            </a:r>
            <a:r>
              <a:rPr lang="en-CA" sz="1500" dirty="0">
                <a:latin typeface="Gmarket Sans TTF Light" panose="02000000000000000000" pitchFamily="2" charset="-128"/>
                <a:ea typeface="Gmarket Sans TTF Light" panose="02000000000000000000" pitchFamily="2" charset="-128"/>
                <a:hlinkClick r:id="rId9"/>
              </a:rPr>
              <a:t>https://www.flaticon.com/free-icon/human-resources_2942319</a:t>
            </a:r>
            <a:endParaRPr lang="en-CA" sz="1500" dirty="0">
              <a:latin typeface="Gmarket Sans TTF Light" panose="02000000000000000000" pitchFamily="2" charset="-128"/>
              <a:ea typeface="Gmarket Sans TTF Light" panose="02000000000000000000" pitchFamily="2" charset="-128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08267" y="722717"/>
            <a:ext cx="13184597" cy="1450556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6000" kern="0" spc="-400" dirty="0">
                <a:solidFill>
                  <a:srgbClr val="206D38"/>
                </a:solidFill>
                <a:latin typeface="Gmarket Sans TTF Light" panose="02000000000000000000" pitchFamily="2" charset="-128"/>
                <a:ea typeface="Gmarket Sans TTF Light" panose="02000000000000000000" pitchFamily="2" charset="-128"/>
                <a:cs typeface="Gmarket Sans Light" pitchFamily="34" charset="0"/>
              </a:rPr>
              <a:t>Shipping / Receiving</a:t>
            </a:r>
            <a:endParaRPr lang="en-US" dirty="0">
              <a:latin typeface="Gmarket Sans TTF Light" panose="02000000000000000000" pitchFamily="2" charset="-128"/>
              <a:ea typeface="Gmarket Sans TTF Light" panose="02000000000000000000" pitchFamily="2" charset="-128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1008267" y="1862681"/>
            <a:ext cx="8918865" cy="163007"/>
            <a:chOff x="1008267" y="1862681"/>
            <a:chExt cx="8918865" cy="163007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008267" y="1862681"/>
              <a:ext cx="8918865" cy="16300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752600" y="2552700"/>
            <a:ext cx="20421600" cy="8304227"/>
            <a:chOff x="669700" y="7672846"/>
            <a:chExt cx="16946315" cy="2414978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669700" y="7672846"/>
              <a:ext cx="16946315" cy="2414978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2FEC8F83-807A-48FC-8379-D4BDE1859C64}"/>
              </a:ext>
            </a:extLst>
          </p:cNvPr>
          <p:cNvSpPr txBox="1"/>
          <p:nvPr/>
        </p:nvSpPr>
        <p:spPr>
          <a:xfrm>
            <a:off x="3672194" y="3924300"/>
            <a:ext cx="1094361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6600" dirty="0">
                <a:solidFill>
                  <a:srgbClr val="206D38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Shipping and Receiving</a:t>
            </a:r>
            <a:endParaRPr lang="en-CA" dirty="0">
              <a:solidFill>
                <a:srgbClr val="206D38"/>
              </a:solidFill>
              <a:latin typeface="Gmarket Sans TTF Medium" panose="02000000000000000000" pitchFamily="2" charset="-128"/>
              <a:ea typeface="Gmarket Sans TTF Medium" panose="02000000000000000000" pitchFamily="2" charset="-128"/>
            </a:endParaRP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036466FB-9EFF-441A-97B0-C085F9844A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599" y="5057886"/>
            <a:ext cx="4876800" cy="48768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12617F5-C605-4CBB-AAB7-CC5BFE072B86}"/>
              </a:ext>
            </a:extLst>
          </p:cNvPr>
          <p:cNvSpPr txBox="1"/>
          <p:nvPr/>
        </p:nvSpPr>
        <p:spPr>
          <a:xfrm>
            <a:off x="7239000" y="9322833"/>
            <a:ext cx="38100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dirty="0">
                <a:latin typeface="Gmarket Sans TTF Light" panose="02000000000000000000" pitchFamily="2" charset="-128"/>
                <a:ea typeface="Gmarket Sans TTF Light" panose="02000000000000000000" pitchFamily="2" charset="-128"/>
              </a:rPr>
              <a:t>Source: </a:t>
            </a:r>
            <a:r>
              <a:rPr lang="en-CA" sz="1500" dirty="0">
                <a:latin typeface="Gmarket Sans TTF Light" panose="02000000000000000000" pitchFamily="2" charset="-128"/>
                <a:ea typeface="Gmarket Sans TTF Light" panose="02000000000000000000" pitchFamily="2" charset="-128"/>
                <a:hlinkClick r:id="rId5"/>
              </a:rPr>
              <a:t>https://www.flaticon.com/premium-icon/question-mark_4192747</a:t>
            </a:r>
            <a:endParaRPr lang="en-CA" sz="1500" dirty="0">
              <a:latin typeface="Gmarket Sans TTF Light" panose="02000000000000000000" pitchFamily="2" charset="-128"/>
              <a:ea typeface="Gmarket Sans TTF Light" panose="02000000000000000000" pitchFamily="2" charset="-128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그룹 1002">
            <a:extLst>
              <a:ext uri="{FF2B5EF4-FFF2-40B4-BE49-F238E27FC236}">
                <a16:creationId xmlns:a16="http://schemas.microsoft.com/office/drawing/2014/main" id="{BF77C500-F4D8-4C1B-BCD8-5EA46E2DE440}"/>
              </a:ext>
            </a:extLst>
          </p:cNvPr>
          <p:cNvGrpSpPr/>
          <p:nvPr/>
        </p:nvGrpSpPr>
        <p:grpSpPr>
          <a:xfrm>
            <a:off x="6575521" y="2241455"/>
            <a:ext cx="5132359" cy="7397846"/>
            <a:chOff x="1116768" y="3318936"/>
            <a:chExt cx="5132359" cy="5132359"/>
          </a:xfrm>
        </p:grpSpPr>
        <p:pic>
          <p:nvPicPr>
            <p:cNvPr id="46" name="Object 5">
              <a:extLst>
                <a:ext uri="{FF2B5EF4-FFF2-40B4-BE49-F238E27FC236}">
                  <a16:creationId xmlns:a16="http://schemas.microsoft.com/office/drawing/2014/main" id="{8C030815-2D0A-4A67-8E2A-D4827695929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5400000">
              <a:off x="1116768" y="3318936"/>
              <a:ext cx="5132359" cy="5132359"/>
            </a:xfrm>
            <a:prstGeom prst="rect">
              <a:avLst/>
            </a:prstGeom>
          </p:spPr>
        </p:pic>
      </p:grpSp>
      <p:grpSp>
        <p:nvGrpSpPr>
          <p:cNvPr id="1001" name="그룹 1001"/>
          <p:cNvGrpSpPr/>
          <p:nvPr/>
        </p:nvGrpSpPr>
        <p:grpSpPr>
          <a:xfrm>
            <a:off x="12036588" y="2154572"/>
            <a:ext cx="5132359" cy="7397846"/>
            <a:chOff x="12036588" y="3232054"/>
            <a:chExt cx="5132359" cy="513235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036588" y="3232054"/>
              <a:ext cx="5132359" cy="513235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16768" y="2241454"/>
            <a:ext cx="5132359" cy="7397846"/>
            <a:chOff x="1116768" y="3318936"/>
            <a:chExt cx="5132359" cy="513235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5400000">
              <a:off x="1116768" y="3318936"/>
              <a:ext cx="5132359" cy="5132359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98205" y="2758353"/>
            <a:ext cx="1189439" cy="1189439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01701" y="2758352"/>
            <a:ext cx="1189439" cy="1189439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34533" y="2758353"/>
            <a:ext cx="1189439" cy="1189439"/>
          </a:xfrm>
          <a:prstGeom prst="rect">
            <a:avLst/>
          </a:prstGeom>
        </p:spPr>
      </p:pic>
      <p:sp>
        <p:nvSpPr>
          <p:cNvPr id="36" name="Object 36"/>
          <p:cNvSpPr txBox="1"/>
          <p:nvPr/>
        </p:nvSpPr>
        <p:spPr>
          <a:xfrm>
            <a:off x="2916572" y="2903496"/>
            <a:ext cx="2907897" cy="1044296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900" kern="0" spc="-300" dirty="0">
                <a:solidFill>
                  <a:srgbClr val="206D38"/>
                </a:solidFill>
                <a:latin typeface="Noto Sans KR" panose="020B0500000000000000" pitchFamily="34" charset="-128"/>
                <a:ea typeface="Noto Sans KR" panose="020B0500000000000000" pitchFamily="34" charset="-128"/>
                <a:cs typeface="Gmarket Sans Bold" pitchFamily="34" charset="0"/>
              </a:rPr>
              <a:t>Shipping/Receiving</a:t>
            </a:r>
          </a:p>
          <a:p>
            <a:pPr algn="just"/>
            <a:r>
              <a:rPr lang="en-US" sz="2900" kern="0" spc="-300" dirty="0">
                <a:solidFill>
                  <a:srgbClr val="206D38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Coordinator</a:t>
            </a:r>
            <a:endParaRPr lang="en-US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079819" y="511670"/>
            <a:ext cx="13473566" cy="1238064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5000" kern="0" spc="-300" dirty="0">
                <a:solidFill>
                  <a:srgbClr val="206D38"/>
                </a:solidFill>
                <a:latin typeface="Gmarket Sans TTF Light" panose="02000000000000000000" pitchFamily="2" charset="-128"/>
                <a:ea typeface="Gmarket Sans TTF Light" panose="02000000000000000000" pitchFamily="2" charset="-128"/>
                <a:cs typeface="Gmarket Sans Light" pitchFamily="34" charset="0"/>
              </a:rPr>
              <a:t>Shipping / Receiving Jobs</a:t>
            </a:r>
            <a:endParaRPr lang="en-US" dirty="0">
              <a:latin typeface="Gmarket Sans TTF Light" panose="02000000000000000000" pitchFamily="2" charset="-128"/>
              <a:ea typeface="Gmarket Sans TTF Light" panose="02000000000000000000" pitchFamily="2" charset="-128"/>
            </a:endParaRPr>
          </a:p>
        </p:txBody>
      </p:sp>
      <p:grpSp>
        <p:nvGrpSpPr>
          <p:cNvPr id="1013" name="그룹 1013"/>
          <p:cNvGrpSpPr/>
          <p:nvPr/>
        </p:nvGrpSpPr>
        <p:grpSpPr>
          <a:xfrm>
            <a:off x="1173108" y="1332635"/>
            <a:ext cx="8724174" cy="152788"/>
            <a:chOff x="1248817" y="1928310"/>
            <a:chExt cx="8724174" cy="152788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48817" y="1928310"/>
              <a:ext cx="8724174" cy="152788"/>
            </a:xfrm>
            <a:prstGeom prst="rect">
              <a:avLst/>
            </a:prstGeom>
          </p:spPr>
        </p:pic>
      </p:grpSp>
      <p:sp>
        <p:nvSpPr>
          <p:cNvPr id="43" name="Object 43"/>
          <p:cNvSpPr txBox="1"/>
          <p:nvPr/>
        </p:nvSpPr>
        <p:spPr>
          <a:xfrm>
            <a:off x="8223972" y="2830923"/>
            <a:ext cx="2971220" cy="1044296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900" kern="0" spc="-300" dirty="0">
                <a:solidFill>
                  <a:srgbClr val="206D38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Inventory  Analyst</a:t>
            </a:r>
            <a:endParaRPr lang="en-US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3440353" y="2830923"/>
            <a:ext cx="3349442" cy="1044296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900" kern="0" spc="-300" dirty="0">
                <a:solidFill>
                  <a:srgbClr val="206D38"/>
                </a:solidFill>
                <a:latin typeface="Noto Sans KR" panose="020B0500000000000000" pitchFamily="34" charset="-128"/>
                <a:ea typeface="Noto Sans KR" panose="020B0500000000000000" pitchFamily="34" charset="-128"/>
                <a:cs typeface="Gmarket Sans Bold" pitchFamily="34" charset="0"/>
              </a:rPr>
              <a:t>Operation </a:t>
            </a:r>
            <a:r>
              <a:rPr lang="en-US" sz="2900" kern="0" spc="-300" dirty="0">
                <a:solidFill>
                  <a:srgbClr val="206D38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Coordinator</a:t>
            </a:r>
            <a:endParaRPr lang="en-US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grpSp>
        <p:nvGrpSpPr>
          <p:cNvPr id="33" name="그룹 1003">
            <a:extLst>
              <a:ext uri="{FF2B5EF4-FFF2-40B4-BE49-F238E27FC236}">
                <a16:creationId xmlns:a16="http://schemas.microsoft.com/office/drawing/2014/main" id="{B96EAB55-6EBC-46C1-831E-782418D6448E}"/>
              </a:ext>
            </a:extLst>
          </p:cNvPr>
          <p:cNvGrpSpPr/>
          <p:nvPr/>
        </p:nvGrpSpPr>
        <p:grpSpPr>
          <a:xfrm>
            <a:off x="1431265" y="4451000"/>
            <a:ext cx="4503365" cy="4503365"/>
            <a:chOff x="6592436" y="2339065"/>
            <a:chExt cx="5100842" cy="5100842"/>
          </a:xfrm>
        </p:grpSpPr>
        <p:pic>
          <p:nvPicPr>
            <p:cNvPr id="34" name="Object 10">
              <a:extLst>
                <a:ext uri="{FF2B5EF4-FFF2-40B4-BE49-F238E27FC236}">
                  <a16:creationId xmlns:a16="http://schemas.microsoft.com/office/drawing/2014/main" id="{04497682-F823-458F-803E-B41C83DF3FB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592436" y="2339065"/>
              <a:ext cx="5100842" cy="5100842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6BACFCF-AF93-48D4-B983-4AB3CE920CC3}"/>
              </a:ext>
            </a:extLst>
          </p:cNvPr>
          <p:cNvGrpSpPr/>
          <p:nvPr/>
        </p:nvGrpSpPr>
        <p:grpSpPr>
          <a:xfrm>
            <a:off x="12454603" y="3704661"/>
            <a:ext cx="4296327" cy="5073790"/>
            <a:chOff x="12470925" y="4067292"/>
            <a:chExt cx="4296327" cy="5073790"/>
          </a:xfrm>
        </p:grpSpPr>
        <p:pic>
          <p:nvPicPr>
            <p:cNvPr id="12" name="Picture 11" descr="Icon&#10;&#10;Description automatically generated">
              <a:extLst>
                <a:ext uri="{FF2B5EF4-FFF2-40B4-BE49-F238E27FC236}">
                  <a16:creationId xmlns:a16="http://schemas.microsoft.com/office/drawing/2014/main" id="{F67F7308-9B36-475A-8B17-F18A11B3C3A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70695" y="4067292"/>
              <a:ext cx="3596557" cy="3596557"/>
            </a:xfrm>
            <a:prstGeom prst="rect">
              <a:avLst/>
            </a:prstGeom>
          </p:spPr>
        </p:pic>
        <p:pic>
          <p:nvPicPr>
            <p:cNvPr id="15" name="Picture 14" descr="Icon&#10;&#10;Description automatically generated">
              <a:extLst>
                <a:ext uri="{FF2B5EF4-FFF2-40B4-BE49-F238E27FC236}">
                  <a16:creationId xmlns:a16="http://schemas.microsoft.com/office/drawing/2014/main" id="{394B41E6-C172-4367-B7E6-F4E87A81D5D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70925" y="6643033"/>
              <a:ext cx="2498049" cy="2498049"/>
            </a:xfrm>
            <a:prstGeom prst="rect">
              <a:avLst/>
            </a:prstGeom>
          </p:spPr>
        </p:pic>
      </p:grpSp>
      <p:pic>
        <p:nvPicPr>
          <p:cNvPr id="18" name="Picture 17" descr="Icon&#10;&#10;Description automatically generated">
            <a:extLst>
              <a:ext uri="{FF2B5EF4-FFF2-40B4-BE49-F238E27FC236}">
                <a16:creationId xmlns:a16="http://schemas.microsoft.com/office/drawing/2014/main" id="{E6503588-A6E7-41EF-90E6-257DD9C6116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606" y="4078175"/>
            <a:ext cx="4876190" cy="4876190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D80889F2-429E-4186-A316-9C9657C20223}"/>
              </a:ext>
            </a:extLst>
          </p:cNvPr>
          <p:cNvSpPr txBox="1"/>
          <p:nvPr/>
        </p:nvSpPr>
        <p:spPr>
          <a:xfrm>
            <a:off x="1342352" y="9183502"/>
            <a:ext cx="48247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dirty="0">
                <a:latin typeface="Gmarket Sans TTF Light" panose="02000000000000000000" pitchFamily="2" charset="-128"/>
                <a:ea typeface="Gmarket Sans TTF Light" panose="02000000000000000000" pitchFamily="2" charset="-128"/>
              </a:rPr>
              <a:t>Source: </a:t>
            </a:r>
            <a:r>
              <a:rPr lang="en-CA" sz="1500" dirty="0">
                <a:latin typeface="Gmarket Sans TTF Light" panose="02000000000000000000" pitchFamily="2" charset="-128"/>
                <a:ea typeface="Gmarket Sans TTF Light" panose="02000000000000000000" pitchFamily="2" charset="-128"/>
                <a:hlinkClick r:id="rId12"/>
              </a:rPr>
              <a:t>https://www.flaticon.com/premium-icon/one_1979440</a:t>
            </a:r>
            <a:endParaRPr lang="en-CA" sz="1500" dirty="0">
              <a:latin typeface="Gmarket Sans TTF Light" panose="02000000000000000000" pitchFamily="2" charset="-128"/>
              <a:ea typeface="Gmarket Sans TTF Light" panose="02000000000000000000" pitchFamily="2" charset="-128"/>
            </a:endParaRPr>
          </a:p>
          <a:p>
            <a:r>
              <a:rPr lang="en-CA" sz="1500" dirty="0">
                <a:latin typeface="Gmarket Sans TTF Light" panose="02000000000000000000" pitchFamily="2" charset="-128"/>
                <a:ea typeface="Gmarket Sans TTF Light" panose="02000000000000000000" pitchFamily="2" charset="-128"/>
                <a:hlinkClick r:id="rId13"/>
              </a:rPr>
              <a:t>https://www.flaticon.com/free-icon/order_1356556</a:t>
            </a:r>
            <a:endParaRPr lang="en-CA" sz="1500" dirty="0">
              <a:latin typeface="Gmarket Sans TTF Light" panose="02000000000000000000" pitchFamily="2" charset="-128"/>
              <a:ea typeface="Gmarket Sans TTF Light" panose="02000000000000000000" pitchFamily="2" charset="-128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60F7952-8B69-4025-9B85-574E0A3F0347}"/>
              </a:ext>
            </a:extLst>
          </p:cNvPr>
          <p:cNvSpPr txBox="1"/>
          <p:nvPr/>
        </p:nvSpPr>
        <p:spPr>
          <a:xfrm>
            <a:off x="6865596" y="9236659"/>
            <a:ext cx="4492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dirty="0">
                <a:latin typeface="Gmarket Sans TTF Light" panose="02000000000000000000" pitchFamily="2" charset="-128"/>
                <a:ea typeface="Gmarket Sans TTF Light" panose="02000000000000000000" pitchFamily="2" charset="-128"/>
              </a:rPr>
              <a:t>Source: </a:t>
            </a:r>
            <a:r>
              <a:rPr lang="en-CA" sz="1500" dirty="0">
                <a:latin typeface="Gmarket Sans TTF Light" panose="02000000000000000000" pitchFamily="2" charset="-128"/>
                <a:ea typeface="Gmarket Sans TTF Light" panose="02000000000000000000" pitchFamily="2" charset="-128"/>
                <a:hlinkClick r:id="rId14"/>
              </a:rPr>
              <a:t>https://www.flaticon.com/free-icon/two_3521999</a:t>
            </a:r>
            <a:endParaRPr lang="en-CA" sz="1500" dirty="0">
              <a:latin typeface="Gmarket Sans TTF Light" panose="02000000000000000000" pitchFamily="2" charset="-128"/>
              <a:ea typeface="Gmarket Sans TTF Light" panose="02000000000000000000" pitchFamily="2" charset="-128"/>
            </a:endParaRPr>
          </a:p>
          <a:p>
            <a:r>
              <a:rPr lang="en-CA" sz="1500" dirty="0">
                <a:latin typeface="Gmarket Sans TTF Light" panose="02000000000000000000" pitchFamily="2" charset="-128"/>
                <a:ea typeface="Gmarket Sans TTF Light" panose="02000000000000000000" pitchFamily="2" charset="-128"/>
                <a:hlinkClick r:id="rId15"/>
              </a:rPr>
              <a:t>https://www.flaticon.com/free-icon/inventory_2897763</a:t>
            </a:r>
            <a:endParaRPr lang="en-CA" sz="1500" dirty="0">
              <a:latin typeface="Gmarket Sans TTF Light" panose="02000000000000000000" pitchFamily="2" charset="-128"/>
              <a:ea typeface="Gmarket Sans TTF Light" panose="02000000000000000000" pitchFamily="2" charset="-128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2681A88-C5C1-4086-B6BF-FCE5E0D40D09}"/>
              </a:ext>
            </a:extLst>
          </p:cNvPr>
          <p:cNvSpPr txBox="1"/>
          <p:nvPr/>
        </p:nvSpPr>
        <p:spPr>
          <a:xfrm>
            <a:off x="12324350" y="8851592"/>
            <a:ext cx="55627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dirty="0">
                <a:latin typeface="Gmarket Sans TTF Light" panose="02000000000000000000" pitchFamily="2" charset="-128"/>
                <a:ea typeface="Gmarket Sans TTF Light" panose="02000000000000000000" pitchFamily="2" charset="-128"/>
              </a:rPr>
              <a:t>Source: </a:t>
            </a:r>
            <a:r>
              <a:rPr lang="en-CA" sz="1500" dirty="0">
                <a:latin typeface="Gmarket Sans TTF Light" panose="02000000000000000000" pitchFamily="2" charset="-128"/>
                <a:ea typeface="Gmarket Sans TTF Light" panose="02000000000000000000" pitchFamily="2" charset="-128"/>
                <a:hlinkClick r:id="rId16"/>
              </a:rPr>
              <a:t>https://www.flaticon.com/free-icon/three_3521937</a:t>
            </a:r>
            <a:endParaRPr lang="en-CA" sz="1500" dirty="0">
              <a:latin typeface="Gmarket Sans TTF Light" panose="02000000000000000000" pitchFamily="2" charset="-128"/>
              <a:ea typeface="Gmarket Sans TTF Light" panose="02000000000000000000" pitchFamily="2" charset="-128"/>
            </a:endParaRPr>
          </a:p>
          <a:p>
            <a:r>
              <a:rPr lang="en-CA" sz="1500" dirty="0">
                <a:latin typeface="Gmarket Sans TTF Light" panose="02000000000000000000" pitchFamily="2" charset="-128"/>
                <a:ea typeface="Gmarket Sans TTF Light" panose="02000000000000000000" pitchFamily="2" charset="-128"/>
                <a:hlinkClick r:id="rId17"/>
              </a:rPr>
              <a:t>https://www.flaticon.com/premium-icon/worldwide-shipping_2543192</a:t>
            </a:r>
            <a:endParaRPr lang="en-CA" sz="1500" dirty="0">
              <a:latin typeface="Gmarket Sans TTF Light" panose="02000000000000000000" pitchFamily="2" charset="-128"/>
              <a:ea typeface="Gmarket Sans TTF Light" panose="02000000000000000000" pitchFamily="2" charset="-128"/>
            </a:endParaRPr>
          </a:p>
          <a:p>
            <a:r>
              <a:rPr lang="en-CA" sz="1500" dirty="0">
                <a:latin typeface="Gmarket Sans TTF Light" panose="02000000000000000000" pitchFamily="2" charset="-128"/>
                <a:ea typeface="Gmarket Sans TTF Light" panose="02000000000000000000" pitchFamily="2" charset="-128"/>
                <a:hlinkClick r:id="rId18"/>
              </a:rPr>
              <a:t>https://www.flaticon.com/free-icon/check-list_3300090</a:t>
            </a:r>
            <a:endParaRPr lang="en-CA" sz="1500" dirty="0">
              <a:latin typeface="Gmarket Sans TTF Light" panose="02000000000000000000" pitchFamily="2" charset="-128"/>
              <a:ea typeface="Gmarket Sans TTF Light" panose="02000000000000000000" pitchFamily="2" charset="-128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92CFA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32681" y="3803048"/>
            <a:ext cx="6402622" cy="1907859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7700" kern="0" spc="-500" dirty="0">
                <a:solidFill>
                  <a:srgbClr val="206D38"/>
                </a:solidFill>
                <a:latin typeface="Gmarket Sans TTF Light" panose="02000000000000000000" pitchFamily="2" charset="-128"/>
                <a:ea typeface="Gmarket Sans TTF Light" panose="02000000000000000000" pitchFamily="2" charset="-128"/>
                <a:cs typeface="Gmarket Sans Light" pitchFamily="34" charset="0"/>
              </a:rPr>
              <a:t>Thank you</a:t>
            </a:r>
            <a:endParaRPr lang="en-US" dirty="0">
              <a:latin typeface="Gmarket Sans TTF Light" panose="02000000000000000000" pitchFamily="2" charset="-128"/>
              <a:ea typeface="Gmarket Sans TTF Light" panose="02000000000000000000" pitchFamily="2" charset="-128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6540242" y="5023336"/>
            <a:ext cx="5207516" cy="240327"/>
            <a:chOff x="6669677" y="5073359"/>
            <a:chExt cx="4928631" cy="17585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69677" y="5073359"/>
              <a:ext cx="4928631" cy="17585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512046" y="7046611"/>
            <a:ext cx="4140341" cy="4038786"/>
            <a:chOff x="-512046" y="7046611"/>
            <a:chExt cx="4140341" cy="403878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512046" y="7046611"/>
              <a:ext cx="4140341" cy="403878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285954" y="-932374"/>
            <a:ext cx="5416968" cy="4735422"/>
            <a:chOff x="15285954" y="-932374"/>
            <a:chExt cx="5416968" cy="4735422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285954" y="-932374"/>
              <a:ext cx="5416968" cy="473542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6434989" y="2822406"/>
            <a:ext cx="897711" cy="3422863"/>
            <a:chOff x="16434989" y="2822406"/>
            <a:chExt cx="897711" cy="3422863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434989" y="2822406"/>
              <a:ext cx="897711" cy="342286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253844" y="4570018"/>
            <a:ext cx="1218084" cy="1846986"/>
            <a:chOff x="1253844" y="4570018"/>
            <a:chExt cx="1218084" cy="1846986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53844" y="4570018"/>
              <a:ext cx="1218084" cy="184698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002">
            <a:extLst>
              <a:ext uri="{FF2B5EF4-FFF2-40B4-BE49-F238E27FC236}">
                <a16:creationId xmlns:a16="http://schemas.microsoft.com/office/drawing/2014/main" id="{5D07B56C-DB2B-47DC-A475-5EC65938746C}"/>
              </a:ext>
            </a:extLst>
          </p:cNvPr>
          <p:cNvGrpSpPr/>
          <p:nvPr/>
        </p:nvGrpSpPr>
        <p:grpSpPr>
          <a:xfrm>
            <a:off x="-1371600" y="2413724"/>
            <a:ext cx="20421600" cy="8304227"/>
            <a:chOff x="669700" y="7672846"/>
            <a:chExt cx="16946315" cy="2414978"/>
          </a:xfrm>
        </p:grpSpPr>
        <p:pic>
          <p:nvPicPr>
            <p:cNvPr id="13" name="Object 6">
              <a:extLst>
                <a:ext uri="{FF2B5EF4-FFF2-40B4-BE49-F238E27FC236}">
                  <a16:creationId xmlns:a16="http://schemas.microsoft.com/office/drawing/2014/main" id="{98FE2774-0FFE-4E02-8714-26205C0ED9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669700" y="7672846"/>
              <a:ext cx="16946315" cy="2414978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7551820" y="723900"/>
            <a:ext cx="3184359" cy="1485676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6000" kern="0" spc="-400" dirty="0">
                <a:solidFill>
                  <a:srgbClr val="CD6461"/>
                </a:solidFill>
                <a:latin typeface="Gmarket Sans Light" pitchFamily="34" charset="0"/>
                <a:cs typeface="Gmarket Sans Light" pitchFamily="34" charset="0"/>
              </a:rPr>
              <a:t>References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4824500" y="1640107"/>
            <a:ext cx="9384212" cy="163007"/>
            <a:chOff x="4824500" y="1868707"/>
            <a:chExt cx="9384212" cy="16300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24500" y="1868707"/>
              <a:ext cx="9384212" cy="163007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3C4051A2-4B46-4E02-880C-08369828E05F}"/>
              </a:ext>
            </a:extLst>
          </p:cNvPr>
          <p:cNvSpPr txBox="1"/>
          <p:nvPr/>
        </p:nvSpPr>
        <p:spPr>
          <a:xfrm>
            <a:off x="495300" y="2959162"/>
            <a:ext cx="17297400" cy="65474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07000"/>
              </a:lnSpc>
              <a:spcAft>
                <a:spcPts val="800"/>
              </a:spcAft>
            </a:pPr>
            <a:r>
              <a:rPr lang="en-US" sz="2800" dirty="0">
                <a:effectLst/>
                <a:latin typeface="Gmarket Sans TTF Medium" panose="02000000000000000000" pitchFamily="2" charset="-128"/>
                <a:ea typeface="Gmarket Sans TTF Medium" panose="02000000000000000000" pitchFamily="2" charset="-128"/>
                <a:cs typeface="Times New Roman" panose="02020603050405020304" pitchFamily="18" charset="0"/>
              </a:rPr>
              <a:t>Presentation Template source:</a:t>
            </a:r>
          </a:p>
          <a:p>
            <a:pPr marL="457200" indent="-457200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effectLst/>
                <a:latin typeface="Gmarket Sans TTF Medium" panose="02000000000000000000" pitchFamily="2" charset="-128"/>
                <a:ea typeface="Gmarket Sans TTF Medium" panose="02000000000000000000" pitchFamily="2" charset="-128"/>
                <a:cs typeface="Times New Roman" panose="02020603050405020304" pitchFamily="18" charset="0"/>
              </a:rPr>
              <a:t>miricanvas.com. (n.d., n.d. n.d.). </a:t>
            </a:r>
            <a:r>
              <a:rPr lang="en-US" i="1" dirty="0">
                <a:effectLst/>
                <a:latin typeface="Gmarket Sans TTF Medium" panose="02000000000000000000" pitchFamily="2" charset="-128"/>
                <a:ea typeface="Gmarket Sans TTF Medium" panose="02000000000000000000" pitchFamily="2" charset="-128"/>
                <a:cs typeface="Times New Roman" panose="02020603050405020304" pitchFamily="18" charset="0"/>
              </a:rPr>
              <a:t>Presentation Template </a:t>
            </a:r>
            <a:r>
              <a:rPr lang="ko-KR" i="1" dirty="0">
                <a:effectLst/>
                <a:latin typeface="Gmarket Sans TTF Medium" panose="02000000000000000000" pitchFamily="2" charset="-128"/>
                <a:ea typeface="Gmarket Sans TTF Medium" panose="02000000000000000000" pitchFamily="2" charset="-128"/>
                <a:cs typeface="Times New Roman" panose="02020603050405020304" pitchFamily="18" charset="0"/>
              </a:rPr>
              <a:t>프로이트</a:t>
            </a:r>
            <a:r>
              <a:rPr lang="en-US" dirty="0">
                <a:effectLst/>
                <a:latin typeface="Gmarket Sans TTF Medium" panose="02000000000000000000" pitchFamily="2" charset="-128"/>
                <a:ea typeface="Gmarket Sans TTF Medium" panose="02000000000000000000" pitchFamily="2" charset="-128"/>
                <a:cs typeface="Times New Roman" panose="02020603050405020304" pitchFamily="18" charset="0"/>
              </a:rPr>
              <a:t>. Retrieved from miricanvas.com: </a:t>
            </a:r>
            <a:r>
              <a:rPr lang="en-US" dirty="0">
                <a:effectLst/>
                <a:latin typeface="Gmarket Sans TTF Medium" panose="02000000000000000000" pitchFamily="2" charset="-128"/>
                <a:ea typeface="Gmarket Sans TTF Medium" panose="02000000000000000000" pitchFamily="2" charset="-128"/>
                <a:cs typeface="Times New Roman" panose="02020603050405020304" pitchFamily="18" charset="0"/>
                <a:hlinkClick r:id="rId4"/>
              </a:rPr>
              <a:t>https://www.miricanvas.com/templates/search?templateTypeId=presentation&amp;keyword=%ED%94%84%EB%A1%9C%EC%9D%B4%ED%8A%B8</a:t>
            </a:r>
            <a:endParaRPr lang="en-US" dirty="0">
              <a:effectLst/>
              <a:latin typeface="Gmarket Sans TTF Medium" panose="02000000000000000000" pitchFamily="2" charset="-128"/>
              <a:ea typeface="Gmarket Sans TTF Medium" panose="02000000000000000000" pitchFamily="2" charset="-128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7000"/>
              </a:lnSpc>
              <a:spcAft>
                <a:spcPts val="800"/>
              </a:spcAft>
            </a:pPr>
            <a:r>
              <a:rPr lang="en-US" sz="2800" dirty="0">
                <a:effectLst/>
                <a:latin typeface="Gmarket Sans TTF Medium" panose="02000000000000000000" pitchFamily="2" charset="-128"/>
                <a:ea typeface="Gmarket Sans TTF Medium" panose="02000000000000000000" pitchFamily="2" charset="-128"/>
                <a:cs typeface="Times New Roman" panose="02020603050405020304" pitchFamily="18" charset="0"/>
              </a:rPr>
              <a:t>Image sources: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market Sans TTF Medium" panose="02000000000000000000" pitchFamily="2" charset="-128"/>
                <a:ea typeface="Gmarket Sans TTF Medium" panose="02000000000000000000" pitchFamily="2" charset="-128"/>
                <a:cs typeface="Times New Roman" panose="02020603050405020304" pitchFamily="18" charset="0"/>
              </a:rPr>
              <a:t>Eucalyp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market Sans TTF Medium" panose="02000000000000000000" pitchFamily="2" charset="-128"/>
                <a:ea typeface="Gmarket Sans TTF Medium" panose="02000000000000000000" pitchFamily="2" charset="-128"/>
                <a:cs typeface="Times New Roman" panose="02020603050405020304" pitchFamily="18" charset="0"/>
              </a:rPr>
              <a:t>. (n.d.).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market Sans TTF Medium" panose="02000000000000000000" pitchFamily="2" charset="-128"/>
                <a:ea typeface="Gmarket Sans TTF Medium" panose="02000000000000000000" pitchFamily="2" charset="-128"/>
                <a:cs typeface="Times New Roman" panose="02020603050405020304" pitchFamily="18" charset="0"/>
              </a:rPr>
              <a:t>human-resources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market Sans TTF Medium" panose="02000000000000000000" pitchFamily="2" charset="-128"/>
                <a:ea typeface="Gmarket Sans TTF Medium" panose="02000000000000000000" pitchFamily="2" charset="-128"/>
                <a:cs typeface="Times New Roman" panose="02020603050405020304" pitchFamily="18" charset="0"/>
              </a:rPr>
              <a:t>. Retrieved from flaticon.com: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market Sans TTF Medium" panose="02000000000000000000" pitchFamily="2" charset="-128"/>
                <a:ea typeface="Gmarket Sans TTF Medium" panose="02000000000000000000" pitchFamily="2" charset="-128"/>
                <a:cs typeface="Times New Roman" panose="02020603050405020304" pitchFamily="18" charset="0"/>
                <a:hlinkClick r:id="rId5"/>
              </a:rPr>
              <a:t>https://www.flaticon.com/free-icon/human-resources_2942319</a:t>
            </a:r>
            <a:endParaRPr kumimoji="0" lang="en-CA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market Sans TTF Medium" panose="02000000000000000000" pitchFamily="2" charset="-128"/>
              <a:ea typeface="Gmarket Sans TTF Medium" panose="02000000000000000000" pitchFamily="2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market Sans TTF Medium" panose="02000000000000000000" pitchFamily="2" charset="-128"/>
                <a:ea typeface="Gmarket Sans TTF Medium" panose="02000000000000000000" pitchFamily="2" charset="-128"/>
                <a:cs typeface="Times New Roman" panose="02020603050405020304" pitchFamily="18" charset="0"/>
              </a:rPr>
              <a:t>Eucalyp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market Sans TTF Medium" panose="02000000000000000000" pitchFamily="2" charset="-128"/>
                <a:ea typeface="Gmarket Sans TTF Medium" panose="02000000000000000000" pitchFamily="2" charset="-128"/>
                <a:cs typeface="Times New Roman" panose="02020603050405020304" pitchFamily="18" charset="0"/>
              </a:rPr>
              <a:t>. (n.d.).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market Sans TTF Medium" panose="02000000000000000000" pitchFamily="2" charset="-128"/>
                <a:ea typeface="Gmarket Sans TTF Medium" panose="02000000000000000000" pitchFamily="2" charset="-128"/>
                <a:cs typeface="Times New Roman" panose="02020603050405020304" pitchFamily="18" charset="0"/>
              </a:rPr>
              <a:t>recruitment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market Sans TTF Medium" panose="02000000000000000000" pitchFamily="2" charset="-128"/>
                <a:ea typeface="Gmarket Sans TTF Medium" panose="02000000000000000000" pitchFamily="2" charset="-128"/>
                <a:cs typeface="Times New Roman" panose="02020603050405020304" pitchFamily="18" charset="0"/>
              </a:rPr>
              <a:t>. Retrieved from flaticon.com: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market Sans TTF Medium" panose="02000000000000000000" pitchFamily="2" charset="-128"/>
                <a:ea typeface="Gmarket Sans TTF Medium" panose="02000000000000000000" pitchFamily="2" charset="-128"/>
                <a:cs typeface="Times New Roman" panose="02020603050405020304" pitchFamily="18" charset="0"/>
                <a:hlinkClick r:id="rId6"/>
              </a:rPr>
              <a:t>https://www.flaticon.com/free-icon/recruitment_2083461</a:t>
            </a:r>
            <a:endParaRPr kumimoji="0" lang="en-CA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market Sans TTF Medium" panose="02000000000000000000" pitchFamily="2" charset="-128"/>
              <a:ea typeface="Gmarket Sans TTF Medium" panose="02000000000000000000" pitchFamily="2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market Sans TTF Medium" panose="02000000000000000000" pitchFamily="2" charset="-128"/>
                <a:ea typeface="Gmarket Sans TTF Medium" panose="02000000000000000000" pitchFamily="2" charset="-128"/>
                <a:cs typeface="Times New Roman" panose="02020603050405020304" pitchFamily="18" charset="0"/>
              </a:rPr>
              <a:t>Eucalyp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market Sans TTF Medium" panose="02000000000000000000" pitchFamily="2" charset="-128"/>
                <a:ea typeface="Gmarket Sans TTF Medium" panose="02000000000000000000" pitchFamily="2" charset="-128"/>
                <a:cs typeface="Times New Roman" panose="02020603050405020304" pitchFamily="18" charset="0"/>
              </a:rPr>
              <a:t>. (n.d.).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market Sans TTF Medium" panose="02000000000000000000" pitchFamily="2" charset="-128"/>
                <a:ea typeface="Gmarket Sans TTF Medium" panose="02000000000000000000" pitchFamily="2" charset="-128"/>
                <a:cs typeface="Times New Roman" panose="02020603050405020304" pitchFamily="18" charset="0"/>
              </a:rPr>
              <a:t>training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market Sans TTF Medium" panose="02000000000000000000" pitchFamily="2" charset="-128"/>
                <a:ea typeface="Gmarket Sans TTF Medium" panose="02000000000000000000" pitchFamily="2" charset="-128"/>
                <a:cs typeface="Times New Roman" panose="02020603050405020304" pitchFamily="18" charset="0"/>
              </a:rPr>
              <a:t>. Retrieved from flaticon.com: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market Sans TTF Medium" panose="02000000000000000000" pitchFamily="2" charset="-128"/>
                <a:ea typeface="Gmarket Sans TTF Medium" panose="02000000000000000000" pitchFamily="2" charset="-128"/>
                <a:cs typeface="Times New Roman" panose="02020603050405020304" pitchFamily="18" charset="0"/>
                <a:hlinkClick r:id="rId7"/>
              </a:rPr>
              <a:t>https://www.flaticon.com/free-icon/training_2849198</a:t>
            </a:r>
            <a:endParaRPr kumimoji="0" lang="en-CA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market Sans TTF Medium" panose="02000000000000000000" pitchFamily="2" charset="-128"/>
              <a:ea typeface="Gmarket Sans TTF Medium" panose="02000000000000000000" pitchFamily="2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market Sans TTF Medium" panose="02000000000000000000" pitchFamily="2" charset="-128"/>
                <a:ea typeface="Gmarket Sans TTF Medium" panose="02000000000000000000" pitchFamily="2" charset="-128"/>
                <a:cs typeface="Times New Roman" panose="02020603050405020304" pitchFamily="18" charset="0"/>
              </a:rPr>
              <a:t>Freepik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market Sans TTF Medium" panose="02000000000000000000" pitchFamily="2" charset="-128"/>
                <a:ea typeface="Gmarket Sans TTF Medium" panose="02000000000000000000" pitchFamily="2" charset="-128"/>
                <a:cs typeface="Times New Roman" panose="02020603050405020304" pitchFamily="18" charset="0"/>
              </a:rPr>
              <a:t>. (n.d.).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market Sans TTF Medium" panose="02000000000000000000" pitchFamily="2" charset="-128"/>
                <a:ea typeface="Gmarket Sans TTF Medium" panose="02000000000000000000" pitchFamily="2" charset="-128"/>
                <a:cs typeface="Times New Roman" panose="02020603050405020304" pitchFamily="18" charset="0"/>
              </a:rPr>
              <a:t>check-list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market Sans TTF Medium" panose="02000000000000000000" pitchFamily="2" charset="-128"/>
                <a:ea typeface="Gmarket Sans TTF Medium" panose="02000000000000000000" pitchFamily="2" charset="-128"/>
                <a:cs typeface="Times New Roman" panose="02020603050405020304" pitchFamily="18" charset="0"/>
              </a:rPr>
              <a:t>. Retrieved from flaticon.com: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market Sans TTF Medium" panose="02000000000000000000" pitchFamily="2" charset="-128"/>
                <a:ea typeface="Gmarket Sans TTF Medium" panose="02000000000000000000" pitchFamily="2" charset="-128"/>
                <a:cs typeface="Times New Roman" panose="02020603050405020304" pitchFamily="18" charset="0"/>
                <a:hlinkClick r:id="rId8"/>
              </a:rPr>
              <a:t>https://www.flaticon.com/free-icon/check-list_3300090</a:t>
            </a:r>
            <a:endParaRPr kumimoji="0" lang="en-CA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market Sans TTF Medium" panose="02000000000000000000" pitchFamily="2" charset="-128"/>
              <a:ea typeface="Gmarket Sans TTF Medium" panose="02000000000000000000" pitchFamily="2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market Sans TTF Medium" panose="02000000000000000000" pitchFamily="2" charset="-128"/>
                <a:ea typeface="Gmarket Sans TTF Medium" panose="02000000000000000000" pitchFamily="2" charset="-128"/>
                <a:cs typeface="Times New Roman" panose="02020603050405020304" pitchFamily="18" charset="0"/>
              </a:rPr>
              <a:t>Freepik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market Sans TTF Medium" panose="02000000000000000000" pitchFamily="2" charset="-128"/>
                <a:ea typeface="Gmarket Sans TTF Medium" panose="02000000000000000000" pitchFamily="2" charset="-128"/>
                <a:cs typeface="Times New Roman" panose="02020603050405020304" pitchFamily="18" charset="0"/>
              </a:rPr>
              <a:t>. (n.d.).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market Sans TTF Medium" panose="02000000000000000000" pitchFamily="2" charset="-128"/>
                <a:ea typeface="Gmarket Sans TTF Medium" panose="02000000000000000000" pitchFamily="2" charset="-128"/>
                <a:cs typeface="Times New Roman" panose="02020603050405020304" pitchFamily="18" charset="0"/>
              </a:rPr>
              <a:t>worldwide-shipping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market Sans TTF Medium" panose="02000000000000000000" pitchFamily="2" charset="-128"/>
                <a:ea typeface="Gmarket Sans TTF Medium" panose="02000000000000000000" pitchFamily="2" charset="-128"/>
                <a:cs typeface="Times New Roman" panose="02020603050405020304" pitchFamily="18" charset="0"/>
              </a:rPr>
              <a:t>. Retrieved from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market Sans TTF Medium" panose="02000000000000000000" pitchFamily="2" charset="-128"/>
                <a:ea typeface="Gmarket Sans TTF Medium" panose="02000000000000000000" pitchFamily="2" charset="-128"/>
                <a:cs typeface="Times New Roman" panose="02020603050405020304" pitchFamily="18" charset="0"/>
              </a:rPr>
              <a:t>flaticon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market Sans TTF Medium" panose="02000000000000000000" pitchFamily="2" charset="-128"/>
                <a:ea typeface="Gmarket Sans TTF Medium" panose="02000000000000000000" pitchFamily="2" charset="-128"/>
                <a:cs typeface="Times New Roman" panose="02020603050405020304" pitchFamily="18" charset="0"/>
              </a:rPr>
              <a:t>: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market Sans TTF Medium" panose="02000000000000000000" pitchFamily="2" charset="-128"/>
                <a:ea typeface="Gmarket Sans TTF Medium" panose="02000000000000000000" pitchFamily="2" charset="-128"/>
                <a:cs typeface="Times New Roman" panose="02020603050405020304" pitchFamily="18" charset="0"/>
                <a:hlinkClick r:id="rId9"/>
              </a:rPr>
              <a:t>https://www.flaticon.com/premium-icon/worldwide-shipping_2543192</a:t>
            </a:r>
            <a:endParaRPr kumimoji="0" lang="en-CA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market Sans TTF Medium" panose="02000000000000000000" pitchFamily="2" charset="-128"/>
              <a:ea typeface="Gmarket Sans TTF Medium" panose="02000000000000000000" pitchFamily="2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market Sans TTF Medium" panose="02000000000000000000" pitchFamily="2" charset="-128"/>
                <a:ea typeface="Gmarket Sans TTF Medium" panose="02000000000000000000" pitchFamily="2" charset="-128"/>
                <a:cs typeface="Times New Roman" panose="02020603050405020304" pitchFamily="18" charset="0"/>
              </a:rPr>
              <a:t>Kenton, W. (2020, 7 28).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market Sans TTF Medium" panose="02000000000000000000" pitchFamily="2" charset="-128"/>
                <a:ea typeface="Gmarket Sans TTF Medium" panose="02000000000000000000" pitchFamily="2" charset="-128"/>
                <a:cs typeface="Times New Roman" panose="02020603050405020304" pitchFamily="18" charset="0"/>
              </a:rPr>
              <a:t>human resources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market Sans TTF Medium" panose="02000000000000000000" pitchFamily="2" charset="-128"/>
                <a:ea typeface="Gmarket Sans TTF Medium" panose="02000000000000000000" pitchFamily="2" charset="-128"/>
                <a:cs typeface="Times New Roman" panose="02020603050405020304" pitchFamily="18" charset="0"/>
              </a:rPr>
              <a:t>. Retrieved from investopedia.com: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market Sans TTF Medium" panose="02000000000000000000" pitchFamily="2" charset="-128"/>
                <a:ea typeface="Gmarket Sans TTF Medium" panose="02000000000000000000" pitchFamily="2" charset="-128"/>
                <a:cs typeface="Times New Roman" panose="02020603050405020304" pitchFamily="18" charset="0"/>
                <a:hlinkClick r:id="rId10"/>
              </a:rPr>
              <a:t>https://www.investopedia.com/terms/h/humanresources.asp</a:t>
            </a:r>
            <a:endParaRPr kumimoji="0" lang="en-CA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market Sans TTF Medium" panose="02000000000000000000" pitchFamily="2" charset="-128"/>
              <a:ea typeface="Gmarket Sans TTF Medium" panose="02000000000000000000" pitchFamily="2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market Sans TTF Medium" panose="02000000000000000000" pitchFamily="2" charset="-128"/>
                <a:ea typeface="Gmarket Sans TTF Medium" panose="02000000000000000000" pitchFamily="2" charset="-128"/>
                <a:cs typeface="Times New Roman" panose="02020603050405020304" pitchFamily="18" charset="0"/>
              </a:rPr>
              <a:t>Pahi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market Sans TTF Medium" panose="02000000000000000000" pitchFamily="2" charset="-128"/>
                <a:ea typeface="Gmarket Sans TTF Medium" panose="02000000000000000000" pitchFamily="2" charset="-128"/>
                <a:cs typeface="Times New Roman" panose="02020603050405020304" pitchFamily="18" charset="0"/>
              </a:rPr>
              <a:t>, N. (n.d.).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market Sans TTF Medium" panose="02000000000000000000" pitchFamily="2" charset="-128"/>
                <a:ea typeface="Gmarket Sans TTF Medium" panose="02000000000000000000" pitchFamily="2" charset="-128"/>
                <a:cs typeface="Times New Roman" panose="02020603050405020304" pitchFamily="18" charset="0"/>
              </a:rPr>
              <a:t>inventory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market Sans TTF Medium" panose="02000000000000000000" pitchFamily="2" charset="-128"/>
                <a:ea typeface="Gmarket Sans TTF Medium" panose="02000000000000000000" pitchFamily="2" charset="-128"/>
                <a:cs typeface="Times New Roman" panose="02020603050405020304" pitchFamily="18" charset="0"/>
              </a:rPr>
              <a:t>. Retrieved from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market Sans TTF Medium" panose="02000000000000000000" pitchFamily="2" charset="-128"/>
                <a:ea typeface="Gmarket Sans TTF Medium" panose="02000000000000000000" pitchFamily="2" charset="-128"/>
                <a:cs typeface="Times New Roman" panose="02020603050405020304" pitchFamily="18" charset="0"/>
              </a:rPr>
              <a:t>flaticon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market Sans TTF Medium" panose="02000000000000000000" pitchFamily="2" charset="-128"/>
                <a:ea typeface="Gmarket Sans TTF Medium" panose="02000000000000000000" pitchFamily="2" charset="-128"/>
                <a:cs typeface="Times New Roman" panose="02020603050405020304" pitchFamily="18" charset="0"/>
              </a:rPr>
              <a:t>: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market Sans TTF Medium" panose="02000000000000000000" pitchFamily="2" charset="-128"/>
                <a:ea typeface="Gmarket Sans TTF Medium" panose="02000000000000000000" pitchFamily="2" charset="-128"/>
                <a:cs typeface="Times New Roman" panose="02020603050405020304" pitchFamily="18" charset="0"/>
                <a:hlinkClick r:id="rId11"/>
              </a:rPr>
              <a:t>https://www.flaticon.com/free-icon/inventory_2897763</a:t>
            </a:r>
            <a:endParaRPr kumimoji="0" lang="en-CA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market Sans TTF Medium" panose="02000000000000000000" pitchFamily="2" charset="-128"/>
              <a:ea typeface="Gmarket Sans TTF Medium" panose="02000000000000000000" pitchFamily="2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market Sans TTF Medium" panose="02000000000000000000" pitchFamily="2" charset="-128"/>
                <a:ea typeface="Gmarket Sans TTF Medium" panose="02000000000000000000" pitchFamily="2" charset="-128"/>
                <a:cs typeface="Times New Roman" panose="02020603050405020304" pitchFamily="18" charset="0"/>
              </a:rPr>
              <a:t>Ware, G. (n.d.).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market Sans TTF Medium" panose="02000000000000000000" pitchFamily="2" charset="-128"/>
                <a:ea typeface="Gmarket Sans TTF Medium" panose="02000000000000000000" pitchFamily="2" charset="-128"/>
                <a:cs typeface="Times New Roman" panose="02020603050405020304" pitchFamily="18" charset="0"/>
              </a:rPr>
              <a:t>question-mark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market Sans TTF Medium" panose="02000000000000000000" pitchFamily="2" charset="-128"/>
                <a:ea typeface="Gmarket Sans TTF Medium" panose="02000000000000000000" pitchFamily="2" charset="-128"/>
                <a:cs typeface="Times New Roman" panose="02020603050405020304" pitchFamily="18" charset="0"/>
              </a:rPr>
              <a:t>. Retrieved from flaticon.ca: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market Sans TTF Medium" panose="02000000000000000000" pitchFamily="2" charset="-128"/>
                <a:ea typeface="Gmarket Sans TTF Medium" panose="02000000000000000000" pitchFamily="2" charset="-128"/>
                <a:cs typeface="Times New Roman" panose="02020603050405020304" pitchFamily="18" charset="0"/>
                <a:hlinkClick r:id="rId12"/>
              </a:rPr>
              <a:t>https://www.flaticon.com/premium-icon/question-mark_4192747</a:t>
            </a:r>
            <a:endParaRPr kumimoji="0" lang="en-CA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market Sans TTF Medium" panose="02000000000000000000" pitchFamily="2" charset="-128"/>
              <a:ea typeface="Gmarket Sans TTF Medium" panose="02000000000000000000" pitchFamily="2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market Sans TTF Medium" panose="02000000000000000000" pitchFamily="2" charset="-128"/>
                <a:ea typeface="Gmarket Sans TTF Medium" panose="02000000000000000000" pitchFamily="2" charset="-128"/>
                <a:cs typeface="Times New Roman" panose="02020603050405020304" pitchFamily="18" charset="0"/>
              </a:rPr>
              <a:t>Wichai.wi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market Sans TTF Medium" panose="02000000000000000000" pitchFamily="2" charset="-128"/>
                <a:ea typeface="Gmarket Sans TTF Medium" panose="02000000000000000000" pitchFamily="2" charset="-128"/>
                <a:cs typeface="Times New Roman" panose="02020603050405020304" pitchFamily="18" charset="0"/>
              </a:rPr>
              <a:t>. (n.d.).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market Sans TTF Medium" panose="02000000000000000000" pitchFamily="2" charset="-128"/>
                <a:ea typeface="Gmarket Sans TTF Medium" panose="02000000000000000000" pitchFamily="2" charset="-128"/>
                <a:cs typeface="Times New Roman" panose="02020603050405020304" pitchFamily="18" charset="0"/>
              </a:rPr>
              <a:t>order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market Sans TTF Medium" panose="02000000000000000000" pitchFamily="2" charset="-128"/>
                <a:ea typeface="Gmarket Sans TTF Medium" panose="02000000000000000000" pitchFamily="2" charset="-128"/>
                <a:cs typeface="Times New Roman" panose="02020603050405020304" pitchFamily="18" charset="0"/>
              </a:rPr>
              <a:t>. Retrieved from flaticon.com: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market Sans TTF Medium" panose="02000000000000000000" pitchFamily="2" charset="-128"/>
                <a:ea typeface="Gmarket Sans TTF Medium" panose="02000000000000000000" pitchFamily="2" charset="-128"/>
                <a:cs typeface="Times New Roman" panose="02020603050405020304" pitchFamily="18" charset="0"/>
                <a:hlinkClick r:id="rId13"/>
              </a:rPr>
              <a:t>https://www.flaticon.com/free-icon/order_1356556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market Sans TTF Medium" panose="02000000000000000000" pitchFamily="2" charset="-128"/>
              <a:ea typeface="Gmarket Sans TTF Medium" panose="02000000000000000000" pitchFamily="2" charset="-128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7000"/>
              </a:lnSpc>
              <a:spcAft>
                <a:spcPts val="800"/>
              </a:spcAft>
            </a:pPr>
            <a:r>
              <a:rPr lang="en-US" dirty="0" err="1">
                <a:effectLst/>
                <a:latin typeface="Gmarket Sans TTF Medium" panose="02000000000000000000" pitchFamily="2" charset="-128"/>
                <a:ea typeface="Gmarket Sans TTF Medium" panose="02000000000000000000" pitchFamily="2" charset="-128"/>
                <a:cs typeface="Times New Roman" panose="02020603050405020304" pitchFamily="18" charset="0"/>
              </a:rPr>
              <a:t>Freepik</a:t>
            </a:r>
            <a:r>
              <a:rPr lang="en-US" dirty="0">
                <a:effectLst/>
                <a:latin typeface="Gmarket Sans TTF Medium" panose="02000000000000000000" pitchFamily="2" charset="-128"/>
                <a:ea typeface="Gmarket Sans TTF Medium" panose="02000000000000000000" pitchFamily="2" charset="-128"/>
                <a:cs typeface="Times New Roman" panose="02020603050405020304" pitchFamily="18" charset="0"/>
              </a:rPr>
              <a:t>. (n.d.). </a:t>
            </a:r>
            <a:r>
              <a:rPr lang="en-US" i="1" dirty="0">
                <a:effectLst/>
                <a:latin typeface="Gmarket Sans TTF Medium" panose="02000000000000000000" pitchFamily="2" charset="-128"/>
                <a:ea typeface="Gmarket Sans TTF Medium" panose="02000000000000000000" pitchFamily="2" charset="-128"/>
                <a:cs typeface="Times New Roman" panose="02020603050405020304" pitchFamily="18" charset="0"/>
              </a:rPr>
              <a:t>one</a:t>
            </a:r>
            <a:r>
              <a:rPr lang="en-US" dirty="0">
                <a:effectLst/>
                <a:latin typeface="Gmarket Sans TTF Medium" panose="02000000000000000000" pitchFamily="2" charset="-128"/>
                <a:ea typeface="Gmarket Sans TTF Medium" panose="02000000000000000000" pitchFamily="2" charset="-128"/>
                <a:cs typeface="Times New Roman" panose="02020603050405020304" pitchFamily="18" charset="0"/>
              </a:rPr>
              <a:t>. Retrieved from flaticon.com: </a:t>
            </a:r>
            <a:r>
              <a:rPr lang="en-US" dirty="0">
                <a:effectLst/>
                <a:latin typeface="Gmarket Sans TTF Medium" panose="02000000000000000000" pitchFamily="2" charset="-128"/>
                <a:ea typeface="Gmarket Sans TTF Medium" panose="02000000000000000000" pitchFamily="2" charset="-128"/>
                <a:cs typeface="Times New Roman" panose="02020603050405020304" pitchFamily="18" charset="0"/>
                <a:hlinkClick r:id="rId14"/>
              </a:rPr>
              <a:t>https://www.flaticon.com/premium-icon/one_1979440</a:t>
            </a:r>
            <a:endParaRPr lang="en-CA" dirty="0">
              <a:effectLst/>
              <a:latin typeface="Gmarket Sans TTF Medium" panose="02000000000000000000" pitchFamily="2" charset="-128"/>
              <a:ea typeface="Gmarket Sans TTF Medium" panose="02000000000000000000" pitchFamily="2" charset="-128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7000"/>
              </a:lnSpc>
              <a:spcAft>
                <a:spcPts val="800"/>
              </a:spcAft>
            </a:pPr>
            <a:r>
              <a:rPr lang="en-US" dirty="0" err="1">
                <a:effectLst/>
                <a:latin typeface="Gmarket Sans TTF Medium" panose="02000000000000000000" pitchFamily="2" charset="-128"/>
                <a:ea typeface="Gmarket Sans TTF Medium" panose="02000000000000000000" pitchFamily="2" charset="-128"/>
                <a:cs typeface="Times New Roman" panose="02020603050405020304" pitchFamily="18" charset="0"/>
              </a:rPr>
              <a:t>Freepik</a:t>
            </a:r>
            <a:r>
              <a:rPr lang="en-US" dirty="0">
                <a:effectLst/>
                <a:latin typeface="Gmarket Sans TTF Medium" panose="02000000000000000000" pitchFamily="2" charset="-128"/>
                <a:ea typeface="Gmarket Sans TTF Medium" panose="02000000000000000000" pitchFamily="2" charset="-128"/>
                <a:cs typeface="Times New Roman" panose="02020603050405020304" pitchFamily="18" charset="0"/>
              </a:rPr>
              <a:t>. (n.d.). </a:t>
            </a:r>
            <a:r>
              <a:rPr lang="en-US" i="1" dirty="0">
                <a:effectLst/>
                <a:latin typeface="Gmarket Sans TTF Medium" panose="02000000000000000000" pitchFamily="2" charset="-128"/>
                <a:ea typeface="Gmarket Sans TTF Medium" panose="02000000000000000000" pitchFamily="2" charset="-128"/>
                <a:cs typeface="Times New Roman" panose="02020603050405020304" pitchFamily="18" charset="0"/>
              </a:rPr>
              <a:t>three</a:t>
            </a:r>
            <a:r>
              <a:rPr lang="en-US" dirty="0">
                <a:effectLst/>
                <a:latin typeface="Gmarket Sans TTF Medium" panose="02000000000000000000" pitchFamily="2" charset="-128"/>
                <a:ea typeface="Gmarket Sans TTF Medium" panose="02000000000000000000" pitchFamily="2" charset="-128"/>
                <a:cs typeface="Times New Roman" panose="02020603050405020304" pitchFamily="18" charset="0"/>
              </a:rPr>
              <a:t>. Retrieved from flaticon.com: </a:t>
            </a:r>
            <a:r>
              <a:rPr lang="en-US" dirty="0">
                <a:effectLst/>
                <a:latin typeface="Gmarket Sans TTF Medium" panose="02000000000000000000" pitchFamily="2" charset="-128"/>
                <a:ea typeface="Gmarket Sans TTF Medium" panose="02000000000000000000" pitchFamily="2" charset="-128"/>
                <a:cs typeface="Times New Roman" panose="02020603050405020304" pitchFamily="18" charset="0"/>
                <a:hlinkClick r:id="rId15"/>
              </a:rPr>
              <a:t>https://www.flaticon.com/free-icon/three_3521937</a:t>
            </a:r>
            <a:endParaRPr lang="en-CA" dirty="0">
              <a:effectLst/>
              <a:latin typeface="Gmarket Sans TTF Medium" panose="02000000000000000000" pitchFamily="2" charset="-128"/>
              <a:ea typeface="Gmarket Sans TTF Medium" panose="02000000000000000000" pitchFamily="2" charset="-128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7000"/>
              </a:lnSpc>
              <a:spcAft>
                <a:spcPts val="800"/>
              </a:spcAft>
            </a:pPr>
            <a:r>
              <a:rPr lang="en-US" dirty="0" err="1">
                <a:effectLst/>
                <a:latin typeface="Gmarket Sans TTF Medium" panose="02000000000000000000" pitchFamily="2" charset="-128"/>
                <a:ea typeface="Gmarket Sans TTF Medium" panose="02000000000000000000" pitchFamily="2" charset="-128"/>
                <a:cs typeface="Times New Roman" panose="02020603050405020304" pitchFamily="18" charset="0"/>
              </a:rPr>
              <a:t>Freepik</a:t>
            </a:r>
            <a:r>
              <a:rPr lang="en-US" dirty="0">
                <a:effectLst/>
                <a:latin typeface="Gmarket Sans TTF Medium" panose="02000000000000000000" pitchFamily="2" charset="-128"/>
                <a:ea typeface="Gmarket Sans TTF Medium" panose="02000000000000000000" pitchFamily="2" charset="-128"/>
                <a:cs typeface="Times New Roman" panose="02020603050405020304" pitchFamily="18" charset="0"/>
              </a:rPr>
              <a:t>. (n.d.). </a:t>
            </a:r>
            <a:r>
              <a:rPr lang="en-US" i="1" dirty="0">
                <a:effectLst/>
                <a:latin typeface="Gmarket Sans TTF Medium" panose="02000000000000000000" pitchFamily="2" charset="-128"/>
                <a:ea typeface="Gmarket Sans TTF Medium" panose="02000000000000000000" pitchFamily="2" charset="-128"/>
                <a:cs typeface="Times New Roman" panose="02020603050405020304" pitchFamily="18" charset="0"/>
              </a:rPr>
              <a:t>two</a:t>
            </a:r>
            <a:r>
              <a:rPr lang="en-US" dirty="0">
                <a:effectLst/>
                <a:latin typeface="Gmarket Sans TTF Medium" panose="02000000000000000000" pitchFamily="2" charset="-128"/>
                <a:ea typeface="Gmarket Sans TTF Medium" panose="02000000000000000000" pitchFamily="2" charset="-128"/>
                <a:cs typeface="Times New Roman" panose="02020603050405020304" pitchFamily="18" charset="0"/>
              </a:rPr>
              <a:t>. Retrieved from flaticon.com: </a:t>
            </a:r>
            <a:r>
              <a:rPr lang="en-US" dirty="0">
                <a:effectLst/>
                <a:latin typeface="Gmarket Sans TTF Medium" panose="02000000000000000000" pitchFamily="2" charset="-128"/>
                <a:ea typeface="Gmarket Sans TTF Medium" panose="02000000000000000000" pitchFamily="2" charset="-128"/>
                <a:cs typeface="Times New Roman" panose="02020603050405020304" pitchFamily="18" charset="0"/>
                <a:hlinkClick r:id="rId16"/>
              </a:rPr>
              <a:t>https://www.flaticon.com/free-icon/two_3521999</a:t>
            </a:r>
            <a:endParaRPr lang="en-CA" dirty="0">
              <a:effectLst/>
              <a:latin typeface="Gmarket Sans TTF Medium" panose="02000000000000000000" pitchFamily="2" charset="-128"/>
              <a:ea typeface="Gmarket Sans TTF Medium" panose="02000000000000000000" pitchFamily="2" charset="-128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market Sans TTF Medium" panose="02000000000000000000" pitchFamily="2" charset="-128"/>
              <a:ea typeface="Gmarket Sans TTF Medium" panose="02000000000000000000" pitchFamily="2" charset="-128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676</Words>
  <Application>Microsoft Office PowerPoint</Application>
  <PresentationFormat>Custom</PresentationFormat>
  <Paragraphs>59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Gmarket Sans Light</vt:lpstr>
      <vt:lpstr>Gmarket Sans TTF Light</vt:lpstr>
      <vt:lpstr>Gmarket Sans TTF Medium</vt:lpstr>
      <vt:lpstr>Noto Sans KR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officegen</dc:creator>
  <cp:lastModifiedBy>Seonhye Yoon</cp:lastModifiedBy>
  <cp:revision>18</cp:revision>
  <dcterms:created xsi:type="dcterms:W3CDTF">2021-09-27T02:49:04Z</dcterms:created>
  <dcterms:modified xsi:type="dcterms:W3CDTF">2021-09-26T20:28:58Z</dcterms:modified>
</cp:coreProperties>
</file>