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4" r:id="rId7"/>
    <p:sldId id="263" r:id="rId8"/>
    <p:sldId id="264" r:id="rId9"/>
    <p:sldId id="279" r:id="rId10"/>
    <p:sldId id="280" r:id="rId11"/>
    <p:sldId id="268" r:id="rId12"/>
    <p:sldId id="275" r:id="rId13"/>
    <p:sldId id="273" r:id="rId14"/>
    <p:sldId id="276" r:id="rId15"/>
    <p:sldId id="277" r:id="rId16"/>
  </p:sldIdLst>
  <p:sldSz cx="18288000" cy="10287000"/>
  <p:notesSz cx="10287000" cy="18288000"/>
  <p:embeddedFontLst>
    <p:embeddedFont>
      <p:font typeface="Cafe24 Dangdanghae" pitchFamily="2" charset="-12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market Sans TTF Light" panose="02000000000000000000" pitchFamily="2" charset="-128"/>
      <p:regular r:id="rId23"/>
    </p:embeddedFont>
    <p:embeddedFont>
      <p:font typeface="Gmarket Sans TTF Medium" panose="02000000000000000000" pitchFamily="2" charset="-128"/>
      <p:regular r:id="rId24"/>
    </p:embeddedFont>
    <p:embeddedFont>
      <p:font typeface="S-Core Dream 4 Regular" panose="020B0503030302020204" pitchFamily="34" charset="-127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595959"/>
    <a:srgbClr val="EC1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7" autoAdjust="0"/>
    <p:restoredTop sz="74383" autoAdjust="0"/>
  </p:normalViewPr>
  <p:slideViewPr>
    <p:cSldViewPr>
      <p:cViewPr varScale="1">
        <p:scale>
          <a:sx n="54" d="100"/>
          <a:sy n="54" d="100"/>
        </p:scale>
        <p:origin x="1764" y="96"/>
      </p:cViewPr>
      <p:guideLst>
        <p:guide orient="horz" pos="2160"/>
        <p:guide pos="56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795D9-12DA-4816-BAFE-E1128F816F14}" type="datetimeFigureOut">
              <a:rPr lang="en-CA" smtClean="0"/>
              <a:t>2021-10-14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2CE7E-CC5E-49BA-A447-40032BBE0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7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Hello, I’m Seonhye Yoon, and today I’ll talk about the Value proposition.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20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about the Pains?</a:t>
            </a:r>
          </a:p>
          <a:p>
            <a:r>
              <a:rPr lang="en-CA" dirty="0"/>
              <a:t>If there is no item in near inventory, it takes long time to get the merchandise.</a:t>
            </a:r>
          </a:p>
          <a:p>
            <a:r>
              <a:rPr lang="en-CA" dirty="0"/>
              <a:t>And if customers don’t know how to fix or install it. They need to visit the car repair center anyway.</a:t>
            </a:r>
          </a:p>
          <a:p>
            <a:r>
              <a:rPr lang="en-CA" dirty="0"/>
              <a:t>Last, Difficulty to return.</a:t>
            </a:r>
          </a:p>
          <a:p>
            <a:r>
              <a:rPr lang="en-CA" dirty="0"/>
              <a:t>They provide 30-day easy return, but it is still difficult and take more time compared to the actual stores. Moreover, </a:t>
            </a:r>
            <a:r>
              <a:rPr lang="en-US" dirty="0"/>
              <a:t>Customers still need to pay for the shipping cost if they want to return.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96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About the Customer Relationship.</a:t>
            </a:r>
          </a:p>
          <a:p>
            <a:r>
              <a:rPr lang="en-US" dirty="0"/>
              <a:t>When I think about customer relationships, these are what came to mind;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Inexpensive/Cost Reduction.</a:t>
            </a:r>
            <a:r>
              <a:rPr lang="en-CA" dirty="0"/>
              <a:t> it’s because </a:t>
            </a:r>
            <a:r>
              <a:rPr lang="en-CA" dirty="0" err="1"/>
              <a:t>TdotPerformance</a:t>
            </a:r>
            <a:r>
              <a:rPr lang="en-CA" dirty="0"/>
              <a:t> sells the product at lower cost than the other shops.</a:t>
            </a:r>
          </a:p>
          <a:p>
            <a:r>
              <a:rPr lang="en-CA" dirty="0"/>
              <a:t>Variety/Diversity. They sells a lot of merchandise. Also, even if there is no item in near inventory, they might have same or similar item in other inventory.</a:t>
            </a:r>
          </a:p>
          <a:p>
            <a:r>
              <a:rPr lang="en-CA" dirty="0"/>
              <a:t>Updating Constantly. </a:t>
            </a:r>
            <a:r>
              <a:rPr lang="en-US" dirty="0"/>
              <a:t>Brand-new autos and accessories are launched every year and every month, so </a:t>
            </a:r>
            <a:r>
              <a:rPr lang="en-US" dirty="0" err="1"/>
              <a:t>TdotPerformance</a:t>
            </a:r>
            <a:r>
              <a:rPr lang="en-US" dirty="0"/>
              <a:t> updates their product list constantly.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90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Lastly, Channels.</a:t>
            </a:r>
          </a:p>
          <a:p>
            <a:r>
              <a:rPr lang="en-CA" dirty="0"/>
              <a:t>How </a:t>
            </a:r>
            <a:r>
              <a:rPr lang="en-CA" dirty="0" err="1"/>
              <a:t>TdotPerformance</a:t>
            </a:r>
            <a:r>
              <a:rPr lang="en-CA" dirty="0"/>
              <a:t> appeals their website to customers?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dirty="0">
                <a:effectLst/>
                <a:latin typeface="Gmarket Sans TTF Light" panose="02000000000000000000" pitchFamily="2" charset="-128"/>
                <a:ea typeface="Batang" panose="02030600000101010101" pitchFamily="18" charset="-127"/>
                <a:cs typeface="Times New Roman" panose="02020603050405020304" pitchFamily="18" charset="0"/>
              </a:rPr>
              <a:t>When provisional customers search for items sold on the site, Promoting items to be at the top of the list.</a:t>
            </a:r>
            <a:endParaRPr lang="en-CA" sz="1800" dirty="0">
              <a:effectLst/>
              <a:latin typeface="Calibri" panose="020F0502020204030204" pitchFamily="34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endParaRPr lang="en-CA" dirty="0"/>
          </a:p>
          <a:p>
            <a:r>
              <a:rPr lang="en-CA" dirty="0"/>
              <a:t>And purchase.</a:t>
            </a:r>
          </a:p>
          <a:p>
            <a:r>
              <a:rPr lang="en-CA" dirty="0" err="1"/>
              <a:t>TdotPerformane</a:t>
            </a:r>
            <a:r>
              <a:rPr lang="en-CA" dirty="0"/>
              <a:t> has a </a:t>
            </a:r>
            <a:r>
              <a:rPr lang="en-CA" dirty="0" err="1"/>
              <a:t>seach</a:t>
            </a:r>
            <a:r>
              <a:rPr lang="en-CA" dirty="0"/>
              <a:t> engine that gets results according to the type, model, and year of the car.</a:t>
            </a:r>
          </a:p>
          <a:p>
            <a:r>
              <a:rPr lang="en-CA" dirty="0"/>
              <a:t>They can search by the car details, but also can find by the product what they need. For example, if customer find some specific item and order it, they pop-up to get information about customers’ cars.</a:t>
            </a:r>
          </a:p>
          <a:p>
            <a:endParaRPr lang="en-CA" dirty="0"/>
          </a:p>
          <a:p>
            <a:r>
              <a:rPr lang="en-CA" dirty="0"/>
              <a:t>Then After sales.</a:t>
            </a:r>
          </a:p>
          <a:p>
            <a:r>
              <a:rPr lang="en-CA" dirty="0"/>
              <a:t>Customers can return easily during the 30-day if they do not use the product or it has the defects.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93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this presentation I talked about What is the Gain Creators and Pain Relievers for the company, and Customer Segments such as Customers job, and their gains and pains.</a:t>
            </a:r>
          </a:p>
          <a:p>
            <a:r>
              <a:rPr lang="en-CA" dirty="0"/>
              <a:t>Then also talked about Customer relationships and Channels.</a:t>
            </a:r>
          </a:p>
          <a:p>
            <a:endParaRPr lang="en-CA" dirty="0"/>
          </a:p>
          <a:p>
            <a:r>
              <a:rPr lang="en-CA" dirty="0"/>
              <a:t>Thank you for listening and have a great 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9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79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index for presentation.</a:t>
            </a:r>
          </a:p>
          <a:p>
            <a:r>
              <a:rPr lang="en-CA" dirty="0"/>
              <a:t>Firstly I’m going to say about value proposition, then Customer segments, and pass to the Customer relationship and last one is Channels.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49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So! In the value proposition, I want to say about the company what I chose, and their gain creators and pain relievers.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70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chose the </a:t>
            </a:r>
            <a:r>
              <a:rPr lang="en-CA" dirty="0" err="1"/>
              <a:t>TdotPerformance</a:t>
            </a:r>
            <a:r>
              <a:rPr lang="en-CA" dirty="0"/>
              <a:t>. This company is from the Dragons’ Den’s 8</a:t>
            </a:r>
            <a:r>
              <a:rPr lang="en-CA" baseline="30000" dirty="0"/>
              <a:t>th</a:t>
            </a:r>
            <a:r>
              <a:rPr lang="en-CA" dirty="0"/>
              <a:t> episode in season 10.</a:t>
            </a:r>
          </a:p>
          <a:p>
            <a:r>
              <a:rPr lang="en-CA" dirty="0"/>
              <a:t>So What kind of company is this?</a:t>
            </a:r>
          </a:p>
          <a:p>
            <a:r>
              <a:rPr lang="en-CA" dirty="0"/>
              <a:t>They sells high quality performance parts and accessories for cars at low-cost.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4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 is the three gain creators for </a:t>
            </a:r>
            <a:r>
              <a:rPr lang="en-CA" dirty="0" err="1"/>
              <a:t>TdotPerformance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First, Searching fit items. There are too much items for each vehicles, so customers have to consider that product is suitable for their autos. However, </a:t>
            </a:r>
            <a:r>
              <a:rPr lang="en-CA" dirty="0" err="1"/>
              <a:t>TdotPerformace</a:t>
            </a:r>
            <a:r>
              <a:rPr lang="en-CA" dirty="0"/>
              <a:t> has their searching engine to get products by customers’ car makes, model, and the year. Therefore, Customers don’t need to consider that product will fit theirs.</a:t>
            </a:r>
          </a:p>
          <a:p>
            <a:endParaRPr lang="en-CA" dirty="0"/>
          </a:p>
          <a:p>
            <a:r>
              <a:rPr lang="en-CA" dirty="0"/>
              <a:t>Then, Delivery.</a:t>
            </a:r>
          </a:p>
          <a:p>
            <a:r>
              <a:rPr lang="en-CA" dirty="0"/>
              <a:t>Sometimes the performance parts and accessories for autos are hard to carry it. However, this </a:t>
            </a:r>
            <a:r>
              <a:rPr lang="en-CA" dirty="0" err="1"/>
              <a:t>TdotPerformance</a:t>
            </a:r>
            <a:r>
              <a:rPr lang="en-CA" dirty="0"/>
              <a:t> delivers to the customers’ house or place where they want. Even with free delivery fee if it’s in Canada.</a:t>
            </a:r>
          </a:p>
          <a:p>
            <a:endParaRPr lang="en-CA" dirty="0"/>
          </a:p>
          <a:p>
            <a:r>
              <a:rPr lang="en-CA" dirty="0"/>
              <a:t>Lastly, Low Price.</a:t>
            </a:r>
          </a:p>
          <a:p>
            <a:r>
              <a:rPr lang="en-CA" dirty="0"/>
              <a:t>They sells items at cheaper price than other offline shopping malls. Because they are 100% Canadian owned, they do not charge any custom duties or brokerage fees. 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78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the Pain Relievers</a:t>
            </a:r>
          </a:p>
          <a:p>
            <a:r>
              <a:rPr lang="en-US" dirty="0"/>
              <a:t>Deliveries are sometimes slow in Canada. This is because the area of Canada is so large, so they have warehouses all over Canada to solve this problem.</a:t>
            </a:r>
          </a:p>
          <a:p>
            <a:endParaRPr lang="en-US" dirty="0"/>
          </a:p>
          <a:p>
            <a:r>
              <a:rPr lang="en-US" dirty="0"/>
              <a:t>It is a chronic problem of online shopping that it is difficult to return/refund. To solve this problem, </a:t>
            </a:r>
            <a:r>
              <a:rPr lang="en-US" dirty="0" err="1"/>
              <a:t>TdotPerformance</a:t>
            </a:r>
            <a:r>
              <a:rPr lang="en-US" dirty="0"/>
              <a:t> provide the 30-day easy return service which is return the unused, damaged or altered product in any for.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15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Secondly, Customer Segments.</a:t>
            </a:r>
          </a:p>
          <a:p>
            <a:r>
              <a:rPr lang="en-CA" dirty="0"/>
              <a:t>This part includes Customers’ jobs, and their gains and pains.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Customers’ Jobs.</a:t>
            </a:r>
          </a:p>
          <a:p>
            <a:r>
              <a:rPr lang="en-CA" dirty="0"/>
              <a:t>What they have to do to use this service.</a:t>
            </a:r>
          </a:p>
          <a:p>
            <a:r>
              <a:rPr lang="en-CA" dirty="0"/>
              <a:t>This is not to different when they buy performance parts or accessories for their vehicles from offline.</a:t>
            </a:r>
          </a:p>
          <a:p>
            <a:endParaRPr lang="en-CA" dirty="0"/>
          </a:p>
          <a:p>
            <a:r>
              <a:rPr lang="en-CA" dirty="0"/>
              <a:t>Customers just need to find out what they need for their cars, such as tires, lightning, and so on.</a:t>
            </a:r>
          </a:p>
          <a:p>
            <a:r>
              <a:rPr lang="en-CA" dirty="0"/>
              <a:t>Then they need to make sure the product fits their cars. It is already sorted out, but just for double check.</a:t>
            </a:r>
          </a:p>
          <a:p>
            <a:r>
              <a:rPr lang="en-CA" dirty="0"/>
              <a:t>Order the items, and after delivery, just confirm that item is right, and works well.</a:t>
            </a:r>
          </a:p>
          <a:p>
            <a:r>
              <a:rPr lang="en-CA" dirty="0"/>
              <a:t>Then fix or just put it in the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37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 is the customers’ gains if they buy the product from </a:t>
            </a:r>
            <a:r>
              <a:rPr lang="en-CA" dirty="0" err="1"/>
              <a:t>TdotPerformance</a:t>
            </a:r>
            <a:r>
              <a:rPr lang="en-CA" dirty="0"/>
              <a:t>?</a:t>
            </a:r>
          </a:p>
          <a:p>
            <a:r>
              <a:rPr lang="en-CA" dirty="0"/>
              <a:t>First lower price.</a:t>
            </a:r>
          </a:p>
          <a:p>
            <a:r>
              <a:rPr lang="en-CA" dirty="0"/>
              <a:t>Customers can get parts or accessories at lower price than offline shops.</a:t>
            </a:r>
          </a:p>
          <a:p>
            <a:r>
              <a:rPr lang="en-CA" dirty="0"/>
              <a:t>And They also can find some rare items, or products that they can’t find in the offline shop.</a:t>
            </a:r>
          </a:p>
          <a:p>
            <a:r>
              <a:rPr lang="en-CA" dirty="0"/>
              <a:t>The last one is not only for </a:t>
            </a:r>
            <a:r>
              <a:rPr lang="en-CA" dirty="0" err="1"/>
              <a:t>Tdotperformance</a:t>
            </a:r>
            <a:r>
              <a:rPr lang="en-CA" dirty="0"/>
              <a:t>. It is a characteristic from online shopping. Customers can buy anytime, anywhere when they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2CE7E-CC5E-49BA-A447-40032BBE04A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79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aitca.sharepoint.com/teams/alone/Shared%20Documents/Forms/AllItems.aspx?id=%2Fteams%2Falone%2FShared%20Documents%2FGeneral%2FRecordings%2FView%20Only%2FMeeting%20in%20%5FGeneral%5F%2D20211014%5F235413%2DMeeting%20Recording%2Emp4&amp;parent=%2Fteams%2Falone%2FShared%20Documents%2FGeneral%2FRecordings%2FView%20Only" TargetMode="External"/><Relationship Id="rId5" Type="http://schemas.openxmlformats.org/officeDocument/2006/relationships/hyperlink" Target="https://gem.cbc.ca/media/dragons-den/s10e08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remium-icon/searching_2170040" TargetMode="External"/><Relationship Id="rId13" Type="http://schemas.openxmlformats.org/officeDocument/2006/relationships/hyperlink" Target="https://www.flaticon.com/free-icon/tyre_5491615" TargetMode="External"/><Relationship Id="rId18" Type="http://schemas.openxmlformats.org/officeDocument/2006/relationships/hyperlink" Target="https://www.flaticon.com/premium-icon/buy-button_3655469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" TargetMode="External"/><Relationship Id="rId12" Type="http://schemas.openxmlformats.org/officeDocument/2006/relationships/hyperlink" Target="https://www.flaticon.com/free-icon/exchange_1585197" TargetMode="External"/><Relationship Id="rId17" Type="http://schemas.openxmlformats.org/officeDocument/2006/relationships/hyperlink" Target="https://www.flaticon.com/premium-icon/reverse-trend_2118232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ww.flaticon.com/premium-icon/car-repair_1729067" TargetMode="External"/><Relationship Id="rId20" Type="http://schemas.openxmlformats.org/officeDocument/2006/relationships/hyperlink" Target="https://www.flaticon.com/premium-icon/confused_412645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ricanvas.com/templates/presentation/1x5u-%EA%B0%90%EC%84%B1%EC%A0%81%EC%9D%B8-%ED%94%84%EB%A0%88%EC%A0%A0%ED%85%8C%EC%9D%B4%EC%85%98" TargetMode="External"/><Relationship Id="rId11" Type="http://schemas.openxmlformats.org/officeDocument/2006/relationships/hyperlink" Target="https://www.flaticon.com/free-icon/canada_4498652" TargetMode="External"/><Relationship Id="rId5" Type="http://schemas.openxmlformats.org/officeDocument/2006/relationships/image" Target="../media/image27.png"/><Relationship Id="rId15" Type="http://schemas.openxmlformats.org/officeDocument/2006/relationships/hyperlink" Target="https://www.flaticon.com/free-icon/system_3247987" TargetMode="External"/><Relationship Id="rId10" Type="http://schemas.openxmlformats.org/officeDocument/2006/relationships/hyperlink" Target="https://www.flaticon.com/free-icon/discount_3375341" TargetMode="External"/><Relationship Id="rId19" Type="http://schemas.openxmlformats.org/officeDocument/2006/relationships/hyperlink" Target="https://www.flaticon.com/free-icon/hoarding_2867158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flaticon.com/premium-icon/delivery-truck_3091609" TargetMode="External"/><Relationship Id="rId14" Type="http://schemas.openxmlformats.org/officeDocument/2006/relationships/hyperlink" Target="https://www.flaticon.com/free-icon/puzzle_80842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101" y="3759409"/>
            <a:ext cx="14455243" cy="4277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Value Proposition</a:t>
            </a:r>
          </a:p>
          <a:p>
            <a:pPr algn="just"/>
            <a:r>
              <a:rPr lang="en-US" sz="11500" dirty="0">
                <a:solidFill>
                  <a:srgbClr val="595959"/>
                </a:solidFill>
                <a:latin typeface="Cafe24 Dangdanghae" pitchFamily="34" charset="0"/>
              </a:rPr>
              <a:t>Presentation</a:t>
            </a:r>
            <a:endParaRPr lang="en-US" sz="115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10199" y="655893"/>
            <a:ext cx="6141844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DMIT 1006 OA01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367595" y="655893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Seonhye Yoon</a:t>
            </a:r>
            <a:endParaRPr lang="en-US" sz="20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F5E25943-5AA3-4CF3-A4DF-1E16F5EAB15C}"/>
              </a:ext>
            </a:extLst>
          </p:cNvPr>
          <p:cNvSpPr txBox="1"/>
          <p:nvPr/>
        </p:nvSpPr>
        <p:spPr>
          <a:xfrm>
            <a:off x="304800" y="9646167"/>
            <a:ext cx="3666667" cy="54265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dirty="0">
                <a:solidFill>
                  <a:srgbClr val="595959"/>
                </a:solidFill>
                <a:latin typeface="S-Core Dream 4 Regular" pitchFamily="34" charset="0"/>
              </a:rPr>
              <a:t>Instructor: Yvonne Bouchard</a:t>
            </a:r>
            <a:endParaRPr lang="en-US"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C78561B-FF6C-4918-AD19-4AE4BE54B2A5}"/>
              </a:ext>
            </a:extLst>
          </p:cNvPr>
          <p:cNvSpPr txBox="1"/>
          <p:nvPr/>
        </p:nvSpPr>
        <p:spPr>
          <a:xfrm>
            <a:off x="11973644" y="7853663"/>
            <a:ext cx="4285574" cy="6585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0000"/>
                </a:solidFill>
                <a:latin typeface="Cafe24 Dangdanghae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Episode Hyperlink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7" name="Object 3">
            <a:hlinkClick r:id="rId6"/>
            <a:extLst>
              <a:ext uri="{FF2B5EF4-FFF2-40B4-BE49-F238E27FC236}">
                <a16:creationId xmlns:a16="http://schemas.microsoft.com/office/drawing/2014/main" id="{1870ED5C-FD3C-4262-AD37-63F52E56AD56}"/>
              </a:ext>
            </a:extLst>
          </p:cNvPr>
          <p:cNvSpPr txBox="1"/>
          <p:nvPr/>
        </p:nvSpPr>
        <p:spPr>
          <a:xfrm>
            <a:off x="11163021" y="8413185"/>
            <a:ext cx="5063634" cy="65851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dirty="0">
                <a:solidFill>
                  <a:srgbClr val="FF0000"/>
                </a:solidFill>
                <a:latin typeface="Cafe24 Dangdanghae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 Record Hyperlink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10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sz="1600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Pains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2" y="3720436"/>
            <a:ext cx="3589327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No Item in Inventory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977849" y="3453736"/>
            <a:ext cx="2361547" cy="91602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Don’t know </a:t>
            </a:r>
          </a:p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how to fix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672432"/>
            <a:ext cx="3332506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Difficulty to return</a:t>
            </a:r>
            <a:endParaRPr lang="en-US" sz="2400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2CC146B-0269-4B07-8539-A51D4EE67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880" y="4608015"/>
            <a:ext cx="3428695" cy="342869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08DA2F9-ACEC-456F-9ADC-BEDE86FC6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57" y="4520030"/>
            <a:ext cx="3428696" cy="3428696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C190F808-A4F9-4A74-B396-85DFD23B22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065" y="4770829"/>
            <a:ext cx="3428696" cy="3428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528C67-E8D4-40E6-9B1F-BB0E64EB30DC}"/>
              </a:ext>
            </a:extLst>
          </p:cNvPr>
          <p:cNvSpPr txBox="1"/>
          <p:nvPr/>
        </p:nvSpPr>
        <p:spPr>
          <a:xfrm>
            <a:off x="13050494" y="8199525"/>
            <a:ext cx="313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https://www.flaticon.com/free-icon/exchange_1585197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10B89-1812-464B-AC42-C5A6D0C424E9}"/>
              </a:ext>
            </a:extLst>
          </p:cNvPr>
          <p:cNvSpPr txBox="1"/>
          <p:nvPr/>
        </p:nvSpPr>
        <p:spPr>
          <a:xfrm>
            <a:off x="7084800" y="8023845"/>
            <a:ext cx="3428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https://www.flaticon.com/premium-icon/confused_4126450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7BB83A-E51D-4B91-A3BE-04A8AD27CD2B}"/>
              </a:ext>
            </a:extLst>
          </p:cNvPr>
          <p:cNvSpPr txBox="1"/>
          <p:nvPr/>
        </p:nvSpPr>
        <p:spPr>
          <a:xfrm>
            <a:off x="2283343" y="8023844"/>
            <a:ext cx="3081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https://www.flaticon.com/free-icon/hoarding_2867158</a:t>
            </a:r>
          </a:p>
        </p:txBody>
      </p:sp>
    </p:spTree>
    <p:extLst>
      <p:ext uri="{BB962C8B-B14F-4D97-AF65-F5344CB8AC3E}">
        <p14:creationId xmlns:p14="http://schemas.microsoft.com/office/powerpoint/2010/main" val="8103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5978" y="411818"/>
            <a:ext cx="3029500" cy="27780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sz="17000" dirty="0"/>
          </a:p>
        </p:txBody>
      </p:sp>
      <p:sp>
        <p:nvSpPr>
          <p:cNvPr id="3" name="Object 3"/>
          <p:cNvSpPr txBox="1"/>
          <p:nvPr/>
        </p:nvSpPr>
        <p:spPr>
          <a:xfrm>
            <a:off x="5257800" y="1301937"/>
            <a:ext cx="11506200" cy="14875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Relationship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03 Customer Relationship</a:t>
            </a:r>
            <a:endParaRPr lang="en-US" dirty="0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BD854F7-DF39-4F00-B10C-47465102A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789526"/>
            <a:ext cx="6404702" cy="6404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59793E-CC08-4DA9-A18B-94805152A3DE}"/>
              </a:ext>
            </a:extLst>
          </p:cNvPr>
          <p:cNvSpPr txBox="1"/>
          <p:nvPr/>
        </p:nvSpPr>
        <p:spPr>
          <a:xfrm>
            <a:off x="12254746" y="8843946"/>
            <a:ext cx="322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http://wordcloud.kr/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9605DEF-22BF-4359-9AB3-507E60403512}"/>
              </a:ext>
            </a:extLst>
          </p:cNvPr>
          <p:cNvSpPr/>
          <p:nvPr/>
        </p:nvSpPr>
        <p:spPr>
          <a:xfrm>
            <a:off x="6853049" y="5866858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233FD5-C44D-41AD-A17B-D6F6DCA7D3DD}"/>
              </a:ext>
            </a:extLst>
          </p:cNvPr>
          <p:cNvSpPr/>
          <p:nvPr/>
        </p:nvSpPr>
        <p:spPr>
          <a:xfrm>
            <a:off x="11923432" y="4216113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B56E73-F375-4AB4-8DBA-44092B9BB1E5}"/>
              </a:ext>
            </a:extLst>
          </p:cNvPr>
          <p:cNvSpPr/>
          <p:nvPr/>
        </p:nvSpPr>
        <p:spPr>
          <a:xfrm>
            <a:off x="2826043" y="3352260"/>
            <a:ext cx="4648570" cy="301371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03F04-729A-4026-9E51-64724C015A5E}"/>
              </a:ext>
            </a:extLst>
          </p:cNvPr>
          <p:cNvSpPr/>
          <p:nvPr/>
        </p:nvSpPr>
        <p:spPr>
          <a:xfrm>
            <a:off x="2971430" y="4132880"/>
            <a:ext cx="43577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Awareness</a:t>
            </a:r>
            <a:endParaRPr lang="en-US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598559" y="266700"/>
            <a:ext cx="2628675" cy="280158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430" y="1174160"/>
            <a:ext cx="10477010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</a:rPr>
              <a:t>Channels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</a:rPr>
              <a:t>12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7E7BE-C1BE-4738-86A8-C5F76DCD5A15}"/>
              </a:ext>
            </a:extLst>
          </p:cNvPr>
          <p:cNvSpPr/>
          <p:nvPr/>
        </p:nvSpPr>
        <p:spPr>
          <a:xfrm>
            <a:off x="7348276" y="6773552"/>
            <a:ext cx="36581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Purchase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3A499-44F1-4569-B1EC-DD5DE4C333C5}"/>
              </a:ext>
            </a:extLst>
          </p:cNvPr>
          <p:cNvSpPr/>
          <p:nvPr/>
        </p:nvSpPr>
        <p:spPr>
          <a:xfrm>
            <a:off x="12268200" y="5143500"/>
            <a:ext cx="395903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After Sales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159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7342" y="4988883"/>
            <a:ext cx="11756130" cy="17412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72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Thank you for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200675" y="6158873"/>
            <a:ext cx="16113273" cy="32717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3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Listening :)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Value Proposition Presentation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B85511F5-8560-47E0-B759-014A60B9DE94}"/>
              </a:ext>
            </a:extLst>
          </p:cNvPr>
          <p:cNvSpPr txBox="1"/>
          <p:nvPr/>
        </p:nvSpPr>
        <p:spPr>
          <a:xfrm>
            <a:off x="2290843" y="468086"/>
            <a:ext cx="3984403" cy="1029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Reference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C6BCA-03B0-41D6-AA39-B91D383C1CF7}"/>
              </a:ext>
            </a:extLst>
          </p:cNvPr>
          <p:cNvSpPr txBox="1"/>
          <p:nvPr/>
        </p:nvSpPr>
        <p:spPr>
          <a:xfrm>
            <a:off x="2290843" y="1786506"/>
            <a:ext cx="15524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Presentation Template</a:t>
            </a:r>
          </a:p>
          <a:p>
            <a:r>
              <a:rPr lang="en-CA" sz="2000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https://www.miricanvas.com/templates/presentation/1x5u-%EA%B0%90%EC%84%B1%EC%A0%81%EC%9D%B8-%ED%94%84%EB%A0%88%EC%A0%A0%ED%85%8C%EC%9D%B4%EC%85%98</a:t>
            </a:r>
            <a:r>
              <a:rPr lang="en-CA" sz="20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B231-0917-4780-946F-FD8FA721CC0A}"/>
              </a:ext>
            </a:extLst>
          </p:cNvPr>
          <p:cNvSpPr txBox="1"/>
          <p:nvPr/>
        </p:nvSpPr>
        <p:spPr>
          <a:xfrm>
            <a:off x="2271793" y="3398380"/>
            <a:ext cx="155242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Images Source</a:t>
            </a: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https://www.flaticon.com/premium-icon/searching_2170040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https://www.flaticon.com/premium-icon/delivery-truck_3091609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https://www.flaticon.com/free-icon/discount_3375341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https://www.flaticon.com/free-icon/canada_4498652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https://www.flaticon.com/free-icon/exchange_1585197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https://www.flaticon.com/free-icon/tyre_5491615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https://www.flaticon.com/free-icon/puzzle_808423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https://www.flaticon.com/free-icon/system_3247987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https://www.flaticon.com/premium-icon/car-repair_1729067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https://www.flaticon.com/premium-icon/reverse-trend_2118232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https://www.flaticon.com/premium-icon/buy-button_3655469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https://www.flaticon.com/free-icon/hoarding_2867158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https://www.flaticon.com/premium-icon/confused_4126450</a:t>
            </a:r>
            <a:endParaRPr lang="en-CA" sz="2000" u="sng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457200" indent="-457200">
              <a:buAutoNum type="arabicPeriod"/>
            </a:pPr>
            <a:r>
              <a:rPr lang="en-CA" sz="2000" u="sng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http://wordcloud.kr/</a:t>
            </a:r>
          </a:p>
        </p:txBody>
      </p:sp>
    </p:spTree>
    <p:extLst>
      <p:ext uri="{BB962C8B-B14F-4D97-AF65-F5344CB8AC3E}">
        <p14:creationId xmlns:p14="http://schemas.microsoft.com/office/powerpoint/2010/main" val="317970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7725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15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72895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02516" y="4549867"/>
            <a:ext cx="9821410" cy="164571"/>
            <a:chOff x="-3102516" y="4549867"/>
            <a:chExt cx="9821410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3102516" y="4549867"/>
              <a:ext cx="9821410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6667" y="9460571"/>
            <a:ext cx="19314286" cy="164571"/>
            <a:chOff x="-666667" y="9460571"/>
            <a:chExt cx="19314286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66667" y="9460571"/>
              <a:ext cx="19314286" cy="164571"/>
            </a:xfrm>
            <a:prstGeom prst="rect">
              <a:avLst/>
            </a:prstGeom>
          </p:spPr>
        </p:pic>
      </p:grp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E00BD-2B15-421B-9B49-96BE56DB6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7" y="107782"/>
            <a:ext cx="9639370" cy="6105570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FF289C-8257-4727-B02D-60CFA743B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04" y="4819352"/>
            <a:ext cx="9134542" cy="49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2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14438" y="9460571"/>
            <a:ext cx="13133181" cy="164571"/>
            <a:chOff x="5514438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5514438" y="9460571"/>
              <a:ext cx="13133181" cy="1645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905000" y="1068252"/>
            <a:ext cx="4657494" cy="142003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Index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6A67A9-9B38-4809-B59E-271F7790CED6}"/>
              </a:ext>
            </a:extLst>
          </p:cNvPr>
          <p:cNvGrpSpPr/>
          <p:nvPr/>
        </p:nvGrpSpPr>
        <p:grpSpPr>
          <a:xfrm>
            <a:off x="2204758" y="4376537"/>
            <a:ext cx="3220663" cy="2120043"/>
            <a:chOff x="3467089" y="3210854"/>
            <a:chExt cx="3220663" cy="2120043"/>
          </a:xfrm>
        </p:grpSpPr>
        <p:sp>
          <p:nvSpPr>
            <p:cNvPr id="10" name="Object 10"/>
            <p:cNvSpPr txBox="1"/>
            <p:nvPr/>
          </p:nvSpPr>
          <p:spPr>
            <a:xfrm>
              <a:off x="3467089" y="3210854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3467089" y="4229295"/>
              <a:ext cx="3220663" cy="1101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Value Proposition</a:t>
              </a:r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F12FD-9E79-4D04-B317-6344881F6DF9}"/>
              </a:ext>
            </a:extLst>
          </p:cNvPr>
          <p:cNvGrpSpPr/>
          <p:nvPr/>
        </p:nvGrpSpPr>
        <p:grpSpPr>
          <a:xfrm>
            <a:off x="6070143" y="4425415"/>
            <a:ext cx="2992063" cy="2120043"/>
            <a:chOff x="7680475" y="3210854"/>
            <a:chExt cx="2992063" cy="2120043"/>
          </a:xfrm>
        </p:grpSpPr>
        <p:sp>
          <p:nvSpPr>
            <p:cNvPr id="13" name="Object 13"/>
            <p:cNvSpPr txBox="1"/>
            <p:nvPr/>
          </p:nvSpPr>
          <p:spPr>
            <a:xfrm>
              <a:off x="7680475" y="3210854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02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680475" y="4229295"/>
              <a:ext cx="2992063" cy="1101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Customer Segments</a:t>
              </a:r>
              <a:endParaRPr lang="en-US" sz="2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8F68B4-98CD-40C8-AB0C-E4136FF63BE6}"/>
              </a:ext>
            </a:extLst>
          </p:cNvPr>
          <p:cNvGrpSpPr/>
          <p:nvPr/>
        </p:nvGrpSpPr>
        <p:grpSpPr>
          <a:xfrm>
            <a:off x="9706928" y="4323706"/>
            <a:ext cx="2992063" cy="2142543"/>
            <a:chOff x="3467089" y="6039627"/>
            <a:chExt cx="2992063" cy="2142543"/>
          </a:xfrm>
        </p:grpSpPr>
        <p:sp>
          <p:nvSpPr>
            <p:cNvPr id="16" name="Object 16"/>
            <p:cNvSpPr txBox="1"/>
            <p:nvPr/>
          </p:nvSpPr>
          <p:spPr>
            <a:xfrm>
              <a:off x="3467089" y="6039627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03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467089" y="7058068"/>
              <a:ext cx="2992063" cy="11241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Customer Relationship</a:t>
              </a:r>
              <a:endParaRPr lang="en-US" sz="2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388246-F27C-427A-8226-DDC025BFF6BE}"/>
              </a:ext>
            </a:extLst>
          </p:cNvPr>
          <p:cNvGrpSpPr/>
          <p:nvPr/>
        </p:nvGrpSpPr>
        <p:grpSpPr>
          <a:xfrm>
            <a:off x="13572313" y="4323706"/>
            <a:ext cx="2992063" cy="1727259"/>
            <a:chOff x="7680475" y="6039627"/>
            <a:chExt cx="2992063" cy="1727259"/>
          </a:xfrm>
        </p:grpSpPr>
        <p:sp>
          <p:nvSpPr>
            <p:cNvPr id="19" name="Object 19"/>
            <p:cNvSpPr txBox="1"/>
            <p:nvPr/>
          </p:nvSpPr>
          <p:spPr>
            <a:xfrm>
              <a:off x="7680475" y="6039627"/>
              <a:ext cx="1383947" cy="142003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61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04</a:t>
              </a:r>
              <a:endParaRPr lang="en-US" dirty="0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680475" y="7058068"/>
              <a:ext cx="2992063" cy="70881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3600" dirty="0">
                  <a:solidFill>
                    <a:srgbClr val="595959"/>
                  </a:solidFill>
                  <a:latin typeface="Cafe24 Dangdanghae" pitchFamily="34" charset="0"/>
                  <a:cs typeface="Cafe24 Dangdanghae" pitchFamily="34" charset="0"/>
                </a:rPr>
                <a:t>Channels</a:t>
              </a:r>
              <a:endParaRPr lang="en-US" sz="2400"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397383" y="9853743"/>
            <a:ext cx="3174617" cy="395157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Value Proposition Presentation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917791" y="344673"/>
            <a:ext cx="2609344" cy="286579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8085" y="1356454"/>
            <a:ext cx="9217316" cy="14348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</a:rPr>
              <a:t>Value Proposition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447800" y="5239735"/>
            <a:ext cx="5633645" cy="2153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endParaRPr lang="en-US" sz="2000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318823" y="9460571"/>
            <a:ext cx="16833109" cy="164571"/>
            <a:chOff x="-318823" y="9460571"/>
            <a:chExt cx="16833109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318823" y="9460571"/>
              <a:ext cx="16833109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01. Value Proposition</a:t>
            </a:r>
            <a:endParaRPr lang="en-US" dirty="0"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ADFA3D99-2A48-48C1-B98D-45EBF26E51C9}"/>
              </a:ext>
            </a:extLst>
          </p:cNvPr>
          <p:cNvSpPr txBox="1"/>
          <p:nvPr/>
        </p:nvSpPr>
        <p:spPr>
          <a:xfrm>
            <a:off x="3810000" y="3887962"/>
            <a:ext cx="9601200" cy="4267200"/>
          </a:xfrm>
          <a:prstGeom prst="rect">
            <a:avLst/>
          </a:prstGeom>
          <a:noFill/>
        </p:spPr>
        <p:txBody>
          <a:bodyPr wrap="square" rtlCol="0"/>
          <a:lstStyle/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Company Introduction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Gain Creators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Pain Relievers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90600" y="1044296"/>
            <a:ext cx="9100511" cy="365932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What </a:t>
            </a:r>
          </a:p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kind of </a:t>
            </a: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Cafe24 Dangdanghae" pitchFamily="2" charset="-127"/>
                <a:ea typeface="Cafe24 Dangdanghae" pitchFamily="2" charset="-127"/>
              </a:rPr>
              <a:t>company</a:t>
            </a:r>
            <a:r>
              <a:rPr lang="en-US" sz="88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 </a:t>
            </a:r>
          </a:p>
          <a:p>
            <a:pPr algn="ctr"/>
            <a:r>
              <a:rPr lang="en-US" sz="7200" dirty="0">
                <a:solidFill>
                  <a:srgbClr val="595959"/>
                </a:solidFill>
                <a:latin typeface="Cafe24 Dangdanghae" pitchFamily="2" charset="-127"/>
                <a:ea typeface="Cafe24 Dangdanghae" pitchFamily="2" charset="-127"/>
              </a:rPr>
              <a:t>is this?</a:t>
            </a:r>
            <a:endParaRPr lang="en-US" sz="4800" dirty="0">
              <a:latin typeface="Cafe24 Dangdanghae" pitchFamily="2" charset="-127"/>
              <a:ea typeface="Cafe24 Dangdanghae" pitchFamily="2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29249" y="831963"/>
            <a:ext cx="752757" cy="703828"/>
            <a:chOff x="1410199" y="1581886"/>
            <a:chExt cx="752757" cy="7038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10199" y="1581886"/>
              <a:ext cx="752757" cy="7038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267C93-194C-41B4-94AC-27BCA211DA13}"/>
              </a:ext>
            </a:extLst>
          </p:cNvPr>
          <p:cNvGrpSpPr/>
          <p:nvPr/>
        </p:nvGrpSpPr>
        <p:grpSpPr>
          <a:xfrm>
            <a:off x="7969613" y="4915956"/>
            <a:ext cx="7638812" cy="4761967"/>
            <a:chOff x="1326603" y="4381500"/>
            <a:chExt cx="7728492" cy="48178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BA1E77-BDDC-4E64-ACD0-8214BEF9EA58}"/>
                </a:ext>
              </a:extLst>
            </p:cNvPr>
            <p:cNvGrpSpPr/>
            <p:nvPr/>
          </p:nvGrpSpPr>
          <p:grpSpPr>
            <a:xfrm>
              <a:off x="1326603" y="4381500"/>
              <a:ext cx="7728492" cy="3985570"/>
              <a:chOff x="1326603" y="4873369"/>
              <a:chExt cx="7728492" cy="39855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7A73242-E91D-46E8-8980-43EC76C1DF19}"/>
                  </a:ext>
                </a:extLst>
              </p:cNvPr>
              <p:cNvSpPr/>
              <p:nvPr/>
            </p:nvSpPr>
            <p:spPr>
              <a:xfrm>
                <a:off x="1326603" y="4873369"/>
                <a:ext cx="7728492" cy="3848789"/>
              </a:xfrm>
              <a:prstGeom prst="roundRect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8" name="Picture 1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173F1BE0-AAD5-4B78-A719-668945F6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6603" y="5010150"/>
                <a:ext cx="7728492" cy="3848789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62D04-3E81-4636-A388-24853325A864}"/>
                </a:ext>
              </a:extLst>
            </p:cNvPr>
            <p:cNvSpPr txBox="1"/>
            <p:nvPr/>
          </p:nvSpPr>
          <p:spPr>
            <a:xfrm>
              <a:off x="1326603" y="8245266"/>
              <a:ext cx="77284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400" dirty="0">
                  <a:latin typeface="S-Core Dream 4 Regular" panose="020B0503030302020204" pitchFamily="34" charset="-127"/>
                  <a:ea typeface="S-Core Dream 4 Regular" panose="020B0503030302020204" pitchFamily="34" charset="-127"/>
                </a:rPr>
                <a:t>Source: https://www.google.com/search?q=tdot+performance&amp;client=firefox-b-d&amp;sxsrf=AOaemvIc3C0UhF5IfZW3lDmCuSuatKgFIw:1634253170431&amp;source=lnms&amp;tbm=isch&amp;sa=X&amp;ved=2ahUKEwi81ci9g8vzAhUTKH0KHZ62BTgQ_AUoAnoECAEQBA&amp;biw=1920&amp;bih=927&amp;dpr=1#imgrc=lZJ3lL_YRIkYV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Value Proposition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Gain Creators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3" y="3720436"/>
            <a:ext cx="3450422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Searching fit parts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899551" y="3695740"/>
            <a:ext cx="1648320" cy="6657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Delivery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736897"/>
            <a:ext cx="1912527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Low Price</a:t>
            </a:r>
            <a:endParaRPr lang="en-US" sz="24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257AE93-A844-48BA-866D-CFC2E7F19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76" y="4905367"/>
            <a:ext cx="2786070" cy="2786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EFFC8-FDF7-4AA6-B86A-C7E53416D82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1" b="10284"/>
          <a:stretch/>
        </p:blipFill>
        <p:spPr>
          <a:xfrm>
            <a:off x="7028451" y="4841343"/>
            <a:ext cx="3424601" cy="278607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572A614-7615-49AD-A234-98DD10424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12" y="4841343"/>
            <a:ext cx="2786070" cy="27860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785815-1CD2-490A-85D6-3CA0B06031BD}"/>
              </a:ext>
            </a:extLst>
          </p:cNvPr>
          <p:cNvSpPr txBox="1"/>
          <p:nvPr/>
        </p:nvSpPr>
        <p:spPr>
          <a:xfrm>
            <a:off x="12416711" y="7775825"/>
            <a:ext cx="3180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https://www.flaticon.com/free-icon/discount_3375341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C48FD-1EBA-4E34-BB82-71E297D868C0}"/>
              </a:ext>
            </a:extLst>
          </p:cNvPr>
          <p:cNvSpPr txBox="1"/>
          <p:nvPr/>
        </p:nvSpPr>
        <p:spPr>
          <a:xfrm>
            <a:off x="7002629" y="7606508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https://www.flaticon.com/premium-icon/delivery-truck_3091609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2144C6-AC5B-450F-ABD3-5A75571AE13E}"/>
              </a:ext>
            </a:extLst>
          </p:cNvPr>
          <p:cNvSpPr txBox="1"/>
          <p:nvPr/>
        </p:nvSpPr>
        <p:spPr>
          <a:xfrm>
            <a:off x="2045163" y="7801279"/>
            <a:ext cx="3424601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https://www.flaticon.com/premium-icon/searching_2170040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06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01 Value Proposition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Pain Relievers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3581400" y="3708482"/>
            <a:ext cx="4733029" cy="432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Inventories all over Canada</a:t>
            </a:r>
            <a:endParaRPr lang="en-US" sz="2400" dirty="0"/>
          </a:p>
        </p:txBody>
      </p:sp>
      <p:sp>
        <p:nvSpPr>
          <p:cNvPr id="17" name="Object 17"/>
          <p:cNvSpPr txBox="1"/>
          <p:nvPr/>
        </p:nvSpPr>
        <p:spPr>
          <a:xfrm>
            <a:off x="2679878" y="3369495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537848" y="3388420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A1DA7DE-7F21-4EA2-9430-2B8CD785C1E5}"/>
              </a:ext>
            </a:extLst>
          </p:cNvPr>
          <p:cNvSpPr txBox="1"/>
          <p:nvPr/>
        </p:nvSpPr>
        <p:spPr>
          <a:xfrm>
            <a:off x="10608898" y="3708357"/>
            <a:ext cx="3505200" cy="432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30-Day Easy return</a:t>
            </a:r>
            <a:endParaRPr lang="en-US" sz="2400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C4569E1-DDDD-47BB-9B1C-DB5D91A95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798" y="4579960"/>
            <a:ext cx="3526072" cy="352607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643BF1-4E7C-4595-A0FB-E0EC9E838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19" y="4579960"/>
            <a:ext cx="3526072" cy="3526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378C1F-2627-4AE5-B747-C4922F54273D}"/>
              </a:ext>
            </a:extLst>
          </p:cNvPr>
          <p:cNvSpPr txBox="1"/>
          <p:nvPr/>
        </p:nvSpPr>
        <p:spPr>
          <a:xfrm>
            <a:off x="10908075" y="8176250"/>
            <a:ext cx="313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https://www.flaticon.com/free-icon/exchange_1585197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288591-0421-422A-BC61-DEE2C97C13A0}"/>
              </a:ext>
            </a:extLst>
          </p:cNvPr>
          <p:cNvSpPr txBox="1"/>
          <p:nvPr/>
        </p:nvSpPr>
        <p:spPr>
          <a:xfrm>
            <a:off x="4212410" y="8129756"/>
            <a:ext cx="2721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https://www.flaticon.com/free-icon/canada_4498652</a:t>
            </a:r>
          </a:p>
        </p:txBody>
      </p:sp>
    </p:spTree>
    <p:extLst>
      <p:ext uri="{BB962C8B-B14F-4D97-AF65-F5344CB8AC3E}">
        <p14:creationId xmlns:p14="http://schemas.microsoft.com/office/powerpoint/2010/main" val="87111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96399" y="284518"/>
            <a:ext cx="3065991" cy="30326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7000" dirty="0">
                <a:solidFill>
                  <a:schemeClr val="accent2">
                    <a:lumMod val="75000"/>
                  </a:schemeClr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sz="17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1430" y="1174160"/>
            <a:ext cx="10477010" cy="2097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8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Segments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22963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07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496938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-483385" y="6567674"/>
            <a:ext cx="2813796" cy="124275"/>
            <a:chOff x="-483385" y="6567674"/>
            <a:chExt cx="2813796" cy="1242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-483385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807278" y="5254628"/>
            <a:ext cx="11230934" cy="164571"/>
            <a:chOff x="-3807278" y="5254628"/>
            <a:chExt cx="11230934" cy="164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-3807278" y="5254628"/>
              <a:ext cx="11230934" cy="164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76" y="9460571"/>
            <a:ext cx="16857143" cy="164571"/>
            <a:chOff x="1790476" y="9460571"/>
            <a:chExt cx="16857143" cy="164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476" y="9460571"/>
              <a:ext cx="16857143" cy="1645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478991" y="9734985"/>
            <a:ext cx="2780487" cy="434122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DF20F080-C585-40DA-BA4C-901B09EE26AD}"/>
              </a:ext>
            </a:extLst>
          </p:cNvPr>
          <p:cNvSpPr txBox="1"/>
          <p:nvPr/>
        </p:nvSpPr>
        <p:spPr>
          <a:xfrm>
            <a:off x="6553200" y="3907012"/>
            <a:ext cx="6629400" cy="4267200"/>
          </a:xfrm>
          <a:prstGeom prst="rect">
            <a:avLst/>
          </a:prstGeom>
          <a:noFill/>
        </p:spPr>
        <p:txBody>
          <a:bodyPr wrap="square" rtlCol="0"/>
          <a:lstStyle/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Jobs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Gains</a:t>
            </a:r>
          </a:p>
          <a:p>
            <a:pPr marL="1143000" indent="-1143000">
              <a:lnSpc>
                <a:spcPct val="150000"/>
              </a:lnSpc>
              <a:buFont typeface="+mj-lt"/>
              <a:buAutoNum type="romanLcPeriod"/>
            </a:pPr>
            <a:r>
              <a:rPr lang="en-US" sz="6000" dirty="0">
                <a:solidFill>
                  <a:srgbClr val="595959"/>
                </a:solidFill>
                <a:latin typeface="Cafe24 Dangdanghae" pitchFamily="34" charset="0"/>
              </a:rPr>
              <a:t>Pains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08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Customer Jobs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60662" y="5679771"/>
            <a:ext cx="13625053" cy="164571"/>
            <a:chOff x="1460662" y="5679771"/>
            <a:chExt cx="13625053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0662" y="5679771"/>
              <a:ext cx="13625053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24783" y="5609675"/>
            <a:ext cx="312840" cy="312840"/>
            <a:chOff x="3524783" y="5609675"/>
            <a:chExt cx="312840" cy="31284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4783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0244" y="4409809"/>
            <a:ext cx="3222556" cy="9152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Finding out what customer needs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281515" y="5609675"/>
            <a:ext cx="312840" cy="312840"/>
            <a:chOff x="8281515" y="5609675"/>
            <a:chExt cx="312840" cy="3128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515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413562" y="4378102"/>
            <a:ext cx="3391253" cy="101208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</a:rPr>
              <a:t>Check the product fits their cars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3038247" y="5609675"/>
            <a:ext cx="312840" cy="312840"/>
            <a:chOff x="13038247" y="5609675"/>
            <a:chExt cx="312840" cy="31284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8247" y="5609675"/>
              <a:ext cx="312840" cy="312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290692" y="4378102"/>
            <a:ext cx="2983883" cy="9898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Confirm that </a:t>
            </a:r>
          </a:p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item works well</a:t>
            </a:r>
          </a:p>
        </p:txBody>
      </p:sp>
      <p:grpSp>
        <p:nvGrpSpPr>
          <p:cNvPr id="1007" name="그룹 1007"/>
          <p:cNvGrpSpPr/>
          <p:nvPr/>
        </p:nvGrpSpPr>
        <p:grpSpPr>
          <a:xfrm>
            <a:off x="1430857" y="5630333"/>
            <a:ext cx="271524" cy="271524"/>
            <a:chOff x="1430857" y="5630333"/>
            <a:chExt cx="271524" cy="27152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085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66667" y="5630333"/>
            <a:ext cx="271524" cy="271524"/>
            <a:chOff x="15066667" y="5630333"/>
            <a:chExt cx="271524" cy="271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66667" y="5630333"/>
              <a:ext cx="271524" cy="271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973427" y="5632152"/>
            <a:ext cx="271524" cy="271524"/>
            <a:chOff x="5973427" y="5632152"/>
            <a:chExt cx="271524" cy="27152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3427" y="5632152"/>
              <a:ext cx="271524" cy="271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46873" y="5632152"/>
            <a:ext cx="271524" cy="271524"/>
            <a:chOff x="10646873" y="5632152"/>
            <a:chExt cx="271524" cy="2715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6873" y="5632152"/>
              <a:ext cx="271524" cy="271524"/>
            </a:xfrm>
            <a:prstGeom prst="rect">
              <a:avLst/>
            </a:prstGeom>
          </p:spPr>
        </p:pic>
      </p:grp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66FAEFF-D913-47D2-A0F8-D6DEB70E1A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3" y="6424320"/>
            <a:ext cx="2298264" cy="2298264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D7440BF-C9D7-4D5F-BE90-DEAC7F93FE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80" y="6430232"/>
            <a:ext cx="2298265" cy="2298265"/>
          </a:xfrm>
          <a:prstGeom prst="rect">
            <a:avLst/>
          </a:prstGeom>
        </p:spPr>
      </p:pic>
      <p:sp>
        <p:nvSpPr>
          <p:cNvPr id="41" name="Object 30">
            <a:extLst>
              <a:ext uri="{FF2B5EF4-FFF2-40B4-BE49-F238E27FC236}">
                <a16:creationId xmlns:a16="http://schemas.microsoft.com/office/drawing/2014/main" id="{8427C00B-50DE-409F-8F75-33414BCD925A}"/>
              </a:ext>
            </a:extLst>
          </p:cNvPr>
          <p:cNvSpPr txBox="1"/>
          <p:nvPr/>
        </p:nvSpPr>
        <p:spPr>
          <a:xfrm>
            <a:off x="14178816" y="4623869"/>
            <a:ext cx="2047225" cy="48709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8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Fix the car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96D426-8E1D-40CB-A139-1CB9A7CE6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6424320"/>
            <a:ext cx="2298265" cy="2298265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785B61B-23FA-487E-ACE0-4871121A5D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49" y="6286500"/>
            <a:ext cx="2298265" cy="22982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68782A-A1D5-4C20-BB44-A680FF722313}"/>
              </a:ext>
            </a:extLst>
          </p:cNvPr>
          <p:cNvSpPr txBox="1"/>
          <p:nvPr/>
        </p:nvSpPr>
        <p:spPr>
          <a:xfrm>
            <a:off x="13873674" y="8694282"/>
            <a:ext cx="2424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https://www.flaticon.com/premium-icon/car-repair_1729067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5C2FFD-D112-4D59-BFAB-9186A2C56408}"/>
              </a:ext>
            </a:extLst>
          </p:cNvPr>
          <p:cNvSpPr txBox="1"/>
          <p:nvPr/>
        </p:nvSpPr>
        <p:spPr>
          <a:xfrm>
            <a:off x="9564524" y="8748536"/>
            <a:ext cx="2773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https://www.flaticon.com/free-icon/system_3247987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AA185D-F9EA-4DCB-9F71-CDFD8DD5364E}"/>
              </a:ext>
            </a:extLst>
          </p:cNvPr>
          <p:cNvSpPr txBox="1"/>
          <p:nvPr/>
        </p:nvSpPr>
        <p:spPr>
          <a:xfrm>
            <a:off x="5074546" y="8833648"/>
            <a:ext cx="2598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https://www.flaticon.com/free-icon/puzzle_808423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8EEC7-C96C-4D79-9F12-A77B2754A718}"/>
              </a:ext>
            </a:extLst>
          </p:cNvPr>
          <p:cNvSpPr txBox="1"/>
          <p:nvPr/>
        </p:nvSpPr>
        <p:spPr>
          <a:xfrm>
            <a:off x="858919" y="8694282"/>
            <a:ext cx="19939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https://www.flaticon.com/free-icon/tyre_5491615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095" y="9460571"/>
            <a:ext cx="13133181" cy="164571"/>
            <a:chOff x="-838095" y="9460571"/>
            <a:chExt cx="13133181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838095" y="9460571"/>
              <a:ext cx="13133181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743450" y="8368862"/>
            <a:ext cx="1084656" cy="7028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09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968406" y="547491"/>
            <a:ext cx="742705" cy="125333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3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+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372104" y="9734985"/>
            <a:ext cx="4170730" cy="43412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 02 Customer Segments</a:t>
            </a:r>
            <a:endParaRPr lang="en-US" sz="1600" dirty="0"/>
          </a:p>
        </p:txBody>
      </p:sp>
      <p:sp>
        <p:nvSpPr>
          <p:cNvPr id="14" name="Object 14"/>
          <p:cNvSpPr txBox="1"/>
          <p:nvPr/>
        </p:nvSpPr>
        <p:spPr>
          <a:xfrm>
            <a:off x="1410199" y="1443251"/>
            <a:ext cx="10228059" cy="151911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6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Gains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2278073" y="3619500"/>
            <a:ext cx="3450422" cy="5475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</a:rPr>
              <a:t>Lower Price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2103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01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6822225" y="3350793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02</a:t>
            </a:r>
            <a:endParaRPr lang="en-US" dirty="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4DFB442B-4D4A-4BA4-89F1-7DFA8F08B630}"/>
              </a:ext>
            </a:extLst>
          </p:cNvPr>
          <p:cNvSpPr txBox="1"/>
          <p:nvPr/>
        </p:nvSpPr>
        <p:spPr>
          <a:xfrm>
            <a:off x="7899550" y="3639509"/>
            <a:ext cx="1895119" cy="6657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Rare Item</a:t>
            </a:r>
            <a:endParaRPr lang="en-US" dirty="0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BF4EC8DF-0C41-48BD-8B50-75DF4377616E}"/>
              </a:ext>
            </a:extLst>
          </p:cNvPr>
          <p:cNvSpPr txBox="1"/>
          <p:nvPr/>
        </p:nvSpPr>
        <p:spPr>
          <a:xfrm>
            <a:off x="11959235" y="3375489"/>
            <a:ext cx="1383947" cy="142003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100" kern="0" spc="-100" dirty="0">
                <a:solidFill>
                  <a:srgbClr val="595959"/>
                </a:solidFill>
                <a:latin typeface="Cafe24 Dangdanghae" pitchFamily="34" charset="0"/>
                <a:cs typeface="Cafe24 Dangdanghae" pitchFamily="34" charset="0"/>
              </a:rPr>
              <a:t>03</a:t>
            </a:r>
            <a:endParaRPr lang="en-US"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B0028D80-0A35-487C-B6BB-E9A454773D98}"/>
              </a:ext>
            </a:extLst>
          </p:cNvPr>
          <p:cNvSpPr txBox="1"/>
          <p:nvPr/>
        </p:nvSpPr>
        <p:spPr>
          <a:xfrm>
            <a:off x="13050494" y="3619500"/>
            <a:ext cx="2363467" cy="6328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dirty="0">
                <a:solidFill>
                  <a:srgbClr val="595959"/>
                </a:solidFill>
                <a:latin typeface="S-Core Dream 4 Regular" pitchFamily="34" charset="0"/>
                <a:cs typeface="S-Core Dream 4 Regular" pitchFamily="34" charset="0"/>
              </a:rPr>
              <a:t>Accessibility</a:t>
            </a:r>
            <a:endParaRPr lang="en-US" sz="2400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572A614-7615-49AD-A234-98DD10424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0" y="4841343"/>
            <a:ext cx="2786070" cy="2786070"/>
          </a:xfrm>
          <a:prstGeom prst="rect">
            <a:avLst/>
          </a:prstGeom>
        </p:spPr>
      </p:pic>
      <p:pic>
        <p:nvPicPr>
          <p:cNvPr id="5" name="Picture 4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4F737077-E157-4734-A7C5-2B0B90081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31" y="4770829"/>
            <a:ext cx="3454726" cy="345472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6BCE30F-2790-42AC-BB44-6E1A6090B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235" y="4732076"/>
            <a:ext cx="3454726" cy="34547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D97A02-F467-4137-BC2F-C7B797BDDB44}"/>
              </a:ext>
            </a:extLst>
          </p:cNvPr>
          <p:cNvSpPr txBox="1"/>
          <p:nvPr/>
        </p:nvSpPr>
        <p:spPr>
          <a:xfrm>
            <a:off x="12271668" y="8196732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https://www.flaticon.com/premium-icon/buy-button_3655469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811A7D-295D-4CA8-85E2-7F13A78CB2A8}"/>
              </a:ext>
            </a:extLst>
          </p:cNvPr>
          <p:cNvSpPr txBox="1"/>
          <p:nvPr/>
        </p:nvSpPr>
        <p:spPr>
          <a:xfrm>
            <a:off x="7121898" y="8096661"/>
            <a:ext cx="3450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https://www.flaticon.com/premium-icon/reverse-trend_2118232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6CF786-6CDD-4FC0-9C4F-10BCEA9AABF0}"/>
              </a:ext>
            </a:extLst>
          </p:cNvPr>
          <p:cNvSpPr txBox="1"/>
          <p:nvPr/>
        </p:nvSpPr>
        <p:spPr>
          <a:xfrm>
            <a:off x="1788057" y="7786536"/>
            <a:ext cx="3180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https://www.flaticon.com/free-icon/discount_3375341</a:t>
            </a:r>
          </a:p>
        </p:txBody>
      </p:sp>
    </p:spTree>
    <p:extLst>
      <p:ext uri="{BB962C8B-B14F-4D97-AF65-F5344CB8AC3E}">
        <p14:creationId xmlns:p14="http://schemas.microsoft.com/office/powerpoint/2010/main" val="165717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1685</Words>
  <Application>Microsoft Office PowerPoint</Application>
  <PresentationFormat>Custom</PresentationFormat>
  <Paragraphs>220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Cafe24 Dangdanghae</vt:lpstr>
      <vt:lpstr>Calibri</vt:lpstr>
      <vt:lpstr>S-Core Dream 4 Regular</vt:lpstr>
      <vt:lpstr>Gmarket Sans TTF Light</vt:lpstr>
      <vt:lpstr>Arial</vt:lpstr>
      <vt:lpstr>Gmarket Sans TTF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Seonhye Yoon</cp:lastModifiedBy>
  <cp:revision>30</cp:revision>
  <dcterms:created xsi:type="dcterms:W3CDTF">2021-10-15T08:03:29Z</dcterms:created>
  <dcterms:modified xsi:type="dcterms:W3CDTF">2021-10-15T06:04:47Z</dcterms:modified>
</cp:coreProperties>
</file>