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3"/>
  </p:notesMasterIdLst>
  <p:handoutMasterIdLst>
    <p:handoutMasterId r:id="rId44"/>
  </p:handoutMasterIdLst>
  <p:sldIdLst>
    <p:sldId id="256" r:id="rId2"/>
    <p:sldId id="723" r:id="rId3"/>
    <p:sldId id="726" r:id="rId4"/>
    <p:sldId id="725" r:id="rId5"/>
    <p:sldId id="727" r:id="rId6"/>
    <p:sldId id="728" r:id="rId7"/>
    <p:sldId id="738" r:id="rId8"/>
    <p:sldId id="729" r:id="rId9"/>
    <p:sldId id="739" r:id="rId10"/>
    <p:sldId id="740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  <p:sldId id="741" r:id="rId21"/>
    <p:sldId id="742" r:id="rId22"/>
    <p:sldId id="743" r:id="rId23"/>
    <p:sldId id="744" r:id="rId24"/>
    <p:sldId id="745" r:id="rId25"/>
    <p:sldId id="769" r:id="rId26"/>
    <p:sldId id="770" r:id="rId27"/>
    <p:sldId id="746" r:id="rId28"/>
    <p:sldId id="771" r:id="rId29"/>
    <p:sldId id="772" r:id="rId30"/>
    <p:sldId id="773" r:id="rId31"/>
    <p:sldId id="774" r:id="rId32"/>
    <p:sldId id="775" r:id="rId33"/>
    <p:sldId id="776" r:id="rId34"/>
    <p:sldId id="778" r:id="rId35"/>
    <p:sldId id="779" r:id="rId36"/>
    <p:sldId id="777" r:id="rId37"/>
    <p:sldId id="780" r:id="rId38"/>
    <p:sldId id="781" r:id="rId39"/>
    <p:sldId id="782" r:id="rId40"/>
    <p:sldId id="783" r:id="rId41"/>
    <p:sldId id="767" r:id="rId42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C9E"/>
    <a:srgbClr val="FF6600"/>
    <a:srgbClr val="FF3300"/>
    <a:srgbClr val="4DACC7"/>
    <a:srgbClr val="C3003A"/>
    <a:srgbClr val="155274"/>
    <a:srgbClr val="CC0000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386" autoAdjust="0"/>
  </p:normalViewPr>
  <p:slideViewPr>
    <p:cSldViewPr>
      <p:cViewPr varScale="1">
        <p:scale>
          <a:sx n="85" d="100"/>
          <a:sy n="85" d="100"/>
        </p:scale>
        <p:origin x="13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82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/>
          <a:lstStyle>
            <a:lvl1pPr algn="r">
              <a:defRPr sz="1200"/>
            </a:lvl1pPr>
          </a:lstStyle>
          <a:p>
            <a:fld id="{03284994-8A58-451D-8D03-8EB1C3DAC3EC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r">
              <a:defRPr sz="1200"/>
            </a:lvl1pPr>
          </a:lstStyle>
          <a:p>
            <a:fld id="{E4BEAE7C-6959-49E8-B4DF-86F91E787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90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33" tIns="46717" rIns="93433" bIns="46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3433" tIns="46717" rIns="93433" bIns="46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r">
              <a:defRPr sz="1200"/>
            </a:lvl1pPr>
          </a:lstStyle>
          <a:p>
            <a:fld id="{DF9E06DB-C886-4AB6-AF24-2F42C6EA8A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397F3-670A-4AA1-8ABB-A90AC0BFDB7A}" type="datetimeFigureOut">
              <a:rPr lang="ko-KR" altLang="en-US" smtClean="0"/>
              <a:t>2021-02-03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41388" y="752475"/>
            <a:ext cx="5005387" cy="3756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E06DB-C886-4AB6-AF24-2F42C6EA8AC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2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95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409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38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554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3"/>
          <p:cNvCxnSpPr/>
          <p:nvPr userDrawn="1"/>
        </p:nvCxnSpPr>
        <p:spPr>
          <a:xfrm>
            <a:off x="107504" y="980728"/>
            <a:ext cx="896153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92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8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9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8354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379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432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모서리가 둥근 직사각형 3"/>
          <p:cNvSpPr/>
          <p:nvPr userDrawn="1"/>
        </p:nvSpPr>
        <p:spPr>
          <a:xfrm>
            <a:off x="755576" y="1772816"/>
            <a:ext cx="9721080" cy="44644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7549" y="2276872"/>
            <a:ext cx="5400675" cy="36724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AutoNum type="arabicPeriod"/>
              <a:defRPr sz="3200" baseline="0"/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 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987824" y="107364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>
                <a:ln w="38100">
                  <a:noFill/>
                  <a:prstDash val="solid"/>
                </a:ln>
                <a:solidFill>
                  <a:schemeClr val="accent1"/>
                </a:solidFill>
                <a:effectLst/>
                <a:latin typeface="HY견고딕" pitchFamily="18" charset="-127"/>
                <a:ea typeface="HY견고딕" pitchFamily="18" charset="-127"/>
              </a:rPr>
              <a:t>INDEX</a:t>
            </a:r>
            <a:r>
              <a:rPr lang="en-US" altLang="ko-KR" sz="4800" b="1" cap="none" spc="0" baseline="0" dirty="0">
                <a:ln w="38100">
                  <a:noFill/>
                  <a:prstDash val="solid"/>
                </a:ln>
                <a:solidFill>
                  <a:schemeClr val="accent1"/>
                </a:solidFill>
                <a:effectLst/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4800" b="1" cap="none" spc="0" dirty="0">
              <a:ln w="38100">
                <a:noFill/>
                <a:prstDash val="solid"/>
              </a:ln>
              <a:solidFill>
                <a:schemeClr val="accent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3533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5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baseline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6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7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7876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19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82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b_bg3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n w="18415" cmpd="sng">
                  <a:noFill/>
                  <a:prstDash val="solid"/>
                </a:ln>
                <a:solidFill>
                  <a:srgbClr val="155274"/>
                </a:solidFill>
                <a:effectLst/>
              </a:rPr>
              <a:t>Table of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7EDF-8E76-461F-8234-62C21EE972D9}" type="datetime1">
              <a:rPr lang="ko-KR" altLang="en-US" smtClean="0"/>
              <a:pPr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107504" y="6471335"/>
            <a:ext cx="8964000" cy="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맑은"/>
          <a:ea typeface="+mj-ea"/>
          <a:cs typeface="맑은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nkim.github.io/m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431088" cy="1625352"/>
          </a:xfrm>
        </p:spPr>
        <p:txBody>
          <a:bodyPr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bg1"/>
                </a:solidFill>
              </a:rPr>
              <a:t>Coin </a:t>
            </a:r>
            <a:r>
              <a:rPr lang="ko-KR" altLang="en-US" dirty="0" err="1">
                <a:solidFill>
                  <a:schemeClr val="bg1"/>
                </a:solidFill>
              </a:rPr>
              <a:t>머신러닝</a:t>
            </a:r>
            <a:r>
              <a:rPr lang="ko-KR" altLang="en-US" dirty="0">
                <a:solidFill>
                  <a:schemeClr val="bg1"/>
                </a:solidFill>
              </a:rPr>
              <a:t> 알고리즘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812360" y="31409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2021.02.05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567F7E5-CE28-40EF-A689-67BB2F18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12091"/>
            <a:ext cx="5256585" cy="322522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p:sp>
        <p:nvSpPr>
          <p:cNvPr id="48" name="내용 개체 틀 4">
            <a:extLst>
              <a:ext uri="{FF2B5EF4-FFF2-40B4-BE49-F238E27FC236}">
                <a16:creationId xmlns:a16="http://schemas.microsoft.com/office/drawing/2014/main" id="{F433D209-3771-4F26-BD01-AE957ED0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824536"/>
          </a:xfrm>
        </p:spPr>
        <p:txBody>
          <a:bodyPr>
            <a:normAutofit/>
          </a:bodyPr>
          <a:lstStyle/>
          <a:p>
            <a:r>
              <a:rPr lang="en-US" altLang="ko-KR" dirty="0"/>
              <a:t>Place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Build graph using TensorFlow operations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Run/update graph and get results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C9E002-0943-4522-86FA-1C363407C30F}"/>
              </a:ext>
            </a:extLst>
          </p:cNvPr>
          <p:cNvCxnSpPr>
            <a:cxnSpLocks/>
          </p:cNvCxnSpPr>
          <p:nvPr/>
        </p:nvCxnSpPr>
        <p:spPr>
          <a:xfrm>
            <a:off x="755576" y="4293096"/>
            <a:ext cx="374441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C8554-F539-48CA-A2DA-4A04D401282D}"/>
                  </a:ext>
                </a:extLst>
              </p:cNvPr>
              <p:cNvSpPr txBox="1"/>
              <p:nvPr/>
            </p:nvSpPr>
            <p:spPr>
              <a:xfrm>
                <a:off x="6261502" y="2924944"/>
                <a:ext cx="2423536" cy="656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설</m:t>
                    </m:r>
                    <m:r>
                      <m:rPr>
                        <m:nor/>
                      </m:rPr>
                      <a:rPr lang="ko-KR" altLang="en-US" b="0" i="0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위</m:t>
                    </m:r>
                    <m:r>
                      <m:rPr>
                        <m:nor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해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만</m:t>
                    </m:r>
                    <m:r>
                      <m:rPr>
                        <m:nor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든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i="0" dirty="0">
                          <a:latin typeface="Cambria Math" panose="02040503050406030204" pitchFamily="18" charset="0"/>
                        </a:rPr>
                        <m:t>변</m:t>
                      </m:r>
                      <m:r>
                        <m:rPr>
                          <m:nor/>
                        </m:rPr>
                        <a:rPr lang="ko-KR" altLang="en-US" i="0" dirty="0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i="0" dirty="0">
                          <a:latin typeface="Cambria Math" panose="02040503050406030204" pitchFamily="18" charset="0"/>
                        </a:rPr>
                        <m:t>초</m:t>
                      </m:r>
                      <m:r>
                        <m:rPr>
                          <m:nor/>
                        </m:rPr>
                        <a:rPr lang="ko-KR" altLang="en-US" i="0" dirty="0" smtClean="0">
                          <a:latin typeface="Cambria Math" panose="02040503050406030204" pitchFamily="18" charset="0"/>
                        </a:rPr>
                        <m:t>기</m:t>
                      </m:r>
                      <m:r>
                        <m:rPr>
                          <m:nor/>
                        </m:rPr>
                        <a:rPr lang="ko-KR" altLang="en-US" i="0" dirty="0">
                          <a:latin typeface="Cambria Math" panose="02040503050406030204" pitchFamily="18" charset="0"/>
                        </a:rPr>
                        <m:t>화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C8554-F539-48CA-A2DA-4A04D401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2" y="2924944"/>
                <a:ext cx="2423536" cy="656718"/>
              </a:xfrm>
              <a:prstGeom prst="rect">
                <a:avLst/>
              </a:prstGeom>
              <a:blipFill>
                <a:blip r:embed="rId3"/>
                <a:stretch>
                  <a:fillRect t="-5556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그림 32">
            <a:extLst>
              <a:ext uri="{FF2B5EF4-FFF2-40B4-BE49-F238E27FC236}">
                <a16:creationId xmlns:a16="http://schemas.microsoft.com/office/drawing/2014/main" id="{AC848EE1-0CC8-47C4-9D7B-CDC22391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9" y="1931906"/>
            <a:ext cx="5256585" cy="68585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4A06AA-8AE5-48C5-99DC-29E1A18E50A0}"/>
              </a:ext>
            </a:extLst>
          </p:cNvPr>
          <p:cNvSpPr txBox="1"/>
          <p:nvPr/>
        </p:nvSpPr>
        <p:spPr>
          <a:xfrm>
            <a:off x="6660232" y="1813170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/>
              <a:t>Cost</a:t>
            </a:r>
            <a:r>
              <a:rPr lang="ko-KR" altLang="en-US" dirty="0"/>
              <a:t> </a:t>
            </a:r>
            <a:r>
              <a:rPr lang="en-US" altLang="ko-KR" dirty="0"/>
              <a:t>Minimize</a:t>
            </a:r>
            <a:r>
              <a:rPr lang="ko-KR" altLang="en-US" dirty="0"/>
              <a:t>를 위한 방법 </a:t>
            </a:r>
            <a:r>
              <a:rPr lang="en-US" altLang="ko-KR" dirty="0"/>
              <a:t>: </a:t>
            </a:r>
            <a:r>
              <a:rPr lang="en-US" altLang="ko-KR" dirty="0" err="1"/>
              <a:t>GradientDescent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CD1C85-C253-4CAE-8E57-8B26738B6739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5945584" y="2274835"/>
            <a:ext cx="7146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44744F4-F796-42C6-968E-C4C79DD739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9992" y="3284660"/>
            <a:ext cx="1761510" cy="8644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A1CFC731-D11A-4965-910F-E315187BDB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7744" y="4653136"/>
            <a:ext cx="1124674" cy="7077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ACC8E7C5-38BC-485D-9ABD-B44A6D736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844" y="4615781"/>
            <a:ext cx="3048852" cy="154699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9AC8AEE-2652-4C57-8D3B-DE83DA7C0EAD}"/>
              </a:ext>
            </a:extLst>
          </p:cNvPr>
          <p:cNvCxnSpPr>
            <a:cxnSpLocks/>
          </p:cNvCxnSpPr>
          <p:nvPr/>
        </p:nvCxnSpPr>
        <p:spPr>
          <a:xfrm>
            <a:off x="981760" y="5465544"/>
            <a:ext cx="13579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B266B97-0791-4005-91F0-8DBDF2CDE592}"/>
              </a:ext>
            </a:extLst>
          </p:cNvPr>
          <p:cNvCxnSpPr>
            <a:cxnSpLocks/>
          </p:cNvCxnSpPr>
          <p:nvPr/>
        </p:nvCxnSpPr>
        <p:spPr>
          <a:xfrm>
            <a:off x="1383328" y="6093296"/>
            <a:ext cx="44128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FDE1D32-6AD3-47BE-BAB5-82604215F93C}"/>
              </a:ext>
            </a:extLst>
          </p:cNvPr>
          <p:cNvCxnSpPr>
            <a:cxnSpLocks/>
          </p:cNvCxnSpPr>
          <p:nvPr/>
        </p:nvCxnSpPr>
        <p:spPr>
          <a:xfrm rot="5400000">
            <a:off x="5355297" y="4078698"/>
            <a:ext cx="74537" cy="4161410"/>
          </a:xfrm>
          <a:prstGeom prst="bentConnector3">
            <a:avLst>
              <a:gd name="adj1" fmla="val 29764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36B46A2-AE40-4F66-950B-2060A4A9E186}"/>
              </a:ext>
            </a:extLst>
          </p:cNvPr>
          <p:cNvSpPr txBox="1"/>
          <p:nvPr/>
        </p:nvSpPr>
        <p:spPr>
          <a:xfrm>
            <a:off x="6261502" y="4301521"/>
            <a:ext cx="10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Cost</a:t>
            </a:r>
            <a:r>
              <a:rPr lang="ko-KR" altLang="en-US" dirty="0"/>
              <a:t>↓</a:t>
            </a:r>
            <a:endParaRPr lang="ko-KR" alt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76827D-105F-4970-974F-6F8AE1E2E3DB}"/>
              </a:ext>
            </a:extLst>
          </p:cNvPr>
          <p:cNvSpPr txBox="1"/>
          <p:nvPr/>
        </p:nvSpPr>
        <p:spPr>
          <a:xfrm>
            <a:off x="7114390" y="4301521"/>
            <a:ext cx="10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 </a:t>
            </a:r>
            <a:r>
              <a:rPr lang="ko-KR" altLang="en-US" dirty="0"/>
              <a:t>→ </a:t>
            </a:r>
            <a:r>
              <a:rPr lang="en-US" altLang="ko-KR" dirty="0"/>
              <a:t>10</a:t>
            </a:r>
            <a:endParaRPr lang="ko-KR" altLang="en-US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DC622A-4F12-4B6A-81E9-A317DFE59E0D}"/>
              </a:ext>
            </a:extLst>
          </p:cNvPr>
          <p:cNvSpPr txBox="1"/>
          <p:nvPr/>
        </p:nvSpPr>
        <p:spPr>
          <a:xfrm>
            <a:off x="7967278" y="4301521"/>
            <a:ext cx="10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 →</a:t>
            </a:r>
            <a:r>
              <a:rPr lang="en-US" altLang="ko-KR" dirty="0"/>
              <a:t> 0</a:t>
            </a:r>
            <a:r>
              <a:rPr lang="ko-KR" altLang="en-US" dirty="0"/>
              <a:t> </a:t>
            </a:r>
            <a:endParaRPr lang="ko-KR" altLang="en-US" baseline="-25000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F07E0EC-6BB4-4A55-B291-9FCBBC4985B2}"/>
              </a:ext>
            </a:extLst>
          </p:cNvPr>
          <p:cNvGrpSpPr/>
          <p:nvPr/>
        </p:nvGrpSpPr>
        <p:grpSpPr>
          <a:xfrm>
            <a:off x="3402038" y="4437628"/>
            <a:ext cx="2425393" cy="1400034"/>
            <a:chOff x="3402038" y="4437628"/>
            <a:chExt cx="2425393" cy="1400034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A95C36F-3FD4-4553-AC69-D7269E430537}"/>
                </a:ext>
              </a:extLst>
            </p:cNvPr>
            <p:cNvGrpSpPr/>
            <p:nvPr/>
          </p:nvGrpSpPr>
          <p:grpSpPr>
            <a:xfrm>
              <a:off x="4965884" y="4729985"/>
              <a:ext cx="861547" cy="1107677"/>
              <a:chOff x="4806546" y="2104167"/>
              <a:chExt cx="2265097" cy="3005785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ABDFA5AD-10A9-49B7-8043-0C7CA74697DD}"/>
                  </a:ext>
                </a:extLst>
              </p:cNvPr>
              <p:cNvSpPr/>
              <p:nvPr/>
            </p:nvSpPr>
            <p:spPr>
              <a:xfrm>
                <a:off x="5377472" y="2104167"/>
                <a:ext cx="1436101" cy="11878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H(x)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2B8CF9E0-89CC-4291-9365-BFEFC0C5D87E}"/>
                  </a:ext>
                </a:extLst>
              </p:cNvPr>
              <p:cNvCxnSpPr>
                <a:cxnSpLocks/>
                <a:stCxn id="79" idx="3"/>
                <a:endCxn id="88" idx="0"/>
              </p:cNvCxnSpPr>
              <p:nvPr/>
            </p:nvCxnSpPr>
            <p:spPr>
              <a:xfrm flipH="1">
                <a:off x="5330732" y="3118066"/>
                <a:ext cx="257053" cy="122798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E1593FF-11E1-44B1-8F24-7080AEF6C274}"/>
                  </a:ext>
                </a:extLst>
              </p:cNvPr>
              <p:cNvCxnSpPr>
                <a:cxnSpLocks/>
                <a:stCxn id="79" idx="5"/>
                <a:endCxn id="87" idx="0"/>
              </p:cNvCxnSpPr>
              <p:nvPr/>
            </p:nvCxnSpPr>
            <p:spPr>
              <a:xfrm>
                <a:off x="6603260" y="3118066"/>
                <a:ext cx="136109" cy="1167724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31C9B2B8-8B6A-4910-BBC4-ED1E45497899}"/>
                  </a:ext>
                </a:extLst>
              </p:cNvPr>
              <p:cNvCxnSpPr>
                <a:cxnSpLocks/>
                <a:stCxn id="108" idx="6"/>
                <a:endCxn id="79" idx="2"/>
              </p:cNvCxnSpPr>
              <p:nvPr/>
            </p:nvCxnSpPr>
            <p:spPr>
              <a:xfrm>
                <a:off x="4806546" y="2483763"/>
                <a:ext cx="570926" cy="214333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E69946A-6AB0-4138-8AD3-1B4CF524BEE8}"/>
                  </a:ext>
                </a:extLst>
              </p:cNvPr>
              <p:cNvSpPr/>
              <p:nvPr/>
            </p:nvSpPr>
            <p:spPr>
              <a:xfrm>
                <a:off x="6407095" y="4285790"/>
                <a:ext cx="664548" cy="7639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9964900-4778-457C-B400-D66C896D20C6}"/>
                  </a:ext>
                </a:extLst>
              </p:cNvPr>
              <p:cNvSpPr/>
              <p:nvPr/>
            </p:nvSpPr>
            <p:spPr>
              <a:xfrm>
                <a:off x="4970692" y="4346046"/>
                <a:ext cx="720080" cy="7639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14831D0A-AC95-4CE8-84E0-BB964064BFAD}"/>
                </a:ext>
              </a:extLst>
            </p:cNvPr>
            <p:cNvSpPr/>
            <p:nvPr/>
          </p:nvSpPr>
          <p:spPr>
            <a:xfrm>
              <a:off x="4294679" y="4634938"/>
              <a:ext cx="671205" cy="469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cost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489B989-C306-400F-A03C-929693E44288}"/>
                </a:ext>
              </a:extLst>
            </p:cNvPr>
            <p:cNvCxnSpPr>
              <a:cxnSpLocks/>
              <a:stCxn id="114" idx="6"/>
              <a:endCxn id="108" idx="1"/>
            </p:cNvCxnSpPr>
            <p:nvPr/>
          </p:nvCxnSpPr>
          <p:spPr>
            <a:xfrm>
              <a:off x="4073243" y="4672562"/>
              <a:ext cx="319732" cy="3118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F990739C-BC2D-4313-A6BF-DFF6223AD3D0}"/>
                </a:ext>
              </a:extLst>
            </p:cNvPr>
            <p:cNvSpPr/>
            <p:nvPr/>
          </p:nvSpPr>
          <p:spPr>
            <a:xfrm>
              <a:off x="3402038" y="4437628"/>
              <a:ext cx="671205" cy="469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r>
                  <a:rPr lang="en-US" altLang="ko-KR" dirty="0"/>
                  <a:t>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130" dirty="0" smtClean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pc="-130" dirty="0" smtClean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spc="-130" dirty="0" smtClean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i="1" spc="-130" dirty="0" smtClean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i="1" spc="-170" dirty="0" smtClean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pc="-170" dirty="0" smtClean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pc="-285" dirty="0" smtClean="0">
                        <a:latin typeface="Arial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pc="-285" dirty="0" smtClean="0">
                        <a:latin typeface="Arial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pc="450" dirty="0" smtClean="0">
                        <a:latin typeface="Arial"/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pc="450" dirty="0" smtClean="0">
                        <a:latin typeface="Arial"/>
                        <a:cs typeface="Arial"/>
                      </a:rPr>
                      <m:t> </m:t>
                    </m:r>
                    <m:f>
                      <m:fPr>
                        <m:ctrlP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Arial"/>
                    <a:cs typeface="Arial"/>
                  </a:rPr>
                  <a:t> *</a:t>
                </a:r>
                <a:r>
                  <a:rPr lang="ko-KR" altLang="en-US" sz="1400" dirty="0">
                    <a:latin typeface="Arial"/>
                    <a:cs typeface="Arial"/>
                  </a:rPr>
                  <a:t>가설값과 </a:t>
                </a:r>
                <a:r>
                  <a:rPr lang="ko-KR" altLang="en-US" sz="1400" dirty="0" err="1">
                    <a:latin typeface="Arial"/>
                    <a:cs typeface="Arial"/>
                  </a:rPr>
                  <a:t>실제값의</a:t>
                </a:r>
                <a:r>
                  <a:rPr lang="ko-KR" altLang="en-US" sz="1400" dirty="0">
                    <a:latin typeface="Arial"/>
                    <a:cs typeface="Arial"/>
                  </a:rPr>
                  <a:t> 차이의 제곱의 평균</a:t>
                </a:r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r>
                  <a:rPr lang="en-US" altLang="ko-KR" dirty="0"/>
                  <a:t>Simplified hypothesis </a:t>
                </a:r>
                <a:r>
                  <a:rPr lang="ko-KR" altLang="en-US" dirty="0"/>
                  <a:t>이해하기 쉽게 가설을 간단하게 표현하면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If H(x) = </a:t>
                </a:r>
                <a:r>
                  <a:rPr lang="en-US" altLang="ko-KR" dirty="0" err="1"/>
                  <a:t>Wx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pc="-130" dirty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spc="-170" dirty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pc="-285" dirty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pc="450" dirty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45" dirty="0">
                            <a:latin typeface="DejaVu Serif"/>
                            <a:cs typeface="DejaVu Serif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i="1" spc="25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DejaVu Serif"/>
                            <a:cs typeface="DejaVu Serif"/>
                          </a:rPr>
                          <m:t>	</m:t>
                        </m:r>
                        <m:r>
                          <m:rPr>
                            <m:nor/>
                          </m:rPr>
                          <a:rPr lang="en-US" altLang="ko-KR" b="0" i="1" spc="104" baseline="34050" dirty="0" smtClean="0">
                            <a:latin typeface="Verdana"/>
                            <a:cs typeface="Verdan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spc="104" baseline="34050" dirty="0" smtClean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Arial"/>
                    <a:cs typeface="Arial"/>
                  </a:rPr>
                  <a:t> 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68960"/>
            <a:ext cx="3672408" cy="268233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427984" y="4293096"/>
            <a:ext cx="57606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429000"/>
            <a:ext cx="3010161" cy="1943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0152" y="544522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&lt;Cost function </a:t>
            </a:r>
            <a:r>
              <a:rPr lang="ko-KR" altLang="en-US" sz="1000" dirty="0"/>
              <a:t>그래프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5805264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Tensorflow</a:t>
            </a:r>
            <a:r>
              <a:rPr lang="ko-KR" altLang="en-US" sz="1100" dirty="0"/>
              <a:t>를 사용하여</a:t>
            </a:r>
            <a:r>
              <a:rPr lang="en-US" altLang="ko-KR" sz="1100" dirty="0"/>
              <a:t>W</a:t>
            </a:r>
            <a:r>
              <a:rPr lang="ko-KR" altLang="en-US" sz="1100" dirty="0"/>
              <a:t>를 </a:t>
            </a:r>
            <a:r>
              <a:rPr lang="en-US" altLang="ko-KR" sz="1100" dirty="0"/>
              <a:t>-3 ~ 5</a:t>
            </a:r>
            <a:r>
              <a:rPr lang="ko-KR" altLang="en-US" sz="1100" dirty="0"/>
              <a:t>까지 변경하면서 </a:t>
            </a:r>
            <a:r>
              <a:rPr lang="en-US" altLang="ko-KR" sz="1100" dirty="0"/>
              <a:t>Cost </a:t>
            </a:r>
            <a:r>
              <a:rPr lang="ko-KR" altLang="en-US" sz="1100" dirty="0"/>
              <a:t>함수를 그렸다</a:t>
            </a:r>
          </a:p>
        </p:txBody>
      </p:sp>
    </p:spTree>
    <p:extLst>
      <p:ext uri="{BB962C8B-B14F-4D97-AF65-F5344CB8AC3E}">
        <p14:creationId xmlns:p14="http://schemas.microsoft.com/office/powerpoint/2010/main" val="156098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en-US" altLang="ko-KR" dirty="0"/>
              <a:t>Minimize cost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Cost</a:t>
            </a:r>
            <a:r>
              <a:rPr lang="ko-KR" altLang="en-US" dirty="0">
                <a:latin typeface="Arial"/>
                <a:cs typeface="Arial"/>
              </a:rPr>
              <a:t>가 최소화 되는 </a:t>
            </a:r>
            <a:r>
              <a:rPr lang="en-US" altLang="ko-KR" dirty="0">
                <a:latin typeface="Arial"/>
                <a:cs typeface="Arial"/>
              </a:rPr>
              <a:t>W</a:t>
            </a:r>
            <a:r>
              <a:rPr lang="ko-KR" altLang="en-US" dirty="0">
                <a:latin typeface="Arial"/>
                <a:cs typeface="Arial"/>
              </a:rPr>
              <a:t>의 값을 구해야 한다</a:t>
            </a:r>
            <a:r>
              <a:rPr lang="en-US" altLang="ko-KR" dirty="0">
                <a:latin typeface="Arial"/>
                <a:cs typeface="Arial"/>
              </a:rPr>
              <a:t>.</a:t>
            </a:r>
          </a:p>
          <a:p>
            <a:pPr lvl="2"/>
            <a:r>
              <a:rPr lang="ko-KR" altLang="en-US" dirty="0">
                <a:latin typeface="Arial"/>
                <a:cs typeface="Arial"/>
              </a:rPr>
              <a:t>직관적으로는 최소인 지점을 찾을 수 있으나 수식적으로 찾는 방법이 필요하다</a:t>
            </a:r>
            <a:r>
              <a:rPr lang="en-US" altLang="ko-KR" dirty="0">
                <a:latin typeface="Arial"/>
                <a:cs typeface="Arial"/>
              </a:rPr>
              <a:t>.</a:t>
            </a:r>
          </a:p>
          <a:p>
            <a:pPr lvl="2"/>
            <a:endParaRPr lang="en-US" altLang="ko-KR" dirty="0">
              <a:latin typeface="Arial"/>
              <a:cs typeface="Arial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00050"/>
            <a:r>
              <a:rPr lang="en-US" altLang="ko-KR" dirty="0"/>
              <a:t>Gradient descent algorithm</a:t>
            </a:r>
          </a:p>
          <a:p>
            <a:pPr marL="800100" lvl="1"/>
            <a:r>
              <a:rPr lang="en-US" altLang="ko-KR" dirty="0"/>
              <a:t>Cost</a:t>
            </a:r>
            <a:r>
              <a:rPr lang="ko-KR" altLang="en-US" dirty="0"/>
              <a:t>의 최소 지점을 구하는 알고리즘</a:t>
            </a:r>
            <a:endParaRPr lang="en-US" altLang="ko-KR" dirty="0"/>
          </a:p>
          <a:p>
            <a:pPr marL="800100" lvl="1"/>
            <a:r>
              <a:rPr lang="en-US" altLang="ko-KR" dirty="0"/>
              <a:t>For a given cost function, cost (W, b), it will find W, b to minimize cost</a:t>
            </a:r>
          </a:p>
          <a:p>
            <a:pPr marL="800100" lvl="1"/>
            <a:r>
              <a:rPr lang="en-US" altLang="ko-KR" dirty="0"/>
              <a:t>It can be applied to more general function: cost (w1, w2, …)</a:t>
            </a:r>
          </a:p>
          <a:p>
            <a:pPr marL="800100" lvl="1"/>
            <a:r>
              <a:rPr lang="ko-KR" altLang="en-US" dirty="0"/>
              <a:t>경사를 타고 내려가면서 최소 지점을 찾는 알고리즘이다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11" name="object 11"/>
          <p:cNvSpPr/>
          <p:nvPr/>
        </p:nvSpPr>
        <p:spPr>
          <a:xfrm>
            <a:off x="1043608" y="2420888"/>
            <a:ext cx="2304256" cy="1656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타원 12"/>
          <p:cNvSpPr/>
          <p:nvPr/>
        </p:nvSpPr>
        <p:spPr>
          <a:xfrm>
            <a:off x="2123728" y="3789040"/>
            <a:ext cx="216024" cy="216024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267744" y="2708920"/>
            <a:ext cx="1728192" cy="111612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5936" y="2420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r>
              <a:rPr lang="ko-KR" altLang="en-US" dirty="0"/>
              <a:t>의 최소 지점</a:t>
            </a:r>
          </a:p>
        </p:txBody>
      </p:sp>
    </p:spTree>
    <p:extLst>
      <p:ext uri="{BB962C8B-B14F-4D97-AF65-F5344CB8AC3E}">
        <p14:creationId xmlns:p14="http://schemas.microsoft.com/office/powerpoint/2010/main" val="335456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r>
                  <a:rPr lang="en-US" altLang="ko-KR" dirty="0"/>
                  <a:t>Gradient descent algorithm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ko-KR" altLang="en-US" dirty="0"/>
                  <a:t>임의의 값을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에게 할당한다</a:t>
                </a:r>
                <a:r>
                  <a:rPr lang="en-US" altLang="ko-KR" dirty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dirty="0"/>
                  <a:t>Cost</a:t>
                </a:r>
                <a:r>
                  <a:rPr lang="ko-KR" altLang="en-US" dirty="0"/>
                  <a:t>함수를 미분하여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 지점에 해당하는 </a:t>
                </a:r>
                <a:r>
                  <a:rPr lang="en-US" altLang="ko-KR" dirty="0"/>
                  <a:t>Cost </a:t>
                </a:r>
                <a:r>
                  <a:rPr lang="ko-KR" altLang="en-US" dirty="0"/>
                  <a:t>함수의 기울기를 구한다</a:t>
                </a:r>
                <a:endParaRPr lang="en-US" altLang="ko-KR" dirty="0"/>
              </a:p>
              <a:p>
                <a:pPr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b="0" i="1" spc="-85" dirty="0" smtClean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b="0" i="1" spc="-8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b="0" i="1" spc="-8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b="0" i="1" spc="-8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pc="-8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b="0" i="1" spc="-8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pc="-8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/>
                  <a:t>cost(W)  </a:t>
                </a:r>
                <a:r>
                  <a:rPr lang="ko-KR" altLang="en-US" dirty="0"/>
                  <a:t>수식을 대입하여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값을 변화 시킨다 </a:t>
                </a:r>
                <a:endParaRPr lang="en-US" altLang="ko-KR" dirty="0"/>
              </a:p>
              <a:p>
                <a:pPr lvl="1" indent="-342900">
                  <a:buFont typeface="+mj-lt"/>
                  <a:buAutoNum type="arabicPeriod"/>
                </a:pPr>
                <a:r>
                  <a:rPr lang="ko-KR" altLang="en-US" dirty="0"/>
                  <a:t>반복한다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2843808" y="2996952"/>
            <a:ext cx="0" cy="302433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483768" y="5589240"/>
            <a:ext cx="374441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8144" y="55892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3768" y="3140968"/>
            <a:ext cx="461665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  <p:sp>
        <p:nvSpPr>
          <p:cNvPr id="18" name="자유형 17"/>
          <p:cNvSpPr/>
          <p:nvPr/>
        </p:nvSpPr>
        <p:spPr>
          <a:xfrm>
            <a:off x="3275856" y="3356992"/>
            <a:ext cx="2377440" cy="1920256"/>
          </a:xfrm>
          <a:custGeom>
            <a:avLst/>
            <a:gdLst>
              <a:gd name="connsiteX0" fmla="*/ 0 w 2377440"/>
              <a:gd name="connsiteY0" fmla="*/ 0 h 1920256"/>
              <a:gd name="connsiteX1" fmla="*/ 1234440 w 2377440"/>
              <a:gd name="connsiteY1" fmla="*/ 1920240 h 1920256"/>
              <a:gd name="connsiteX2" fmla="*/ 2377440 w 2377440"/>
              <a:gd name="connsiteY2" fmla="*/ 27432 h 19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440" h="1920256">
                <a:moveTo>
                  <a:pt x="0" y="0"/>
                </a:moveTo>
                <a:cubicBezTo>
                  <a:pt x="419100" y="957834"/>
                  <a:pt x="838200" y="1915668"/>
                  <a:pt x="1234440" y="1920240"/>
                </a:cubicBezTo>
                <a:cubicBezTo>
                  <a:pt x="1630680" y="1924812"/>
                  <a:pt x="2004060" y="976122"/>
                  <a:pt x="2377440" y="27432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3059832" y="3068960"/>
            <a:ext cx="1368152" cy="2592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635896" y="4293096"/>
            <a:ext cx="216024" cy="216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915816" y="46531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기울기</a:t>
            </a:r>
            <a:r>
              <a:rPr lang="en-US" altLang="ko-KR" sz="1200" dirty="0"/>
              <a:t>: </a:t>
            </a:r>
            <a:r>
              <a:rPr lang="ko-KR" altLang="en-US" sz="1200" dirty="0"/>
              <a:t>음수</a:t>
            </a:r>
            <a:endParaRPr lang="en-US" altLang="ko-KR" sz="1200" dirty="0"/>
          </a:p>
          <a:p>
            <a:r>
              <a:rPr lang="en-US" altLang="ko-KR" sz="1200" dirty="0"/>
              <a:t>W  -&gt; </a:t>
            </a:r>
            <a:r>
              <a:rPr lang="ko-KR" altLang="en-US" sz="1200" dirty="0"/>
              <a:t>증가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27" name="오른쪽 화살표 26"/>
          <p:cNvSpPr/>
          <p:nvPr/>
        </p:nvSpPr>
        <p:spPr>
          <a:xfrm>
            <a:off x="3131840" y="5085184"/>
            <a:ext cx="504056" cy="14401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1840" y="52292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이동</a:t>
            </a:r>
          </a:p>
        </p:txBody>
      </p:sp>
      <p:cxnSp>
        <p:nvCxnSpPr>
          <p:cNvPr id="30" name="직선 연결선 29"/>
          <p:cNvCxnSpPr>
            <a:stCxn id="26" idx="0"/>
            <a:endCxn id="25" idx="3"/>
          </p:cNvCxnSpPr>
          <p:nvPr/>
        </p:nvCxnSpPr>
        <p:spPr>
          <a:xfrm flipV="1">
            <a:off x="3455876" y="4477484"/>
            <a:ext cx="211656" cy="17565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572000" y="3212976"/>
            <a:ext cx="1296144" cy="2448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076056" y="4365104"/>
            <a:ext cx="216024" cy="216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364088" y="465313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기울기</a:t>
            </a:r>
            <a:r>
              <a:rPr lang="en-US" altLang="ko-KR" sz="1200" dirty="0"/>
              <a:t>: </a:t>
            </a:r>
            <a:r>
              <a:rPr lang="ko-KR" altLang="en-US" sz="1200" dirty="0"/>
              <a:t>양수</a:t>
            </a:r>
            <a:endParaRPr lang="en-US" altLang="ko-KR" sz="1200" dirty="0"/>
          </a:p>
          <a:p>
            <a:r>
              <a:rPr lang="en-US" altLang="ko-KR" sz="1200" dirty="0"/>
              <a:t>W -&gt; </a:t>
            </a:r>
            <a:r>
              <a:rPr lang="ko-KR" altLang="en-US" sz="1200" dirty="0"/>
              <a:t>감소</a:t>
            </a:r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5508104" y="5085184"/>
            <a:ext cx="504056" cy="14401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08104" y="52292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이동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923928" y="5274000"/>
            <a:ext cx="122413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4427984" y="5157192"/>
            <a:ext cx="216024" cy="216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3" idx="5"/>
          </p:cNvCxnSpPr>
          <p:nvPr/>
        </p:nvCxnSpPr>
        <p:spPr>
          <a:xfrm>
            <a:off x="5260444" y="4549492"/>
            <a:ext cx="247660" cy="10364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936" y="57332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기울기</a:t>
            </a:r>
            <a:r>
              <a:rPr lang="en-US" altLang="ko-KR" sz="1200" dirty="0"/>
              <a:t>: 0</a:t>
            </a:r>
          </a:p>
          <a:p>
            <a:r>
              <a:rPr lang="en-US" altLang="ko-KR" sz="1200" dirty="0"/>
              <a:t>W-&gt; </a:t>
            </a:r>
            <a:r>
              <a:rPr lang="ko-KR" altLang="en-US" sz="1200" dirty="0"/>
              <a:t>변화 없음</a:t>
            </a:r>
            <a:endParaRPr lang="en-US" altLang="ko-KR" sz="1200" dirty="0"/>
          </a:p>
          <a:p>
            <a:r>
              <a:rPr lang="ko-KR" altLang="en-US" sz="1200" dirty="0" err="1"/>
              <a:t>자리유지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3" idx="4"/>
            <a:endCxn id="48" idx="0"/>
          </p:cNvCxnSpPr>
          <p:nvPr/>
        </p:nvCxnSpPr>
        <p:spPr>
          <a:xfrm>
            <a:off x="4535996" y="5373216"/>
            <a:ext cx="36004" cy="36004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6588224" y="4365104"/>
            <a:ext cx="288032" cy="216024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1752" y="429309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어디서 시작하든 항상 최저점에 도달 가능하다</a:t>
            </a:r>
          </a:p>
        </p:txBody>
      </p:sp>
    </p:spTree>
    <p:extLst>
      <p:ext uri="{BB962C8B-B14F-4D97-AF65-F5344CB8AC3E}">
        <p14:creationId xmlns:p14="http://schemas.microsoft.com/office/powerpoint/2010/main" val="258794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r>
                  <a:rPr lang="en-US" altLang="ko-KR" dirty="0"/>
                  <a:t>Formal definition</a:t>
                </a:r>
              </a:p>
              <a:p>
                <a:pPr lvl="1"/>
                <a:r>
                  <a:rPr lang="en-US" altLang="ko-KR" dirty="0"/>
                  <a:t>Gradient descent algorithm</a:t>
                </a:r>
                <a:r>
                  <a:rPr lang="ko-KR" altLang="en-US" dirty="0"/>
                  <a:t>의 수식</a:t>
                </a:r>
                <a:r>
                  <a:rPr lang="en-US" altLang="ko-KR" dirty="0"/>
                  <a:t>, Cost </a:t>
                </a:r>
                <a:r>
                  <a:rPr lang="ko-KR" altLang="en-US" dirty="0"/>
                  <a:t>함수의 미분을 통해 구한다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i="1" spc="-130" dirty="0" smtClean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z="1600" spc="-130" dirty="0" smtClean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i="1" spc="-130" dirty="0" smtClean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600" i="1" spc="-130" dirty="0" smtClean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i="1" spc="-170" dirty="0" smtClean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spc="-170" dirty="0" smtClean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600" spc="-285" dirty="0" smtClean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1600" spc="450" dirty="0" smtClean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z="1600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6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6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110" dirty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16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6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z="1600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Arial"/>
                    <a:cs typeface="Arial"/>
                  </a:rPr>
                  <a:t> </a:t>
                </a:r>
                <a:r>
                  <a:rPr lang="en-US" altLang="ko-KR" sz="1600" dirty="0">
                    <a:latin typeface="Arial"/>
                    <a:cs typeface="Arial"/>
                  </a:rPr>
                  <a:t>=&gt;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i="1" spc="-130" dirty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z="1600" spc="-130" dirty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i="1" spc="-130" dirty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600" i="1" spc="-130" dirty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i="1" spc="-170" dirty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spc="-170" dirty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600" spc="-285" dirty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1600" spc="450" dirty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6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z="1600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6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6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110" dirty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sz="16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6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z="1600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1600" dirty="0">
                  <a:latin typeface="Arial"/>
                  <a:cs typeface="Arial"/>
                </a:endParaRPr>
              </a:p>
              <a:p>
                <a:pPr lvl="2"/>
                <a:r>
                  <a:rPr lang="ko-KR" altLang="en-US" sz="1400" dirty="0">
                    <a:latin typeface="Arial"/>
                    <a:cs typeface="Arial"/>
                  </a:rPr>
                  <a:t>미분 하기 전</a:t>
                </a:r>
                <a:r>
                  <a:rPr lang="en-US" altLang="ko-KR" sz="1400" dirty="0">
                    <a:latin typeface="Arial"/>
                    <a:cs typeface="Arial"/>
                  </a:rPr>
                  <a:t>, </a:t>
                </a:r>
                <a:r>
                  <a:rPr lang="ko-KR" altLang="en-US" sz="1400" dirty="0">
                    <a:latin typeface="Arial"/>
                    <a:cs typeface="Arial"/>
                  </a:rPr>
                  <a:t>수식을 간단하게 하기 위해</a:t>
                </a:r>
                <a:r>
                  <a:rPr lang="en-US" altLang="ko-KR" sz="1400" dirty="0">
                    <a:latin typeface="Arial"/>
                    <a:cs typeface="Arial"/>
                  </a:rPr>
                  <a:t> </a:t>
                </a:r>
              </a:p>
              <a:p>
                <a:pPr lvl="1"/>
                <a:r>
                  <a:rPr lang="ko-KR" altLang="en-US" dirty="0"/>
                  <a:t>미분 과정</a:t>
                </a:r>
                <a:endParaRPr lang="en-US" altLang="ko-KR" dirty="0"/>
              </a:p>
              <a:p>
                <a:pPr marL="120015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sz="1400" i="1" spc="-8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 spc="-8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 spc="-8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 spc="-85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f>
                      <m:fPr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11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4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z="1400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1400" dirty="0">
                  <a:latin typeface="Arial"/>
                  <a:cs typeface="Arial"/>
                </a:endParaRPr>
              </a:p>
              <a:p>
                <a:pPr marL="120015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400" b="0" i="1" spc="450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11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4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b="0" i="1" spc="165" baseline="34050" dirty="0" smtClean="0">
                            <a:latin typeface="LM Roman 7"/>
                            <a:cs typeface="LM Roman 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b="0" i="1" spc="165" baseline="34050" dirty="0" smtClean="0">
                            <a:latin typeface="LM Roman 7"/>
                            <a:cs typeface="LM Roman 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400" dirty="0">
                  <a:latin typeface="Arial"/>
                  <a:cs typeface="Arial"/>
                </a:endParaRPr>
              </a:p>
              <a:p>
                <a:pPr marL="120015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400" i="1" spc="-85" dirty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sz="14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450" dirty="0">
                            <a:latin typeface="Cambria Math" panose="02040503050406030204" pitchFamily="18" charset="0"/>
                            <a:cs typeface="Arial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11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14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LM Roman 7"/>
                            <a:cs typeface="LM Roman 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1400" i="1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4149080"/>
                <a:ext cx="7632848" cy="83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Gradient descent algorithm =</a:t>
                </a:r>
              </a:p>
              <a:p>
                <a:r>
                  <a:rPr lang="en-US" altLang="ko-KR" sz="2000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2000" i="1" spc="-85" dirty="0">
                        <a:latin typeface="DejaVu Sans"/>
                        <a:cs typeface="DejaVu San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spc="225" dirty="0">
                        <a:latin typeface="Arial"/>
                        <a:cs typeface="Arial"/>
                      </a:rPr>
                      <m:t>:= </m:t>
                    </m:r>
                    <m:r>
                      <m:rPr>
                        <m:nor/>
                      </m:rPr>
                      <a:rPr lang="en-US" altLang="ko-KR" sz="2000" i="1" spc="-85" dirty="0">
                        <a:latin typeface="DejaVu Sans"/>
                        <a:cs typeface="DejaVu Sans"/>
                      </a:rPr>
                      <m:t>W</m:t>
                    </m:r>
                    <m:r>
                      <m:rPr>
                        <m:nor/>
                      </m:rPr>
                      <a:rPr lang="en-US" altLang="ko-KR" sz="2000" i="1" spc="-85" dirty="0">
                        <a:latin typeface="DejaVu Sans"/>
                        <a:cs typeface="DejaVu Sans"/>
                      </a:rPr>
                      <m:t>  </m:t>
                    </m:r>
                    <m:r>
                      <a:rPr lang="en-US" altLang="ko-KR" sz="20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− </m:t>
                    </m:r>
                    <m:r>
                      <a:rPr lang="ko-KR" altLang="en-US" sz="2000" i="1" spc="-8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𝛼</m:t>
                    </m:r>
                    <m:f>
                      <m:fPr>
                        <m:ctrlP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i="1" spc="450" dirty="0">
                            <a:latin typeface="Cambria Math" panose="02040503050406030204" pitchFamily="18" charset="0"/>
                            <a:cs typeface="Arial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sz="20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spc="11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sz="2000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000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i="1" spc="165" baseline="34050" dirty="0">
                            <a:latin typeface="LM Roman 7"/>
                            <a:cs typeface="LM Roman 7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i="1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49080"/>
                <a:ext cx="7632848" cy="836319"/>
              </a:xfrm>
              <a:prstGeom prst="rect">
                <a:avLst/>
              </a:prstGeom>
              <a:blipFill>
                <a:blip r:embed="rId3"/>
                <a:stretch>
                  <a:fillRect l="-799" t="-14599" b="-80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712968" cy="5449142"/>
              </a:xfrm>
            </p:spPr>
            <p:txBody>
              <a:bodyPr/>
              <a:lstStyle/>
              <a:p>
                <a:r>
                  <a:rPr lang="en-US" altLang="ko-KR" dirty="0"/>
                  <a:t>Convex function</a:t>
                </a:r>
              </a:p>
              <a:p>
                <a:pPr lvl="1"/>
                <a:r>
                  <a:rPr lang="ko-KR" altLang="en-US" dirty="0">
                    <a:latin typeface="Arial"/>
                    <a:cs typeface="Arial"/>
                  </a:rPr>
                  <a:t>만약 그래프가 아래와 같은 형태라면</a:t>
                </a:r>
                <a:r>
                  <a:rPr lang="en-US" altLang="ko-KR" dirty="0">
                    <a:latin typeface="Arial"/>
                    <a:cs typeface="Arial"/>
                  </a:rPr>
                  <a:t>?</a:t>
                </a: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lvl="1"/>
                <a:endParaRPr lang="en-US" altLang="ko-KR" sz="1400" dirty="0">
                  <a:latin typeface="Arial"/>
                  <a:cs typeface="Arial"/>
                </a:endParaRPr>
              </a:p>
              <a:p>
                <a:pPr marL="914400" lvl="2" indent="0">
                  <a:buNone/>
                </a:pPr>
                <a:endParaRPr lang="en-US" altLang="ko-KR" sz="1200" dirty="0">
                  <a:latin typeface="Arial"/>
                  <a:cs typeface="Arial"/>
                </a:endParaRPr>
              </a:p>
              <a:p>
                <a:pPr lvl="2"/>
                <a:r>
                  <a:rPr lang="en-US" altLang="ko-KR" sz="1200" dirty="0">
                    <a:latin typeface="Arial"/>
                    <a:cs typeface="Arial"/>
                  </a:rPr>
                  <a:t>W, b</a:t>
                </a:r>
                <a:r>
                  <a:rPr lang="ko-KR" altLang="en-US" sz="1200" dirty="0">
                    <a:latin typeface="Arial"/>
                    <a:cs typeface="Arial"/>
                  </a:rPr>
                  <a:t>값의 시작 점에 따라 값이 다를 수 있다 </a:t>
                </a:r>
                <a:r>
                  <a:rPr lang="en-US" altLang="ko-KR" sz="1200" dirty="0">
                    <a:latin typeface="Arial"/>
                    <a:cs typeface="Arial"/>
                  </a:rPr>
                  <a:t>=&gt; gradient descent algorithm </a:t>
                </a:r>
                <a:r>
                  <a:rPr lang="ko-KR" altLang="en-US" sz="1200" dirty="0">
                    <a:latin typeface="Arial"/>
                    <a:cs typeface="Arial"/>
                  </a:rPr>
                  <a:t>사용 불가</a:t>
                </a:r>
                <a:endParaRPr lang="en-US" altLang="ko-KR" sz="1200" dirty="0">
                  <a:latin typeface="Arial"/>
                  <a:cs typeface="Arial"/>
                </a:endParaRPr>
              </a:p>
              <a:p>
                <a:pPr marL="800100"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pc="-130" dirty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i="1" spc="-170" dirty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pc="-170" dirty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pc="-285" dirty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pc="450" dirty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Arial"/>
                    <a:cs typeface="Arial"/>
                  </a:rPr>
                  <a:t> </a:t>
                </a:r>
                <a:r>
                  <a:rPr lang="ko-KR" altLang="en-US" dirty="0">
                    <a:latin typeface="Arial"/>
                    <a:cs typeface="Arial"/>
                  </a:rPr>
                  <a:t>의 그래프 형태</a:t>
                </a:r>
                <a:endParaRPr lang="en-US" altLang="ko-KR" dirty="0">
                  <a:latin typeface="Arial"/>
                  <a:cs typeface="Arial"/>
                </a:endParaRPr>
              </a:p>
              <a:p>
                <a:pPr marL="514350" lvl="1" indent="0">
                  <a:buNone/>
                </a:pPr>
                <a:r>
                  <a:rPr lang="en-US" altLang="ko-KR" dirty="0">
                    <a:latin typeface="Arial"/>
                    <a:cs typeface="Arial"/>
                  </a:rPr>
                  <a:t>	</a:t>
                </a:r>
              </a:p>
              <a:p>
                <a:pPr marL="514350" lvl="1" indent="0">
                  <a:buNone/>
                </a:pPr>
                <a:endParaRPr lang="en-US" altLang="ko-KR" dirty="0">
                  <a:latin typeface="Arial"/>
                  <a:cs typeface="Arial"/>
                </a:endParaRPr>
              </a:p>
              <a:p>
                <a:pPr marL="514350" lvl="1" indent="0">
                  <a:buNone/>
                </a:pPr>
                <a:endParaRPr lang="en-US" altLang="ko-KR" dirty="0">
                  <a:latin typeface="Arial"/>
                  <a:cs typeface="Arial"/>
                </a:endParaRPr>
              </a:p>
              <a:p>
                <a:pPr marL="514350" lvl="1" indent="0">
                  <a:buNone/>
                </a:pPr>
                <a:endParaRPr lang="en-US" altLang="ko-KR" dirty="0">
                  <a:latin typeface="Arial"/>
                  <a:cs typeface="Arial"/>
                </a:endParaRPr>
              </a:p>
              <a:p>
                <a:pPr marL="514350" lvl="1" indent="0">
                  <a:buNone/>
                </a:pPr>
                <a:endParaRPr lang="en-US" altLang="ko-KR" dirty="0">
                  <a:latin typeface="Arial"/>
                  <a:cs typeface="Arial"/>
                </a:endParaRPr>
              </a:p>
              <a:p>
                <a:pPr marL="1200150" lvl="2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Arial"/>
                    <a:cs typeface="Arial"/>
                  </a:rPr>
                  <a:t>Cost </a:t>
                </a:r>
                <a:r>
                  <a:rPr lang="ko-KR" altLang="en-US" sz="1200" dirty="0">
                    <a:latin typeface="Arial"/>
                    <a:cs typeface="Arial"/>
                  </a:rPr>
                  <a:t>함수는</a:t>
                </a:r>
                <a:r>
                  <a:rPr lang="en-US" altLang="ko-KR" sz="1200" dirty="0">
                    <a:latin typeface="Arial"/>
                    <a:cs typeface="Arial"/>
                  </a:rPr>
                  <a:t>  W, b </a:t>
                </a:r>
                <a:r>
                  <a:rPr lang="ko-KR" altLang="en-US" sz="1200" dirty="0">
                    <a:latin typeface="Arial"/>
                    <a:cs typeface="Arial"/>
                  </a:rPr>
                  <a:t>값의 시작점에 상관 없이 도착 지점이 같다</a:t>
                </a:r>
                <a:r>
                  <a:rPr lang="en-US" altLang="ko-KR" sz="1200" dirty="0">
                    <a:latin typeface="Arial"/>
                    <a:cs typeface="Arial"/>
                  </a:rPr>
                  <a:t>. =&gt; </a:t>
                </a:r>
                <a:r>
                  <a:rPr lang="ko-KR" altLang="en-US" sz="1200" dirty="0">
                    <a:latin typeface="Arial"/>
                    <a:cs typeface="Arial"/>
                  </a:rPr>
                  <a:t>이러한 함수를 </a:t>
                </a:r>
                <a:r>
                  <a:rPr lang="en-US" altLang="ko-KR" sz="1200" b="1" dirty="0">
                    <a:latin typeface="Arial"/>
                    <a:cs typeface="Arial"/>
                  </a:rPr>
                  <a:t>Convex function </a:t>
                </a:r>
                <a:r>
                  <a:rPr lang="ko-KR" altLang="en-US" sz="1200" dirty="0">
                    <a:latin typeface="Arial"/>
                    <a:cs typeface="Arial"/>
                  </a:rPr>
                  <a:t>이라 한다</a:t>
                </a:r>
                <a:endParaRPr lang="en-US" altLang="ko-KR" sz="1200" dirty="0">
                  <a:latin typeface="Arial"/>
                  <a:cs typeface="Arial"/>
                </a:endParaRPr>
              </a:p>
              <a:p>
                <a:pPr marL="857250" lvl="1"/>
                <a:r>
                  <a:rPr lang="en-US" altLang="ko-KR" dirty="0">
                    <a:latin typeface="Arial"/>
                    <a:cs typeface="Arial"/>
                  </a:rPr>
                  <a:t>Gradient descent algorithm</a:t>
                </a:r>
                <a:r>
                  <a:rPr lang="ko-KR" altLang="en-US" dirty="0">
                    <a:latin typeface="Arial"/>
                    <a:cs typeface="Arial"/>
                  </a:rPr>
                  <a:t>은 </a:t>
                </a:r>
                <a:r>
                  <a:rPr lang="en-US" altLang="ko-KR" dirty="0">
                    <a:latin typeface="Arial"/>
                    <a:cs typeface="Arial"/>
                  </a:rPr>
                  <a:t>Convex function</a:t>
                </a:r>
                <a:r>
                  <a:rPr lang="ko-KR" altLang="en-US" dirty="0">
                    <a:latin typeface="Arial"/>
                    <a:cs typeface="Arial"/>
                  </a:rPr>
                  <a:t>에만 쓸 수 있다</a:t>
                </a:r>
                <a:r>
                  <a:rPr lang="en-US" altLang="ko-KR" dirty="0"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712968" cy="5449142"/>
              </a:xfrm>
              <a:blipFill>
                <a:blip r:embed="rId2"/>
                <a:stretch>
                  <a:fillRect l="-629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object 3"/>
          <p:cNvGrpSpPr/>
          <p:nvPr/>
        </p:nvGrpSpPr>
        <p:grpSpPr>
          <a:xfrm>
            <a:off x="1979713" y="2132856"/>
            <a:ext cx="2736304" cy="1368152"/>
            <a:chOff x="2217039" y="2777489"/>
            <a:chExt cx="5828411" cy="3440101"/>
          </a:xfrm>
        </p:grpSpPr>
        <p:sp>
          <p:nvSpPr>
            <p:cNvPr id="7" name="object 4"/>
            <p:cNvSpPr/>
            <p:nvPr/>
          </p:nvSpPr>
          <p:spPr>
            <a:xfrm>
              <a:off x="2399030" y="2777489"/>
              <a:ext cx="5646420" cy="34401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2217039" y="3844226"/>
              <a:ext cx="803668" cy="8036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2217039" y="3844226"/>
              <a:ext cx="803910" cy="803910"/>
            </a:xfrm>
            <a:custGeom>
              <a:avLst/>
              <a:gdLst/>
              <a:ahLst/>
              <a:cxnLst/>
              <a:rect l="l" t="t" r="r" b="b"/>
              <a:pathLst>
                <a:path w="803910" h="803910">
                  <a:moveTo>
                    <a:pt x="803668" y="0"/>
                  </a:moveTo>
                  <a:lnTo>
                    <a:pt x="0" y="0"/>
                  </a:lnTo>
                  <a:lnTo>
                    <a:pt x="0" y="803681"/>
                  </a:lnTo>
                  <a:lnTo>
                    <a:pt x="803668" y="803681"/>
                  </a:lnTo>
                  <a:lnTo>
                    <a:pt x="80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3768128" y="5290840"/>
              <a:ext cx="803668" cy="8036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3768128" y="5290832"/>
              <a:ext cx="803910" cy="803910"/>
            </a:xfrm>
            <a:custGeom>
              <a:avLst/>
              <a:gdLst/>
              <a:ahLst/>
              <a:cxnLst/>
              <a:rect l="l" t="t" r="r" b="b"/>
              <a:pathLst>
                <a:path w="803910" h="803910">
                  <a:moveTo>
                    <a:pt x="803668" y="0"/>
                  </a:moveTo>
                  <a:lnTo>
                    <a:pt x="0" y="0"/>
                  </a:lnTo>
                  <a:lnTo>
                    <a:pt x="0" y="803681"/>
                  </a:lnTo>
                  <a:lnTo>
                    <a:pt x="803668" y="803681"/>
                  </a:lnTo>
                  <a:lnTo>
                    <a:pt x="80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6886384" y="4985448"/>
              <a:ext cx="803655" cy="8036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6886384" y="4985448"/>
              <a:ext cx="803910" cy="803910"/>
            </a:xfrm>
            <a:custGeom>
              <a:avLst/>
              <a:gdLst/>
              <a:ahLst/>
              <a:cxnLst/>
              <a:rect l="l" t="t" r="r" b="b"/>
              <a:pathLst>
                <a:path w="803909" h="803910">
                  <a:moveTo>
                    <a:pt x="803655" y="0"/>
                  </a:moveTo>
                  <a:lnTo>
                    <a:pt x="0" y="0"/>
                  </a:lnTo>
                  <a:lnTo>
                    <a:pt x="0" y="803668"/>
                  </a:lnTo>
                  <a:lnTo>
                    <a:pt x="803655" y="803668"/>
                  </a:lnTo>
                  <a:lnTo>
                    <a:pt x="80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"/>
          <p:cNvSpPr/>
          <p:nvPr/>
        </p:nvSpPr>
        <p:spPr>
          <a:xfrm>
            <a:off x="2195736" y="4221088"/>
            <a:ext cx="2881496" cy="1440160"/>
          </a:xfrm>
          <a:prstGeom prst="rect">
            <a:avLst/>
          </a:prstGeom>
          <a:blipFill>
            <a:blip r:embed="rId5" cstate="print"/>
            <a:srcRect/>
            <a:stretch>
              <a:fillRect l="-4957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2"/>
          <p:cNvSpPr txBox="1"/>
          <p:nvPr/>
        </p:nvSpPr>
        <p:spPr>
          <a:xfrm>
            <a:off x="1475656" y="4869160"/>
            <a:ext cx="14126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latin typeface="Arial"/>
                <a:cs typeface="Arial"/>
              </a:rPr>
              <a:t>cost(W,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b)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24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Minimize cost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en-US" altLang="ko-KR" dirty="0"/>
              <a:t>Gradient descent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Gradient descent algorithm</a:t>
            </a:r>
            <a:r>
              <a:rPr lang="ko-KR" altLang="en-US" dirty="0"/>
              <a:t>을 사용하여 </a:t>
            </a:r>
            <a:r>
              <a:rPr lang="en-US" altLang="ko-KR" dirty="0"/>
              <a:t>Cost</a:t>
            </a:r>
            <a:r>
              <a:rPr lang="ko-KR" altLang="en-US" dirty="0"/>
              <a:t>가 최소가 되는 지점의 </a:t>
            </a:r>
            <a:r>
              <a:rPr lang="en-US" altLang="ko-KR" dirty="0"/>
              <a:t>W</a:t>
            </a:r>
            <a:r>
              <a:rPr lang="ko-KR" altLang="en-US" dirty="0"/>
              <a:t>값과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Cost </a:t>
            </a:r>
            <a:r>
              <a:rPr lang="ko-KR" altLang="en-US" dirty="0"/>
              <a:t>값을 구하였다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H(x) = w * x,  </a:t>
            </a:r>
            <a:r>
              <a:rPr lang="en-US" altLang="ko-KR" dirty="0" err="1"/>
              <a:t>learning_rate</a:t>
            </a:r>
            <a:r>
              <a:rPr lang="en-US" altLang="ko-KR" dirty="0"/>
              <a:t> = 0.1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4771239" cy="3240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780928"/>
            <a:ext cx="2448272" cy="3475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120" y="256490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  Cost       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12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Multivariable linear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r>
                  <a:rPr lang="en-US" altLang="ko-KR" dirty="0"/>
                  <a:t>Multivariable linear regression</a:t>
                </a:r>
              </a:p>
              <a:p>
                <a:pPr lvl="1"/>
                <a:r>
                  <a:rPr lang="en-US" altLang="ko-KR" dirty="0"/>
                  <a:t>Input</a:t>
                </a:r>
                <a:r>
                  <a:rPr lang="ko-KR" altLang="en-US" dirty="0"/>
                  <a:t>이 하나가 아닌 여러 개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1400" b="0" dirty="0"/>
                  <a:t>입력값 </a:t>
                </a:r>
                <a:r>
                  <a:rPr lang="ko-KR" altLang="en-US" sz="1400" dirty="0"/>
                  <a:t>만</a:t>
                </a:r>
                <a:r>
                  <a:rPr lang="ko-KR" altLang="en-US" sz="1400" b="0" dirty="0"/>
                  <a:t>큼 학습 할 </a:t>
                </a:r>
                <a:r>
                  <a:rPr lang="en-US" altLang="ko-KR" sz="1400" b="0" dirty="0"/>
                  <a:t>W</a:t>
                </a:r>
                <a:r>
                  <a:rPr lang="ko-KR" altLang="en-US" sz="1400" b="0" dirty="0"/>
                  <a:t>가 많아진다</a:t>
                </a:r>
                <a:endParaRPr lang="en-US" altLang="ko-KR" sz="1200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cost</m:t>
                    </m:r>
                    <m:r>
                      <m:rPr>
                        <m:nor/>
                      </m:rPr>
                      <a:rPr lang="en-US" altLang="ko-KR" spc="-130" dirty="0">
                        <a:latin typeface="Arial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W</m:t>
                    </m:r>
                    <m:r>
                      <m:rPr>
                        <m:nor/>
                      </m:rPr>
                      <a:rPr lang="en-US" altLang="ko-KR" i="1" spc="-130" dirty="0">
                        <a:latin typeface="DejaVu Serif"/>
                        <a:cs typeface="DejaVu Serif"/>
                      </a:rPr>
                      <m:t>, </m:t>
                    </m:r>
                    <m:r>
                      <m:rPr>
                        <m:nor/>
                      </m:rPr>
                      <a:rPr lang="en-US" altLang="ko-KR" i="1" spc="-170" dirty="0">
                        <a:latin typeface="DejaVu Serif"/>
                        <a:cs typeface="DejaVu Serif"/>
                      </a:rPr>
                      <m:t>b</m:t>
                    </m:r>
                    <m:r>
                      <m:rPr>
                        <m:nor/>
                      </m:rPr>
                      <a:rPr lang="en-US" altLang="ko-KR" spc="-170" dirty="0">
                        <a:latin typeface="Arial"/>
                        <a:cs typeface="Arial"/>
                      </a:rPr>
                      <m:t>)</m:t>
                    </m:r>
                    <m:r>
                      <m:rPr>
                        <m:nor/>
                      </m:rPr>
                      <a:rPr lang="en-US" altLang="ko-KR" spc="-285" dirty="0">
                        <a:latin typeface="Arial"/>
                        <a:cs typeface="Arial"/>
                      </a:rPr>
                      <m:t>  </m:t>
                    </m:r>
                    <m:r>
                      <m:rPr>
                        <m:nor/>
                      </m:rPr>
                      <a:rPr lang="en-US" altLang="ko-KR" spc="450" dirty="0">
                        <a:latin typeface="Arial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p>
                      <m:e>
                        <m:r>
                          <a:rPr lang="en-US" altLang="ko-KR" i="1" spc="450" dirty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pc="110" dirty="0">
                            <a:latin typeface="Arial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="0" i="0" spc="110" baseline="-25000" dirty="0" smtClean="0">
                            <a:latin typeface="DejaVu Serif"/>
                            <a:cs typeface="DejaVu Serif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b="0" i="0" spc="165" baseline="-25000" dirty="0" smtClean="0">
                            <a:latin typeface="LM Roman 7"/>
                            <a:cs typeface="LM Roman 7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b="0" i="1" spc="165" baseline="34050" dirty="0" smtClean="0">
                            <a:latin typeface="LM Roman 7"/>
                            <a:cs typeface="LM Roman 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="0" i="0" spc="110" baseline="-25000" dirty="0" smtClean="0">
                            <a:latin typeface="DejaVu Serif"/>
                            <a:cs typeface="DejaVu Serif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="0" i="1" spc="165" baseline="34050" dirty="0" smtClean="0">
                            <a:latin typeface="Verdana"/>
                            <a:cs typeface="Verdana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b="0" i="1" spc="165" baseline="-25000" dirty="0" smtClean="0">
                            <a:latin typeface="Verdana"/>
                            <a:cs typeface="Verdana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i="1" spc="110" dirty="0">
                            <a:latin typeface="DejaVu Serif"/>
                            <a:cs typeface="DejaVu Serif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="0" i="0" spc="110" baseline="-25000" dirty="0" smtClean="0">
                            <a:latin typeface="DejaVu Serif"/>
                            <a:cs typeface="DejaVu Serif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ko-KR" spc="165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i="1" spc="165" baseline="34050" dirty="0">
                            <a:latin typeface="Verdana"/>
                            <a:cs typeface="Verdana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10" dirty="0" smtClean="0">
                            <a:latin typeface="Arial"/>
                            <a:cs typeface="Arial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altLang="ko-KR" i="1" spc="-490" dirty="0">
                            <a:latin typeface="DejaVu Sans"/>
                            <a:cs typeface="DejaVu Sans"/>
                          </a:rPr>
                          <m:t>— </m:t>
                        </m:r>
                        <m:r>
                          <m:rPr>
                            <m:nor/>
                          </m:rPr>
                          <a:rPr lang="en-US" altLang="ko-KR" i="1" spc="70" dirty="0">
                            <a:latin typeface="DejaVu Serif"/>
                            <a:cs typeface="DejaVu Serif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spc="104" baseline="34050" dirty="0">
                            <a:latin typeface="Verdana"/>
                            <a:cs typeface="Verdan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70" dirty="0">
                            <a:latin typeface="Arial"/>
                            <a:cs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pc="104" baseline="34050" dirty="0">
                            <a:latin typeface="LM Roman 7"/>
                            <a:cs typeface="LM Roman 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baseline="34050" dirty="0">
                            <a:latin typeface="LM Roman 7"/>
                            <a:cs typeface="LM Roman 7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너무 </a:t>
                </a:r>
                <a:r>
                  <a:rPr lang="ko-KR" altLang="en-US" dirty="0" err="1"/>
                  <a:t>입력값이</a:t>
                </a:r>
                <a:r>
                  <a:rPr lang="ko-KR" altLang="en-US" dirty="0"/>
                  <a:t> 많아지면 식이 너무 길어지고 코드도 더러워진다</a:t>
                </a:r>
                <a:r>
                  <a:rPr lang="en-US" altLang="ko-KR" dirty="0"/>
                  <a:t> =&gt;</a:t>
                </a:r>
              </a:p>
              <a:p>
                <a:pPr marL="1371600" lvl="3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sz="1800" dirty="0"/>
                  <a:t>Matrix</a:t>
                </a:r>
                <a:r>
                  <a:rPr lang="ko-KR" altLang="en-US" sz="1800" dirty="0"/>
                  <a:t>의 곱으로 표현한다</a:t>
                </a:r>
                <a:r>
                  <a:rPr lang="en-US" altLang="ko-KR" sz="1800" dirty="0"/>
                  <a:t>.</a:t>
                </a:r>
              </a:p>
              <a:p>
                <a:pPr marL="1371600" lvl="3" indent="0">
                  <a:buNone/>
                </a:pP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) 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dirty="0"/>
                  <a:t> =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/>
                  <a:t>) </a:t>
                </a:r>
              </a:p>
              <a:p>
                <a:pPr lvl="1"/>
                <a:r>
                  <a:rPr lang="en-US" altLang="ko-KR" dirty="0"/>
                  <a:t>   </a:t>
                </a:r>
                <a:r>
                  <a:rPr lang="en-US" altLang="ko-KR" sz="3200" dirty="0"/>
                  <a:t>H(X) = XW </a:t>
                </a:r>
                <a:r>
                  <a:rPr lang="en-US" altLang="ko-KR" sz="2000" dirty="0"/>
                  <a:t>* matrix</a:t>
                </a:r>
                <a:r>
                  <a:rPr lang="ko-KR" altLang="en-US" sz="2000" dirty="0"/>
                  <a:t>는 순서를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앞에 둔다</a:t>
                </a:r>
                <a:r>
                  <a:rPr lang="en-US" altLang="ko-KR" sz="2000" dirty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53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Multivariable linear regression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363272" cy="5449142"/>
          </a:xfrm>
        </p:spPr>
        <p:txBody>
          <a:bodyPr/>
          <a:lstStyle/>
          <a:p>
            <a:r>
              <a:rPr lang="en-US" altLang="ko-KR" dirty="0"/>
              <a:t>Hypothesis using matrix</a:t>
            </a:r>
          </a:p>
          <a:p>
            <a:pPr lvl="1"/>
            <a:r>
              <a:rPr lang="en-US" altLang="ko-KR" dirty="0"/>
              <a:t>H(X) = XW 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값은 주어진다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</a:t>
            </a:r>
            <a:r>
              <a:rPr lang="ko-KR" altLang="en-US" dirty="0"/>
              <a:t>의 값을 결정 해야한다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20" name="Google Shape;20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9712" y="2852936"/>
            <a:ext cx="4464495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11760" y="32129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X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32129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64088" y="321297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H(X)</a:t>
            </a:r>
            <a:endParaRPr lang="ko-KR" altLang="en-US" sz="2800" b="1" dirty="0"/>
          </a:p>
        </p:txBody>
      </p:sp>
      <p:sp>
        <p:nvSpPr>
          <p:cNvPr id="22" name="Google Shape;209;p34"/>
          <p:cNvSpPr txBox="1"/>
          <p:nvPr/>
        </p:nvSpPr>
        <p:spPr>
          <a:xfrm>
            <a:off x="2123728" y="4005064"/>
            <a:ext cx="1067424" cy="43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[5, 3]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Google Shape;209;p34"/>
          <p:cNvSpPr txBox="1"/>
          <p:nvPr/>
        </p:nvSpPr>
        <p:spPr>
          <a:xfrm>
            <a:off x="3635896" y="4005064"/>
            <a:ext cx="1067424" cy="43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000" dirty="0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  <p:sp>
        <p:nvSpPr>
          <p:cNvPr id="24" name="Google Shape;209;p34"/>
          <p:cNvSpPr txBox="1"/>
          <p:nvPr/>
        </p:nvSpPr>
        <p:spPr>
          <a:xfrm>
            <a:off x="5292080" y="4005064"/>
            <a:ext cx="1067424" cy="43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2000" dirty="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25" name="타원 24"/>
          <p:cNvSpPr/>
          <p:nvPr/>
        </p:nvSpPr>
        <p:spPr>
          <a:xfrm>
            <a:off x="2267744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99792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779912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11960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868144" y="4077072"/>
            <a:ext cx="288032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5" idx="3"/>
          </p:cNvCxnSpPr>
          <p:nvPr/>
        </p:nvCxnSpPr>
        <p:spPr>
          <a:xfrm flipH="1">
            <a:off x="1475656" y="4322923"/>
            <a:ext cx="834269" cy="6902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</p:cNvCxnSpPr>
          <p:nvPr/>
        </p:nvCxnSpPr>
        <p:spPr>
          <a:xfrm flipH="1">
            <a:off x="2483768" y="4365104"/>
            <a:ext cx="360040" cy="10081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355976" y="4365104"/>
            <a:ext cx="216024" cy="115212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3779912" y="4365104"/>
            <a:ext cx="144016" cy="115212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084168" y="4365104"/>
            <a:ext cx="432048" cy="10081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9552" y="508518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Instance </a:t>
            </a:r>
            <a:r>
              <a:rPr lang="ko-KR" altLang="en-US" sz="1400" dirty="0"/>
              <a:t>개수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35696" y="53732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Variable </a:t>
            </a:r>
            <a:r>
              <a:rPr lang="ko-KR" altLang="en-US" sz="1400" dirty="0"/>
              <a:t>개수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05880" y="55103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 변수 개수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87824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변수 개수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26256" y="55423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 변수 개수</a:t>
            </a:r>
          </a:p>
        </p:txBody>
      </p:sp>
    </p:spTree>
    <p:extLst>
      <p:ext uri="{BB962C8B-B14F-4D97-AF65-F5344CB8AC3E}">
        <p14:creationId xmlns:p14="http://schemas.microsoft.com/office/powerpoint/2010/main" val="191198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Multivariable linear regression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ko-KR" altLang="en-US" dirty="0"/>
              <a:t>실습 내용</a:t>
            </a:r>
            <a:endParaRPr lang="en-US" altLang="ko-KR" dirty="0"/>
          </a:p>
          <a:p>
            <a:pPr lvl="1"/>
            <a:r>
              <a:rPr lang="en-US" altLang="ko-KR" dirty="0"/>
              <a:t>Matrix </a:t>
            </a:r>
            <a:r>
              <a:rPr lang="ko-KR" altLang="en-US" dirty="0"/>
              <a:t>형태로 표현하여 </a:t>
            </a:r>
            <a:r>
              <a:rPr lang="en-US" altLang="ko-KR" dirty="0"/>
              <a:t>Multivariable linear regression </a:t>
            </a:r>
            <a:r>
              <a:rPr lang="ko-KR" altLang="en-US" dirty="0"/>
              <a:t>모델을 학습하고</a:t>
            </a:r>
            <a:r>
              <a:rPr lang="en-US" altLang="ko-KR" dirty="0"/>
              <a:t>, </a:t>
            </a:r>
            <a:r>
              <a:rPr lang="ko-KR" altLang="en-US" dirty="0"/>
              <a:t>예측 값을 구하였다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4104456" cy="346740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716016" y="3789040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276872"/>
            <a:ext cx="2160240" cy="36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pPr lvl="1"/>
            <a:r>
              <a:rPr lang="en-US" altLang="ko-KR" dirty="0"/>
              <a:t>Sung </a:t>
            </a:r>
            <a:r>
              <a:rPr lang="en-US" altLang="ko-KR" dirty="0" err="1"/>
              <a:t>kim’s</a:t>
            </a:r>
            <a:r>
              <a:rPr lang="en-US" altLang="ko-KR" dirty="0"/>
              <a:t> class - </a:t>
            </a:r>
            <a:r>
              <a:rPr lang="ko-KR" altLang="en-US" dirty="0"/>
              <a:t>시즌 </a:t>
            </a:r>
            <a:r>
              <a:rPr lang="en-US" altLang="ko-KR" dirty="0"/>
              <a:t>1 - </a:t>
            </a:r>
            <a:r>
              <a:rPr lang="ko-KR" altLang="en-US" dirty="0" err="1"/>
              <a:t>딥러닝의</a:t>
            </a:r>
            <a:r>
              <a:rPr lang="ko-KR" altLang="en-US" dirty="0"/>
              <a:t> 기본</a:t>
            </a:r>
            <a:endParaRPr lang="en-US" altLang="ko-KR" dirty="0"/>
          </a:p>
          <a:p>
            <a:pPr lvl="2" indent="-285750"/>
            <a:r>
              <a:rPr lang="en-US" altLang="ko-KR" dirty="0">
                <a:hlinkClick r:id="rId2"/>
              </a:rPr>
              <a:t>https://hunkim.github.io/ml/</a:t>
            </a:r>
            <a:endParaRPr lang="en-US" altLang="ko-KR" dirty="0"/>
          </a:p>
          <a:p>
            <a:pPr lvl="1"/>
            <a:r>
              <a:rPr lang="en-US" altLang="ko-KR" dirty="0" err="1"/>
              <a:t>Minsuk</a:t>
            </a:r>
            <a:r>
              <a:rPr lang="en-US" altLang="ko-KR" dirty="0"/>
              <a:t> </a:t>
            </a:r>
            <a:r>
              <a:rPr lang="en-US" altLang="ko-KR" dirty="0" err="1"/>
              <a:t>Heo</a:t>
            </a:r>
            <a:r>
              <a:rPr lang="en-US" altLang="ko-KR" dirty="0"/>
              <a:t> –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pPr lvl="2"/>
            <a:r>
              <a:rPr lang="en-US" altLang="ko-KR" dirty="0"/>
              <a:t>https://www.youtube.com/channel/UCxP77kNgVfiiG6CXZ5WMuAQ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660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Classification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r>
              <a:rPr lang="ko-KR" altLang="en-US" dirty="0"/>
              <a:t>기존의 패턴을 학습해서 두 가지 중 하나로 결과값을 골라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결과값은 주로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Binary Classification </a:t>
            </a:r>
            <a:r>
              <a:rPr lang="ko-KR" altLang="en-US" dirty="0"/>
              <a:t>을 활용한 예시</a:t>
            </a:r>
            <a:endParaRPr lang="en-US" altLang="ko-KR" dirty="0"/>
          </a:p>
          <a:p>
            <a:pPr lvl="1"/>
            <a:r>
              <a:rPr lang="ko-KR" altLang="en-US" dirty="0"/>
              <a:t>스팸 메일 탐지</a:t>
            </a:r>
            <a:r>
              <a:rPr lang="en-US" altLang="ko-KR" dirty="0"/>
              <a:t> : spam (1) / ham (0)</a:t>
            </a:r>
          </a:p>
          <a:p>
            <a:pPr lvl="1"/>
            <a:r>
              <a:rPr lang="ko-KR" altLang="en-US" dirty="0"/>
              <a:t>페이스북 </a:t>
            </a:r>
            <a:r>
              <a:rPr lang="ko-KR" altLang="en-US" dirty="0" err="1"/>
              <a:t>피드</a:t>
            </a:r>
            <a:r>
              <a:rPr lang="en-US" altLang="ko-KR" dirty="0"/>
              <a:t> : show (1) / hide (0)</a:t>
            </a:r>
          </a:p>
          <a:p>
            <a:pPr lvl="1"/>
            <a:r>
              <a:rPr lang="ko-KR" altLang="en-US" dirty="0"/>
              <a:t>신용 카드 부정 거래 탐지 </a:t>
            </a:r>
            <a:r>
              <a:rPr lang="en-US" altLang="ko-KR" dirty="0"/>
              <a:t>: legitimate (0) / fraud (1)</a:t>
            </a:r>
          </a:p>
          <a:p>
            <a:pPr lvl="1"/>
            <a:r>
              <a:rPr lang="ko-KR" altLang="en-US" dirty="0"/>
              <a:t>방사선 사진의 양성 종양과 음성 종양 판별</a:t>
            </a:r>
            <a:endParaRPr lang="en-US" altLang="ko-KR" dirty="0"/>
          </a:p>
          <a:p>
            <a:pPr lvl="1"/>
            <a:r>
              <a:rPr lang="ko-KR" altLang="en-US" dirty="0"/>
              <a:t>주식 매도 여부 판별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54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의 문제점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B9615B0-F99B-492A-980D-6FF9D687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공부 시간에 따른 시험의 합격 여부 예측</a:t>
            </a:r>
            <a:r>
              <a:rPr lang="en-US" altLang="ko-KR" dirty="0"/>
              <a:t>( pass = 1, non-pass = 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위의 예시에서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의 </a:t>
            </a:r>
            <a:r>
              <a:rPr lang="en-US" altLang="ko-KR" dirty="0"/>
              <a:t>hypothesis </a:t>
            </a:r>
            <a:r>
              <a:rPr lang="ko-KR" altLang="en-US" dirty="0"/>
              <a:t>를 적용했을 때는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0.5</a:t>
            </a:r>
            <a:r>
              <a:rPr lang="ko-KR" altLang="en-US" dirty="0"/>
              <a:t>인 입력 값을 기준으로 </a:t>
            </a:r>
            <a:r>
              <a:rPr lang="en-US" altLang="ko-KR" dirty="0"/>
              <a:t>pass</a:t>
            </a:r>
            <a:r>
              <a:rPr lang="ko-KR" altLang="en-US" dirty="0"/>
              <a:t>와 </a:t>
            </a:r>
            <a:r>
              <a:rPr lang="en-US" altLang="ko-KR" dirty="0"/>
              <a:t>non-pass</a:t>
            </a:r>
            <a:r>
              <a:rPr lang="ko-KR" altLang="en-US" dirty="0"/>
              <a:t>를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44B121-A9EF-4543-A79C-8B1F571D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6" y="1772816"/>
            <a:ext cx="3672408" cy="2592902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EE712B4-1D22-4F1A-9A45-D8A49BFF9E7F}"/>
              </a:ext>
            </a:extLst>
          </p:cNvPr>
          <p:cNvGraphicFramePr>
            <a:graphicFrameLocks noGrp="1"/>
          </p:cNvGraphicFramePr>
          <p:nvPr/>
        </p:nvGraphicFramePr>
        <p:xfrm>
          <a:off x="4932040" y="1606227"/>
          <a:ext cx="30913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67">
                  <a:extLst>
                    <a:ext uri="{9D8B030D-6E8A-4147-A177-3AD203B41FA5}">
                      <a16:colId xmlns:a16="http://schemas.microsoft.com/office/drawing/2014/main" val="1750357125"/>
                    </a:ext>
                  </a:extLst>
                </a:gridCol>
                <a:gridCol w="1545667">
                  <a:extLst>
                    <a:ext uri="{9D8B030D-6E8A-4147-A177-3AD203B41FA5}">
                      <a16:colId xmlns:a16="http://schemas.microsoft.com/office/drawing/2014/main" val="1741328717"/>
                    </a:ext>
                  </a:extLst>
                </a:gridCol>
              </a:tblGrid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(</a:t>
                      </a:r>
                      <a:r>
                        <a:rPr lang="ko-KR" altLang="en-US" dirty="0" err="1"/>
                        <a:t>입력값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 (</a:t>
                      </a:r>
                      <a:r>
                        <a:rPr lang="ko-KR" altLang="en-US" dirty="0"/>
                        <a:t>결과값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86916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39458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12036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76973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64271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20698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6843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81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</a:t>
            </a:r>
            <a:r>
              <a:rPr lang="ko-KR" altLang="en-US" dirty="0"/>
              <a:t>의 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8A6DC-7540-49DD-B560-212E28D9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1" y="1844824"/>
            <a:ext cx="3848169" cy="2520280"/>
          </a:xfrm>
          <a:prstGeom prst="rect">
            <a:avLst/>
          </a:prstGeom>
        </p:spPr>
      </p:pic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E4CB0D43-661B-46B9-BB8A-8361B0E44C52}"/>
              </a:ext>
            </a:extLst>
          </p:cNvPr>
          <p:cNvGraphicFramePr>
            <a:graphicFrameLocks noGrp="1"/>
          </p:cNvGraphicFramePr>
          <p:nvPr/>
        </p:nvGraphicFramePr>
        <p:xfrm>
          <a:off x="4761290" y="1700807"/>
          <a:ext cx="30913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67">
                  <a:extLst>
                    <a:ext uri="{9D8B030D-6E8A-4147-A177-3AD203B41FA5}">
                      <a16:colId xmlns:a16="http://schemas.microsoft.com/office/drawing/2014/main" val="1750357125"/>
                    </a:ext>
                  </a:extLst>
                </a:gridCol>
                <a:gridCol w="1545667">
                  <a:extLst>
                    <a:ext uri="{9D8B030D-6E8A-4147-A177-3AD203B41FA5}">
                      <a16:colId xmlns:a16="http://schemas.microsoft.com/office/drawing/2014/main" val="1741328717"/>
                    </a:ext>
                  </a:extLst>
                </a:gridCol>
              </a:tblGrid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(</a:t>
                      </a:r>
                      <a:r>
                        <a:rPr lang="ko-KR" altLang="en-US" dirty="0" err="1"/>
                        <a:t>입력값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 (</a:t>
                      </a:r>
                      <a:r>
                        <a:rPr lang="ko-KR" altLang="en-US" dirty="0"/>
                        <a:t>결과값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86916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39458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12036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76973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64271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20698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⁞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6843"/>
                  </a:ext>
                </a:extLst>
              </a:tr>
              <a:tr h="355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53370"/>
                  </a:ext>
                </a:extLst>
              </a:tr>
            </a:tbl>
          </a:graphicData>
        </a:graphic>
      </p:graphicFrame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03441A1F-59EB-46B9-BB1A-E79DA4F38709}"/>
              </a:ext>
            </a:extLst>
          </p:cNvPr>
          <p:cNvSpPr txBox="1">
            <a:spLocks/>
          </p:cNvSpPr>
          <p:nvPr/>
        </p:nvSpPr>
        <p:spPr>
          <a:xfrm>
            <a:off x="476424" y="1124744"/>
            <a:ext cx="8229600" cy="545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Ex) </a:t>
            </a:r>
            <a:r>
              <a:rPr lang="ko-KR" altLang="en-US" dirty="0"/>
              <a:t>공부 시간에 따른 시험의 합격 여부 예측</a:t>
            </a:r>
            <a:r>
              <a:rPr lang="en-US" altLang="ko-KR" dirty="0"/>
              <a:t>( pass = 1, non-pass = 0)</a:t>
            </a:r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위의 예시에서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r>
              <a:rPr lang="ko-KR" altLang="en-US" dirty="0"/>
              <a:t>의 </a:t>
            </a:r>
            <a:r>
              <a:rPr lang="en-US" altLang="ko-KR" dirty="0"/>
              <a:t>hypothesis </a:t>
            </a:r>
            <a:r>
              <a:rPr lang="ko-KR" altLang="en-US" dirty="0"/>
              <a:t>를 적용했을 때는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0.5</a:t>
            </a:r>
            <a:r>
              <a:rPr lang="ko-KR" altLang="en-US" dirty="0"/>
              <a:t>인 입력 값을 기준으로 </a:t>
            </a:r>
            <a:r>
              <a:rPr lang="en-US" altLang="ko-KR" dirty="0"/>
              <a:t>pass</a:t>
            </a:r>
            <a:r>
              <a:rPr lang="ko-KR" altLang="en-US" dirty="0"/>
              <a:t>와 </a:t>
            </a:r>
            <a:r>
              <a:rPr lang="en-US" altLang="ko-KR" dirty="0"/>
              <a:t>non-pass</a:t>
            </a:r>
            <a:r>
              <a:rPr lang="ko-KR" altLang="en-US" dirty="0"/>
              <a:t>를 나눌 수 없다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또한</a:t>
            </a:r>
            <a:r>
              <a:rPr lang="en-US" altLang="ko-KR" dirty="0"/>
              <a:t>, Linear regression</a:t>
            </a:r>
            <a:r>
              <a:rPr lang="ko-KR" altLang="en-US" dirty="0"/>
              <a:t>의 </a:t>
            </a:r>
            <a:r>
              <a:rPr lang="en-US" altLang="ko-KR" dirty="0"/>
              <a:t>Hypothesis</a:t>
            </a:r>
            <a:r>
              <a:rPr lang="ko-KR" altLang="en-US" dirty="0"/>
              <a:t>는 </a:t>
            </a:r>
            <a:r>
              <a:rPr lang="en-US" altLang="ko-KR" dirty="0"/>
              <a:t>H(x)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W * x + b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입력 값에 따라 </a:t>
            </a:r>
            <a:r>
              <a:rPr lang="en-US" altLang="ko-KR" dirty="0"/>
              <a:t>0</a:t>
            </a:r>
            <a:r>
              <a:rPr lang="ko-KR" altLang="en-US" dirty="0"/>
              <a:t>보다 작거나 </a:t>
            </a:r>
            <a:r>
              <a:rPr lang="en-US" altLang="ko-KR" dirty="0"/>
              <a:t>1</a:t>
            </a:r>
            <a:r>
              <a:rPr lang="ko-KR" altLang="en-US" dirty="0"/>
              <a:t>보다 큰 결과값이 나올 수 있기에 </a:t>
            </a:r>
            <a:r>
              <a:rPr lang="en-US" altLang="ko-KR" dirty="0"/>
              <a:t>binary classification </a:t>
            </a:r>
            <a:r>
              <a:rPr lang="ko-KR" altLang="en-US" dirty="0"/>
              <a:t>에는 어울리지 않다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56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03441A1F-59EB-46B9-BB1A-E79DA4F38709}"/>
              </a:ext>
            </a:extLst>
          </p:cNvPr>
          <p:cNvSpPr txBox="1">
            <a:spLocks/>
          </p:cNvSpPr>
          <p:nvPr/>
        </p:nvSpPr>
        <p:spPr>
          <a:xfrm>
            <a:off x="484808" y="3468365"/>
            <a:ext cx="4087192" cy="2840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Sigmoid function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그래프를 그리면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 자형 모양이다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</a:t>
            </a:r>
            <a:r>
              <a:rPr lang="ko-KR" altLang="en-US" dirty="0"/>
              <a:t>값이 양의 무한대에 가까워질 수록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1 </a:t>
            </a:r>
            <a:r>
              <a:rPr lang="ko-KR" altLang="en-US" dirty="0"/>
              <a:t>에 수렴하고</a:t>
            </a:r>
            <a:r>
              <a:rPr lang="en-US" altLang="ko-KR" dirty="0"/>
              <a:t>, X </a:t>
            </a:r>
            <a:r>
              <a:rPr lang="ko-KR" altLang="en-US" dirty="0"/>
              <a:t>값이 음의 무한대에 가까워질 수록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에 수렴한다 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</a:t>
            </a:r>
            <a:r>
              <a:rPr lang="ko-KR" altLang="en-US" dirty="0"/>
              <a:t>값에 상관 없이 </a:t>
            </a:r>
            <a:r>
              <a:rPr lang="en-US" altLang="ko-KR" dirty="0"/>
              <a:t>Y</a:t>
            </a:r>
            <a:r>
              <a:rPr lang="ko-KR" altLang="en-US" dirty="0"/>
              <a:t> 값이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 </a:t>
            </a:r>
            <a:r>
              <a:rPr lang="ko-KR" altLang="en-US" dirty="0"/>
              <a:t>사이의 범위이다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8" name="Picture 4" descr="sigmoid function : 네이버 블로그">
            <a:extLst>
              <a:ext uri="{FF2B5EF4-FFF2-40B4-BE49-F238E27FC236}">
                <a16:creationId xmlns:a16="http://schemas.microsoft.com/office/drawing/2014/main" id="{82F29575-369A-4C97-866F-A46DEE0C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68760"/>
            <a:ext cx="4248472" cy="23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9DE804-450F-483C-94DE-C85C29BC8BFC}"/>
                  </a:ext>
                </a:extLst>
              </p:cNvPr>
              <p:cNvSpPr txBox="1"/>
              <p:nvPr/>
            </p:nvSpPr>
            <p:spPr>
              <a:xfrm>
                <a:off x="5233144" y="1955410"/>
                <a:ext cx="3087464" cy="933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9DE804-450F-483C-94DE-C85C29BC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44" y="1955410"/>
                <a:ext cx="3087464" cy="933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6">
                <a:extLst>
                  <a:ext uri="{FF2B5EF4-FFF2-40B4-BE49-F238E27FC236}">
                    <a16:creationId xmlns:a16="http://schemas.microsoft.com/office/drawing/2014/main" id="{97FC3884-6F74-4622-99C7-46A92DC61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3280" y="3384959"/>
                <a:ext cx="4087192" cy="26909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Logistic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Hypothesis</a:t>
                </a:r>
              </a:p>
              <a:p>
                <a:pPr lvl="1"/>
                <a:r>
                  <a:rPr lang="ko-KR" altLang="en-US" dirty="0"/>
                  <a:t>입력 값에 관계 없이 </a:t>
                </a:r>
                <a:r>
                  <a:rPr lang="en-US" altLang="ko-KR" dirty="0"/>
                  <a:t>Y </a:t>
                </a:r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사이의 범위에만 존재하는 </a:t>
                </a:r>
                <a:r>
                  <a:rPr lang="en-US" altLang="ko-KR" dirty="0"/>
                  <a:t>Sigmoid function</a:t>
                </a:r>
                <a:r>
                  <a:rPr lang="ko-KR" altLang="en-US" dirty="0"/>
                  <a:t>의 특성을 이용한다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en-US" altLang="ko-KR" dirty="0"/>
                  <a:t>Sigmoid function</a:t>
                </a:r>
                <a:r>
                  <a:rPr lang="ko-KR" altLang="en-US" dirty="0"/>
                  <a:t>의 입력 값을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두면 된다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Font typeface="Arial"/>
                  <a:buNone/>
                </a:pPr>
                <a:endParaRPr lang="en-US" altLang="ko-KR" dirty="0"/>
              </a:p>
              <a:p>
                <a:pPr marL="0" indent="0">
                  <a:buFont typeface="Arial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3" name="내용 개체 틀 6">
                <a:extLst>
                  <a:ext uri="{FF2B5EF4-FFF2-40B4-BE49-F238E27FC236}">
                    <a16:creationId xmlns:a16="http://schemas.microsoft.com/office/drawing/2014/main" id="{97FC3884-6F74-4622-99C7-46A92DC6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280" y="3384959"/>
                <a:ext cx="4087192" cy="2690998"/>
              </a:xfrm>
              <a:prstGeom prst="rect">
                <a:avLst/>
              </a:prstGeom>
              <a:blipFill>
                <a:blip r:embed="rId4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71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776734"/>
          </a:xfrm>
        </p:spPr>
        <p:txBody>
          <a:bodyPr>
            <a:normAutofit/>
          </a:bodyPr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의 </a:t>
            </a:r>
            <a:r>
              <a:rPr lang="en-US" altLang="ko-KR" dirty="0"/>
              <a:t>cost function</a:t>
            </a:r>
            <a:r>
              <a:rPr lang="ko-KR" altLang="en-US" dirty="0"/>
              <a:t>의 문제점 </a:t>
            </a:r>
            <a:endParaRPr lang="en-US" altLang="ko-KR" dirty="0"/>
          </a:p>
          <a:p>
            <a:pPr lvl="1"/>
            <a:r>
              <a:rPr lang="en-US" altLang="ko-KR" dirty="0"/>
              <a:t>H(X)</a:t>
            </a:r>
            <a:r>
              <a:rPr lang="ko-KR" altLang="en-US" dirty="0"/>
              <a:t>가 </a:t>
            </a:r>
            <a:r>
              <a:rPr lang="en-US" altLang="ko-KR" dirty="0"/>
              <a:t>linear</a:t>
            </a:r>
            <a:r>
              <a:rPr lang="ko-KR" altLang="en-US" dirty="0"/>
              <a:t>하지 않기 때문에</a:t>
            </a:r>
            <a:r>
              <a:rPr lang="en-US" altLang="ko-KR" dirty="0"/>
              <a:t>, </a:t>
            </a:r>
            <a:r>
              <a:rPr lang="ko-KR" altLang="en-US" dirty="0"/>
              <a:t>시작점에 따라 기울기가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local minimum</a:t>
            </a:r>
            <a:r>
              <a:rPr lang="ko-KR" altLang="en-US" dirty="0"/>
              <a:t>이 달라지게 된다</a:t>
            </a:r>
            <a:r>
              <a:rPr lang="en-US" altLang="ko-KR" dirty="0"/>
              <a:t>. </a:t>
            </a:r>
            <a:r>
              <a:rPr lang="ko-KR" altLang="en-US" dirty="0"/>
              <a:t>그러면서 </a:t>
            </a:r>
            <a:r>
              <a:rPr lang="en-US" altLang="ko-KR" dirty="0"/>
              <a:t>global minimum</a:t>
            </a:r>
            <a:r>
              <a:rPr lang="ko-KR" altLang="en-US" dirty="0"/>
              <a:t>을 찾기가 어렵게 된다</a:t>
            </a:r>
            <a:r>
              <a:rPr lang="en-US" altLang="ko-KR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A35853-8E39-4987-AB31-D84033C68B6C}"/>
                  </a:ext>
                </a:extLst>
              </p:cNvPr>
              <p:cNvSpPr txBox="1"/>
              <p:nvPr/>
            </p:nvSpPr>
            <p:spPr>
              <a:xfrm>
                <a:off x="2843808" y="2962301"/>
                <a:ext cx="3087464" cy="933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A35853-8E39-4987-AB31-D84033C6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62301"/>
                <a:ext cx="3087464" cy="933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13D972-E1E6-4935-AE7E-0098F7BFC8A5}"/>
                  </a:ext>
                </a:extLst>
              </p:cNvPr>
              <p:cNvSpPr txBox="1"/>
              <p:nvPr/>
            </p:nvSpPr>
            <p:spPr>
              <a:xfrm>
                <a:off x="1547664" y="1364434"/>
                <a:ext cx="6379632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ko-KR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ko-KR" altLang="en-US" sz="3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13D972-E1E6-4935-AE7E-0098F7BF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364434"/>
                <a:ext cx="6379632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20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 for</a:t>
            </a:r>
            <a:r>
              <a:rPr lang="ko-KR" altLang="en-US" dirty="0"/>
              <a:t> </a:t>
            </a:r>
            <a:r>
              <a:rPr lang="en-US" altLang="ko-KR" dirty="0"/>
              <a:t>logistic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4" y="2854794"/>
            <a:ext cx="8229600" cy="330707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H(x) </a:t>
            </a:r>
            <a:r>
              <a:rPr lang="ko-KR" altLang="en-US" dirty="0"/>
              <a:t>가 </a:t>
            </a:r>
            <a:r>
              <a:rPr lang="en-US" altLang="ko-KR" dirty="0"/>
              <a:t>exponential </a:t>
            </a:r>
            <a:r>
              <a:rPr lang="ko-KR" altLang="en-US" dirty="0"/>
              <a:t>함수 이므로</a:t>
            </a:r>
            <a:r>
              <a:rPr lang="en-US" altLang="ko-KR" dirty="0"/>
              <a:t>, </a:t>
            </a:r>
            <a:r>
              <a:rPr lang="ko-KR" altLang="en-US" dirty="0"/>
              <a:t>이와 상극인 </a:t>
            </a:r>
            <a:r>
              <a:rPr lang="en-US" altLang="ko-KR" dirty="0"/>
              <a:t>log </a:t>
            </a:r>
            <a:r>
              <a:rPr lang="ko-KR" altLang="en-US" dirty="0"/>
              <a:t>함수를 이용해야 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DA607-35EE-4392-A1E6-89A63DCEB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2" r="8032"/>
          <a:stretch/>
        </p:blipFill>
        <p:spPr>
          <a:xfrm>
            <a:off x="973696" y="1628800"/>
            <a:ext cx="3024337" cy="33070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38793-429D-44E9-B7AF-B944DDAB69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4" t="-845" r="9511" b="845"/>
          <a:stretch/>
        </p:blipFill>
        <p:spPr>
          <a:xfrm>
            <a:off x="5054115" y="1653580"/>
            <a:ext cx="3137893" cy="3281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01589C-7B33-425C-8241-23D440C857AB}"/>
                  </a:ext>
                </a:extLst>
              </p:cNvPr>
              <p:cNvSpPr txBox="1"/>
              <p:nvPr/>
            </p:nvSpPr>
            <p:spPr>
              <a:xfrm>
                <a:off x="2056787" y="4665940"/>
                <a:ext cx="8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01589C-7B33-425C-8241-23D440C8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787" y="4665940"/>
                <a:ext cx="884666" cy="276999"/>
              </a:xfrm>
              <a:prstGeom prst="rect">
                <a:avLst/>
              </a:prstGeom>
              <a:blipFill>
                <a:blip r:embed="rId4"/>
                <a:stretch>
                  <a:fillRect l="-685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B847AD-DA00-49DD-AED7-3BC1132EAED6}"/>
                  </a:ext>
                </a:extLst>
              </p:cNvPr>
              <p:cNvSpPr txBox="1"/>
              <p:nvPr/>
            </p:nvSpPr>
            <p:spPr>
              <a:xfrm>
                <a:off x="6104257" y="4658259"/>
                <a:ext cx="1288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B847AD-DA00-49DD-AED7-3BC1132EA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57" y="4658259"/>
                <a:ext cx="1288623" cy="276999"/>
              </a:xfrm>
              <a:prstGeom prst="rect">
                <a:avLst/>
              </a:prstGeom>
              <a:blipFill>
                <a:blip r:embed="rId5"/>
                <a:stretch>
                  <a:fillRect l="-472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F9BE8-6BA6-4A59-BA1A-9AEFC6E05CC9}"/>
                  </a:ext>
                </a:extLst>
              </p:cNvPr>
              <p:cNvSpPr txBox="1"/>
              <p:nvPr/>
            </p:nvSpPr>
            <p:spPr>
              <a:xfrm>
                <a:off x="2941453" y="1182460"/>
                <a:ext cx="3087464" cy="583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F9BE8-6BA6-4A59-BA1A-9AEFC6E0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53" y="1182460"/>
                <a:ext cx="3087464" cy="5833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315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 for</a:t>
            </a:r>
            <a:r>
              <a:rPr lang="ko-KR" altLang="en-US" dirty="0"/>
              <a:t> </a:t>
            </a:r>
            <a:r>
              <a:rPr lang="en-US" altLang="ko-KR" dirty="0"/>
              <a:t>logistic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4" y="2854795"/>
            <a:ext cx="8229600" cy="264083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Cost function</a:t>
            </a:r>
            <a:r>
              <a:rPr lang="ko-KR" altLang="en-US" dirty="0"/>
              <a:t>은 실제의 값과 예측 값이 비슷하면 </a:t>
            </a:r>
            <a:r>
              <a:rPr lang="en-US" altLang="ko-KR" dirty="0"/>
              <a:t>cost </a:t>
            </a:r>
            <a:r>
              <a:rPr lang="ko-KR" altLang="en-US" dirty="0"/>
              <a:t>값이 작고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cost </a:t>
            </a:r>
            <a:r>
              <a:rPr lang="ko-KR" altLang="en-US" dirty="0"/>
              <a:t>값이 커야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 Ex)</a:t>
            </a:r>
            <a:r>
              <a:rPr lang="ko-KR" altLang="en-US" dirty="0"/>
              <a:t>  </a:t>
            </a:r>
            <a:r>
              <a:rPr lang="en-US" altLang="ko-KR" dirty="0"/>
              <a:t>y = 1, H(x) = 1 </a:t>
            </a:r>
            <a:r>
              <a:rPr lang="ko-KR" altLang="en-US" dirty="0"/>
              <a:t>이면 </a:t>
            </a:r>
            <a:r>
              <a:rPr lang="en-US" altLang="ko-KR" dirty="0"/>
              <a:t>c( H(x), y ) = - log (H(x))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 y = 0, H(x) = 1 </a:t>
            </a:r>
            <a:r>
              <a:rPr lang="ko-KR" altLang="en-US" dirty="0"/>
              <a:t>이면 </a:t>
            </a:r>
            <a:r>
              <a:rPr lang="en-US" altLang="ko-KR" dirty="0"/>
              <a:t>c( H(x), y ) = - log(1- H(x))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무한대이다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 없이 만들면 </a:t>
            </a:r>
            <a:r>
              <a:rPr lang="en-US" altLang="ko-KR" dirty="0"/>
              <a:t>c ( H(x) , y )</a:t>
            </a:r>
            <a:r>
              <a:rPr lang="ko-KR" altLang="en-US" dirty="0"/>
              <a:t>는 다음과 같다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C2C836-8C1E-49DD-B072-C6AC2B4BF7D8}"/>
                  </a:ext>
                </a:extLst>
              </p:cNvPr>
              <p:cNvSpPr txBox="1"/>
              <p:nvPr/>
            </p:nvSpPr>
            <p:spPr>
              <a:xfrm>
                <a:off x="2555776" y="1297848"/>
                <a:ext cx="3794372" cy="1516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ko-KR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ko-KR" altLang="en-US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C2C836-8C1E-49DD-B072-C6AC2B4B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297848"/>
                <a:ext cx="3794372" cy="1516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F187F5-9ACD-43C4-B6E4-BD15716E3B15}"/>
                  </a:ext>
                </a:extLst>
              </p:cNvPr>
              <p:cNvSpPr txBox="1"/>
              <p:nvPr/>
            </p:nvSpPr>
            <p:spPr>
              <a:xfrm>
                <a:off x="1623072" y="5090642"/>
                <a:ext cx="561662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F187F5-9ACD-43C4-B6E4-BD15716E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72" y="5090642"/>
                <a:ext cx="5616625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9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5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5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5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5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500" b="0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5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500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Minimize cost </a:t>
                </a:r>
              </a:p>
              <a:p>
                <a:pPr lvl="1"/>
                <a:r>
                  <a:rPr lang="en-US" altLang="ko-KR" dirty="0"/>
                  <a:t>Linear regression</a:t>
                </a:r>
                <a:r>
                  <a:rPr lang="ko-KR" altLang="en-US" dirty="0"/>
                  <a:t>과 동일하게</a:t>
                </a:r>
                <a:r>
                  <a:rPr lang="en-US" altLang="ko-KR" dirty="0"/>
                  <a:t> cost function</a:t>
                </a:r>
                <a:r>
                  <a:rPr lang="ko-KR" altLang="en-US" dirty="0"/>
                  <a:t> 을 미분한 것에 </a:t>
                </a:r>
                <a:r>
                  <a:rPr lang="en-US" altLang="ko-KR" dirty="0"/>
                  <a:t>learning rate </a:t>
                </a:r>
                <a:r>
                  <a:rPr lang="ko-KR" altLang="en-US" dirty="0"/>
                  <a:t>를 곱해서 </a:t>
                </a:r>
                <a:r>
                  <a:rPr lang="en-US" altLang="ko-KR" dirty="0"/>
                  <a:t>W </a:t>
                </a:r>
                <a:r>
                  <a:rPr lang="ko-KR" altLang="en-US" dirty="0"/>
                  <a:t>에서 뺀다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 err="1"/>
                  <a:t>텐서플로우에서는</a:t>
                </a:r>
                <a:r>
                  <a:rPr lang="ko-KR" altLang="en-US" dirty="0"/>
                  <a:t> 이를 해결하기 위해 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GradientDescentOptimizer</a:t>
                </a:r>
                <a:r>
                  <a:rPr lang="ko-KR" altLang="en-US" dirty="0"/>
                  <a:t>라는 라이브러리가 존재한다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7F58EC7-7705-4B6F-AE5A-AC73F9B86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5449142"/>
              </a:xfr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13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kNN</a:t>
            </a:r>
            <a:r>
              <a:rPr lang="en-US" altLang="ko-KR" dirty="0"/>
              <a:t>(k-Nearest </a:t>
            </a:r>
            <a:r>
              <a:rPr lang="en-US" altLang="ko-KR" dirty="0" err="1"/>
              <a:t>Neigbors</a:t>
            </a:r>
            <a:r>
              <a:rPr lang="en-US" altLang="ko-KR" dirty="0"/>
              <a:t>) algorithm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C81D53F-4504-4EDD-8C5A-FBD7E85EB87F}"/>
              </a:ext>
            </a:extLst>
          </p:cNvPr>
          <p:cNvCxnSpPr>
            <a:cxnSpLocks/>
          </p:cNvCxnSpPr>
          <p:nvPr/>
        </p:nvCxnSpPr>
        <p:spPr>
          <a:xfrm flipV="1">
            <a:off x="2123728" y="1700808"/>
            <a:ext cx="0" cy="316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33FB8A-6C58-4BD9-A01B-F1468148A72A}"/>
              </a:ext>
            </a:extLst>
          </p:cNvPr>
          <p:cNvCxnSpPr>
            <a:cxnSpLocks/>
          </p:cNvCxnSpPr>
          <p:nvPr/>
        </p:nvCxnSpPr>
        <p:spPr>
          <a:xfrm>
            <a:off x="1619672" y="4365104"/>
            <a:ext cx="576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F54E6-39F4-4DCA-B7F5-30A995F8F76B}"/>
              </a:ext>
            </a:extLst>
          </p:cNvPr>
          <p:cNvSpPr txBox="1"/>
          <p:nvPr/>
        </p:nvSpPr>
        <p:spPr>
          <a:xfrm>
            <a:off x="979085" y="1827641"/>
            <a:ext cx="115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Kick</a:t>
            </a:r>
            <a:r>
              <a:rPr lang="ko-KR" altLang="en-US" dirty="0"/>
              <a:t> </a:t>
            </a:r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B822BE-FDF8-4CD6-978C-441FF4AF4D11}"/>
              </a:ext>
            </a:extLst>
          </p:cNvPr>
          <p:cNvSpPr txBox="1"/>
          <p:nvPr/>
        </p:nvSpPr>
        <p:spPr>
          <a:xfrm>
            <a:off x="6313288" y="4365329"/>
            <a:ext cx="115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Kiss count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9C8DAE-CBFB-43ED-BC7C-F65D4D9D423B}"/>
              </a:ext>
            </a:extLst>
          </p:cNvPr>
          <p:cNvSpPr/>
          <p:nvPr/>
        </p:nvSpPr>
        <p:spPr>
          <a:xfrm>
            <a:off x="2411760" y="1827641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AE451F3-4539-4F6D-9BB4-3743A507A7C8}"/>
              </a:ext>
            </a:extLst>
          </p:cNvPr>
          <p:cNvSpPr/>
          <p:nvPr/>
        </p:nvSpPr>
        <p:spPr>
          <a:xfrm>
            <a:off x="3230308" y="1944237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AE6A5A7-0BA0-4CF3-BDC3-4AFF8A53C198}"/>
              </a:ext>
            </a:extLst>
          </p:cNvPr>
          <p:cNvSpPr/>
          <p:nvPr/>
        </p:nvSpPr>
        <p:spPr>
          <a:xfrm>
            <a:off x="2752893" y="2196973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1A1FDC-9F1A-473F-B7BD-B370B1B2A036}"/>
              </a:ext>
            </a:extLst>
          </p:cNvPr>
          <p:cNvSpPr/>
          <p:nvPr/>
        </p:nvSpPr>
        <p:spPr>
          <a:xfrm>
            <a:off x="2528356" y="2636911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C0F74C7-7F7A-4A41-A2DB-1D4B3AEB039D}"/>
              </a:ext>
            </a:extLst>
          </p:cNvPr>
          <p:cNvSpPr/>
          <p:nvPr/>
        </p:nvSpPr>
        <p:spPr>
          <a:xfrm>
            <a:off x="3113711" y="2636912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5BACCBC-738F-4C98-AD7E-FBD3DEAD52F1}"/>
              </a:ext>
            </a:extLst>
          </p:cNvPr>
          <p:cNvSpPr/>
          <p:nvPr/>
        </p:nvSpPr>
        <p:spPr>
          <a:xfrm>
            <a:off x="2483367" y="3178066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하트 23">
            <a:extLst>
              <a:ext uri="{FF2B5EF4-FFF2-40B4-BE49-F238E27FC236}">
                <a16:creationId xmlns:a16="http://schemas.microsoft.com/office/drawing/2014/main" id="{67DF24E4-6642-4858-A357-71B580A9E1E3}"/>
              </a:ext>
            </a:extLst>
          </p:cNvPr>
          <p:cNvSpPr/>
          <p:nvPr/>
        </p:nvSpPr>
        <p:spPr>
          <a:xfrm>
            <a:off x="5652121" y="3428995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1659E982-CB78-496C-8B6D-E4B72F63772E}"/>
              </a:ext>
            </a:extLst>
          </p:cNvPr>
          <p:cNvSpPr/>
          <p:nvPr/>
        </p:nvSpPr>
        <p:spPr>
          <a:xfrm>
            <a:off x="6162422" y="3212971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78231DD3-BC14-4B8D-96BB-7F611A9AA436}"/>
              </a:ext>
            </a:extLst>
          </p:cNvPr>
          <p:cNvSpPr/>
          <p:nvPr/>
        </p:nvSpPr>
        <p:spPr>
          <a:xfrm>
            <a:off x="6732240" y="3591363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20920403-AC6D-4804-8758-7898136BD663}"/>
              </a:ext>
            </a:extLst>
          </p:cNvPr>
          <p:cNvSpPr/>
          <p:nvPr/>
        </p:nvSpPr>
        <p:spPr>
          <a:xfrm>
            <a:off x="6516216" y="2807654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76653458-5B2E-45A4-9FF1-3E80D88687F7}"/>
              </a:ext>
            </a:extLst>
          </p:cNvPr>
          <p:cNvSpPr/>
          <p:nvPr/>
        </p:nvSpPr>
        <p:spPr>
          <a:xfrm>
            <a:off x="5652121" y="2456892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52A889D9-4EDC-409E-8E75-0EA3E9403482}"/>
              </a:ext>
            </a:extLst>
          </p:cNvPr>
          <p:cNvSpPr/>
          <p:nvPr/>
        </p:nvSpPr>
        <p:spPr>
          <a:xfrm>
            <a:off x="4139952" y="2456892"/>
            <a:ext cx="566781" cy="566781"/>
          </a:xfrm>
          <a:prstGeom prst="star5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14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 algorithm</a:t>
            </a:r>
            <a:endParaRPr lang="ko-KR" altLang="en-US" dirty="0"/>
          </a:p>
        </p:txBody>
      </p:sp>
      <p:pic>
        <p:nvPicPr>
          <p:cNvPr id="1026" name="Picture 2" descr="모두의 R 데이터 분석: UNIT 06 의사 결정 나무: 어떤 고객이 스테이크를 주문할까?">
            <a:extLst>
              <a:ext uri="{FF2B5EF4-FFF2-40B4-BE49-F238E27FC236}">
                <a16:creationId xmlns:a16="http://schemas.microsoft.com/office/drawing/2014/main" id="{8F4CC07C-663B-4692-89E8-43EA6B59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5715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4C354E-6DBC-4CB1-8DFF-ECF3E1DFD2AA}"/>
                  </a:ext>
                </a:extLst>
              </p:cNvPr>
              <p:cNvSpPr txBox="1"/>
              <p:nvPr/>
            </p:nvSpPr>
            <p:spPr>
              <a:xfrm>
                <a:off x="5353744" y="1268760"/>
                <a:ext cx="3970784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Choose best feature to split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Entropy([1+,7-])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−(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4C354E-6DBC-4CB1-8DFF-ECF3E1DFD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44" y="1268760"/>
                <a:ext cx="3970784" cy="1614866"/>
              </a:xfrm>
              <a:prstGeom prst="rect">
                <a:avLst/>
              </a:prstGeom>
              <a:blipFill>
                <a:blip r:embed="rId3"/>
                <a:stretch>
                  <a:fillRect l="-1227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42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680520"/>
          </a:xfrm>
        </p:spPr>
        <p:txBody>
          <a:bodyPr>
            <a:normAutofit/>
          </a:bodyPr>
          <a:lstStyle/>
          <a:p>
            <a:r>
              <a:rPr lang="ko-KR" altLang="en-US" dirty="0"/>
              <a:t>명시적 프로그래밍</a:t>
            </a:r>
            <a:r>
              <a:rPr lang="en-US" altLang="ko-KR" dirty="0"/>
              <a:t>(Explicit programming)</a:t>
            </a:r>
          </a:p>
          <a:p>
            <a:pPr lvl="1"/>
            <a:r>
              <a:rPr lang="en-US" altLang="ko-KR" dirty="0"/>
              <a:t>Rule</a:t>
            </a:r>
            <a:r>
              <a:rPr lang="ko-KR" altLang="en-US" dirty="0"/>
              <a:t>에 정해진 조건에 따라 수행되는 프로그래밍</a:t>
            </a:r>
            <a:r>
              <a:rPr lang="en-US" altLang="ko-KR" dirty="0"/>
              <a:t>(Rule based programming)</a:t>
            </a:r>
          </a:p>
          <a:p>
            <a:endParaRPr lang="en-US" altLang="ko-KR" dirty="0"/>
          </a:p>
          <a:p>
            <a:r>
              <a:rPr lang="ko-KR" altLang="en-US" dirty="0"/>
              <a:t>명시적인 프로그램의 한계</a:t>
            </a:r>
            <a:r>
              <a:rPr lang="en-US" altLang="ko-KR" dirty="0"/>
              <a:t>(Limitations of Explicit program)</a:t>
            </a:r>
          </a:p>
          <a:p>
            <a:pPr lvl="1"/>
            <a:r>
              <a:rPr lang="ko-KR" altLang="en-US" dirty="0"/>
              <a:t>어떤 부분에서는 명시적으로</a:t>
            </a:r>
            <a:r>
              <a:rPr lang="en-US" altLang="ko-KR" dirty="0"/>
              <a:t>, </a:t>
            </a:r>
            <a:r>
              <a:rPr lang="ko-KR" altLang="en-US" dirty="0"/>
              <a:t>정확하게 프로그래밍하기 어려운 경우 발생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Ex) Spam filter, Automatic driving: many rules</a:t>
            </a:r>
          </a:p>
          <a:p>
            <a:endParaRPr lang="en-US" altLang="ko-KR" dirty="0"/>
          </a:p>
          <a:p>
            <a:r>
              <a:rPr lang="en-US" altLang="ko-KR" dirty="0"/>
              <a:t>Arthur Samuel</a:t>
            </a:r>
            <a:r>
              <a:rPr lang="ko-KR" altLang="en-US" dirty="0"/>
              <a:t>의 정의</a:t>
            </a:r>
            <a:r>
              <a:rPr lang="en-US" altLang="ko-KR" dirty="0"/>
              <a:t>(1959) </a:t>
            </a:r>
          </a:p>
          <a:p>
            <a:pPr lvl="1"/>
            <a:r>
              <a:rPr lang="ko-KR" altLang="en-US" dirty="0"/>
              <a:t>규칙을 일일이 프로그래밍하지 말고</a:t>
            </a:r>
            <a:r>
              <a:rPr lang="en-US" altLang="ko-KR" dirty="0"/>
              <a:t>, </a:t>
            </a:r>
            <a:r>
              <a:rPr lang="ko-KR" altLang="en-US" dirty="0"/>
              <a:t>어떤 자료에서 혹은 어떤 현상에서 자동적으로 배우면 어떨까</a:t>
            </a:r>
            <a:r>
              <a:rPr lang="en-US" altLang="ko-KR" dirty="0"/>
              <a:t>?</a:t>
            </a:r>
            <a:r>
              <a:rPr lang="ko-KR" altLang="en-US" dirty="0"/>
              <a:t>하는 생각을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“Field of study that gives computers the ability to learn without being explicitly programmed”</a:t>
            </a:r>
          </a:p>
          <a:p>
            <a:pPr lvl="1"/>
            <a:r>
              <a:rPr lang="ko-KR" altLang="en-US" dirty="0"/>
              <a:t>기계학습은 개발자가 </a:t>
            </a:r>
            <a:r>
              <a:rPr lang="en-US" altLang="ko-KR" dirty="0"/>
              <a:t>rule</a:t>
            </a:r>
            <a:r>
              <a:rPr lang="ko-KR" altLang="en-US" dirty="0"/>
              <a:t>을 정의하지 않고</a:t>
            </a:r>
            <a:r>
              <a:rPr lang="en-US" altLang="ko-KR" dirty="0"/>
              <a:t>, </a:t>
            </a:r>
            <a:r>
              <a:rPr lang="ko-KR" altLang="en-US" dirty="0"/>
              <a:t>프로그램 자체가 어떤 데이터를 학습하여 스스로 </a:t>
            </a:r>
            <a:r>
              <a:rPr lang="en-US" altLang="ko-KR" dirty="0"/>
              <a:t>rule</a:t>
            </a:r>
            <a:r>
              <a:rPr lang="ko-KR" altLang="en-US" dirty="0"/>
              <a:t>을 가지는 프로그램</a:t>
            </a:r>
            <a:endParaRPr lang="en-US" altLang="ko-KR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516F20FD-F058-4406-803C-90499DA0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기계 학습이란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Machine</a:t>
            </a:r>
            <a:r>
              <a:rPr lang="ko-KR" altLang="en-US" sz="2800" dirty="0"/>
              <a:t> </a:t>
            </a:r>
            <a:r>
              <a:rPr lang="en-US" altLang="ko-KR" sz="2800" dirty="0"/>
              <a:t>Learning?)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46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Random Forest algorithm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9CD75-B7AF-4C36-8653-6642C0C6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83" y="1268760"/>
            <a:ext cx="7572833" cy="385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6601B1-1146-48FA-A789-D3EE9D5AEA6E}"/>
              </a:ext>
            </a:extLst>
          </p:cNvPr>
          <p:cNvSpPr txBox="1"/>
          <p:nvPr/>
        </p:nvSpPr>
        <p:spPr>
          <a:xfrm>
            <a:off x="785583" y="5124857"/>
            <a:ext cx="5454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Boosting : </a:t>
            </a:r>
            <a:r>
              <a:rPr lang="ko-KR" altLang="en-US" dirty="0"/>
              <a:t>적은 데이터 사용</a:t>
            </a:r>
            <a:endParaRPr lang="en-US" altLang="ko-KR" dirty="0"/>
          </a:p>
          <a:p>
            <a:r>
              <a:rPr lang="en-US" altLang="ko-KR" dirty="0"/>
              <a:t>Split algorithm : </a:t>
            </a:r>
            <a:r>
              <a:rPr lang="ko-KR" altLang="en-US" dirty="0"/>
              <a:t>랜덤으로 선택</a:t>
            </a:r>
            <a:endParaRPr lang="en-US" altLang="ko-KR" dirty="0"/>
          </a:p>
          <a:p>
            <a:r>
              <a:rPr lang="en-US" altLang="ko-KR" dirty="0"/>
              <a:t>Aggregating of result(voting) : </a:t>
            </a:r>
            <a:r>
              <a:rPr lang="ko-KR" altLang="en-US" dirty="0"/>
              <a:t>다수결로 최종 선택</a:t>
            </a:r>
            <a:endParaRPr lang="en-US" altLang="ko-KR" dirty="0"/>
          </a:p>
          <a:p>
            <a:r>
              <a:rPr lang="en-US" altLang="ko-KR" dirty="0"/>
              <a:t>Bagging = Boosting + Aggregating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6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Naive</a:t>
            </a:r>
            <a:r>
              <a:rPr lang="ko-KR" altLang="en-US" dirty="0"/>
              <a:t> </a:t>
            </a:r>
            <a:r>
              <a:rPr lang="en-US" altLang="ko-KR" dirty="0"/>
              <a:t>Bayes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601B1-1146-48FA-A789-D3EE9D5AEA6E}"/>
              </a:ext>
            </a:extLst>
          </p:cNvPr>
          <p:cNvSpPr txBox="1"/>
          <p:nvPr/>
        </p:nvSpPr>
        <p:spPr>
          <a:xfrm>
            <a:off x="611560" y="1340768"/>
            <a:ext cx="545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Bayes’ Theorem(</a:t>
            </a:r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베이즈 정리의 의미 - 공돌이의 수학정리노트">
            <a:extLst>
              <a:ext uri="{FF2B5EF4-FFF2-40B4-BE49-F238E27FC236}">
                <a16:creationId xmlns:a16="http://schemas.microsoft.com/office/drawing/2014/main" id="{0A867004-256E-46DB-9628-678E1FDC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7" y="1676110"/>
            <a:ext cx="4248472" cy="20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05200BA-3948-45E7-88F5-5A7E2FCB2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57806"/>
              </p:ext>
            </p:extLst>
          </p:nvPr>
        </p:nvGraphicFramePr>
        <p:xfrm>
          <a:off x="6066282" y="1398195"/>
          <a:ext cx="28261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66">
                  <a:extLst>
                    <a:ext uri="{9D8B030D-6E8A-4147-A177-3AD203B41FA5}">
                      <a16:colId xmlns:a16="http://schemas.microsoft.com/office/drawing/2014/main" val="301885577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615282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8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0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2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8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8B3E42-1A9D-4266-9941-3D30A8D73EE4}"/>
                  </a:ext>
                </a:extLst>
              </p:cNvPr>
              <p:cNvSpPr txBox="1"/>
              <p:nvPr/>
            </p:nvSpPr>
            <p:spPr>
              <a:xfrm>
                <a:off x="611560" y="3701510"/>
                <a:ext cx="5454723" cy="267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=0.5(50%)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8B3E42-1A9D-4266-9941-3D30A8D73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01510"/>
                <a:ext cx="5454723" cy="2677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91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Naive</a:t>
            </a:r>
            <a:r>
              <a:rPr lang="ko-KR" altLang="en-US" dirty="0"/>
              <a:t> </a:t>
            </a:r>
            <a:r>
              <a:rPr lang="en-US" altLang="ko-KR" dirty="0"/>
              <a:t>Bayes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601B1-1146-48FA-A789-D3EE9D5AEA6E}"/>
              </a:ext>
            </a:extLst>
          </p:cNvPr>
          <p:cNvSpPr txBox="1"/>
          <p:nvPr/>
        </p:nvSpPr>
        <p:spPr>
          <a:xfrm>
            <a:off x="611560" y="1340768"/>
            <a:ext cx="545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Bayes’ Theorem(</a:t>
            </a:r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05200BA-3948-45E7-88F5-5A7E2FCB2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09683"/>
              </p:ext>
            </p:extLst>
          </p:nvPr>
        </p:nvGraphicFramePr>
        <p:xfrm>
          <a:off x="6092760" y="1124744"/>
          <a:ext cx="282619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66">
                  <a:extLst>
                    <a:ext uri="{9D8B030D-6E8A-4147-A177-3AD203B41FA5}">
                      <a16:colId xmlns:a16="http://schemas.microsoft.com/office/drawing/2014/main" val="301885577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615282363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Email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8861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Free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564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Free / Coupon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6805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Free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9666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03986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Free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24556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061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29944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367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153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388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Free / Coupon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6716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Free / Coupon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94596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Free / Coupon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0186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 / Coupon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588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8B3E42-1A9D-4266-9941-3D30A8D73EE4}"/>
                  </a:ext>
                </a:extLst>
              </p:cNvPr>
              <p:cNvSpPr txBox="1"/>
              <p:nvPr/>
            </p:nvSpPr>
            <p:spPr>
              <a:xfrm>
                <a:off x="225043" y="2084748"/>
                <a:ext cx="5454723" cy="378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𝑐𝑜𝑢𝑝𝑜𝑛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𝑐𝑜𝑢𝑝𝑜𝑛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𝑐𝑜𝑢𝑝𝑜𝑛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𝑐𝑜𝑢𝑝𝑜𝑛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𝑐𝑜𝑢𝑝𝑜𝑛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𝑐𝑜𝑢𝑝𝑜𝑛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𝑐𝑜𝑢𝑝𝑜𝑛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8B3E42-1A9D-4266-9941-3D30A8D73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43" y="2084748"/>
                <a:ext cx="5454723" cy="3780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525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Support Vector Machine algorithm</a:t>
            </a:r>
            <a:endParaRPr lang="ko-KR" altLang="en-US" dirty="0"/>
          </a:p>
        </p:txBody>
      </p:sp>
      <p:pic>
        <p:nvPicPr>
          <p:cNvPr id="4098" name="Picture 2" descr="Chapter 8 Support vector machines | Machine Learning for Factor Investing">
            <a:extLst>
              <a:ext uri="{FF2B5EF4-FFF2-40B4-BE49-F238E27FC236}">
                <a16:creationId xmlns:a16="http://schemas.microsoft.com/office/drawing/2014/main" id="{643661F1-7561-434F-9D5E-38203252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02249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94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Support Vector Machine 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253AE-5952-431B-B7AD-955CF02B7F10}"/>
              </a:ext>
            </a:extLst>
          </p:cNvPr>
          <p:cNvSpPr txBox="1"/>
          <p:nvPr/>
        </p:nvSpPr>
        <p:spPr>
          <a:xfrm>
            <a:off x="1191717" y="5611118"/>
            <a:ext cx="545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 : </a:t>
            </a:r>
            <a:r>
              <a:rPr lang="ko-KR" altLang="en-US" dirty="0"/>
              <a:t>오류를 얼마나 허용할 것인가</a:t>
            </a:r>
            <a:r>
              <a:rPr lang="en-US" altLang="ko-KR" dirty="0"/>
              <a:t>? Cost</a:t>
            </a:r>
            <a:r>
              <a:rPr lang="ko-KR" altLang="en-US" dirty="0"/>
              <a:t>값이 적을수록 많이 허용하고 </a:t>
            </a:r>
            <a:r>
              <a:rPr lang="en-US" altLang="ko-KR" dirty="0"/>
              <a:t>cost</a:t>
            </a:r>
            <a:r>
              <a:rPr lang="ko-KR" altLang="en-US" dirty="0"/>
              <a:t>값이 클수록 적게 허용한다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9A1EC5-CA66-49EC-A1EE-99D1B2FF5ABF}"/>
              </a:ext>
            </a:extLst>
          </p:cNvPr>
          <p:cNvCxnSpPr>
            <a:cxnSpLocks/>
          </p:cNvCxnSpPr>
          <p:nvPr/>
        </p:nvCxnSpPr>
        <p:spPr>
          <a:xfrm flipV="1">
            <a:off x="2123728" y="1700808"/>
            <a:ext cx="0" cy="316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77E8AC-19C7-4E0F-8D24-C831E60177AB}"/>
              </a:ext>
            </a:extLst>
          </p:cNvPr>
          <p:cNvCxnSpPr>
            <a:cxnSpLocks/>
          </p:cNvCxnSpPr>
          <p:nvPr/>
        </p:nvCxnSpPr>
        <p:spPr>
          <a:xfrm>
            <a:off x="1619672" y="4365104"/>
            <a:ext cx="576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CAF3F9-230C-42E6-905C-5DEE9576C3E4}"/>
              </a:ext>
            </a:extLst>
          </p:cNvPr>
          <p:cNvSpPr txBox="1"/>
          <p:nvPr/>
        </p:nvSpPr>
        <p:spPr>
          <a:xfrm>
            <a:off x="979085" y="1827641"/>
            <a:ext cx="115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Kick</a:t>
            </a:r>
            <a:r>
              <a:rPr lang="ko-KR" altLang="en-US" dirty="0"/>
              <a:t> </a:t>
            </a:r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DD48C-0EA1-425A-A08B-2F8302BD2212}"/>
              </a:ext>
            </a:extLst>
          </p:cNvPr>
          <p:cNvSpPr txBox="1"/>
          <p:nvPr/>
        </p:nvSpPr>
        <p:spPr>
          <a:xfrm>
            <a:off x="6313288" y="4365329"/>
            <a:ext cx="115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Kiss count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B34300-A666-447F-AA69-2461F9622123}"/>
              </a:ext>
            </a:extLst>
          </p:cNvPr>
          <p:cNvSpPr/>
          <p:nvPr/>
        </p:nvSpPr>
        <p:spPr>
          <a:xfrm>
            <a:off x="2411760" y="1827641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2CA9BD2-A54A-443A-A596-D89B75815853}"/>
              </a:ext>
            </a:extLst>
          </p:cNvPr>
          <p:cNvSpPr/>
          <p:nvPr/>
        </p:nvSpPr>
        <p:spPr>
          <a:xfrm>
            <a:off x="3230308" y="1944237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7A900D-36AA-4EC4-BC6F-EF8581E0C6CE}"/>
              </a:ext>
            </a:extLst>
          </p:cNvPr>
          <p:cNvSpPr/>
          <p:nvPr/>
        </p:nvSpPr>
        <p:spPr>
          <a:xfrm>
            <a:off x="2752893" y="2196973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6DC7EF-35E3-4D8F-B0C2-76F76FA083B4}"/>
              </a:ext>
            </a:extLst>
          </p:cNvPr>
          <p:cNvSpPr/>
          <p:nvPr/>
        </p:nvSpPr>
        <p:spPr>
          <a:xfrm>
            <a:off x="2528356" y="2636911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3AA6AE-A305-4300-9319-6D7BC7491CD8}"/>
              </a:ext>
            </a:extLst>
          </p:cNvPr>
          <p:cNvSpPr/>
          <p:nvPr/>
        </p:nvSpPr>
        <p:spPr>
          <a:xfrm>
            <a:off x="3113711" y="2636912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C9C58-655E-40A4-8675-F1B89F85CF55}"/>
              </a:ext>
            </a:extLst>
          </p:cNvPr>
          <p:cNvSpPr/>
          <p:nvPr/>
        </p:nvSpPr>
        <p:spPr>
          <a:xfrm>
            <a:off x="2483367" y="3178066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5F741D48-BA96-4E9E-B2FF-438C6C736BD7}"/>
              </a:ext>
            </a:extLst>
          </p:cNvPr>
          <p:cNvSpPr/>
          <p:nvPr/>
        </p:nvSpPr>
        <p:spPr>
          <a:xfrm>
            <a:off x="5652121" y="3428995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7040290F-E39D-4C66-9FB8-AA9F78004F15}"/>
              </a:ext>
            </a:extLst>
          </p:cNvPr>
          <p:cNvSpPr/>
          <p:nvPr/>
        </p:nvSpPr>
        <p:spPr>
          <a:xfrm>
            <a:off x="6162422" y="3212971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>
            <a:extLst>
              <a:ext uri="{FF2B5EF4-FFF2-40B4-BE49-F238E27FC236}">
                <a16:creationId xmlns:a16="http://schemas.microsoft.com/office/drawing/2014/main" id="{2243C569-2D27-4714-8005-0115283154FE}"/>
              </a:ext>
            </a:extLst>
          </p:cNvPr>
          <p:cNvSpPr/>
          <p:nvPr/>
        </p:nvSpPr>
        <p:spPr>
          <a:xfrm>
            <a:off x="6732240" y="3591363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>
            <a:extLst>
              <a:ext uri="{FF2B5EF4-FFF2-40B4-BE49-F238E27FC236}">
                <a16:creationId xmlns:a16="http://schemas.microsoft.com/office/drawing/2014/main" id="{3FB1A39A-7303-401B-A198-652EDF095EDC}"/>
              </a:ext>
            </a:extLst>
          </p:cNvPr>
          <p:cNvSpPr/>
          <p:nvPr/>
        </p:nvSpPr>
        <p:spPr>
          <a:xfrm>
            <a:off x="6516216" y="2807654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>
            <a:extLst>
              <a:ext uri="{FF2B5EF4-FFF2-40B4-BE49-F238E27FC236}">
                <a16:creationId xmlns:a16="http://schemas.microsoft.com/office/drawing/2014/main" id="{05294BD3-D887-4673-8116-4A6FD293B5E0}"/>
              </a:ext>
            </a:extLst>
          </p:cNvPr>
          <p:cNvSpPr/>
          <p:nvPr/>
        </p:nvSpPr>
        <p:spPr>
          <a:xfrm>
            <a:off x="5652121" y="2456892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EDF4B2F-3A5C-44A4-BF12-F25FC1D09004}"/>
              </a:ext>
            </a:extLst>
          </p:cNvPr>
          <p:cNvSpPr/>
          <p:nvPr/>
        </p:nvSpPr>
        <p:spPr>
          <a:xfrm>
            <a:off x="5472825" y="1800199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03FC7F-1AE4-474B-93F7-45BBD37BECED}"/>
              </a:ext>
            </a:extLst>
          </p:cNvPr>
          <p:cNvCxnSpPr/>
          <p:nvPr/>
        </p:nvCxnSpPr>
        <p:spPr>
          <a:xfrm flipH="1">
            <a:off x="4030365" y="1340763"/>
            <a:ext cx="720080" cy="37444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BEF793C-D74F-48E0-BE73-94DD898CBEB5}"/>
              </a:ext>
            </a:extLst>
          </p:cNvPr>
          <p:cNvCxnSpPr/>
          <p:nvPr/>
        </p:nvCxnSpPr>
        <p:spPr>
          <a:xfrm flipH="1">
            <a:off x="5229382" y="1518214"/>
            <a:ext cx="720080" cy="37444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D43A8B-8F1F-41AF-8BAA-03C7A7865F19}"/>
              </a:ext>
            </a:extLst>
          </p:cNvPr>
          <p:cNvCxnSpPr/>
          <p:nvPr/>
        </p:nvCxnSpPr>
        <p:spPr>
          <a:xfrm flipH="1">
            <a:off x="2774220" y="1305858"/>
            <a:ext cx="720080" cy="37444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4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Support Vector Machine 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253AE-5952-431B-B7AD-955CF02B7F10}"/>
              </a:ext>
            </a:extLst>
          </p:cNvPr>
          <p:cNvSpPr txBox="1"/>
          <p:nvPr/>
        </p:nvSpPr>
        <p:spPr>
          <a:xfrm>
            <a:off x="1191717" y="5611118"/>
            <a:ext cx="545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r>
              <a:rPr lang="ko-KR" altLang="en-US" dirty="0"/>
              <a:t>가 너무 작으면 과소적합</a:t>
            </a:r>
            <a:r>
              <a:rPr lang="en-US" altLang="ko-KR" dirty="0"/>
              <a:t>(Underfitting), </a:t>
            </a:r>
            <a:r>
              <a:rPr lang="ko-KR" altLang="en-US" dirty="0"/>
              <a:t>너무 크면 과대적합</a:t>
            </a:r>
            <a:r>
              <a:rPr lang="en-US" altLang="ko-KR" dirty="0"/>
              <a:t>(Overfitting)</a:t>
            </a:r>
            <a:r>
              <a:rPr lang="ko-KR" altLang="en-US" dirty="0"/>
              <a:t>이 될 가능성이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9A1EC5-CA66-49EC-A1EE-99D1B2FF5ABF}"/>
              </a:ext>
            </a:extLst>
          </p:cNvPr>
          <p:cNvCxnSpPr>
            <a:cxnSpLocks/>
          </p:cNvCxnSpPr>
          <p:nvPr/>
        </p:nvCxnSpPr>
        <p:spPr>
          <a:xfrm flipV="1">
            <a:off x="2123728" y="1700808"/>
            <a:ext cx="0" cy="316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77E8AC-19C7-4E0F-8D24-C831E60177AB}"/>
              </a:ext>
            </a:extLst>
          </p:cNvPr>
          <p:cNvCxnSpPr>
            <a:cxnSpLocks/>
          </p:cNvCxnSpPr>
          <p:nvPr/>
        </p:nvCxnSpPr>
        <p:spPr>
          <a:xfrm>
            <a:off x="1619672" y="4365104"/>
            <a:ext cx="576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CAF3F9-230C-42E6-905C-5DEE9576C3E4}"/>
              </a:ext>
            </a:extLst>
          </p:cNvPr>
          <p:cNvSpPr txBox="1"/>
          <p:nvPr/>
        </p:nvSpPr>
        <p:spPr>
          <a:xfrm>
            <a:off x="979085" y="1827641"/>
            <a:ext cx="115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Kick</a:t>
            </a:r>
            <a:r>
              <a:rPr lang="ko-KR" altLang="en-US" dirty="0"/>
              <a:t> </a:t>
            </a:r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DD48C-0EA1-425A-A08B-2F8302BD2212}"/>
              </a:ext>
            </a:extLst>
          </p:cNvPr>
          <p:cNvSpPr txBox="1"/>
          <p:nvPr/>
        </p:nvSpPr>
        <p:spPr>
          <a:xfrm>
            <a:off x="6313288" y="4365329"/>
            <a:ext cx="115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Kiss count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B34300-A666-447F-AA69-2461F9622123}"/>
              </a:ext>
            </a:extLst>
          </p:cNvPr>
          <p:cNvSpPr/>
          <p:nvPr/>
        </p:nvSpPr>
        <p:spPr>
          <a:xfrm>
            <a:off x="2411760" y="1827641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2CA9BD2-A54A-443A-A596-D89B75815853}"/>
              </a:ext>
            </a:extLst>
          </p:cNvPr>
          <p:cNvSpPr/>
          <p:nvPr/>
        </p:nvSpPr>
        <p:spPr>
          <a:xfrm>
            <a:off x="3230308" y="1944237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7A900D-36AA-4EC4-BC6F-EF8581E0C6CE}"/>
              </a:ext>
            </a:extLst>
          </p:cNvPr>
          <p:cNvSpPr/>
          <p:nvPr/>
        </p:nvSpPr>
        <p:spPr>
          <a:xfrm>
            <a:off x="2752893" y="2196973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6DC7EF-35E3-4D8F-B0C2-76F76FA083B4}"/>
              </a:ext>
            </a:extLst>
          </p:cNvPr>
          <p:cNvSpPr/>
          <p:nvPr/>
        </p:nvSpPr>
        <p:spPr>
          <a:xfrm>
            <a:off x="2528356" y="2636911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3AA6AE-A305-4300-9319-6D7BC7491CD8}"/>
              </a:ext>
            </a:extLst>
          </p:cNvPr>
          <p:cNvSpPr/>
          <p:nvPr/>
        </p:nvSpPr>
        <p:spPr>
          <a:xfrm>
            <a:off x="3113711" y="2636912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C9C58-655E-40A4-8675-F1B89F85CF55}"/>
              </a:ext>
            </a:extLst>
          </p:cNvPr>
          <p:cNvSpPr/>
          <p:nvPr/>
        </p:nvSpPr>
        <p:spPr>
          <a:xfrm>
            <a:off x="2483367" y="3178066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5F741D48-BA96-4E9E-B2FF-438C6C736BD7}"/>
              </a:ext>
            </a:extLst>
          </p:cNvPr>
          <p:cNvSpPr/>
          <p:nvPr/>
        </p:nvSpPr>
        <p:spPr>
          <a:xfrm>
            <a:off x="5652121" y="3428995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7040290F-E39D-4C66-9FB8-AA9F78004F15}"/>
              </a:ext>
            </a:extLst>
          </p:cNvPr>
          <p:cNvSpPr/>
          <p:nvPr/>
        </p:nvSpPr>
        <p:spPr>
          <a:xfrm>
            <a:off x="6162422" y="3212971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>
            <a:extLst>
              <a:ext uri="{FF2B5EF4-FFF2-40B4-BE49-F238E27FC236}">
                <a16:creationId xmlns:a16="http://schemas.microsoft.com/office/drawing/2014/main" id="{2243C569-2D27-4714-8005-0115283154FE}"/>
              </a:ext>
            </a:extLst>
          </p:cNvPr>
          <p:cNvSpPr/>
          <p:nvPr/>
        </p:nvSpPr>
        <p:spPr>
          <a:xfrm>
            <a:off x="6732240" y="3591363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>
            <a:extLst>
              <a:ext uri="{FF2B5EF4-FFF2-40B4-BE49-F238E27FC236}">
                <a16:creationId xmlns:a16="http://schemas.microsoft.com/office/drawing/2014/main" id="{3FB1A39A-7303-401B-A198-652EDF095EDC}"/>
              </a:ext>
            </a:extLst>
          </p:cNvPr>
          <p:cNvSpPr/>
          <p:nvPr/>
        </p:nvSpPr>
        <p:spPr>
          <a:xfrm>
            <a:off x="6516216" y="2807654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>
            <a:extLst>
              <a:ext uri="{FF2B5EF4-FFF2-40B4-BE49-F238E27FC236}">
                <a16:creationId xmlns:a16="http://schemas.microsoft.com/office/drawing/2014/main" id="{05294BD3-D887-4673-8116-4A6FD293B5E0}"/>
              </a:ext>
            </a:extLst>
          </p:cNvPr>
          <p:cNvSpPr/>
          <p:nvPr/>
        </p:nvSpPr>
        <p:spPr>
          <a:xfrm>
            <a:off x="5652121" y="2456892"/>
            <a:ext cx="216024" cy="216024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EDF4B2F-3A5C-44A4-BF12-F25FC1D09004}"/>
              </a:ext>
            </a:extLst>
          </p:cNvPr>
          <p:cNvSpPr/>
          <p:nvPr/>
        </p:nvSpPr>
        <p:spPr>
          <a:xfrm>
            <a:off x="5472825" y="1800199"/>
            <a:ext cx="233193" cy="23319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03FC7F-1AE4-474B-93F7-45BBD37BECED}"/>
              </a:ext>
            </a:extLst>
          </p:cNvPr>
          <p:cNvCxnSpPr>
            <a:cxnSpLocks/>
          </p:cNvCxnSpPr>
          <p:nvPr/>
        </p:nvCxnSpPr>
        <p:spPr>
          <a:xfrm flipH="1">
            <a:off x="4030365" y="1340763"/>
            <a:ext cx="720080" cy="37444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BEF793C-D74F-48E0-BE73-94DD898CBEB5}"/>
              </a:ext>
            </a:extLst>
          </p:cNvPr>
          <p:cNvCxnSpPr/>
          <p:nvPr/>
        </p:nvCxnSpPr>
        <p:spPr>
          <a:xfrm flipH="1">
            <a:off x="5229382" y="1518214"/>
            <a:ext cx="720080" cy="37444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D43A8B-8F1F-41AF-8BAA-03C7A7865F19}"/>
              </a:ext>
            </a:extLst>
          </p:cNvPr>
          <p:cNvCxnSpPr/>
          <p:nvPr/>
        </p:nvCxnSpPr>
        <p:spPr>
          <a:xfrm flipH="1">
            <a:off x="2774220" y="1305858"/>
            <a:ext cx="720080" cy="37444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9B9231-98C7-4857-B366-7310EED184FE}"/>
              </a:ext>
            </a:extLst>
          </p:cNvPr>
          <p:cNvCxnSpPr>
            <a:cxnSpLocks/>
          </p:cNvCxnSpPr>
          <p:nvPr/>
        </p:nvCxnSpPr>
        <p:spPr>
          <a:xfrm flipH="1">
            <a:off x="2689125" y="1595370"/>
            <a:ext cx="3624163" cy="34898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3D8FDDA-4C9C-47B4-9888-9B8FC13AC11E}"/>
              </a:ext>
            </a:extLst>
          </p:cNvPr>
          <p:cNvCxnSpPr>
            <a:cxnSpLocks/>
          </p:cNvCxnSpPr>
          <p:nvPr/>
        </p:nvCxnSpPr>
        <p:spPr>
          <a:xfrm flipH="1">
            <a:off x="2957157" y="1772821"/>
            <a:ext cx="3624163" cy="3489809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4A6451E-1A5B-43BA-8954-70476A5EE1E4}"/>
              </a:ext>
            </a:extLst>
          </p:cNvPr>
          <p:cNvCxnSpPr>
            <a:cxnSpLocks/>
          </p:cNvCxnSpPr>
          <p:nvPr/>
        </p:nvCxnSpPr>
        <p:spPr>
          <a:xfrm flipH="1">
            <a:off x="2571364" y="1344247"/>
            <a:ext cx="3624163" cy="3489809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8995AA-8B2F-47E6-A348-8A44A5EF2EAD}"/>
              </a:ext>
            </a:extLst>
          </p:cNvPr>
          <p:cNvSpPr txBox="1"/>
          <p:nvPr/>
        </p:nvSpPr>
        <p:spPr>
          <a:xfrm>
            <a:off x="6269177" y="13251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5470C1-3E97-48D2-B2C7-CC00BEF66BEC}"/>
              </a:ext>
            </a:extLst>
          </p:cNvPr>
          <p:cNvSpPr txBox="1"/>
          <p:nvPr/>
        </p:nvSpPr>
        <p:spPr>
          <a:xfrm>
            <a:off x="4330945" y="972476"/>
            <a:ext cx="97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Large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460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Support Vector Machine algorithm</a:t>
            </a:r>
            <a:endParaRPr lang="ko-KR" altLang="en-US" dirty="0"/>
          </a:p>
        </p:txBody>
      </p:sp>
      <p:pic>
        <p:nvPicPr>
          <p:cNvPr id="6146" name="Picture 2" descr="Understanding the Kernel Trick with fundamentals | by Chitta Ranjan |  Towards Data Science">
            <a:extLst>
              <a:ext uri="{FF2B5EF4-FFF2-40B4-BE49-F238E27FC236}">
                <a16:creationId xmlns:a16="http://schemas.microsoft.com/office/drawing/2014/main" id="{A0B6C293-607D-449A-BF28-D66B8375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4" y="1340768"/>
            <a:ext cx="797627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0E77C-4A76-4A7C-B8D9-E782EBB0067E}"/>
              </a:ext>
            </a:extLst>
          </p:cNvPr>
          <p:cNvSpPr txBox="1"/>
          <p:nvPr/>
        </p:nvSpPr>
        <p:spPr>
          <a:xfrm>
            <a:off x="1187624" y="5661248"/>
            <a:ext cx="690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커널 기법은 주어진 데이터를 고차원 특징 공간으로 사상시키는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369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Support Vector Machine 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0E77C-4A76-4A7C-B8D9-E782EBB0067E}"/>
              </a:ext>
            </a:extLst>
          </p:cNvPr>
          <p:cNvSpPr txBox="1"/>
          <p:nvPr/>
        </p:nvSpPr>
        <p:spPr>
          <a:xfrm>
            <a:off x="1117661" y="4223792"/>
            <a:ext cx="690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커널 기법 중 가장 자주 사용되는 것이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en-US" altLang="ko-KR" dirty="0"/>
              <a:t>RBF </a:t>
            </a:r>
            <a:r>
              <a:rPr lang="ko-KR" altLang="en-US" dirty="0"/>
              <a:t>커널이다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커널마다 최적화를 도와주는 매개변수가 있는데 </a:t>
            </a:r>
            <a:r>
              <a:rPr lang="en-US" altLang="ko-KR" dirty="0"/>
              <a:t>RBF</a:t>
            </a:r>
            <a:r>
              <a:rPr lang="ko-KR" altLang="en-US" dirty="0"/>
              <a:t>의 경우에는 </a:t>
            </a:r>
            <a:r>
              <a:rPr lang="en-US" altLang="ko-KR" dirty="0"/>
              <a:t>Gamma</a:t>
            </a:r>
            <a:r>
              <a:rPr lang="ko-KR" altLang="en-US" dirty="0"/>
              <a:t>라는 매개변수를 사용해야한다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Gamma</a:t>
            </a:r>
            <a:r>
              <a:rPr lang="ko-KR" altLang="en-US" dirty="0"/>
              <a:t>라는 매개 변수는 </a:t>
            </a:r>
            <a:r>
              <a:rPr lang="ko-KR" altLang="en-US" b="1" dirty="0">
                <a:solidFill>
                  <a:srgbClr val="FF0000"/>
                </a:solidFill>
              </a:rPr>
              <a:t>하나의 데이터 샘플이 미치는 영향력의 범위</a:t>
            </a:r>
            <a:r>
              <a:rPr lang="ko-KR" altLang="en-US" dirty="0"/>
              <a:t>를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255BC2E-D88D-4536-909D-86C81122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0" y="1300708"/>
            <a:ext cx="4714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Support Vector Machine 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0E77C-4A76-4A7C-B8D9-E782EBB0067E}"/>
              </a:ext>
            </a:extLst>
          </p:cNvPr>
          <p:cNvSpPr txBox="1"/>
          <p:nvPr/>
        </p:nvSpPr>
        <p:spPr>
          <a:xfrm>
            <a:off x="683569" y="1484784"/>
            <a:ext cx="3312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살펴본 </a:t>
            </a:r>
            <a:r>
              <a:rPr lang="en-US" altLang="ko-KR" dirty="0"/>
              <a:t>Cost</a:t>
            </a:r>
            <a:r>
              <a:rPr lang="ko-KR" altLang="en-US" dirty="0"/>
              <a:t>라는 매개변수와 함께 </a:t>
            </a:r>
            <a:r>
              <a:rPr lang="en-US" altLang="ko-KR" dirty="0"/>
              <a:t>Gamma </a:t>
            </a:r>
            <a:r>
              <a:rPr lang="ko-KR" altLang="en-US" dirty="0"/>
              <a:t>매개변수에 대해서 최적의 파라미터 값을 선정하는 기법은 주로 </a:t>
            </a:r>
            <a:r>
              <a:rPr lang="en-US" altLang="ko-KR" dirty="0"/>
              <a:t>grid Search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575ED2-DC6E-47DD-8190-14AD2525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28687"/>
            <a:ext cx="4762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4CFB7A3-C150-4C91-B731-C5592A6C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15951"/>
              </p:ext>
            </p:extLst>
          </p:nvPr>
        </p:nvGraphicFramePr>
        <p:xfrm>
          <a:off x="457200" y="2962112"/>
          <a:ext cx="3610745" cy="322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54336317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80000283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39874779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838437299"/>
                    </a:ext>
                  </a:extLst>
                </a:gridCol>
              </a:tblGrid>
              <a:tr h="80079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Gamma</a:t>
                      </a:r>
                    </a:p>
                    <a:p>
                      <a:pPr algn="r"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53442"/>
                  </a:ext>
                </a:extLst>
              </a:tr>
              <a:tr h="800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364296"/>
                  </a:ext>
                </a:extLst>
              </a:tr>
              <a:tr h="800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557658"/>
                  </a:ext>
                </a:extLst>
              </a:tr>
              <a:tr h="800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11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542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Ensemble algorithm</a:t>
            </a:r>
            <a:endParaRPr lang="ko-KR" altLang="en-US" dirty="0"/>
          </a:p>
        </p:txBody>
      </p:sp>
      <p:pic>
        <p:nvPicPr>
          <p:cNvPr id="11266" name="Picture 2" descr="ensemble algorithm img 이미지 검색결과">
            <a:extLst>
              <a:ext uri="{FF2B5EF4-FFF2-40B4-BE49-F238E27FC236}">
                <a16:creationId xmlns:a16="http://schemas.microsoft.com/office/drawing/2014/main" id="{521ADA08-CFAC-43D3-86E7-A040BB9B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4248472" cy="419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968552"/>
          </a:xfrm>
        </p:spPr>
        <p:txBody>
          <a:bodyPr>
            <a:normAutofit/>
          </a:bodyPr>
          <a:lstStyle/>
          <a:p>
            <a:r>
              <a:rPr lang="ko-KR" altLang="en-US" dirty="0"/>
              <a:t>학습의 종류</a:t>
            </a:r>
            <a:r>
              <a:rPr lang="en-US" altLang="ko-KR" dirty="0"/>
              <a:t>(Type of learning)</a:t>
            </a:r>
          </a:p>
          <a:p>
            <a:pPr lvl="1"/>
            <a:r>
              <a:rPr lang="ko-KR" altLang="en-US" dirty="0"/>
              <a:t>지도학습</a:t>
            </a:r>
            <a:r>
              <a:rPr lang="en-US" altLang="ko-KR" dirty="0"/>
              <a:t>(Supervised Learning): </a:t>
            </a:r>
            <a:r>
              <a:rPr lang="ko-KR" altLang="en-US" b="1" dirty="0"/>
              <a:t>정답을 알고 있는 데이터</a:t>
            </a:r>
            <a:r>
              <a:rPr lang="en-US" altLang="ko-KR" b="1" dirty="0"/>
              <a:t>(labeled data)</a:t>
            </a:r>
            <a:r>
              <a:rPr lang="ko-KR" altLang="en-US" dirty="0"/>
              <a:t>를 학습하여 </a:t>
            </a:r>
            <a:r>
              <a:rPr lang="ko-KR" altLang="en-US" u="sng" dirty="0"/>
              <a:t>새로운 데이터에 대한 결과를 예측</a:t>
            </a: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marL="457200" lvl="1" indent="0">
              <a:buNone/>
            </a:pPr>
            <a:endParaRPr lang="en-US" altLang="ko-KR" u="sng" dirty="0"/>
          </a:p>
          <a:p>
            <a:pPr lvl="1"/>
            <a:r>
              <a:rPr lang="ko-KR" altLang="en-US" dirty="0"/>
              <a:t>비지도학습</a:t>
            </a:r>
            <a:r>
              <a:rPr lang="en-US" altLang="ko-KR" dirty="0"/>
              <a:t>(Unsupervised learning): </a:t>
            </a:r>
            <a:r>
              <a:rPr lang="ko-KR" altLang="en-US" b="1" dirty="0"/>
              <a:t>정답이 없는 데이터</a:t>
            </a:r>
            <a:r>
              <a:rPr lang="en-US" altLang="ko-KR" b="1" dirty="0"/>
              <a:t>(unlabeled data)</a:t>
            </a:r>
            <a:r>
              <a:rPr lang="ko-KR" altLang="en-US" dirty="0"/>
              <a:t>를 학습하여 </a:t>
            </a:r>
            <a:r>
              <a:rPr lang="ko-KR" altLang="en-US" u="sng" dirty="0"/>
              <a:t>데이터를 분류</a:t>
            </a:r>
            <a:endParaRPr lang="en-US" altLang="ko-KR" u="sng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966238-03CE-4CFE-9E17-58F79B6279D4}"/>
              </a:ext>
            </a:extLst>
          </p:cNvPr>
          <p:cNvGrpSpPr/>
          <p:nvPr/>
        </p:nvGrpSpPr>
        <p:grpSpPr>
          <a:xfrm>
            <a:off x="1149907" y="2271830"/>
            <a:ext cx="6878477" cy="1584180"/>
            <a:chOff x="1187625" y="2276868"/>
            <a:chExt cx="6878477" cy="158418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C6208F5-7437-400A-93FF-579F468B1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5" y="2276872"/>
              <a:ext cx="1621894" cy="1584176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5FF3F64-F6D2-4074-9397-9A8CB3E7591B}"/>
                </a:ext>
              </a:extLst>
            </p:cNvPr>
            <p:cNvCxnSpPr>
              <a:cxnSpLocks/>
              <a:stCxn id="22" idx="3"/>
              <a:endCxn id="24" idx="2"/>
            </p:cNvCxnSpPr>
            <p:nvPr/>
          </p:nvCxnSpPr>
          <p:spPr>
            <a:xfrm flipV="1">
              <a:off x="2809519" y="3068956"/>
              <a:ext cx="682361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438CFB1-D8C7-4BB8-A342-C35A875036A8}"/>
                </a:ext>
              </a:extLst>
            </p:cNvPr>
            <p:cNvSpPr/>
            <p:nvPr/>
          </p:nvSpPr>
          <p:spPr>
            <a:xfrm>
              <a:off x="3491880" y="2276868"/>
              <a:ext cx="2304256" cy="1584176"/>
            </a:xfrm>
            <a:prstGeom prst="ellipse">
              <a:avLst/>
            </a:prstGeom>
            <a:no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</a:rPr>
                <a:t>Supervised Learning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AC1683-A610-45F2-9DE2-874A23ABA4EC}"/>
                </a:ext>
              </a:extLst>
            </p:cNvPr>
            <p:cNvSpPr/>
            <p:nvPr/>
          </p:nvSpPr>
          <p:spPr>
            <a:xfrm>
              <a:off x="6444208" y="2276872"/>
              <a:ext cx="1621894" cy="1584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Predictive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B38CA18-BC95-45E7-BCD6-3F24698B6ACF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5796136" y="3068960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0177288-710F-4619-8D1B-2AC1FEF106DE}"/>
              </a:ext>
            </a:extLst>
          </p:cNvPr>
          <p:cNvGrpSpPr/>
          <p:nvPr/>
        </p:nvGrpSpPr>
        <p:grpSpPr>
          <a:xfrm>
            <a:off x="1187624" y="4412993"/>
            <a:ext cx="2389382" cy="1919225"/>
            <a:chOff x="434587" y="3058031"/>
            <a:chExt cx="3330771" cy="296679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10B8756-09D8-4CD6-BFBD-BA9D7F23AF1F}"/>
                </a:ext>
              </a:extLst>
            </p:cNvPr>
            <p:cNvCxnSpPr/>
            <p:nvPr/>
          </p:nvCxnSpPr>
          <p:spPr>
            <a:xfrm>
              <a:off x="899592" y="5733256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095D52E-14C0-47C9-8081-1E02DC75A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992" y="3754315"/>
              <a:ext cx="0" cy="2168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07F235-8FE9-466D-8D5A-A492E9ADEC42}"/>
                </a:ext>
              </a:extLst>
            </p:cNvPr>
            <p:cNvSpPr txBox="1"/>
            <p:nvPr/>
          </p:nvSpPr>
          <p:spPr>
            <a:xfrm>
              <a:off x="1835697" y="5655489"/>
              <a:ext cx="72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051F85-B38C-4D99-9FFE-AB82DFC0BED0}"/>
                </a:ext>
              </a:extLst>
            </p:cNvPr>
            <p:cNvSpPr txBox="1"/>
            <p:nvPr/>
          </p:nvSpPr>
          <p:spPr>
            <a:xfrm>
              <a:off x="434587" y="4461663"/>
              <a:ext cx="72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F90B513-B13A-4D97-95D4-75D210347422}"/>
                </a:ext>
              </a:extLst>
            </p:cNvPr>
            <p:cNvSpPr/>
            <p:nvPr/>
          </p:nvSpPr>
          <p:spPr>
            <a:xfrm>
              <a:off x="1465980" y="4751491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671769A-48F9-4FB4-9F56-83CFDD450A0C}"/>
                </a:ext>
              </a:extLst>
            </p:cNvPr>
            <p:cNvSpPr/>
            <p:nvPr/>
          </p:nvSpPr>
          <p:spPr>
            <a:xfrm>
              <a:off x="1372563" y="5013176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227A005-B4C8-4E56-BB4A-D13C50AB0637}"/>
                </a:ext>
              </a:extLst>
            </p:cNvPr>
            <p:cNvSpPr/>
            <p:nvPr/>
          </p:nvSpPr>
          <p:spPr>
            <a:xfrm>
              <a:off x="1608542" y="5085179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D731D77-6009-45BD-98C4-DB7222D8B9DE}"/>
                </a:ext>
              </a:extLst>
            </p:cNvPr>
            <p:cNvSpPr/>
            <p:nvPr/>
          </p:nvSpPr>
          <p:spPr>
            <a:xfrm>
              <a:off x="1668297" y="4774329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2C89C698-CAB8-47A0-9172-42C202B6727C}"/>
                </a:ext>
              </a:extLst>
            </p:cNvPr>
            <p:cNvSpPr/>
            <p:nvPr/>
          </p:nvSpPr>
          <p:spPr>
            <a:xfrm>
              <a:off x="2411760" y="3933056"/>
              <a:ext cx="216013" cy="216013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A2A6724E-3254-432A-B14F-F4AFD9D22948}"/>
                </a:ext>
              </a:extLst>
            </p:cNvPr>
            <p:cNvSpPr/>
            <p:nvPr/>
          </p:nvSpPr>
          <p:spPr>
            <a:xfrm>
              <a:off x="2684607" y="4266759"/>
              <a:ext cx="216013" cy="216013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F24ECEBB-D89E-44C1-BAE6-AC75D435CD05}"/>
                </a:ext>
              </a:extLst>
            </p:cNvPr>
            <p:cNvSpPr/>
            <p:nvPr/>
          </p:nvSpPr>
          <p:spPr>
            <a:xfrm>
              <a:off x="2757084" y="3913135"/>
              <a:ext cx="216013" cy="216013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F776A7C0-A0E0-4977-A2F0-54467D634ABE}"/>
                </a:ext>
              </a:extLst>
            </p:cNvPr>
            <p:cNvSpPr/>
            <p:nvPr/>
          </p:nvSpPr>
          <p:spPr>
            <a:xfrm>
              <a:off x="2363802" y="4253282"/>
              <a:ext cx="216013" cy="216013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A1A487-67AE-4CB0-B068-79F658D3D619}"/>
                </a:ext>
              </a:extLst>
            </p:cNvPr>
            <p:cNvSpPr txBox="1"/>
            <p:nvPr/>
          </p:nvSpPr>
          <p:spPr>
            <a:xfrm>
              <a:off x="434587" y="3058031"/>
              <a:ext cx="3330771" cy="57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Supervised Learning</a:t>
              </a:r>
              <a:endParaRPr lang="ko-KR" altLang="en-US" baseline="-250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DC3673F-EE4B-429D-8CC0-AC8668D1420F}"/>
              </a:ext>
            </a:extLst>
          </p:cNvPr>
          <p:cNvGrpSpPr/>
          <p:nvPr/>
        </p:nvGrpSpPr>
        <p:grpSpPr>
          <a:xfrm>
            <a:off x="4644008" y="4437112"/>
            <a:ext cx="3057293" cy="1944216"/>
            <a:chOff x="4731331" y="3645024"/>
            <a:chExt cx="3057293" cy="1944216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8D91064-5F39-462A-89CC-199F1CDACAAE}"/>
                </a:ext>
              </a:extLst>
            </p:cNvPr>
            <p:cNvCxnSpPr/>
            <p:nvPr/>
          </p:nvCxnSpPr>
          <p:spPr>
            <a:xfrm>
              <a:off x="5196336" y="5365827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6EF9EB8-CF19-49F3-B51C-28BAEA1F8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736" y="3951594"/>
              <a:ext cx="0" cy="15497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31634A-9362-43E2-B025-2BC0EB599E70}"/>
                </a:ext>
              </a:extLst>
            </p:cNvPr>
            <p:cNvSpPr txBox="1"/>
            <p:nvPr/>
          </p:nvSpPr>
          <p:spPr>
            <a:xfrm>
              <a:off x="6132442" y="5325300"/>
              <a:ext cx="720075" cy="26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6F4644-5B7E-4C1F-AB98-803FD87AC48A}"/>
                </a:ext>
              </a:extLst>
            </p:cNvPr>
            <p:cNvSpPr txBox="1"/>
            <p:nvPr/>
          </p:nvSpPr>
          <p:spPr>
            <a:xfrm>
              <a:off x="4731331" y="4457094"/>
              <a:ext cx="720075" cy="26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B119895-3D20-4FAA-BBA1-B8A60DD651D8}"/>
                </a:ext>
              </a:extLst>
            </p:cNvPr>
            <p:cNvSpPr/>
            <p:nvPr/>
          </p:nvSpPr>
          <p:spPr>
            <a:xfrm>
              <a:off x="5762724" y="4664217"/>
              <a:ext cx="142562" cy="102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A464F03-77F5-465D-8587-B39F0910642A}"/>
                </a:ext>
              </a:extLst>
            </p:cNvPr>
            <p:cNvSpPr/>
            <p:nvPr/>
          </p:nvSpPr>
          <p:spPr>
            <a:xfrm>
              <a:off x="5669307" y="4851228"/>
              <a:ext cx="142562" cy="102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375160E-0B3A-4A86-B5E2-0F3563B632EE}"/>
                </a:ext>
              </a:extLst>
            </p:cNvPr>
            <p:cNvSpPr/>
            <p:nvPr/>
          </p:nvSpPr>
          <p:spPr>
            <a:xfrm>
              <a:off x="5905286" y="4902684"/>
              <a:ext cx="142562" cy="102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07B479-6F33-4743-9439-2555F759263E}"/>
                </a:ext>
              </a:extLst>
            </p:cNvPr>
            <p:cNvSpPr/>
            <p:nvPr/>
          </p:nvSpPr>
          <p:spPr>
            <a:xfrm>
              <a:off x="5965041" y="4680538"/>
              <a:ext cx="142562" cy="102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3BCCF6-04E0-4E32-8E43-163721EC7D65}"/>
                </a:ext>
              </a:extLst>
            </p:cNvPr>
            <p:cNvSpPr txBox="1"/>
            <p:nvPr/>
          </p:nvSpPr>
          <p:spPr>
            <a:xfrm>
              <a:off x="5220072" y="3645024"/>
              <a:ext cx="2400792" cy="26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Unsupervised Learning</a:t>
              </a:r>
              <a:endParaRPr lang="ko-KR" altLang="en-US" baseline="-250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2AB0156-BBB2-4A59-BE55-C2C8EBBBB7E8}"/>
                </a:ext>
              </a:extLst>
            </p:cNvPr>
            <p:cNvSpPr/>
            <p:nvPr/>
          </p:nvSpPr>
          <p:spPr>
            <a:xfrm>
              <a:off x="6697271" y="4296876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88F1A3-F37C-405F-A574-9CE30EA63503}"/>
                </a:ext>
              </a:extLst>
            </p:cNvPr>
            <p:cNvSpPr/>
            <p:nvPr/>
          </p:nvSpPr>
          <p:spPr>
            <a:xfrm>
              <a:off x="6732240" y="4077072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517A569-F5EC-4076-AD5A-B77134AA0773}"/>
                </a:ext>
              </a:extLst>
            </p:cNvPr>
            <p:cNvSpPr/>
            <p:nvPr/>
          </p:nvSpPr>
          <p:spPr>
            <a:xfrm>
              <a:off x="6948264" y="4077072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96870AB-3351-43FD-902C-A13396E69320}"/>
                </a:ext>
              </a:extLst>
            </p:cNvPr>
            <p:cNvSpPr/>
            <p:nvPr/>
          </p:nvSpPr>
          <p:spPr>
            <a:xfrm>
              <a:off x="6949718" y="4365114"/>
              <a:ext cx="142562" cy="1440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E3B22F3-3A58-4207-A1D7-63662226082B}"/>
                </a:ext>
              </a:extLst>
            </p:cNvPr>
            <p:cNvSpPr/>
            <p:nvPr/>
          </p:nvSpPr>
          <p:spPr>
            <a:xfrm>
              <a:off x="6588224" y="3960842"/>
              <a:ext cx="633336" cy="6295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80BF48-748A-43DE-B01B-2F0D629072BD}"/>
                </a:ext>
              </a:extLst>
            </p:cNvPr>
            <p:cNvSpPr/>
            <p:nvPr/>
          </p:nvSpPr>
          <p:spPr>
            <a:xfrm>
              <a:off x="5508104" y="4558301"/>
              <a:ext cx="718940" cy="598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제목 3">
            <a:extLst>
              <a:ext uri="{FF2B5EF4-FFF2-40B4-BE49-F238E27FC236}">
                <a16:creationId xmlns:a16="http://schemas.microsoft.com/office/drawing/2014/main" id="{2713D3B1-FC5B-4EE9-B770-F322F751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기계 학습이란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Machine</a:t>
            </a:r>
            <a:r>
              <a:rPr lang="ko-KR" altLang="en-US" sz="2800" dirty="0"/>
              <a:t> </a:t>
            </a:r>
            <a:r>
              <a:rPr lang="en-US" altLang="ko-KR" sz="2800" dirty="0"/>
              <a:t>Learning?)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4169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Ensemble algorithm</a:t>
            </a:r>
            <a:endParaRPr lang="ko-KR" altLang="en-US" dirty="0"/>
          </a:p>
        </p:txBody>
      </p:sp>
      <p:pic>
        <p:nvPicPr>
          <p:cNvPr id="12290" name="Picture 2" descr="mnist 이미지 검색결과">
            <a:extLst>
              <a:ext uri="{FF2B5EF4-FFF2-40B4-BE49-F238E27FC236}">
                <a16:creationId xmlns:a16="http://schemas.microsoft.com/office/drawing/2014/main" id="{CB5B279D-2495-46F0-96B8-3492343B3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9" t="5906" r="18790" b="7470"/>
          <a:stretch/>
        </p:blipFill>
        <p:spPr bwMode="auto">
          <a:xfrm>
            <a:off x="5580112" y="1196752"/>
            <a:ext cx="253337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51A1D7B-A817-4745-A5C8-37AF23BF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72793"/>
              </p:ext>
            </p:extLst>
          </p:nvPr>
        </p:nvGraphicFramePr>
        <p:xfrm>
          <a:off x="755576" y="1340768"/>
          <a:ext cx="42484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42827737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160423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Prediction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6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6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4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Naïve bayes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Voting Result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94284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C8F2A14-E720-4416-9C57-ACB42EE30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21029"/>
              </p:ext>
            </p:extLst>
          </p:nvPr>
        </p:nvGraphicFramePr>
        <p:xfrm>
          <a:off x="750798" y="3877087"/>
          <a:ext cx="73626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205">
                  <a:extLst>
                    <a:ext uri="{9D8B030D-6E8A-4147-A177-3AD203B41FA5}">
                      <a16:colId xmlns:a16="http://schemas.microsoft.com/office/drawing/2014/main" val="3057794909"/>
                    </a:ext>
                  </a:extLst>
                </a:gridCol>
                <a:gridCol w="739829">
                  <a:extLst>
                    <a:ext uri="{9D8B030D-6E8A-4147-A177-3AD203B41FA5}">
                      <a16:colId xmlns:a16="http://schemas.microsoft.com/office/drawing/2014/main" val="2231735965"/>
                    </a:ext>
                  </a:extLst>
                </a:gridCol>
                <a:gridCol w="418869">
                  <a:extLst>
                    <a:ext uri="{9D8B030D-6E8A-4147-A177-3AD203B41FA5}">
                      <a16:colId xmlns:a16="http://schemas.microsoft.com/office/drawing/2014/main" val="176249676"/>
                    </a:ext>
                  </a:extLst>
                </a:gridCol>
                <a:gridCol w="579349">
                  <a:extLst>
                    <a:ext uri="{9D8B030D-6E8A-4147-A177-3AD203B41FA5}">
                      <a16:colId xmlns:a16="http://schemas.microsoft.com/office/drawing/2014/main" val="3585037198"/>
                    </a:ext>
                  </a:extLst>
                </a:gridCol>
                <a:gridCol w="579349">
                  <a:extLst>
                    <a:ext uri="{9D8B030D-6E8A-4147-A177-3AD203B41FA5}">
                      <a16:colId xmlns:a16="http://schemas.microsoft.com/office/drawing/2014/main" val="3268252311"/>
                    </a:ext>
                  </a:extLst>
                </a:gridCol>
                <a:gridCol w="579349">
                  <a:extLst>
                    <a:ext uri="{9D8B030D-6E8A-4147-A177-3AD203B41FA5}">
                      <a16:colId xmlns:a16="http://schemas.microsoft.com/office/drawing/2014/main" val="1302289472"/>
                    </a:ext>
                  </a:extLst>
                </a:gridCol>
                <a:gridCol w="579349">
                  <a:extLst>
                    <a:ext uri="{9D8B030D-6E8A-4147-A177-3AD203B41FA5}">
                      <a16:colId xmlns:a16="http://schemas.microsoft.com/office/drawing/2014/main" val="135795312"/>
                    </a:ext>
                  </a:extLst>
                </a:gridCol>
                <a:gridCol w="579349">
                  <a:extLst>
                    <a:ext uri="{9D8B030D-6E8A-4147-A177-3AD203B41FA5}">
                      <a16:colId xmlns:a16="http://schemas.microsoft.com/office/drawing/2014/main" val="2619902259"/>
                    </a:ext>
                  </a:extLst>
                </a:gridCol>
                <a:gridCol w="579349">
                  <a:extLst>
                    <a:ext uri="{9D8B030D-6E8A-4147-A177-3AD203B41FA5}">
                      <a16:colId xmlns:a16="http://schemas.microsoft.com/office/drawing/2014/main" val="812124736"/>
                    </a:ext>
                  </a:extLst>
                </a:gridCol>
                <a:gridCol w="579349">
                  <a:extLst>
                    <a:ext uri="{9D8B030D-6E8A-4147-A177-3AD203B41FA5}">
                      <a16:colId xmlns:a16="http://schemas.microsoft.com/office/drawing/2014/main" val="3001908802"/>
                    </a:ext>
                  </a:extLst>
                </a:gridCol>
                <a:gridCol w="579349">
                  <a:extLst>
                    <a:ext uri="{9D8B030D-6E8A-4147-A177-3AD203B41FA5}">
                      <a16:colId xmlns:a16="http://schemas.microsoft.com/office/drawing/2014/main" val="152529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6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9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0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Naïve bayes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5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Voting Result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ko-KR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ko-KR" alt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0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920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4B7070-B458-40AA-9C9B-B109C9075515}"/>
              </a:ext>
            </a:extLst>
          </p:cNvPr>
          <p:cNvSpPr txBox="1"/>
          <p:nvPr/>
        </p:nvSpPr>
        <p:spPr>
          <a:xfrm>
            <a:off x="2915816" y="3013501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Q &amp; 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444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기계 학습이란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Machine</a:t>
            </a:r>
            <a:r>
              <a:rPr lang="ko-KR" altLang="en-US" sz="2800" dirty="0"/>
              <a:t> </a:t>
            </a:r>
            <a:r>
              <a:rPr lang="en-US" altLang="ko-KR" sz="2800" dirty="0"/>
              <a:t>Learning?)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680520"/>
          </a:xfrm>
        </p:spPr>
        <p:txBody>
          <a:bodyPr>
            <a:normAutofit/>
          </a:bodyPr>
          <a:lstStyle/>
          <a:p>
            <a:r>
              <a:rPr lang="ko-KR" altLang="en-US" dirty="0"/>
              <a:t>지도학습의 목적</a:t>
            </a:r>
            <a:endParaRPr lang="en-US" altLang="ko-KR" dirty="0"/>
          </a:p>
          <a:p>
            <a:pPr lvl="1"/>
            <a:r>
              <a:rPr lang="ko-KR" altLang="en-US" dirty="0"/>
              <a:t>회귀</a:t>
            </a:r>
            <a:r>
              <a:rPr lang="en-US" altLang="ko-KR" dirty="0"/>
              <a:t>(Regression): </a:t>
            </a:r>
            <a:r>
              <a:rPr lang="ko-KR" altLang="en-US" dirty="0"/>
              <a:t>예측해야 할 값들이 연속한 경우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(Classification): </a:t>
            </a:r>
            <a:r>
              <a:rPr lang="ko-KR" altLang="en-US" dirty="0"/>
              <a:t>예측해야 할 값이 정해져 있는 경우</a:t>
            </a:r>
            <a:endParaRPr lang="en-US" altLang="ko-KR" dirty="0"/>
          </a:p>
          <a:p>
            <a:pPr lvl="2"/>
            <a:r>
              <a:rPr lang="ko-KR" altLang="en-US" dirty="0"/>
              <a:t>이진분류</a:t>
            </a:r>
            <a:r>
              <a:rPr lang="en-US" altLang="ko-KR" dirty="0"/>
              <a:t>(Binary classification): </a:t>
            </a:r>
            <a:r>
              <a:rPr lang="ko-KR" altLang="en-US" dirty="0"/>
              <a:t>예측해야 할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가지 인 경우</a:t>
            </a:r>
            <a:endParaRPr lang="en-US" altLang="ko-KR" dirty="0"/>
          </a:p>
          <a:p>
            <a:pPr lvl="2"/>
            <a:r>
              <a:rPr lang="ko-KR" altLang="en-US" dirty="0"/>
              <a:t>다중분류</a:t>
            </a:r>
            <a:r>
              <a:rPr lang="en-US" altLang="ko-KR" dirty="0"/>
              <a:t>(Multi-class classification): </a:t>
            </a:r>
            <a:r>
              <a:rPr lang="ko-KR" altLang="en-US" dirty="0"/>
              <a:t>예측해야 할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가지 이상인 경우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8E040-E61D-43E1-9F76-DC84D55CC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33139"/>
              </p:ext>
            </p:extLst>
          </p:nvPr>
        </p:nvGraphicFramePr>
        <p:xfrm>
          <a:off x="529208" y="3527648"/>
          <a:ext cx="780789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74">
                  <a:extLst>
                    <a:ext uri="{9D8B030D-6E8A-4147-A177-3AD203B41FA5}">
                      <a16:colId xmlns:a16="http://schemas.microsoft.com/office/drawing/2014/main" val="3321830933"/>
                    </a:ext>
                  </a:extLst>
                </a:gridCol>
                <a:gridCol w="1951974">
                  <a:extLst>
                    <a:ext uri="{9D8B030D-6E8A-4147-A177-3AD203B41FA5}">
                      <a16:colId xmlns:a16="http://schemas.microsoft.com/office/drawing/2014/main" val="2480006769"/>
                    </a:ext>
                  </a:extLst>
                </a:gridCol>
                <a:gridCol w="1951974">
                  <a:extLst>
                    <a:ext uri="{9D8B030D-6E8A-4147-A177-3AD203B41FA5}">
                      <a16:colId xmlns:a16="http://schemas.microsoft.com/office/drawing/2014/main" val="1798127817"/>
                    </a:ext>
                  </a:extLst>
                </a:gridCol>
                <a:gridCol w="1951974">
                  <a:extLst>
                    <a:ext uri="{9D8B030D-6E8A-4147-A177-3AD203B41FA5}">
                      <a16:colId xmlns:a16="http://schemas.microsoft.com/office/drawing/2014/main" val="1781147649"/>
                    </a:ext>
                  </a:extLst>
                </a:gridCol>
              </a:tblGrid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공부시간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p/np(y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1951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386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2375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Non-pass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371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Non-pass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0143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Non-pass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8713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1417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C899E8-AE8F-4C12-98E0-91C0217E04BC}"/>
              </a:ext>
            </a:extLst>
          </p:cNvPr>
          <p:cNvGrpSpPr/>
          <p:nvPr/>
        </p:nvGrpSpPr>
        <p:grpSpPr>
          <a:xfrm>
            <a:off x="2123728" y="5661248"/>
            <a:ext cx="1800200" cy="792088"/>
            <a:chOff x="2198223" y="5822387"/>
            <a:chExt cx="1800200" cy="792088"/>
          </a:xfrm>
        </p:grpSpPr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80709A7E-62D0-45EE-B603-2AA0D6BC0FD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2773" y="5897957"/>
              <a:ext cx="439172" cy="2880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80EB35-7791-4C3F-8411-7F77F2C0221A}"/>
                </a:ext>
              </a:extLst>
            </p:cNvPr>
            <p:cNvSpPr txBox="1"/>
            <p:nvPr/>
          </p:nvSpPr>
          <p:spPr>
            <a:xfrm>
              <a:off x="2198223" y="6245143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회귀</a:t>
              </a:r>
              <a:r>
                <a:rPr lang="en-US" altLang="ko-KR" dirty="0"/>
                <a:t>(Regression)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6A7980-5B28-4268-9765-C7917B080D7F}"/>
              </a:ext>
            </a:extLst>
          </p:cNvPr>
          <p:cNvGrpSpPr/>
          <p:nvPr/>
        </p:nvGrpSpPr>
        <p:grpSpPr>
          <a:xfrm>
            <a:off x="3900756" y="5714072"/>
            <a:ext cx="2183412" cy="772719"/>
            <a:chOff x="1484769" y="5771137"/>
            <a:chExt cx="2183412" cy="772719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A72C7BE0-C6B1-499B-8C21-B1CB6A44FB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586245" y="5822312"/>
              <a:ext cx="439171" cy="33682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EAF366-F415-476F-9316-C64D814CA837}"/>
                </a:ext>
              </a:extLst>
            </p:cNvPr>
            <p:cNvSpPr txBox="1"/>
            <p:nvPr/>
          </p:nvSpPr>
          <p:spPr>
            <a:xfrm>
              <a:off x="1484769" y="5897525"/>
              <a:ext cx="2183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이진분류</a:t>
              </a:r>
              <a:br>
                <a:rPr lang="en-US" altLang="ko-KR" dirty="0"/>
              </a:br>
              <a:r>
                <a:rPr lang="en-US" altLang="ko-KR" dirty="0"/>
                <a:t>(Binary classification)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F9EACE-E4E4-4017-99C1-DF0DEF01822A}"/>
              </a:ext>
            </a:extLst>
          </p:cNvPr>
          <p:cNvGrpSpPr/>
          <p:nvPr/>
        </p:nvGrpSpPr>
        <p:grpSpPr>
          <a:xfrm>
            <a:off x="5917608" y="5679178"/>
            <a:ext cx="2614832" cy="792093"/>
            <a:chOff x="1561204" y="5736243"/>
            <a:chExt cx="2614832" cy="792093"/>
          </a:xfrm>
        </p:grpSpPr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FCE60073-A3DD-4DF9-B80F-331459E9067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51934" y="5787417"/>
              <a:ext cx="439172" cy="33682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4C5348-380B-4199-9EC7-883BC3B12F5B}"/>
                </a:ext>
              </a:extLst>
            </p:cNvPr>
            <p:cNvSpPr txBox="1"/>
            <p:nvPr/>
          </p:nvSpPr>
          <p:spPr>
            <a:xfrm>
              <a:off x="1561204" y="5882005"/>
              <a:ext cx="261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다중분류</a:t>
              </a:r>
              <a:br>
                <a:rPr lang="en-US" altLang="ko-KR" dirty="0"/>
              </a:br>
              <a:r>
                <a:rPr lang="en-US" altLang="ko-KR" dirty="0"/>
                <a:t>(Multi-class classification)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ECAAEF4-EEFB-42FB-B2E7-3E028AB7CA96}"/>
              </a:ext>
            </a:extLst>
          </p:cNvPr>
          <p:cNvGrpSpPr/>
          <p:nvPr/>
        </p:nvGrpSpPr>
        <p:grpSpPr>
          <a:xfrm>
            <a:off x="2483768" y="2870866"/>
            <a:ext cx="5853336" cy="702150"/>
            <a:chOff x="2483768" y="2870866"/>
            <a:chExt cx="5853336" cy="702150"/>
          </a:xfrm>
        </p:grpSpPr>
        <p:sp>
          <p:nvSpPr>
            <p:cNvPr id="40" name="왼쪽 중괄호 39">
              <a:extLst>
                <a:ext uri="{FF2B5EF4-FFF2-40B4-BE49-F238E27FC236}">
                  <a16:creationId xmlns:a16="http://schemas.microsoft.com/office/drawing/2014/main" id="{700E2986-905F-4F40-A396-9CD2863852FF}"/>
                </a:ext>
              </a:extLst>
            </p:cNvPr>
            <p:cNvSpPr/>
            <p:nvPr/>
          </p:nvSpPr>
          <p:spPr>
            <a:xfrm rot="5400000">
              <a:off x="5231691" y="467603"/>
              <a:ext cx="357490" cy="5853336"/>
            </a:xfrm>
            <a:prstGeom prst="leftBrace">
              <a:avLst>
                <a:gd name="adj1" fmla="val 22059"/>
                <a:gd name="adj2" fmla="val 5144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181CD3-546F-4DB6-AE75-2A1592FCBF88}"/>
                </a:ext>
              </a:extLst>
            </p:cNvPr>
            <p:cNvSpPr txBox="1"/>
            <p:nvPr/>
          </p:nvSpPr>
          <p:spPr>
            <a:xfrm>
              <a:off x="4860032" y="287086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Label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129E03-B7A6-46EF-A992-ECBA35CEA8A7}"/>
              </a:ext>
            </a:extLst>
          </p:cNvPr>
          <p:cNvGrpSpPr/>
          <p:nvPr/>
        </p:nvGrpSpPr>
        <p:grpSpPr>
          <a:xfrm>
            <a:off x="529208" y="2881577"/>
            <a:ext cx="1954560" cy="702150"/>
            <a:chOff x="2483768" y="2870866"/>
            <a:chExt cx="5853336" cy="702150"/>
          </a:xfrm>
        </p:grpSpPr>
        <p:sp>
          <p:nvSpPr>
            <p:cNvPr id="50" name="왼쪽 중괄호 49">
              <a:extLst>
                <a:ext uri="{FF2B5EF4-FFF2-40B4-BE49-F238E27FC236}">
                  <a16:creationId xmlns:a16="http://schemas.microsoft.com/office/drawing/2014/main" id="{819F71B0-8AA5-4F08-933F-EB0EAD9762C8}"/>
                </a:ext>
              </a:extLst>
            </p:cNvPr>
            <p:cNvSpPr/>
            <p:nvPr/>
          </p:nvSpPr>
          <p:spPr>
            <a:xfrm rot="5400000">
              <a:off x="5231691" y="467603"/>
              <a:ext cx="357490" cy="5853336"/>
            </a:xfrm>
            <a:prstGeom prst="leftBrace">
              <a:avLst>
                <a:gd name="adj1" fmla="val 22059"/>
                <a:gd name="adj2" fmla="val 5144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AFDD62-026F-446A-939A-94533521F57B}"/>
                </a:ext>
              </a:extLst>
            </p:cNvPr>
            <p:cNvSpPr txBox="1"/>
            <p:nvPr/>
          </p:nvSpPr>
          <p:spPr>
            <a:xfrm>
              <a:off x="3808603" y="2870866"/>
              <a:ext cx="3038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Feature</a:t>
              </a:r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A57BB72-8F55-430B-B3C1-EA8501D7B48F}"/>
              </a:ext>
            </a:extLst>
          </p:cNvPr>
          <p:cNvGrpSpPr/>
          <p:nvPr/>
        </p:nvGrpSpPr>
        <p:grpSpPr>
          <a:xfrm>
            <a:off x="467544" y="5661248"/>
            <a:ext cx="1800200" cy="801380"/>
            <a:chOff x="2280574" y="5822387"/>
            <a:chExt cx="1800200" cy="801380"/>
          </a:xfrm>
        </p:grpSpPr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6652C656-9CAF-42F7-80A0-21CC215B6A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925084" y="5897957"/>
              <a:ext cx="439172" cy="2880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E212C1-C17C-452F-B634-829A8403B9EA}"/>
                </a:ext>
              </a:extLst>
            </p:cNvPr>
            <p:cNvSpPr txBox="1"/>
            <p:nvPr/>
          </p:nvSpPr>
          <p:spPr>
            <a:xfrm>
              <a:off x="2280574" y="6254435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새로운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32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46640"/>
          </a:xfrm>
        </p:spPr>
        <p:txBody>
          <a:bodyPr>
            <a:normAutofit/>
          </a:bodyPr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(Regression): </a:t>
            </a:r>
            <a:r>
              <a:rPr lang="ko-KR" altLang="en-US" dirty="0"/>
              <a:t>예측해야 할 값들이 </a:t>
            </a:r>
            <a:r>
              <a:rPr lang="ko-KR" altLang="en-US" dirty="0">
                <a:solidFill>
                  <a:srgbClr val="C00000"/>
                </a:solidFill>
              </a:rPr>
              <a:t>연속</a:t>
            </a:r>
            <a:r>
              <a:rPr lang="ko-KR" altLang="en-US" dirty="0"/>
              <a:t>한 경우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8E040-E61D-43E1-9F76-DC84D55CC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26623"/>
              </p:ext>
            </p:extLst>
          </p:nvPr>
        </p:nvGraphicFramePr>
        <p:xfrm>
          <a:off x="486976" y="2363440"/>
          <a:ext cx="3250922" cy="283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61">
                  <a:extLst>
                    <a:ext uri="{9D8B030D-6E8A-4147-A177-3AD203B41FA5}">
                      <a16:colId xmlns:a16="http://schemas.microsoft.com/office/drawing/2014/main" val="3321830933"/>
                    </a:ext>
                  </a:extLst>
                </a:gridCol>
                <a:gridCol w="1625461">
                  <a:extLst>
                    <a:ext uri="{9D8B030D-6E8A-4147-A177-3AD203B41FA5}">
                      <a16:colId xmlns:a16="http://schemas.microsoft.com/office/drawing/2014/main" val="2480006769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공부시간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1951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386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2375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371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0143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8713"/>
                  </a:ext>
                </a:extLst>
              </a:tr>
            </a:tbl>
          </a:graphicData>
        </a:graphic>
      </p:graphicFrame>
      <p:sp>
        <p:nvSpPr>
          <p:cNvPr id="120" name="오른쪽 중괄호 119">
            <a:extLst>
              <a:ext uri="{FF2B5EF4-FFF2-40B4-BE49-F238E27FC236}">
                <a16:creationId xmlns:a16="http://schemas.microsoft.com/office/drawing/2014/main" id="{FBA46956-2D89-497B-9C11-6040EAA493AA}"/>
              </a:ext>
            </a:extLst>
          </p:cNvPr>
          <p:cNvSpPr/>
          <p:nvPr/>
        </p:nvSpPr>
        <p:spPr>
          <a:xfrm>
            <a:off x="3737898" y="2363441"/>
            <a:ext cx="264306" cy="280831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DE3CBF1-18F7-4C31-870F-62DF01524404}"/>
              </a:ext>
            </a:extLst>
          </p:cNvPr>
          <p:cNvSpPr txBox="1"/>
          <p:nvPr/>
        </p:nvSpPr>
        <p:spPr>
          <a:xfrm>
            <a:off x="3923040" y="3443560"/>
            <a:ext cx="96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Training data set</a:t>
            </a:r>
            <a:endParaRPr lang="ko-KR" altLang="en-US" dirty="0"/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3883476C-2236-4F6E-B97E-8D469705699B}"/>
              </a:ext>
            </a:extLst>
          </p:cNvPr>
          <p:cNvSpPr/>
          <p:nvPr/>
        </p:nvSpPr>
        <p:spPr>
          <a:xfrm>
            <a:off x="5796136" y="2075408"/>
            <a:ext cx="2664296" cy="20162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Regression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53799B-807B-44E3-8E25-BF364BB04C49}"/>
              </a:ext>
            </a:extLst>
          </p:cNvPr>
          <p:cNvSpPr txBox="1"/>
          <p:nvPr/>
        </p:nvSpPr>
        <p:spPr>
          <a:xfrm>
            <a:off x="4673445" y="2826565"/>
            <a:ext cx="10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training</a:t>
            </a:r>
            <a:endParaRPr lang="ko-KR" altLang="en-US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DE6A82BF-0876-4B6D-88CC-911215262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73261"/>
              </p:ext>
            </p:extLst>
          </p:nvPr>
        </p:nvGraphicFramePr>
        <p:xfrm>
          <a:off x="5796136" y="5116045"/>
          <a:ext cx="2664296" cy="47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30796120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953952942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92707"/>
                  </a:ext>
                </a:extLst>
              </a:tr>
            </a:tbl>
          </a:graphicData>
        </a:graphic>
      </p:graphicFrame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C7FEA90-4E9B-4F58-89BE-DC5D3B4693F2}"/>
              </a:ext>
            </a:extLst>
          </p:cNvPr>
          <p:cNvCxnSpPr/>
          <p:nvPr/>
        </p:nvCxnSpPr>
        <p:spPr>
          <a:xfrm flipV="1">
            <a:off x="6391632" y="4091632"/>
            <a:ext cx="0" cy="102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4EF618F-0DDD-4221-BA91-6D0808FA7413}"/>
              </a:ext>
            </a:extLst>
          </p:cNvPr>
          <p:cNvCxnSpPr/>
          <p:nvPr/>
        </p:nvCxnSpPr>
        <p:spPr>
          <a:xfrm>
            <a:off x="7831792" y="4091632"/>
            <a:ext cx="0" cy="102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92D06C7C-99BF-4175-9248-340512564E30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 flipV="1">
            <a:off x="4890016" y="3083520"/>
            <a:ext cx="906120" cy="6832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51D7ADA-CD91-48D2-8D68-8B027085C6B9}"/>
              </a:ext>
            </a:extLst>
          </p:cNvPr>
          <p:cNvSpPr txBox="1"/>
          <p:nvPr/>
        </p:nvSpPr>
        <p:spPr>
          <a:xfrm>
            <a:off x="3779912" y="1772816"/>
            <a:ext cx="7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0~100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F9601AAA-D107-4ABE-A60A-BBBFF3976068}"/>
              </a:ext>
            </a:extLst>
          </p:cNvPr>
          <p:cNvCxnSpPr>
            <a:cxnSpLocks/>
            <a:endCxn id="141" idx="3"/>
          </p:cNvCxnSpPr>
          <p:nvPr/>
        </p:nvCxnSpPr>
        <p:spPr>
          <a:xfrm rot="5400000">
            <a:off x="4552997" y="1561289"/>
            <a:ext cx="405957" cy="3864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0361AE2C-8D6C-4616-A69A-FD228237B5CE}"/>
              </a:ext>
            </a:extLst>
          </p:cNvPr>
          <p:cNvCxnSpPr>
            <a:cxnSpLocks/>
            <a:stCxn id="141" idx="1"/>
          </p:cNvCxnSpPr>
          <p:nvPr/>
        </p:nvCxnSpPr>
        <p:spPr>
          <a:xfrm rot="10800000" flipV="1">
            <a:off x="3406188" y="1957481"/>
            <a:ext cx="373725" cy="40595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84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46640"/>
          </a:xfrm>
        </p:spPr>
        <p:txBody>
          <a:bodyPr>
            <a:normAutofit/>
          </a:bodyPr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(Regression): </a:t>
            </a:r>
            <a:r>
              <a:rPr lang="ko-KR" altLang="en-US" u="sng" dirty="0"/>
              <a:t>예측해야 할 값</a:t>
            </a:r>
            <a:r>
              <a:rPr lang="ko-KR" altLang="en-US" dirty="0"/>
              <a:t>들이 연속한 경우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8E040-E61D-43E1-9F76-DC84D55CC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61196"/>
              </p:ext>
            </p:extLst>
          </p:nvPr>
        </p:nvGraphicFramePr>
        <p:xfrm>
          <a:off x="323528" y="3298304"/>
          <a:ext cx="325092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61">
                  <a:extLst>
                    <a:ext uri="{9D8B030D-6E8A-4147-A177-3AD203B41FA5}">
                      <a16:colId xmlns:a16="http://schemas.microsoft.com/office/drawing/2014/main" val="3321830933"/>
                    </a:ext>
                  </a:extLst>
                </a:gridCol>
                <a:gridCol w="1625461">
                  <a:extLst>
                    <a:ext uri="{9D8B030D-6E8A-4147-A177-3AD203B41FA5}">
                      <a16:colId xmlns:a16="http://schemas.microsoft.com/office/drawing/2014/main" val="2480006769"/>
                    </a:ext>
                  </a:extLst>
                </a:gridCol>
              </a:tblGrid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공부시간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1951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386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2375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371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0143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8713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1417"/>
                  </a:ext>
                </a:extLst>
              </a:tr>
            </a:tbl>
          </a:graphicData>
        </a:graphic>
      </p:graphicFrame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A62BF1E4-97CA-4BED-BC3E-3364D05324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52507" y="1620532"/>
            <a:ext cx="362984" cy="292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345BD0-466B-4555-BDD3-EC547E3AB629}"/>
              </a:ext>
            </a:extLst>
          </p:cNvPr>
          <p:cNvSpPr txBox="1"/>
          <p:nvPr/>
        </p:nvSpPr>
        <p:spPr>
          <a:xfrm>
            <a:off x="1403648" y="188064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선형</a:t>
            </a:r>
            <a:r>
              <a:rPr lang="en-US" altLang="ko-KR" b="1" dirty="0"/>
              <a:t>(Linear)</a:t>
            </a:r>
            <a:r>
              <a:rPr lang="ko-KR" altLang="en-US" dirty="0"/>
              <a:t>하다는 가정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AB70985-712D-4DAB-B114-DB093908F748}"/>
              </a:ext>
            </a:extLst>
          </p:cNvPr>
          <p:cNvGrpSpPr/>
          <p:nvPr/>
        </p:nvGrpSpPr>
        <p:grpSpPr>
          <a:xfrm>
            <a:off x="5029716" y="2924944"/>
            <a:ext cx="3790756" cy="2808312"/>
            <a:chOff x="4824036" y="1988840"/>
            <a:chExt cx="3790756" cy="280831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B313F7-350D-4C09-9F2C-FDFDF633C515}"/>
                </a:ext>
              </a:extLst>
            </p:cNvPr>
            <p:cNvSpPr txBox="1"/>
            <p:nvPr/>
          </p:nvSpPr>
          <p:spPr>
            <a:xfrm>
              <a:off x="6471103" y="4427820"/>
              <a:ext cx="79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584E18-672A-4F77-AF08-75BD24AEEB51}"/>
                </a:ext>
              </a:extLst>
            </p:cNvPr>
            <p:cNvSpPr txBox="1"/>
            <p:nvPr/>
          </p:nvSpPr>
          <p:spPr>
            <a:xfrm>
              <a:off x="4824036" y="3142522"/>
              <a:ext cx="79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9D8744-1278-40D6-B205-B58FDADC352C}"/>
                </a:ext>
              </a:extLst>
            </p:cNvPr>
            <p:cNvSpPr txBox="1"/>
            <p:nvPr/>
          </p:nvSpPr>
          <p:spPr>
            <a:xfrm>
              <a:off x="4916526" y="1988840"/>
              <a:ext cx="3698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Linear regression</a:t>
              </a:r>
              <a:endParaRPr lang="ko-KR" altLang="en-US" baseline="-25000" dirty="0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3BA961F9-DAB8-4EC5-8829-01961ADA5488}"/>
                </a:ext>
              </a:extLst>
            </p:cNvPr>
            <p:cNvGrpSpPr/>
            <p:nvPr/>
          </p:nvGrpSpPr>
          <p:grpSpPr>
            <a:xfrm>
              <a:off x="5432837" y="2362200"/>
              <a:ext cx="2878304" cy="2154599"/>
              <a:chOff x="5432837" y="2362200"/>
              <a:chExt cx="2878304" cy="2154599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895DF9A-004F-4F20-BB01-512A68A41445}"/>
                  </a:ext>
                </a:extLst>
              </p:cNvPr>
              <p:cNvCxnSpPr/>
              <p:nvPr/>
            </p:nvCxnSpPr>
            <p:spPr>
              <a:xfrm>
                <a:off x="5432837" y="4351553"/>
                <a:ext cx="2878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DAB526B6-E402-4B4B-B204-547431F38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2051" y="2362200"/>
                <a:ext cx="0" cy="2154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CE9EF9F-0DDE-4B12-8765-29648C967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031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63F23D3F-7361-4E3D-A3BF-0561409890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9055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2CA21D6F-CF9F-43BB-9855-F56604C0BA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5079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497902FC-7BE3-487E-B4D0-159C7E31FB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103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162567B0-766A-447F-B840-6A0E811DE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7127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E3D2E3BA-4496-4AE3-AC1D-B87B201C01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3151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64523AF-8E64-428D-8EFA-3F8D7F3A57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19175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80E24A3-D27B-4CB2-BAFB-58128D628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5199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0A3CD3B-8F12-4F2F-8CE3-A1995CB4E8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1223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FEDF6D5F-5E76-4690-9BCD-42AC103E8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47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CD5579D-E79D-4439-B328-E97CEE712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3271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93E346F9-8C41-463B-843A-A0D769DBC8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9295" y="2390307"/>
                <a:ext cx="0" cy="1961245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3DE7D99-1685-419C-BC01-EEB4AA1937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416979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FC818921-A5E2-4F41-8E39-0ED5310AC4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98977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521AD71-C3E6-4AA9-9332-F7641BCE7A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80975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03F85EFE-6310-48F4-A868-E699EB72B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62973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AC35943-F810-4884-AEE1-EB6314D3C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44971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5F3E515D-2667-4815-9E12-743F58047A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26969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411C550B-BCF1-4B43-8941-03DB2A29D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308967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0E576C1-F8BC-4421-B753-1B0E3F065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290965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FB7CE85-D631-4D50-90EE-146DAC21F6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272963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69F3D163-8C48-4E4C-9D67-DDFF69DED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6205" y="2549613"/>
                <a:ext cx="2576774" cy="1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FE91D0-AE3B-4A46-8DE3-15011E8D5AB6}"/>
                </a:ext>
              </a:extLst>
            </p:cNvPr>
            <p:cNvSpPr txBox="1"/>
            <p:nvPr/>
          </p:nvSpPr>
          <p:spPr>
            <a:xfrm>
              <a:off x="6289827" y="4290105"/>
              <a:ext cx="799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aseline="-25000" dirty="0"/>
                <a:t>5</a:t>
              </a:r>
              <a:endParaRPr lang="ko-KR" altLang="en-US" baseline="-25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8355A81-C190-4A1B-8DFC-5799BE20D5A9}"/>
                </a:ext>
              </a:extLst>
            </p:cNvPr>
            <p:cNvSpPr txBox="1"/>
            <p:nvPr/>
          </p:nvSpPr>
          <p:spPr>
            <a:xfrm>
              <a:off x="7371347" y="4287905"/>
              <a:ext cx="799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aseline="-25000" dirty="0"/>
                <a:t>10</a:t>
              </a:r>
              <a:endParaRPr lang="ko-KR" altLang="en-US" baseline="-25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C922346-3321-4758-B920-C81EEE322073}"/>
                </a:ext>
              </a:extLst>
            </p:cNvPr>
            <p:cNvSpPr txBox="1"/>
            <p:nvPr/>
          </p:nvSpPr>
          <p:spPr>
            <a:xfrm>
              <a:off x="5200710" y="3277983"/>
              <a:ext cx="49854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aseline="-25000" dirty="0"/>
                <a:t>50</a:t>
              </a:r>
              <a:endParaRPr lang="ko-KR" altLang="en-US" baseline="-250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9923DCA-3A4A-40B5-84FB-6A1C996E4124}"/>
                </a:ext>
              </a:extLst>
            </p:cNvPr>
            <p:cNvSpPr txBox="1"/>
            <p:nvPr/>
          </p:nvSpPr>
          <p:spPr>
            <a:xfrm>
              <a:off x="5200595" y="2330662"/>
              <a:ext cx="49854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aseline="-25000" dirty="0"/>
                <a:t>100</a:t>
              </a:r>
              <a:endParaRPr lang="ko-KR" altLang="en-US" baseline="-25000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EF5057B-AC93-4435-B8F7-6C341429A4E7}"/>
                </a:ext>
              </a:extLst>
            </p:cNvPr>
            <p:cNvSpPr/>
            <p:nvPr/>
          </p:nvSpPr>
          <p:spPr>
            <a:xfrm>
              <a:off x="5746067" y="4097785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160EADE-D5AB-4FEF-B149-84EC4F0C030A}"/>
                </a:ext>
              </a:extLst>
            </p:cNvPr>
            <p:cNvSpPr/>
            <p:nvPr/>
          </p:nvSpPr>
          <p:spPr>
            <a:xfrm>
              <a:off x="6183071" y="3734962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0D63932-62C0-4848-A17D-1686E6B35F06}"/>
                </a:ext>
              </a:extLst>
            </p:cNvPr>
            <p:cNvSpPr/>
            <p:nvPr/>
          </p:nvSpPr>
          <p:spPr>
            <a:xfrm>
              <a:off x="6604451" y="3392480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5ADDF9C-8DB0-4467-A251-2F89F49146EC}"/>
                </a:ext>
              </a:extLst>
            </p:cNvPr>
            <p:cNvSpPr/>
            <p:nvPr/>
          </p:nvSpPr>
          <p:spPr>
            <a:xfrm>
              <a:off x="7248457" y="2835006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2E5D0FB-59AA-4FE9-B7EF-04B01BA21FB7}"/>
                </a:ext>
              </a:extLst>
            </p:cNvPr>
            <p:cNvSpPr/>
            <p:nvPr/>
          </p:nvSpPr>
          <p:spPr>
            <a:xfrm>
              <a:off x="7693332" y="2468458"/>
              <a:ext cx="144016" cy="144016"/>
            </a:xfrm>
            <a:prstGeom prst="ellipse">
              <a:avLst/>
            </a:prstGeom>
            <a:solidFill>
              <a:srgbClr val="176C9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내용 개체 틀 4">
                <a:extLst>
                  <a:ext uri="{FF2B5EF4-FFF2-40B4-BE49-F238E27FC236}">
                    <a16:creationId xmlns:a16="http://schemas.microsoft.com/office/drawing/2014/main" id="{F3431C77-FBFF-43B8-817A-E0CA5E5E9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2230244"/>
                <a:ext cx="8363272" cy="446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가설</a:t>
                </a:r>
                <a:r>
                  <a:rPr lang="en-US" altLang="ko-KR" dirty="0"/>
                  <a:t>(Hypothesis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중치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ko-KR" altLang="en-US" i="0" dirty="0">
                        <a:latin typeface="Cambria Math" panose="02040503050406030204" pitchFamily="18" charset="0"/>
                      </a:rPr>
                      <m:t>편</m:t>
                    </m:r>
                    <m:r>
                      <m:rPr>
                        <m:nor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향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Font typeface="Arial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17" name="내용 개체 틀 4">
                <a:extLst>
                  <a:ext uri="{FF2B5EF4-FFF2-40B4-BE49-F238E27FC236}">
                    <a16:creationId xmlns:a16="http://schemas.microsoft.com/office/drawing/2014/main" id="{F3431C77-FBFF-43B8-817A-E0CA5E5E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30244"/>
                <a:ext cx="8363272" cy="446640"/>
              </a:xfrm>
              <a:prstGeom prst="rect">
                <a:avLst/>
              </a:prstGeom>
              <a:blipFill>
                <a:blip r:embed="rId2"/>
                <a:stretch>
                  <a:fillRect l="-656" t="-8219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오른쪽 중괄호 119">
            <a:extLst>
              <a:ext uri="{FF2B5EF4-FFF2-40B4-BE49-F238E27FC236}">
                <a16:creationId xmlns:a16="http://schemas.microsoft.com/office/drawing/2014/main" id="{FBA46956-2D89-497B-9C11-6040EAA493AA}"/>
              </a:ext>
            </a:extLst>
          </p:cNvPr>
          <p:cNvSpPr/>
          <p:nvPr/>
        </p:nvSpPr>
        <p:spPr>
          <a:xfrm>
            <a:off x="3563888" y="3294276"/>
            <a:ext cx="251990" cy="18261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DE3CBF1-18F7-4C31-870F-62DF01524404}"/>
              </a:ext>
            </a:extLst>
          </p:cNvPr>
          <p:cNvSpPr txBox="1"/>
          <p:nvPr/>
        </p:nvSpPr>
        <p:spPr>
          <a:xfrm>
            <a:off x="3838756" y="3854979"/>
            <a:ext cx="104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 set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04C9C4-1F51-40A7-87E3-7AFE0C13A2B6}"/>
              </a:ext>
            </a:extLst>
          </p:cNvPr>
          <p:cNvCxnSpPr>
            <a:cxnSpLocks/>
          </p:cNvCxnSpPr>
          <p:nvPr/>
        </p:nvCxnSpPr>
        <p:spPr>
          <a:xfrm flipV="1">
            <a:off x="5406275" y="3516299"/>
            <a:ext cx="3558213" cy="1298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365A5E-BA89-4637-80DF-ACEFABE42755}"/>
              </a:ext>
            </a:extLst>
          </p:cNvPr>
          <p:cNvCxnSpPr/>
          <p:nvPr/>
        </p:nvCxnSpPr>
        <p:spPr>
          <a:xfrm flipV="1">
            <a:off x="5328124" y="3154519"/>
            <a:ext cx="3286668" cy="76060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15EC02-D768-41EE-AC5E-CAE97A2B0E80}"/>
              </a:ext>
            </a:extLst>
          </p:cNvPr>
          <p:cNvCxnSpPr>
            <a:cxnSpLocks/>
          </p:cNvCxnSpPr>
          <p:nvPr/>
        </p:nvCxnSpPr>
        <p:spPr>
          <a:xfrm flipV="1">
            <a:off x="5638517" y="4671066"/>
            <a:ext cx="3325971" cy="7818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4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4">
                <a:extLst>
                  <a:ext uri="{FF2B5EF4-FFF2-40B4-BE49-F238E27FC236}">
                    <a16:creationId xmlns:a16="http://schemas.microsoft.com/office/drawing/2014/main" id="{F433D209-3771-4F26-BD01-AE957ED01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363272" cy="256083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비용</a:t>
                </a:r>
                <a:r>
                  <a:rPr lang="en-US" altLang="ko-KR" dirty="0"/>
                  <a:t>(Cost)/</a:t>
                </a:r>
                <a:r>
                  <a:rPr lang="ko-KR" altLang="en-US" dirty="0"/>
                  <a:t>손실</a:t>
                </a:r>
                <a:r>
                  <a:rPr lang="en-US" altLang="ko-KR" dirty="0"/>
                  <a:t>(Loss): </a:t>
                </a:r>
                <a:r>
                  <a:rPr lang="ko-KR" altLang="en-US" dirty="0"/>
                  <a:t>실제 값과 예측 값의 차이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가설</a:t>
                </a:r>
                <a:r>
                  <a:rPr lang="en-US" altLang="ko-KR" dirty="0"/>
                  <a:t>(Hypothesis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b="1" dirty="0"/>
                  <a:t>성능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정확도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을 표현</a:t>
                </a:r>
                <a:endParaRPr lang="en-US" altLang="ko-KR" dirty="0"/>
              </a:p>
              <a:p>
                <a:r>
                  <a:rPr lang="ko-KR" altLang="en-US" dirty="0"/>
                  <a:t>비용 함수</a:t>
                </a:r>
                <a:r>
                  <a:rPr lang="en-US" altLang="ko-KR" dirty="0"/>
                  <a:t>(cost function): </a:t>
                </a:r>
                <a:r>
                  <a:rPr lang="ko-KR" altLang="en-US" dirty="0"/>
                  <a:t>비용의 제곱의 평균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제곱을 하는 이유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비용의 부호</a:t>
                </a:r>
                <a:r>
                  <a:rPr lang="en-US" altLang="ko-KR" dirty="0"/>
                  <a:t>(+,-)</a:t>
                </a:r>
                <a:r>
                  <a:rPr lang="ko-KR" altLang="en-US" dirty="0"/>
                  <a:t>를 제거하고 비용이 클수록 가중치를 주기 위해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8" name="내용 개체 틀 4">
                <a:extLst>
                  <a:ext uri="{FF2B5EF4-FFF2-40B4-BE49-F238E27FC236}">
                    <a16:creationId xmlns:a16="http://schemas.microsoft.com/office/drawing/2014/main" id="{F433D209-3771-4F26-BD01-AE957ED01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363272" cy="2560832"/>
              </a:xfrm>
              <a:blipFill>
                <a:blip r:embed="rId2"/>
                <a:stretch>
                  <a:fillRect l="-656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82BC3-4CB0-43EB-8A75-EAF88A554983}"/>
              </a:ext>
            </a:extLst>
          </p:cNvPr>
          <p:cNvGrpSpPr/>
          <p:nvPr/>
        </p:nvGrpSpPr>
        <p:grpSpPr>
          <a:xfrm>
            <a:off x="431062" y="3140968"/>
            <a:ext cx="8192725" cy="2808312"/>
            <a:chOff x="431062" y="2132856"/>
            <a:chExt cx="8192725" cy="280831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028090D-A110-47ED-A69E-EDCCB6E327C8}"/>
                </a:ext>
              </a:extLst>
            </p:cNvPr>
            <p:cNvCxnSpPr/>
            <p:nvPr/>
          </p:nvCxnSpPr>
          <p:spPr>
            <a:xfrm flipV="1">
              <a:off x="835547" y="2765637"/>
              <a:ext cx="3390995" cy="1149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47380F0-C20E-4F68-BDBF-D0EECBF2FC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9561" y="2979022"/>
              <a:ext cx="0" cy="23550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D0D1BE7-01B0-46E8-9F1D-3BE08D8835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0900" y="2621621"/>
              <a:ext cx="0" cy="4294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593DC65-3828-4215-B166-7B7D6C21855C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55" y="3700277"/>
              <a:ext cx="0" cy="54152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E17C04E-3296-472A-8D1C-D2FD5706679E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14" y="3560087"/>
              <a:ext cx="0" cy="31889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4E6CE65-36E6-4F19-B211-508009177A8A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91" y="3411931"/>
              <a:ext cx="0" cy="10979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B7E6DE7-1A50-49BC-9899-4279756139C2}"/>
                </a:ext>
              </a:extLst>
            </p:cNvPr>
            <p:cNvGrpSpPr/>
            <p:nvPr/>
          </p:nvGrpSpPr>
          <p:grpSpPr>
            <a:xfrm>
              <a:off x="431062" y="2132856"/>
              <a:ext cx="8192725" cy="2808312"/>
              <a:chOff x="435786" y="2060848"/>
              <a:chExt cx="8192725" cy="2808312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DAB70985-712D-4DAB-B114-DB093908F748}"/>
                  </a:ext>
                </a:extLst>
              </p:cNvPr>
              <p:cNvGrpSpPr/>
              <p:nvPr/>
            </p:nvGrpSpPr>
            <p:grpSpPr>
              <a:xfrm>
                <a:off x="435786" y="2060848"/>
                <a:ext cx="3790756" cy="2808312"/>
                <a:chOff x="4824036" y="1988840"/>
                <a:chExt cx="3790756" cy="2808312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B313F7-350D-4C09-9F2C-FDFDF633C515}"/>
                    </a:ext>
                  </a:extLst>
                </p:cNvPr>
                <p:cNvSpPr txBox="1"/>
                <p:nvPr/>
              </p:nvSpPr>
              <p:spPr>
                <a:xfrm>
                  <a:off x="6471103" y="4427820"/>
                  <a:ext cx="7995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x</a:t>
                  </a:r>
                  <a:r>
                    <a:rPr lang="en-US" altLang="ko-KR" baseline="-25000" dirty="0"/>
                    <a:t>1</a:t>
                  </a:r>
                  <a:endParaRPr lang="ko-KR" altLang="en-US" baseline="-250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F584E18-672A-4F77-AF08-75BD24AEEB51}"/>
                    </a:ext>
                  </a:extLst>
                </p:cNvPr>
                <p:cNvSpPr txBox="1"/>
                <p:nvPr/>
              </p:nvSpPr>
              <p:spPr>
                <a:xfrm>
                  <a:off x="4824036" y="3142522"/>
                  <a:ext cx="7995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y</a:t>
                  </a:r>
                  <a:r>
                    <a:rPr lang="en-US" altLang="ko-KR" baseline="-25000" dirty="0"/>
                    <a:t>1</a:t>
                  </a:r>
                  <a:endParaRPr lang="ko-KR" altLang="en-US" baseline="-250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29D8744-1278-40D6-B205-B58FDADC352C}"/>
                    </a:ext>
                  </a:extLst>
                </p:cNvPr>
                <p:cNvSpPr txBox="1"/>
                <p:nvPr/>
              </p:nvSpPr>
              <p:spPr>
                <a:xfrm>
                  <a:off x="4916526" y="1988840"/>
                  <a:ext cx="3698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Linear regression</a:t>
                  </a:r>
                  <a:endParaRPr lang="ko-KR" altLang="en-US" baseline="-25000" dirty="0"/>
                </a:p>
              </p:txBody>
            </p:sp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3BA961F9-DAB8-4EC5-8829-01961ADA5488}"/>
                    </a:ext>
                  </a:extLst>
                </p:cNvPr>
                <p:cNvGrpSpPr/>
                <p:nvPr/>
              </p:nvGrpSpPr>
              <p:grpSpPr>
                <a:xfrm>
                  <a:off x="5432837" y="2362200"/>
                  <a:ext cx="2878304" cy="2154599"/>
                  <a:chOff x="5432837" y="2362200"/>
                  <a:chExt cx="2878304" cy="2154599"/>
                </a:xfrm>
              </p:grpSpPr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4895DF9A-004F-4F20-BB01-512A68A41445}"/>
                      </a:ext>
                    </a:extLst>
                  </p:cNvPr>
                  <p:cNvCxnSpPr/>
                  <p:nvPr/>
                </p:nvCxnSpPr>
                <p:spPr>
                  <a:xfrm>
                    <a:off x="5432837" y="4351553"/>
                    <a:ext cx="287830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DAB526B6-E402-4B4B-B204-547431F38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02051" y="2362200"/>
                    <a:ext cx="0" cy="21545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4CE9EF9F-0DDE-4B12-8765-29648C9677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3031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63F23D3F-7361-4E3D-A3BF-056140989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9055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>
                    <a:extLst>
                      <a:ext uri="{FF2B5EF4-FFF2-40B4-BE49-F238E27FC236}">
                        <a16:creationId xmlns:a16="http://schemas.microsoft.com/office/drawing/2014/main" id="{2CA21D6F-CF9F-43BB-9855-F56604C0B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55079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497902FC-7BE3-487E-B4D0-159C7E31FB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71103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162567B0-766A-447F-B840-6A0E811DED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7127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E3D2E3BA-4496-4AE3-AC1D-B87B201C0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03151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464523AF-8E64-428D-8EFA-3F8D7F3A57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19175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580E24A3-D27B-4CB2-BAFB-58128D628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35199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70A3CD3B-8F12-4F2F-8CE3-A1995CB4E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51223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FEDF6D5F-5E76-4690-9BCD-42AC103E8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65340" y="241185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ACD5579D-E79D-4439-B328-E97CEE712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83271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93E346F9-8C41-463B-843A-A0D769DB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99295" y="2390307"/>
                    <a:ext cx="0" cy="1961245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E3DE7D99-1685-419C-BC01-EEB4AA193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416979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FC818921-A5E2-4F41-8E39-0ED5310AC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98977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0521AD71-C3E6-4AA9-9332-F7641BCE7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80975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03F85EFE-6310-48F4-A868-E699EB72BC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62973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EAC35943-F810-4884-AEE1-EB6314D3C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44971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5F3E515D-2667-4815-9E12-743F58047A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26969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411C550B-BCF1-4B43-8941-03DB2A29D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308967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A0E576C1-F8BC-4421-B753-1B0E3F065E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290965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3FB7CE85-D631-4D50-90EE-146DAC21F6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272963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69F3D163-8C48-4E4C-9D67-DDFF69DED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6205" y="2549613"/>
                    <a:ext cx="2576774" cy="1"/>
                  </a:xfrm>
                  <a:prstGeom prst="line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DFE91D0-AE3B-4A46-8DE3-15011E8D5AB6}"/>
                    </a:ext>
                  </a:extLst>
                </p:cNvPr>
                <p:cNvSpPr txBox="1"/>
                <p:nvPr/>
              </p:nvSpPr>
              <p:spPr>
                <a:xfrm>
                  <a:off x="6289827" y="4290105"/>
                  <a:ext cx="7995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aseline="-25000" dirty="0"/>
                    <a:t>5</a:t>
                  </a:r>
                  <a:endParaRPr lang="ko-KR" altLang="en-US" baseline="-25000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8355A81-C190-4A1B-8DFC-5799BE20D5A9}"/>
                    </a:ext>
                  </a:extLst>
                </p:cNvPr>
                <p:cNvSpPr txBox="1"/>
                <p:nvPr/>
              </p:nvSpPr>
              <p:spPr>
                <a:xfrm>
                  <a:off x="7371347" y="4287905"/>
                  <a:ext cx="7995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aseline="-25000" dirty="0"/>
                    <a:t>10</a:t>
                  </a:r>
                  <a:endParaRPr lang="ko-KR" altLang="en-US" baseline="-25000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C922346-3321-4758-B920-C81EEE322073}"/>
                    </a:ext>
                  </a:extLst>
                </p:cNvPr>
                <p:cNvSpPr txBox="1"/>
                <p:nvPr/>
              </p:nvSpPr>
              <p:spPr>
                <a:xfrm>
                  <a:off x="5200710" y="3277983"/>
                  <a:ext cx="498548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aseline="-25000" dirty="0"/>
                    <a:t>50</a:t>
                  </a:r>
                  <a:endParaRPr lang="ko-KR" altLang="en-US" baseline="-250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9923DCA-3A4A-40B5-84FB-6A1C996E4124}"/>
                    </a:ext>
                  </a:extLst>
                </p:cNvPr>
                <p:cNvSpPr txBox="1"/>
                <p:nvPr/>
              </p:nvSpPr>
              <p:spPr>
                <a:xfrm>
                  <a:off x="5200595" y="2330662"/>
                  <a:ext cx="498548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aseline="-25000" dirty="0"/>
                    <a:t>100</a:t>
                  </a:r>
                  <a:endParaRPr lang="ko-KR" altLang="en-US" baseline="-25000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8EF5057B-AC93-4435-B8F7-6C341429A4E7}"/>
                    </a:ext>
                  </a:extLst>
                </p:cNvPr>
                <p:cNvSpPr/>
                <p:nvPr/>
              </p:nvSpPr>
              <p:spPr>
                <a:xfrm>
                  <a:off x="5746067" y="4097785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7160EADE-D5AB-4FEF-B149-84EC4F0C030A}"/>
                    </a:ext>
                  </a:extLst>
                </p:cNvPr>
                <p:cNvSpPr/>
                <p:nvPr/>
              </p:nvSpPr>
              <p:spPr>
                <a:xfrm>
                  <a:off x="6183071" y="3734962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10D63932-62C0-4848-A17D-1686E6B35F06}"/>
                    </a:ext>
                  </a:extLst>
                </p:cNvPr>
                <p:cNvSpPr/>
                <p:nvPr/>
              </p:nvSpPr>
              <p:spPr>
                <a:xfrm>
                  <a:off x="6614611" y="3392480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E5ADDF9C-8DB0-4467-A251-2F89F49146EC}"/>
                    </a:ext>
                  </a:extLst>
                </p:cNvPr>
                <p:cNvSpPr/>
                <p:nvPr/>
              </p:nvSpPr>
              <p:spPr>
                <a:xfrm>
                  <a:off x="7265966" y="2835006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02E5D0FB-59AA-4FE9-B7EF-04B01BA21FB7}"/>
                    </a:ext>
                  </a:extLst>
                </p:cNvPr>
                <p:cNvSpPr/>
                <p:nvPr/>
              </p:nvSpPr>
              <p:spPr>
                <a:xfrm>
                  <a:off x="7693332" y="2468458"/>
                  <a:ext cx="144016" cy="144016"/>
                </a:xfrm>
                <a:prstGeom prst="ellipse">
                  <a:avLst/>
                </a:prstGeom>
                <a:solidFill>
                  <a:srgbClr val="176C9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C0F05BD-C8A8-40A6-99CC-43D5CA8BA92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3154" y="2389529"/>
                    <a:ext cx="18474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ko-KR" altLang="en-US" baseline="-250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C0F05BD-C8A8-40A6-99CC-43D5CA8BA9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3154" y="2389529"/>
                    <a:ext cx="18474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DA1BCD91-7143-40F3-B6CB-437E0B6EC0E6}"/>
                  </a:ext>
                </a:extLst>
              </p:cNvPr>
              <p:cNvCxnSpPr/>
              <p:nvPr/>
            </p:nvCxnSpPr>
            <p:spPr>
              <a:xfrm>
                <a:off x="3377090" y="2836325"/>
                <a:ext cx="1379800" cy="88320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192FE4E-08E9-40FF-9BDA-85FFF985274C}"/>
                      </a:ext>
                    </a:extLst>
                  </p:cNvPr>
                  <p:cNvSpPr txBox="1"/>
                  <p:nvPr/>
                </p:nvSpPr>
                <p:spPr>
                  <a:xfrm>
                    <a:off x="4763206" y="3284984"/>
                    <a:ext cx="3865305" cy="14096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Cambria Math" panose="02040503050406030204" pitchFamily="18" charset="0"/>
                      </a:rPr>
                      <a:t>cost =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m:rPr>
                            <m:nor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실</m:t>
                        </m:r>
                      </m:oMath>
                    </a14:m>
                    <a:r>
                      <a:rPr lang="ko-KR" altLang="en-US" i="0" dirty="0">
                        <a:latin typeface="Cambria Math" panose="02040503050406030204" pitchFamily="18" charset="0"/>
                      </a:rPr>
                      <a:t>제 값</a:t>
                    </a:r>
                    <a:r>
                      <a:rPr lang="en-US" altLang="ko-KR" i="0" dirty="0">
                        <a:latin typeface="Cambria Math" panose="02040503050406030204" pitchFamily="18" charset="0"/>
                      </a:rPr>
                      <a:t>)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ost</m:t>
                          </m:r>
                          <m:r>
                            <m:rPr>
                              <m:nor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function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altLang="ko-KR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ost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f>
                            <m:f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xi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) – 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yi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)2</m:t>
                              </m:r>
                            </m:e>
                          </m:nary>
                        </m:oMath>
                      </m:oMathPara>
                    </a14:m>
                    <a:endParaRPr lang="ko-KR" altLang="en-US" baseline="300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192FE4E-08E9-40FF-9BDA-85FFF98527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3206" y="3284984"/>
                    <a:ext cx="3865305" cy="14096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0" t="-17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8997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선형회귀란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(What is Linear regression)</a:t>
            </a:r>
            <a:endParaRPr lang="ko-KR" altLang="en-US" sz="2800" dirty="0"/>
          </a:p>
        </p:txBody>
      </p:sp>
      <p:sp>
        <p:nvSpPr>
          <p:cNvPr id="48" name="내용 개체 틀 4">
            <a:extLst>
              <a:ext uri="{FF2B5EF4-FFF2-40B4-BE49-F238E27FC236}">
                <a16:creationId xmlns:a16="http://schemas.microsoft.com/office/drawing/2014/main" id="{F433D209-3771-4F26-BD01-AE957ED0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897139"/>
          </a:xfrm>
        </p:spPr>
        <p:txBody>
          <a:bodyPr>
            <a:normAutofit/>
          </a:bodyPr>
          <a:lstStyle/>
          <a:p>
            <a:r>
              <a:rPr lang="en-US" altLang="ko-KR" dirty="0"/>
              <a:t>Using TensorFlow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Build graph using TensorFlow operations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ADB73-34A9-4ED0-8C4E-59A553A5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69" y="1988840"/>
            <a:ext cx="4531911" cy="2667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C783F9-532C-4F01-8E8A-CBE7ECD9467D}"/>
                  </a:ext>
                </a:extLst>
              </p:cNvPr>
              <p:cNvSpPr txBox="1"/>
              <p:nvPr/>
            </p:nvSpPr>
            <p:spPr>
              <a:xfrm>
                <a:off x="539552" y="4850576"/>
                <a:ext cx="242353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가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C783F9-532C-4F01-8E8A-CBE7ECD9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850576"/>
                <a:ext cx="2423536" cy="374526"/>
              </a:xfrm>
              <a:prstGeom prst="rect">
                <a:avLst/>
              </a:prstGeom>
              <a:blipFill>
                <a:blip r:embed="rId3"/>
                <a:stretch>
                  <a:fillRect l="-504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F0AA15-AAED-4ECC-B0B2-171E85326E6D}"/>
                  </a:ext>
                </a:extLst>
              </p:cNvPr>
              <p:cNvSpPr txBox="1"/>
              <p:nvPr/>
            </p:nvSpPr>
            <p:spPr>
              <a:xfrm>
                <a:off x="3491880" y="5311908"/>
                <a:ext cx="460851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ost</m:t>
                      </m:r>
                      <m:r>
                        <m:rPr>
                          <m:nor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ost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xi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) – 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yi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)2</m:t>
                          </m:r>
                        </m:e>
                      </m:nary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F0AA15-AAED-4ECC-B0B2-171E85326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311908"/>
                <a:ext cx="4608512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" name="표 2">
            <a:extLst>
              <a:ext uri="{FF2B5EF4-FFF2-40B4-BE49-F238E27FC236}">
                <a16:creationId xmlns:a16="http://schemas.microsoft.com/office/drawing/2014/main" id="{6D9246D5-9E8F-481A-9EC2-193557244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7570"/>
              </p:ext>
            </p:extLst>
          </p:nvPr>
        </p:nvGraphicFramePr>
        <p:xfrm>
          <a:off x="323528" y="1992868"/>
          <a:ext cx="325092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61">
                  <a:extLst>
                    <a:ext uri="{9D8B030D-6E8A-4147-A177-3AD203B41FA5}">
                      <a16:colId xmlns:a16="http://schemas.microsoft.com/office/drawing/2014/main" val="3321830933"/>
                    </a:ext>
                  </a:extLst>
                </a:gridCol>
                <a:gridCol w="1625461">
                  <a:extLst>
                    <a:ext uri="{9D8B030D-6E8A-4147-A177-3AD203B41FA5}">
                      <a16:colId xmlns:a16="http://schemas.microsoft.com/office/drawing/2014/main" val="2480006769"/>
                    </a:ext>
                  </a:extLst>
                </a:gridCol>
              </a:tblGrid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공부시간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1951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8386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23756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371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01439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8713"/>
                  </a:ext>
                </a:extLst>
              </a:tr>
              <a:tr h="29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1417"/>
                  </a:ext>
                </a:extLst>
              </a:tr>
            </a:tbl>
          </a:graphicData>
        </a:graphic>
      </p:graphicFrame>
      <p:sp>
        <p:nvSpPr>
          <p:cNvPr id="66" name="오른쪽 중괄호 65">
            <a:extLst>
              <a:ext uri="{FF2B5EF4-FFF2-40B4-BE49-F238E27FC236}">
                <a16:creationId xmlns:a16="http://schemas.microsoft.com/office/drawing/2014/main" id="{D1891219-0B88-4B50-9A48-D082DAA8C2D7}"/>
              </a:ext>
            </a:extLst>
          </p:cNvPr>
          <p:cNvSpPr/>
          <p:nvPr/>
        </p:nvSpPr>
        <p:spPr>
          <a:xfrm>
            <a:off x="3563888" y="1988840"/>
            <a:ext cx="251990" cy="182613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416E81-E38D-4A1D-86F2-265F29877A60}"/>
              </a:ext>
            </a:extLst>
          </p:cNvPr>
          <p:cNvCxnSpPr>
            <a:stCxn id="66" idx="1"/>
          </p:cNvCxnSpPr>
          <p:nvPr/>
        </p:nvCxnSpPr>
        <p:spPr>
          <a:xfrm flipV="1">
            <a:off x="3815878" y="2564904"/>
            <a:ext cx="544691" cy="337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13175A8-3460-453B-85F9-B5C5574B1BAA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963088" y="3795265"/>
            <a:ext cx="1462344" cy="12425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E1547C4-945D-4304-A33B-E410517954F4}"/>
              </a:ext>
            </a:extLst>
          </p:cNvPr>
          <p:cNvSpPr/>
          <p:nvPr/>
        </p:nvSpPr>
        <p:spPr>
          <a:xfrm>
            <a:off x="6169564" y="5225102"/>
            <a:ext cx="648072" cy="108421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1290153-4E0C-48D9-B246-5315092822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74589" y="4822256"/>
            <a:ext cx="861160" cy="528791"/>
          </a:xfrm>
          <a:prstGeom prst="curvedConnector3">
            <a:avLst>
              <a:gd name="adj1" fmla="val 39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64B18D-B52B-4CE8-9DE3-1CE2B9AC69A4}"/>
              </a:ext>
            </a:extLst>
          </p:cNvPr>
          <p:cNvCxnSpPr/>
          <p:nvPr/>
        </p:nvCxnSpPr>
        <p:spPr>
          <a:xfrm>
            <a:off x="5240392" y="4581128"/>
            <a:ext cx="8888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2DCD696-8736-428D-BA53-A8EFAD067B49}"/>
              </a:ext>
            </a:extLst>
          </p:cNvPr>
          <p:cNvSpPr/>
          <p:nvPr/>
        </p:nvSpPr>
        <p:spPr>
          <a:xfrm>
            <a:off x="6831262" y="5568920"/>
            <a:ext cx="1053106" cy="36004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75188BD-1EDF-4A44-ACE7-31B12CCD6592}"/>
              </a:ext>
            </a:extLst>
          </p:cNvPr>
          <p:cNvCxnSpPr>
            <a:cxnSpLocks/>
          </p:cNvCxnSpPr>
          <p:nvPr/>
        </p:nvCxnSpPr>
        <p:spPr>
          <a:xfrm>
            <a:off x="6249974" y="4581128"/>
            <a:ext cx="6872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B3095F9-1B25-4567-A0B5-7DD00A24FD19}"/>
              </a:ext>
            </a:extLst>
          </p:cNvPr>
          <p:cNvCxnSpPr>
            <a:cxnSpLocks/>
          </p:cNvCxnSpPr>
          <p:nvPr/>
        </p:nvCxnSpPr>
        <p:spPr>
          <a:xfrm>
            <a:off x="7030432" y="4581128"/>
            <a:ext cx="1666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60F58D0-8890-44A1-853B-A06165762C6B}"/>
              </a:ext>
            </a:extLst>
          </p:cNvPr>
          <p:cNvCxnSpPr>
            <a:cxnSpLocks/>
            <a:stCxn id="82" idx="0"/>
          </p:cNvCxnSpPr>
          <p:nvPr/>
        </p:nvCxnSpPr>
        <p:spPr>
          <a:xfrm rot="5400000" flipH="1" flipV="1">
            <a:off x="7159589" y="4844140"/>
            <a:ext cx="923007" cy="5265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3964C9C-35FD-47E1-8AE6-38D8D7527779}"/>
              </a:ext>
            </a:extLst>
          </p:cNvPr>
          <p:cNvSpPr/>
          <p:nvPr/>
        </p:nvSpPr>
        <p:spPr>
          <a:xfrm>
            <a:off x="7843728" y="5579080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B5D042AC-7E8E-4080-8971-857FA975D94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6827629" y="4454968"/>
            <a:ext cx="923009" cy="1325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28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2294</Words>
  <Application>Microsoft Office PowerPoint</Application>
  <PresentationFormat>화면 슬라이드 쇼(4:3)</PresentationFormat>
  <Paragraphs>598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DejaVu Sans</vt:lpstr>
      <vt:lpstr>DejaVu Serif</vt:lpstr>
      <vt:lpstr>HY견고딕</vt:lpstr>
      <vt:lpstr>LM Roman 7</vt:lpstr>
      <vt:lpstr>맑은</vt:lpstr>
      <vt:lpstr>맑은 고딕</vt:lpstr>
      <vt:lpstr>Arial</vt:lpstr>
      <vt:lpstr>Calibri</vt:lpstr>
      <vt:lpstr>Cambria Math</vt:lpstr>
      <vt:lpstr>Consolas</vt:lpstr>
      <vt:lpstr>Verdana</vt:lpstr>
      <vt:lpstr>Office Theme</vt:lpstr>
      <vt:lpstr>Coin 머신러닝 알고리즘</vt:lpstr>
      <vt:lpstr>Acknowledgement</vt:lpstr>
      <vt:lpstr>기계 학습이란 무엇인가? (What is Machine Learning?)</vt:lpstr>
      <vt:lpstr>기계 학습이란 무엇인가? (What is Machine Learning?)</vt:lpstr>
      <vt:lpstr>기계 학습이란 무엇인가? (What is Machine Learning?)</vt:lpstr>
      <vt:lpstr>선형회귀란 무엇인가? (What is Linear regression)</vt:lpstr>
      <vt:lpstr>선형회귀란 무엇인가? (What is Linear regression)</vt:lpstr>
      <vt:lpstr>선형회귀란 무엇인가? (What is Linear regression)</vt:lpstr>
      <vt:lpstr>선형회귀란 무엇인가? (What is Linear regression)</vt:lpstr>
      <vt:lpstr>선형회귀란 무엇인가? (What is Linear regression)</vt:lpstr>
      <vt:lpstr>Minimize cost</vt:lpstr>
      <vt:lpstr>Minimize cost</vt:lpstr>
      <vt:lpstr>Minimize cost</vt:lpstr>
      <vt:lpstr>Minimize cost</vt:lpstr>
      <vt:lpstr>Minimize cost</vt:lpstr>
      <vt:lpstr>Minimize cost</vt:lpstr>
      <vt:lpstr>Multivariable linear regression</vt:lpstr>
      <vt:lpstr>Multivariable linear regression</vt:lpstr>
      <vt:lpstr>Multivariable linear regression</vt:lpstr>
      <vt:lpstr>Binary Classification</vt:lpstr>
      <vt:lpstr>Linear regression의 문제점</vt:lpstr>
      <vt:lpstr>Linear regression 의 문제점</vt:lpstr>
      <vt:lpstr>Logistic hypothesis</vt:lpstr>
      <vt:lpstr>Cost function</vt:lpstr>
      <vt:lpstr>Cost function for logistic</vt:lpstr>
      <vt:lpstr>Cost function for logistic</vt:lpstr>
      <vt:lpstr>Gradient descent algorithm</vt:lpstr>
      <vt:lpstr>kNN(k-Nearest Neigbors) algorithm</vt:lpstr>
      <vt:lpstr>Decision Tree algorithm</vt:lpstr>
      <vt:lpstr>Random Forest algorithm</vt:lpstr>
      <vt:lpstr>Naive Bayes algorithm</vt:lpstr>
      <vt:lpstr>Naive Bayes algorithm</vt:lpstr>
      <vt:lpstr>Support Vector Machine algorithm</vt:lpstr>
      <vt:lpstr>Support Vector Machine algorithm</vt:lpstr>
      <vt:lpstr>Support Vector Machine algorithm</vt:lpstr>
      <vt:lpstr>Support Vector Machine algorithm</vt:lpstr>
      <vt:lpstr>Support Vector Machine algorithm</vt:lpstr>
      <vt:lpstr>Support Vector Machine algorithm</vt:lpstr>
      <vt:lpstr>Ensemble algorithm</vt:lpstr>
      <vt:lpstr>Ensemble algorithm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세미나</dc:title>
  <dc:creator>진회용</dc:creator>
  <cp:lastModifiedBy>유도진</cp:lastModifiedBy>
  <cp:revision>233</cp:revision>
  <dcterms:created xsi:type="dcterms:W3CDTF">2020-06-24T20:55:49Z</dcterms:created>
  <dcterms:modified xsi:type="dcterms:W3CDTF">2021-02-04T02:17:55Z</dcterms:modified>
</cp:coreProperties>
</file>