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58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3C518-9956-4295-8CC9-3A24B367199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07230-A8D4-4C06-B963-5915F7C1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0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5D398-F9FA-F033-5A25-5B4A8FD45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547E18-C6AF-DAD9-6C40-7E563D68C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F2B67C-D1AB-38FC-BA4A-9A38D640E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42700-4BA1-5176-DBCF-D358031F6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07230-A8D4-4C06-B963-5915F7C17C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F30BA-5276-E5D7-FE0F-90E43B734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A77180-4397-32E1-98B3-19F5D000F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C4F81A-35F6-50E1-E1F4-9E8D91945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23583-4280-E6C7-B5F0-47E75E31E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07230-A8D4-4C06-B963-5915F7C17C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1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E1B8F-5614-FEF9-CB54-41B017E69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37B380-888C-33A0-B069-D717364A3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3C8DD5-70B7-A845-C128-3408FD4DF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2ED82-1BD3-980E-37C6-E0475F97F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07230-A8D4-4C06-B963-5915F7C17C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738E6-0698-366F-75DC-53ABE59C7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B3273B-44E0-32DC-8A4A-86505FB94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B27A80-4962-C690-B4B8-CF486A390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21694-9399-6769-8497-9E85068F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07230-A8D4-4C06-B963-5915F7C17C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7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23C5E-B417-A208-D5AB-82EFB7A9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0AAEEB-8195-F85F-6998-1850634C6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A86B12-9E54-25C0-1079-8CC089E24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44805F-12E9-B588-57D9-D37D0B1C7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07230-A8D4-4C06-B963-5915F7C17C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5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2E29B-64D1-9A7A-F527-19CE8D9D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D6357E-B904-FB38-AD79-6453E3151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08CF92-71F2-06C6-A1C5-343EE8812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13B89-62CE-BA3D-C51B-601956E4D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07230-A8D4-4C06-B963-5915F7C17C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4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0F39A-94CE-04CF-BBE5-3D5C2F69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592919-0E2C-A06D-507E-84357ED4A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EEE4D7-03B1-3D0E-FB61-F016B3532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E6F48E-2345-4075-CB38-BFA5E6334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07230-A8D4-4C06-B963-5915F7C17C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D5711-7618-C56A-8F2D-859F3596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1A17-FC36-2433-DC91-F67AF142A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C2E56-9B2F-6877-1093-4DB0CA6A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548A4-B51C-F632-C5A4-9B6A1F48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60E5-204C-2B4E-8911-63A744A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0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02927-67B9-38C6-1103-600600C4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B2A07-4CF5-6653-D98B-FF679ACA1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811C4-751A-CEC5-22C2-6C4DD6F9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C3F6B-F8C0-8D4A-C9DA-F7AA33A1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23C01-664B-DD69-8E6A-01109F5D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A25C7-B78C-A608-499C-52953A555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954E5-EE59-9E9A-5FF0-E3E792ADA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19352-77DA-3B85-D8EB-DA3F1D25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EE02A-5C32-237D-BAB0-026925CB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5E4BA-BF75-DDE6-95B4-B4D40112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8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9A502-55EC-0166-F213-7F470593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A97B-C4C1-1514-6470-67C32D16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08D65-B93A-D7ED-64B2-1E287CB1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90922-EF6A-D653-11A2-C3665352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3FE49-1F7C-21C4-5BD1-741CC7A5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32C25-C92E-4656-5408-1B73034A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20793-36EB-2542-B49C-E0C37FCC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673EF-5489-382C-A3C7-421A0E58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5BC10-B6B0-8774-957D-9007CB48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C60B2-7E8A-D80B-4E59-3D93C57D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8AA74-7FDA-24A9-B382-87DA91C5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2DD92-D5C1-0E08-530A-765DFF06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EC6C9F-925E-CAC6-CA86-28E0B920B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09E8E-F1BD-0A81-7380-723955A0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1008D-6124-647A-6153-EB301A59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9E5DA-5839-4CCD-3025-BE5ECEE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9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57AE-7CA0-5578-1490-4E34ED27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B1BC9-E588-B002-6B05-30DAB978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1BD53-FB37-69CD-D339-88F28106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C2168-BCFA-CA0C-D5D6-B6B17B9F7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D8CA2-FB08-A217-D93A-82FE6C20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9E746A-A17E-FF60-732F-CC855E3A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B2378F-D749-C379-195F-BE81CA76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381F8B-77C6-D814-6817-C8CC89A2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18C3-827B-3DED-95E6-553AC23F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391820-F3F0-F72D-0C6B-DCF4EE91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8CE74-59FC-D18F-FCC6-EA33C738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ED72E-9747-15EE-77C3-742C01F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ABA177-1D3F-ACF2-9757-E58888E5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42D04E-C099-186D-9966-3609E1BE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76CD6-B647-D533-5C86-25DC1145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283A-9655-9F0F-A417-7E8C321E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49379-0B10-FEFB-F181-F833EE85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94C77-C00A-C842-95D3-3C5B8831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6D397-E169-4297-8B89-1249332C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23502-8026-9ACC-07B2-1D5D100D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21F89-3AB1-0E20-570D-1C15C004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5A3B6-DF5E-96B3-0C5A-23602587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790CE-F040-9872-B74A-B106C35A7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801E-6DA4-F644-BB4B-AE25F4413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A6BBE-4859-2239-0211-0F0EBFA4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00420-AC9F-78FC-ABCD-085FA987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2570F-24DA-B6E4-E7A3-12F04A4E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32B7A-8506-9873-55E1-A88A7430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7DBC5-9DB5-87C2-8A81-ED9310AA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6B393-2D0F-E038-E2BD-CBF20793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44A91-0F3E-447F-9F40-C202E1ED9BCF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A6829-1C86-1D63-7E31-DD75D8160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4BC2F-2B8F-C6DE-0178-B70CEEFA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A6E20-53F8-4BA9-A867-2796912A5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E4DF4C-1716-0A86-C588-929197AC6CC7}"/>
              </a:ext>
            </a:extLst>
          </p:cNvPr>
          <p:cNvSpPr/>
          <p:nvPr/>
        </p:nvSpPr>
        <p:spPr>
          <a:xfrm>
            <a:off x="9605818" y="37281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Inflow_gen</a:t>
            </a:r>
            <a:endParaRPr lang="en-US" altLang="ko-KR" sz="1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846C1593-2A19-5301-4A06-5BBBE3375FF6}"/>
              </a:ext>
            </a:extLst>
          </p:cNvPr>
          <p:cNvSpPr/>
          <p:nvPr/>
        </p:nvSpPr>
        <p:spPr>
          <a:xfrm>
            <a:off x="4885894" y="247600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Start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2178CFD-7D3E-3B2D-CEA9-FDA77EA620C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794447" y="665986"/>
            <a:ext cx="1" cy="2309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1E962D9E-D81F-79A2-3DAF-7C131BC35FE6}"/>
              </a:ext>
            </a:extLst>
          </p:cNvPr>
          <p:cNvSpPr/>
          <p:nvPr/>
        </p:nvSpPr>
        <p:spPr>
          <a:xfrm>
            <a:off x="4885894" y="6192014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End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AFA54A-BCE7-26B1-5DBD-023BE77C0DF1}"/>
              </a:ext>
            </a:extLst>
          </p:cNvPr>
          <p:cNvCxnSpPr>
            <a:endCxn id="5" idx="0"/>
          </p:cNvCxnSpPr>
          <p:nvPr/>
        </p:nvCxnSpPr>
        <p:spPr>
          <a:xfrm flipH="1">
            <a:off x="5794447" y="5865214"/>
            <a:ext cx="1" cy="3268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1D528-A3DB-89C1-C8A8-691BFC160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2D72E6C-D80C-2E6C-F0AD-FC31988C03E9}"/>
              </a:ext>
            </a:extLst>
          </p:cNvPr>
          <p:cNvSpPr/>
          <p:nvPr/>
        </p:nvSpPr>
        <p:spPr>
          <a:xfrm>
            <a:off x="9453418" y="37281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Determine_Demand</a:t>
            </a:r>
            <a:endParaRPr lang="en-US" altLang="ko-KR" sz="1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FDB6C46-FBA0-1D85-EDFD-806BE7B8D885}"/>
              </a:ext>
            </a:extLst>
          </p:cNvPr>
          <p:cNvGrpSpPr/>
          <p:nvPr/>
        </p:nvGrpSpPr>
        <p:grpSpPr>
          <a:xfrm>
            <a:off x="4435518" y="247600"/>
            <a:ext cx="3320965" cy="6362800"/>
            <a:chOff x="92362" y="247600"/>
            <a:chExt cx="3320965" cy="6362800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71983106-765F-1B18-4D7E-805D02B9CA93}"/>
                </a:ext>
              </a:extLst>
            </p:cNvPr>
            <p:cNvSpPr/>
            <p:nvPr/>
          </p:nvSpPr>
          <p:spPr>
            <a:xfrm>
              <a:off x="542738" y="247600"/>
              <a:ext cx="1817106" cy="418386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Start</a:t>
              </a:r>
              <a:endParaRPr lang="ko-KR" altLang="en-US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5" name="순서도: 데이터 4">
              <a:extLst>
                <a:ext uri="{FF2B5EF4-FFF2-40B4-BE49-F238E27FC236}">
                  <a16:creationId xmlns:a16="http://schemas.microsoft.com/office/drawing/2014/main" id="{E2841E9D-88CF-A1CF-3710-B25A2C541F68}"/>
                </a:ext>
              </a:extLst>
            </p:cNvPr>
            <p:cNvSpPr/>
            <p:nvPr/>
          </p:nvSpPr>
          <p:spPr>
            <a:xfrm>
              <a:off x="372513" y="896942"/>
              <a:ext cx="2157557" cy="897398"/>
            </a:xfrm>
            <a:prstGeom prst="flowChartInputOutpu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Input(mode, Monthly Demand, month, day, STO, Inflow, Daily Rule Curve, State)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BD8C81E-C4D7-AB9F-A969-42DFB6D85EB3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>
              <a:off x="1451291" y="665986"/>
              <a:ext cx="1" cy="23095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순서도: 데이터 107">
              <a:extLst>
                <a:ext uri="{FF2B5EF4-FFF2-40B4-BE49-F238E27FC236}">
                  <a16:creationId xmlns:a16="http://schemas.microsoft.com/office/drawing/2014/main" id="{2F9D1F2B-BBB3-1F0D-4876-AAF421B7847A}"/>
                </a:ext>
              </a:extLst>
            </p:cNvPr>
            <p:cNvSpPr/>
            <p:nvPr/>
          </p:nvSpPr>
          <p:spPr>
            <a:xfrm>
              <a:off x="372513" y="5465269"/>
              <a:ext cx="2157557" cy="399945"/>
            </a:xfrm>
            <a:prstGeom prst="flowChartInputOutpu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Output(Demand, State)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110" name="순서도: 수행의 시작/종료 109">
              <a:extLst>
                <a:ext uri="{FF2B5EF4-FFF2-40B4-BE49-F238E27FC236}">
                  <a16:creationId xmlns:a16="http://schemas.microsoft.com/office/drawing/2014/main" id="{261E767C-E34F-4BDF-B065-3A3B5F164BBF}"/>
                </a:ext>
              </a:extLst>
            </p:cNvPr>
            <p:cNvSpPr/>
            <p:nvPr/>
          </p:nvSpPr>
          <p:spPr>
            <a:xfrm>
              <a:off x="542738" y="6192014"/>
              <a:ext cx="1817106" cy="418386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End</a:t>
              </a:r>
              <a:endParaRPr lang="ko-KR" altLang="en-US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5B6DE805-AD87-0FFA-B20D-35E311D4C77A}"/>
                </a:ext>
              </a:extLst>
            </p:cNvPr>
            <p:cNvCxnSpPr>
              <a:stCxn id="108" idx="4"/>
              <a:endCxn id="110" idx="0"/>
            </p:cNvCxnSpPr>
            <p:nvPr/>
          </p:nvCxnSpPr>
          <p:spPr>
            <a:xfrm flipH="1">
              <a:off x="1451291" y="5865214"/>
              <a:ext cx="1" cy="3268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46BFA1E-8DE0-5445-4E11-B94C42ED66D2}"/>
                </a:ext>
              </a:extLst>
            </p:cNvPr>
            <p:cNvSpPr/>
            <p:nvPr/>
          </p:nvSpPr>
          <p:spPr>
            <a:xfrm>
              <a:off x="372513" y="2050163"/>
              <a:ext cx="2157557" cy="639497"/>
            </a:xfrm>
            <a:prstGeom prst="flowChartDecision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Mode == 1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F692EA-03B9-1495-5170-EF6ACA92E099}"/>
                </a:ext>
              </a:extLst>
            </p:cNvPr>
            <p:cNvSpPr/>
            <p:nvPr/>
          </p:nvSpPr>
          <p:spPr>
            <a:xfrm>
              <a:off x="92362" y="3065756"/>
              <a:ext cx="2717859" cy="479622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 =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Demand_Normal</a:t>
              </a:r>
              <a:endPara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State = ‘None’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AE0A4CA-7676-5FB0-F556-EFFA12A88AD1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1451292" y="1794340"/>
              <a:ext cx="0" cy="255823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A1BFA39-A415-54EB-20A9-F07E46FF425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451292" y="2689660"/>
              <a:ext cx="0" cy="3760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5116B34-0983-5911-F66E-07BFDC46FCDC}"/>
                </a:ext>
              </a:extLst>
            </p:cNvPr>
            <p:cNvCxnSpPr>
              <a:stCxn id="8" idx="2"/>
              <a:endCxn id="108" idx="1"/>
            </p:cNvCxnSpPr>
            <p:nvPr/>
          </p:nvCxnSpPr>
          <p:spPr>
            <a:xfrm>
              <a:off x="1451292" y="3545378"/>
              <a:ext cx="0" cy="191989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E470232-B64B-32E1-CDF4-B508BF3EBF2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530070" y="2369912"/>
              <a:ext cx="88325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68D7B6-E9DD-2DD5-D7C5-C251C082EAD9}"/>
              </a:ext>
            </a:extLst>
          </p:cNvPr>
          <p:cNvSpPr/>
          <p:nvPr/>
        </p:nvSpPr>
        <p:spPr>
          <a:xfrm>
            <a:off x="5128993" y="2746006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Yes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FE4310-787C-0C9B-A1EE-61A50D4625BB}"/>
              </a:ext>
            </a:extLst>
          </p:cNvPr>
          <p:cNvSpPr/>
          <p:nvPr/>
        </p:nvSpPr>
        <p:spPr>
          <a:xfrm>
            <a:off x="6900523" y="2162344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No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EFEAD6-0CF3-9C7E-4665-3368802C3230}"/>
              </a:ext>
            </a:extLst>
          </p:cNvPr>
          <p:cNvSpPr/>
          <p:nvPr/>
        </p:nvSpPr>
        <p:spPr>
          <a:xfrm>
            <a:off x="9453418" y="426175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(mode 1)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36A269-24CE-5C3C-9954-238837A3E450}"/>
              </a:ext>
            </a:extLst>
          </p:cNvPr>
          <p:cNvSpPr/>
          <p:nvPr/>
        </p:nvSpPr>
        <p:spPr>
          <a:xfrm>
            <a:off x="9856747" y="799783"/>
            <a:ext cx="1790968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# mode 1 : Non rule curve</a:t>
            </a:r>
          </a:p>
          <a:p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# mode 2 : Rule curve</a:t>
            </a:r>
            <a:endParaRPr lang="ko-KR" altLang="en-US" sz="1050" dirty="0">
              <a:solidFill>
                <a:srgbClr val="00206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1FB9E-6400-FC93-F87B-63E4492D6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86366E4-08B4-87CF-9BD1-20E05125CA9B}"/>
              </a:ext>
            </a:extLst>
          </p:cNvPr>
          <p:cNvSpPr/>
          <p:nvPr/>
        </p:nvSpPr>
        <p:spPr>
          <a:xfrm>
            <a:off x="9856747" y="799783"/>
            <a:ext cx="1790968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# mode 1 : Non rule curve</a:t>
            </a:r>
          </a:p>
          <a:p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# mode 2 : Rule curve</a:t>
            </a:r>
            <a:endParaRPr lang="ko-KR" altLang="en-US" sz="1050" dirty="0">
              <a:solidFill>
                <a:srgbClr val="00206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7ACF07-4D3A-3FB3-B74A-EBFC1D5FCE4D}"/>
              </a:ext>
            </a:extLst>
          </p:cNvPr>
          <p:cNvGrpSpPr/>
          <p:nvPr/>
        </p:nvGrpSpPr>
        <p:grpSpPr>
          <a:xfrm>
            <a:off x="92637" y="1907288"/>
            <a:ext cx="12006726" cy="2550095"/>
            <a:chOff x="2828925" y="2050163"/>
            <a:chExt cx="12006726" cy="2550095"/>
          </a:xfrm>
        </p:grpSpPr>
        <p:sp>
          <p:nvSpPr>
            <p:cNvPr id="6" name="순서도: 판단 5">
              <a:extLst>
                <a:ext uri="{FF2B5EF4-FFF2-40B4-BE49-F238E27FC236}">
                  <a16:creationId xmlns:a16="http://schemas.microsoft.com/office/drawing/2014/main" id="{846EB7EB-88ED-C251-62FC-A92FDD5ABE73}"/>
                </a:ext>
              </a:extLst>
            </p:cNvPr>
            <p:cNvSpPr/>
            <p:nvPr/>
          </p:nvSpPr>
          <p:spPr>
            <a:xfrm>
              <a:off x="3413327" y="2050163"/>
              <a:ext cx="2157557" cy="639497"/>
            </a:xfrm>
            <a:prstGeom prst="flowChartDecision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State</a:t>
              </a:r>
              <a:r>
                <a:rPr lang="ko-KR" altLang="en-US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=</a:t>
              </a:r>
              <a:r>
                <a:rPr lang="ko-KR" altLang="en-US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‘Normal’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BE4DC-727B-50B3-5080-197028C587CB}"/>
                </a:ext>
              </a:extLst>
            </p:cNvPr>
            <p:cNvSpPr/>
            <p:nvPr/>
          </p:nvSpPr>
          <p:spPr>
            <a:xfrm>
              <a:off x="3133176" y="3053298"/>
              <a:ext cx="2717859" cy="479622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 =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Demand_Normal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20" name="순서도: 판단 19">
              <a:extLst>
                <a:ext uri="{FF2B5EF4-FFF2-40B4-BE49-F238E27FC236}">
                  <a16:creationId xmlns:a16="http://schemas.microsoft.com/office/drawing/2014/main" id="{E0003701-063E-4942-7136-FB263B7601E0}"/>
                </a:ext>
              </a:extLst>
            </p:cNvPr>
            <p:cNvSpPr/>
            <p:nvPr/>
          </p:nvSpPr>
          <p:spPr>
            <a:xfrm>
              <a:off x="6518410" y="2050163"/>
              <a:ext cx="2157557" cy="639497"/>
            </a:xfrm>
            <a:prstGeom prst="flowChartDecision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STO+Inflow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&lt; Attention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320FEF-1FF7-4D55-28BB-C9196ABFBFA1}"/>
                </a:ext>
              </a:extLst>
            </p:cNvPr>
            <p:cNvSpPr/>
            <p:nvPr/>
          </p:nvSpPr>
          <p:spPr>
            <a:xfrm>
              <a:off x="6238259" y="3053298"/>
              <a:ext cx="2717859" cy="479622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 =</a:t>
              </a:r>
              <a:r>
                <a:rPr lang="ko-KR" altLang="en-US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Demand(Attention, …, Serious)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State = Attention, …, Serious</a:t>
              </a:r>
            </a:p>
          </p:txBody>
        </p:sp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C237C115-35EE-DDD9-AC87-4FB021C59F7E}"/>
                </a:ext>
              </a:extLst>
            </p:cNvPr>
            <p:cNvSpPr/>
            <p:nvPr/>
          </p:nvSpPr>
          <p:spPr>
            <a:xfrm>
              <a:off x="9458177" y="2050163"/>
              <a:ext cx="2157557" cy="639497"/>
            </a:xfrm>
            <a:prstGeom prst="flowChartDecision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State != ‘Normal’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30" name="순서도: 판단 29">
              <a:extLst>
                <a:ext uri="{FF2B5EF4-FFF2-40B4-BE49-F238E27FC236}">
                  <a16:creationId xmlns:a16="http://schemas.microsoft.com/office/drawing/2014/main" id="{862A7240-2A92-30BD-B517-171A8F6078D5}"/>
                </a:ext>
              </a:extLst>
            </p:cNvPr>
            <p:cNvSpPr/>
            <p:nvPr/>
          </p:nvSpPr>
          <p:spPr>
            <a:xfrm>
              <a:off x="9458177" y="2973361"/>
              <a:ext cx="2157557" cy="639497"/>
            </a:xfrm>
            <a:prstGeom prst="flowChartDecision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STO+Inflow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&gt;= ‘Normal’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5F854B7-6033-A392-FF03-3856F77C26FA}"/>
                </a:ext>
              </a:extLst>
            </p:cNvPr>
            <p:cNvSpPr/>
            <p:nvPr/>
          </p:nvSpPr>
          <p:spPr>
            <a:xfrm>
              <a:off x="9178026" y="4120636"/>
              <a:ext cx="2717859" cy="479622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 =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Demand_Normal</a:t>
              </a:r>
              <a:endPara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State = ‘Normal’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D489E9-98CA-CBC0-DAEC-FCF024BC0CE3}"/>
                </a:ext>
              </a:extLst>
            </p:cNvPr>
            <p:cNvSpPr/>
            <p:nvPr/>
          </p:nvSpPr>
          <p:spPr>
            <a:xfrm>
              <a:off x="12117792" y="3053298"/>
              <a:ext cx="2717859" cy="479622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 =</a:t>
              </a:r>
              <a:r>
                <a:rPr lang="ko-KR" altLang="en-US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Demand(Attention, …, Serious)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State = Attention, …, Serious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F043013-3598-F2B2-CE14-83CE07894B91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4492105" y="2689660"/>
              <a:ext cx="0" cy="3636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50C3B4D-C302-9046-D323-B3CE0998234B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5570884" y="2369911"/>
              <a:ext cx="94752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CEEDE4A-9473-8493-F704-47C1685EF0A7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7597189" y="2689660"/>
              <a:ext cx="0" cy="3636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AB9A3F3-B9C8-4B24-CE42-DEF9B179EEF4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8675968" y="2369911"/>
              <a:ext cx="78220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9C666BD-4C94-4738-8846-5300EFA282D2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10536955" y="2689660"/>
              <a:ext cx="0" cy="28370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697473A7-6F15-7CBE-99C2-00B681548BFA}"/>
                </a:ext>
              </a:extLst>
            </p:cNvPr>
            <p:cNvCxnSpPr>
              <a:stCxn id="30" idx="3"/>
              <a:endCxn id="33" idx="1"/>
            </p:cNvCxnSpPr>
            <p:nvPr/>
          </p:nvCxnSpPr>
          <p:spPr>
            <a:xfrm>
              <a:off x="11615733" y="3293108"/>
              <a:ext cx="50205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4E6DA61-C0F0-41C8-8BF9-6C8AB395C4AF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>
              <a:off x="10536955" y="3612856"/>
              <a:ext cx="0" cy="50777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9274FA8-5EB8-1219-0219-E8B45C3DCDB3}"/>
                </a:ext>
              </a:extLst>
            </p:cNvPr>
            <p:cNvSpPr/>
            <p:nvPr/>
          </p:nvSpPr>
          <p:spPr>
            <a:xfrm>
              <a:off x="5703769" y="2162340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No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66669E6-E7BF-0CFC-B5CE-7E37EE7AC8B0}"/>
                </a:ext>
              </a:extLst>
            </p:cNvPr>
            <p:cNvSpPr/>
            <p:nvPr/>
          </p:nvSpPr>
          <p:spPr>
            <a:xfrm>
              <a:off x="4293406" y="2721903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Yes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3C6E3E-AB48-7EC2-9EF5-A422B964193A}"/>
                </a:ext>
              </a:extLst>
            </p:cNvPr>
            <p:cNvSpPr/>
            <p:nvPr/>
          </p:nvSpPr>
          <p:spPr>
            <a:xfrm>
              <a:off x="8697559" y="2162340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No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11583F9-14BE-768C-9922-0743BD0D9C13}"/>
                </a:ext>
              </a:extLst>
            </p:cNvPr>
            <p:cNvSpPr/>
            <p:nvPr/>
          </p:nvSpPr>
          <p:spPr>
            <a:xfrm>
              <a:off x="7386062" y="2721903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Yes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5ED59AA-89AA-FE79-5FED-D48B1D15A404}"/>
                </a:ext>
              </a:extLst>
            </p:cNvPr>
            <p:cNvSpPr/>
            <p:nvPr/>
          </p:nvSpPr>
          <p:spPr>
            <a:xfrm>
              <a:off x="11502745" y="3097687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No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5B959A-03F4-6FF7-77C8-16E85AB5F8C3}"/>
                </a:ext>
              </a:extLst>
            </p:cNvPr>
            <p:cNvSpPr/>
            <p:nvPr/>
          </p:nvSpPr>
          <p:spPr>
            <a:xfrm>
              <a:off x="10329658" y="3688991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Yes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83F0EA4-93BD-253E-C347-032F724E7FCB}"/>
                </a:ext>
              </a:extLst>
            </p:cNvPr>
            <p:cNvSpPr/>
            <p:nvPr/>
          </p:nvSpPr>
          <p:spPr>
            <a:xfrm>
              <a:off x="10343902" y="2735981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Yes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944B622-DEF9-B904-548E-B32D5DAFB1CA}"/>
                </a:ext>
              </a:extLst>
            </p:cNvPr>
            <p:cNvCxnSpPr>
              <a:cxnSpLocks/>
            </p:cNvCxnSpPr>
            <p:nvPr/>
          </p:nvCxnSpPr>
          <p:spPr>
            <a:xfrm>
              <a:off x="2828925" y="2369912"/>
              <a:ext cx="584402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39D817-5F5C-6C1C-6103-08F4A77C1E52}"/>
              </a:ext>
            </a:extLst>
          </p:cNvPr>
          <p:cNvSpPr/>
          <p:nvPr/>
        </p:nvSpPr>
        <p:spPr>
          <a:xfrm>
            <a:off x="32871" y="2019465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No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2A0AC6-0593-F157-3C07-62D580EAF1F2}"/>
              </a:ext>
            </a:extLst>
          </p:cNvPr>
          <p:cNvSpPr/>
          <p:nvPr/>
        </p:nvSpPr>
        <p:spPr>
          <a:xfrm>
            <a:off x="9453418" y="37281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Determine_Demand</a:t>
            </a:r>
            <a:endParaRPr lang="en-US" altLang="ko-KR" sz="1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D18606-6784-E0C3-D95F-E0772F6B341F}"/>
              </a:ext>
            </a:extLst>
          </p:cNvPr>
          <p:cNvSpPr/>
          <p:nvPr/>
        </p:nvSpPr>
        <p:spPr>
          <a:xfrm>
            <a:off x="9453418" y="426175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(mode 2)</a:t>
            </a:r>
          </a:p>
        </p:txBody>
      </p:sp>
    </p:spTree>
    <p:extLst>
      <p:ext uri="{BB962C8B-B14F-4D97-AF65-F5344CB8AC3E}">
        <p14:creationId xmlns:p14="http://schemas.microsoft.com/office/powerpoint/2010/main" val="13768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04AF9-D80C-A350-B1D2-8E61E526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F1B0CE-AD7A-048C-233E-7072542F36FA}"/>
              </a:ext>
            </a:extLst>
          </p:cNvPr>
          <p:cNvSpPr/>
          <p:nvPr/>
        </p:nvSpPr>
        <p:spPr>
          <a:xfrm>
            <a:off x="9605818" y="37281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DH_Operation</a:t>
            </a:r>
            <a:endParaRPr lang="en-US" altLang="ko-KR" sz="1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883A555A-508F-AF84-9290-2F179484164D}"/>
              </a:ext>
            </a:extLst>
          </p:cNvPr>
          <p:cNvSpPr/>
          <p:nvPr/>
        </p:nvSpPr>
        <p:spPr>
          <a:xfrm>
            <a:off x="3239038" y="219891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Start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A4B83218-6F87-3ED0-71E3-F4F694D6F9E8}"/>
              </a:ext>
            </a:extLst>
          </p:cNvPr>
          <p:cNvSpPr/>
          <p:nvPr/>
        </p:nvSpPr>
        <p:spPr>
          <a:xfrm>
            <a:off x="3068813" y="986481"/>
            <a:ext cx="2157557" cy="897398"/>
          </a:xfrm>
          <a:prstGeom prst="flowChartInputOutpu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Input(WLSTO, Inflow, STO, NHSTO, LSTO, Demand)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20AA9C-ABEC-70FE-7A87-DFCFFA5BD2FF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147591" y="638277"/>
            <a:ext cx="1" cy="3482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C19D2A-CC6C-7CED-4434-A3B65C13D171}"/>
              </a:ext>
            </a:extLst>
          </p:cNvPr>
          <p:cNvSpPr/>
          <p:nvPr/>
        </p:nvSpPr>
        <p:spPr>
          <a:xfrm>
            <a:off x="2616462" y="3989766"/>
            <a:ext cx="3062259" cy="47962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Supply = Demand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Spillway = 0 or </a:t>
            </a:r>
            <a:r>
              <a:rPr lang="en-US" altLang="ko-KR" sz="105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STO+Inflow-Demand-NHSTO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08" name="순서도: 데이터 107">
            <a:extLst>
              <a:ext uri="{FF2B5EF4-FFF2-40B4-BE49-F238E27FC236}">
                <a16:creationId xmlns:a16="http://schemas.microsoft.com/office/drawing/2014/main" id="{B5FC775C-A476-9D33-E4C5-AA87A2C61076}"/>
              </a:ext>
            </a:extLst>
          </p:cNvPr>
          <p:cNvSpPr/>
          <p:nvPr/>
        </p:nvSpPr>
        <p:spPr>
          <a:xfrm>
            <a:off x="3068813" y="5035311"/>
            <a:ext cx="2157557" cy="836208"/>
          </a:xfrm>
          <a:prstGeom prst="flowChartInputOutpu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Output(STO, WL, Supply, Spillway)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10" name="순서도: 수행의 시작/종료 109">
            <a:extLst>
              <a:ext uri="{FF2B5EF4-FFF2-40B4-BE49-F238E27FC236}">
                <a16:creationId xmlns:a16="http://schemas.microsoft.com/office/drawing/2014/main" id="{6309EE93-D1F1-910B-5CC8-037F586BD8AA}"/>
              </a:ext>
            </a:extLst>
          </p:cNvPr>
          <p:cNvSpPr/>
          <p:nvPr/>
        </p:nvSpPr>
        <p:spPr>
          <a:xfrm>
            <a:off x="3239038" y="6219723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End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B05AE6E-50FF-894D-0322-44D4A3D7A676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 flipH="1">
            <a:off x="4147591" y="5871519"/>
            <a:ext cx="1" cy="3482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31C96A55-91AC-8068-738F-40BCD72D7C1C}"/>
              </a:ext>
            </a:extLst>
          </p:cNvPr>
          <p:cNvSpPr/>
          <p:nvPr/>
        </p:nvSpPr>
        <p:spPr>
          <a:xfrm>
            <a:off x="3068813" y="2505673"/>
            <a:ext cx="2157557" cy="639497"/>
          </a:xfrm>
          <a:prstGeom prst="flowChartDecision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STO+Inflow-Demand</a:t>
            </a:r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 &gt;= LSTO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1BA2F6-C3A6-57CA-CA80-0FF1D02C4A17}"/>
              </a:ext>
            </a:extLst>
          </p:cNvPr>
          <p:cNvSpPr/>
          <p:nvPr/>
        </p:nvSpPr>
        <p:spPr>
          <a:xfrm>
            <a:off x="6513280" y="2585610"/>
            <a:ext cx="3062259" cy="47962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Supply = </a:t>
            </a:r>
            <a:r>
              <a:rPr lang="en-US" altLang="ko-KR" sz="105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STO+Inflow-LSTO</a:t>
            </a:r>
            <a:endParaRPr lang="en-US" altLang="ko-KR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Spillway = 0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02A1D3-BD60-BFB8-7507-FE31EC7CCC17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4147592" y="1883879"/>
            <a:ext cx="0" cy="6217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36E4ED-A38F-E89B-C38B-EE5A1CD9C3E8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147592" y="3145170"/>
            <a:ext cx="0" cy="8445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232030-82E5-DABA-7E5A-EAA9CD14FF93}"/>
              </a:ext>
            </a:extLst>
          </p:cNvPr>
          <p:cNvCxnSpPr>
            <a:stCxn id="15" idx="2"/>
            <a:endCxn id="108" idx="1"/>
          </p:cNvCxnSpPr>
          <p:nvPr/>
        </p:nvCxnSpPr>
        <p:spPr>
          <a:xfrm>
            <a:off x="4147592" y="4469388"/>
            <a:ext cx="0" cy="56592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ECD933-7F06-76BA-32AF-D1506EFDFE2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226370" y="2825421"/>
            <a:ext cx="1286910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97EF23-5D3D-A3B4-5D79-570E72B6ED3C}"/>
              </a:ext>
            </a:extLst>
          </p:cNvPr>
          <p:cNvSpPr/>
          <p:nvPr/>
        </p:nvSpPr>
        <p:spPr>
          <a:xfrm>
            <a:off x="5444082" y="2637091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No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70B291-B422-2E5C-8C6E-B4545A586203}"/>
              </a:ext>
            </a:extLst>
          </p:cNvPr>
          <p:cNvSpPr/>
          <p:nvPr/>
        </p:nvSpPr>
        <p:spPr>
          <a:xfrm>
            <a:off x="3969067" y="3579832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Yes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52D9-3274-8E33-4F1F-76A225EB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341AA-11F8-DBDE-47AC-BA2CD6CF91D1}"/>
              </a:ext>
            </a:extLst>
          </p:cNvPr>
          <p:cNvSpPr/>
          <p:nvPr/>
        </p:nvSpPr>
        <p:spPr>
          <a:xfrm>
            <a:off x="9605818" y="37281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JAJJ_Operation</a:t>
            </a:r>
            <a:endParaRPr lang="en-US" altLang="ko-KR" sz="1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FA8AE8D-79D9-0A87-B00A-D332A28A527E}"/>
              </a:ext>
            </a:extLst>
          </p:cNvPr>
          <p:cNvSpPr/>
          <p:nvPr/>
        </p:nvSpPr>
        <p:spPr>
          <a:xfrm>
            <a:off x="3259520" y="70111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Start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7B605-15E7-1560-BE03-177136A9647F}"/>
              </a:ext>
            </a:extLst>
          </p:cNvPr>
          <p:cNvSpPr/>
          <p:nvPr/>
        </p:nvSpPr>
        <p:spPr>
          <a:xfrm>
            <a:off x="2636944" y="4268719"/>
            <a:ext cx="3062259" cy="47962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Supply = Demand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Spillway = 0 or </a:t>
            </a:r>
            <a:r>
              <a:rPr lang="en-US" altLang="ko-KR" sz="105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STO+Inflow-Demand-NHSTO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08" name="순서도: 데이터 107">
            <a:extLst>
              <a:ext uri="{FF2B5EF4-FFF2-40B4-BE49-F238E27FC236}">
                <a16:creationId xmlns:a16="http://schemas.microsoft.com/office/drawing/2014/main" id="{68A9F59B-EE21-72FB-3D9D-B9A1B68F9948}"/>
              </a:ext>
            </a:extLst>
          </p:cNvPr>
          <p:cNvSpPr/>
          <p:nvPr/>
        </p:nvSpPr>
        <p:spPr>
          <a:xfrm>
            <a:off x="3089295" y="5140819"/>
            <a:ext cx="2157557" cy="836208"/>
          </a:xfrm>
          <a:prstGeom prst="flowChartInputOutpu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Output(Inflow, STO, WL, Demand , Supply, Spillway, Pipe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State)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10" name="순서도: 수행의 시작/종료 109">
            <a:extLst>
              <a:ext uri="{FF2B5EF4-FFF2-40B4-BE49-F238E27FC236}">
                <a16:creationId xmlns:a16="http://schemas.microsoft.com/office/drawing/2014/main" id="{0FC0A1CA-048D-29E1-12F1-60D61C8A83FC}"/>
              </a:ext>
            </a:extLst>
          </p:cNvPr>
          <p:cNvSpPr/>
          <p:nvPr/>
        </p:nvSpPr>
        <p:spPr>
          <a:xfrm>
            <a:off x="3259520" y="6369504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End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BD77F0A-14FC-FE5B-6DF1-D2B6063BD8AE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 flipH="1">
            <a:off x="4168073" y="5977027"/>
            <a:ext cx="1" cy="39247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F27928-E6D0-7256-B313-DAE7E23CC6CF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168074" y="3876241"/>
            <a:ext cx="0" cy="392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AE6EB9-15B6-8D30-1D55-7F5AA1F2A437}"/>
              </a:ext>
            </a:extLst>
          </p:cNvPr>
          <p:cNvCxnSpPr>
            <a:stCxn id="15" idx="2"/>
            <a:endCxn id="108" idx="1"/>
          </p:cNvCxnSpPr>
          <p:nvPr/>
        </p:nvCxnSpPr>
        <p:spPr>
          <a:xfrm>
            <a:off x="4168074" y="4748341"/>
            <a:ext cx="0" cy="392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7F8723-FDE5-6E11-76E4-4D0A57C72DCD}"/>
              </a:ext>
            </a:extLst>
          </p:cNvPr>
          <p:cNvGrpSpPr/>
          <p:nvPr/>
        </p:nvGrpSpPr>
        <p:grpSpPr>
          <a:xfrm>
            <a:off x="3089295" y="3236744"/>
            <a:ext cx="6465763" cy="639497"/>
            <a:chOff x="3089295" y="3950774"/>
            <a:chExt cx="6465763" cy="639497"/>
          </a:xfrm>
        </p:grpSpPr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16C69FC1-DACC-9B26-BBEC-3397F636FA52}"/>
                </a:ext>
              </a:extLst>
            </p:cNvPr>
            <p:cNvSpPr/>
            <p:nvPr/>
          </p:nvSpPr>
          <p:spPr>
            <a:xfrm>
              <a:off x="3089295" y="3950774"/>
              <a:ext cx="2157557" cy="639497"/>
            </a:xfrm>
            <a:prstGeom prst="flowChartDecision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STO+Inflow-Demand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&gt;= LSTO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71C078-50D4-8301-A000-7272B912430C}"/>
                </a:ext>
              </a:extLst>
            </p:cNvPr>
            <p:cNvSpPr/>
            <p:nvPr/>
          </p:nvSpPr>
          <p:spPr>
            <a:xfrm>
              <a:off x="6492799" y="4030711"/>
              <a:ext cx="3062259" cy="479622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Supply =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STO+Inflow-LSTO</a:t>
              </a:r>
              <a:endPara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Spillway = 0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750F21F-27DA-2EEC-7E99-2FDF8BF7305C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5246852" y="4270522"/>
              <a:ext cx="1245947" cy="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650DCD8-3748-2BBF-9049-D2750ABB100F}"/>
                </a:ext>
              </a:extLst>
            </p:cNvPr>
            <p:cNvSpPr/>
            <p:nvPr/>
          </p:nvSpPr>
          <p:spPr>
            <a:xfrm>
              <a:off x="5423601" y="4082192"/>
              <a:ext cx="728034" cy="2075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No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885D24-F297-A144-B2BB-2E694727BAC6}"/>
              </a:ext>
            </a:extLst>
          </p:cNvPr>
          <p:cNvSpPr/>
          <p:nvPr/>
        </p:nvSpPr>
        <p:spPr>
          <a:xfrm>
            <a:off x="3985002" y="3960222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Yes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44" name="순서도: 데이터 43">
            <a:extLst>
              <a:ext uri="{FF2B5EF4-FFF2-40B4-BE49-F238E27FC236}">
                <a16:creationId xmlns:a16="http://schemas.microsoft.com/office/drawing/2014/main" id="{0878B446-5EE9-3EF6-F1F6-2A7E6D6D1AE3}"/>
              </a:ext>
            </a:extLst>
          </p:cNvPr>
          <p:cNvSpPr/>
          <p:nvPr/>
        </p:nvSpPr>
        <p:spPr>
          <a:xfrm>
            <a:off x="3089295" y="880975"/>
            <a:ext cx="2157557" cy="897398"/>
          </a:xfrm>
          <a:prstGeom prst="flowChartInputOutpu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Input JA, JJ Data (WLSTO, Inflow, STO, NHSTO, LSTO, Demand)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24FB9-CFE3-8DFB-82F4-FD1F899A641F}"/>
              </a:ext>
            </a:extLst>
          </p:cNvPr>
          <p:cNvSpPr/>
          <p:nvPr/>
        </p:nvSpPr>
        <p:spPr>
          <a:xfrm>
            <a:off x="2636944" y="2170851"/>
            <a:ext cx="3062259" cy="6734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Pipe = (7.145 * (abs(WL_JA-WL_JJ)-0.04)**0.5)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Or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Pipe = (5.831 * (abs(WL_JA-WL_JJ)-0.04)**0.5)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BAD3220-4861-AEB3-C679-011C5C601DD0}"/>
              </a:ext>
            </a:extLst>
          </p:cNvPr>
          <p:cNvCxnSpPr>
            <a:stCxn id="4" idx="2"/>
            <a:endCxn id="44" idx="1"/>
          </p:cNvCxnSpPr>
          <p:nvPr/>
        </p:nvCxnSpPr>
        <p:spPr>
          <a:xfrm>
            <a:off x="4168073" y="488497"/>
            <a:ext cx="1" cy="392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2F7AE52-70D3-4E95-D834-502D47CA4C85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4168074" y="1778373"/>
            <a:ext cx="0" cy="392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8D84935-3A93-64A0-F44B-55ECEB0FB01A}"/>
              </a:ext>
            </a:extLst>
          </p:cNvPr>
          <p:cNvCxnSpPr>
            <a:stCxn id="49" idx="2"/>
            <a:endCxn id="10" idx="0"/>
          </p:cNvCxnSpPr>
          <p:nvPr/>
        </p:nvCxnSpPr>
        <p:spPr>
          <a:xfrm>
            <a:off x="4168074" y="2844266"/>
            <a:ext cx="0" cy="392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32E005-2205-70F9-772A-E6B01BB713E4}"/>
              </a:ext>
            </a:extLst>
          </p:cNvPr>
          <p:cNvSpPr/>
          <p:nvPr/>
        </p:nvSpPr>
        <p:spPr>
          <a:xfrm>
            <a:off x="4989614" y="1335116"/>
            <a:ext cx="2672034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# </a:t>
            </a:r>
            <a:r>
              <a:rPr lang="en-US" altLang="ko-KR" sz="1050" dirty="0" err="1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JA_Damand</a:t>
            </a:r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 : </a:t>
            </a:r>
            <a:r>
              <a:rPr lang="en-US" altLang="ko-KR" sz="1050" dirty="0" err="1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Intake_JA</a:t>
            </a:r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, </a:t>
            </a:r>
            <a:r>
              <a:rPr lang="en-US" altLang="ko-KR" sz="1050" dirty="0" err="1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Stream_JA</a:t>
            </a:r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 </a:t>
            </a:r>
            <a:endParaRPr lang="ko-KR" altLang="en-US" sz="1050" dirty="0">
              <a:solidFill>
                <a:srgbClr val="00206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FBAD-1015-98AA-BBF7-441440F5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8A77D4-15B0-316B-5D3D-F15DC4F1D838}"/>
              </a:ext>
            </a:extLst>
          </p:cNvPr>
          <p:cNvSpPr/>
          <p:nvPr/>
        </p:nvSpPr>
        <p:spPr>
          <a:xfrm>
            <a:off x="9605818" y="37281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SJG_Operation</a:t>
            </a:r>
            <a:endParaRPr lang="en-US" altLang="ko-KR" sz="1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B3547383-36D1-C4DD-DA5B-A922AD58ED36}"/>
              </a:ext>
            </a:extLst>
          </p:cNvPr>
          <p:cNvSpPr/>
          <p:nvPr/>
        </p:nvSpPr>
        <p:spPr>
          <a:xfrm>
            <a:off x="3239038" y="219891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Start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DCF0DF85-0C9A-F4FB-D3AC-EDD44E87E19F}"/>
              </a:ext>
            </a:extLst>
          </p:cNvPr>
          <p:cNvSpPr/>
          <p:nvPr/>
        </p:nvSpPr>
        <p:spPr>
          <a:xfrm>
            <a:off x="3068813" y="986481"/>
            <a:ext cx="2157557" cy="897398"/>
          </a:xfrm>
          <a:prstGeom prst="flowChartInputOutpu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Input(WLSTO, Inflow, STO, NHSTO, LSTO, Demand)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7646C6-F33E-92C2-6FC8-F997779047E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147591" y="638277"/>
            <a:ext cx="1" cy="3482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E19E4B-734C-AAE6-EDA3-B08007C9337B}"/>
              </a:ext>
            </a:extLst>
          </p:cNvPr>
          <p:cNvSpPr/>
          <p:nvPr/>
        </p:nvSpPr>
        <p:spPr>
          <a:xfrm>
            <a:off x="2616462" y="3989766"/>
            <a:ext cx="3062259" cy="47962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Supply = Demand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Spillway = 0 or </a:t>
            </a:r>
            <a:r>
              <a:rPr lang="en-US" altLang="ko-KR" sz="105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STO+Inflow-Demand-NHSTO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08" name="순서도: 데이터 107">
            <a:extLst>
              <a:ext uri="{FF2B5EF4-FFF2-40B4-BE49-F238E27FC236}">
                <a16:creationId xmlns:a16="http://schemas.microsoft.com/office/drawing/2014/main" id="{2E011497-BD66-0472-45CF-34215AD904E6}"/>
              </a:ext>
            </a:extLst>
          </p:cNvPr>
          <p:cNvSpPr/>
          <p:nvPr/>
        </p:nvSpPr>
        <p:spPr>
          <a:xfrm>
            <a:off x="3068813" y="5035311"/>
            <a:ext cx="2157557" cy="836208"/>
          </a:xfrm>
          <a:prstGeom prst="flowChartInputOutpu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Output(STO, WL, Supply, Spillway)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10" name="순서도: 수행의 시작/종료 109">
            <a:extLst>
              <a:ext uri="{FF2B5EF4-FFF2-40B4-BE49-F238E27FC236}">
                <a16:creationId xmlns:a16="http://schemas.microsoft.com/office/drawing/2014/main" id="{CC011B5F-2673-6D6A-4A17-6EBF7B8865BF}"/>
              </a:ext>
            </a:extLst>
          </p:cNvPr>
          <p:cNvSpPr/>
          <p:nvPr/>
        </p:nvSpPr>
        <p:spPr>
          <a:xfrm>
            <a:off x="3239038" y="6219723"/>
            <a:ext cx="1817106" cy="41838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End</a:t>
            </a:r>
            <a:endParaRPr lang="ko-KR" altLang="en-US" sz="10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C9F8B23-64A1-093E-A602-AE6EF8FC8A4F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 flipH="1">
            <a:off x="4147591" y="5871519"/>
            <a:ext cx="1" cy="3482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F6BF16FE-4662-B311-9AC3-76F3B44D0B71}"/>
              </a:ext>
            </a:extLst>
          </p:cNvPr>
          <p:cNvSpPr/>
          <p:nvPr/>
        </p:nvSpPr>
        <p:spPr>
          <a:xfrm>
            <a:off x="3068813" y="2505673"/>
            <a:ext cx="2157557" cy="639497"/>
          </a:xfrm>
          <a:prstGeom prst="flowChartDecision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STO+Inflow-Demand</a:t>
            </a:r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 &gt;= LSTO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6096F-71F1-69B9-957A-95ACB597AC60}"/>
              </a:ext>
            </a:extLst>
          </p:cNvPr>
          <p:cNvSpPr/>
          <p:nvPr/>
        </p:nvSpPr>
        <p:spPr>
          <a:xfrm>
            <a:off x="6513280" y="2585610"/>
            <a:ext cx="3062259" cy="47962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Supply = </a:t>
            </a:r>
            <a:r>
              <a:rPr lang="en-US" altLang="ko-KR" sz="105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STO+Inflow-LSTO</a:t>
            </a:r>
            <a:endParaRPr lang="en-US" altLang="ko-KR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Spillway = 0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2C8EB2-8D12-4CAF-8631-78673CAE8063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4147592" y="1883879"/>
            <a:ext cx="0" cy="6217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D108F0-AD4C-F9CF-7B55-3F88C0052A5D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147592" y="3145170"/>
            <a:ext cx="0" cy="8445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F0B143-4412-E040-E240-68D0E711EDFD}"/>
              </a:ext>
            </a:extLst>
          </p:cNvPr>
          <p:cNvCxnSpPr>
            <a:stCxn id="15" idx="2"/>
            <a:endCxn id="108" idx="1"/>
          </p:cNvCxnSpPr>
          <p:nvPr/>
        </p:nvCxnSpPr>
        <p:spPr>
          <a:xfrm>
            <a:off x="4147592" y="4469388"/>
            <a:ext cx="0" cy="56592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0233F86-C76A-2DDB-DCDF-0CD074971F4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226370" y="2825421"/>
            <a:ext cx="1286910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74444D-12B8-90C0-027B-A9B1EFF2A2A9}"/>
              </a:ext>
            </a:extLst>
          </p:cNvPr>
          <p:cNvSpPr/>
          <p:nvPr/>
        </p:nvSpPr>
        <p:spPr>
          <a:xfrm>
            <a:off x="5444082" y="2637091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No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7F1523-4F43-EA0B-9D46-463FF474818D}"/>
              </a:ext>
            </a:extLst>
          </p:cNvPr>
          <p:cNvSpPr/>
          <p:nvPr/>
        </p:nvSpPr>
        <p:spPr>
          <a:xfrm>
            <a:off x="3969067" y="3579832"/>
            <a:ext cx="728034" cy="207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Yes</a:t>
            </a:r>
            <a:endParaRPr lang="ko-KR" altLang="en-US" sz="105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A3AF3-69B0-1D22-304E-5DA3D71EC214}"/>
              </a:ext>
            </a:extLst>
          </p:cNvPr>
          <p:cNvSpPr/>
          <p:nvPr/>
        </p:nvSpPr>
        <p:spPr>
          <a:xfrm>
            <a:off x="4969131" y="1421266"/>
            <a:ext cx="2885995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# </a:t>
            </a:r>
            <a:r>
              <a:rPr lang="en-US" altLang="ko-KR" sz="1050" dirty="0" err="1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Damand_SJG</a:t>
            </a:r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 : </a:t>
            </a:r>
            <a:r>
              <a:rPr lang="en-US" altLang="ko-KR" sz="1050" dirty="0" err="1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Intake_SJG</a:t>
            </a:r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, </a:t>
            </a:r>
            <a:r>
              <a:rPr lang="en-US" altLang="ko-KR" sz="1050" dirty="0" err="1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Stream_SJG</a:t>
            </a:r>
            <a:r>
              <a: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 </a:t>
            </a:r>
            <a:endParaRPr lang="ko-KR" altLang="en-US" sz="1050" dirty="0">
              <a:solidFill>
                <a:srgbClr val="00206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BCC0E-1EAD-4DDD-6818-3FEB221F0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20784B-8DE3-249F-6693-68B7C8AB4B66}"/>
              </a:ext>
            </a:extLst>
          </p:cNvPr>
          <p:cNvSpPr/>
          <p:nvPr/>
        </p:nvSpPr>
        <p:spPr>
          <a:xfrm>
            <a:off x="8874036" y="37281"/>
            <a:ext cx="3329410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reservoir_system_operation</a:t>
            </a:r>
            <a:endParaRPr lang="en-US" altLang="ko-KR" sz="1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DLaM Display" panose="020F0502020204030204" pitchFamily="2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98E09FD-F4FC-263D-020A-ECF27EAD41FA}"/>
              </a:ext>
            </a:extLst>
          </p:cNvPr>
          <p:cNvGrpSpPr/>
          <p:nvPr/>
        </p:nvGrpSpPr>
        <p:grpSpPr>
          <a:xfrm>
            <a:off x="4564871" y="55190"/>
            <a:ext cx="3062259" cy="6747621"/>
            <a:chOff x="783716" y="59372"/>
            <a:chExt cx="3062259" cy="6747621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D1E16B3A-3E8B-A7F1-7B06-D2966084C19B}"/>
                </a:ext>
              </a:extLst>
            </p:cNvPr>
            <p:cNvSpPr/>
            <p:nvPr/>
          </p:nvSpPr>
          <p:spPr>
            <a:xfrm>
              <a:off x="1406292" y="59372"/>
              <a:ext cx="1817106" cy="418386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Start</a:t>
              </a:r>
              <a:endParaRPr lang="ko-KR" altLang="en-US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5" name="순서도: 데이터 4">
              <a:extLst>
                <a:ext uri="{FF2B5EF4-FFF2-40B4-BE49-F238E27FC236}">
                  <a16:creationId xmlns:a16="http://schemas.microsoft.com/office/drawing/2014/main" id="{FFD4D1A9-B0BD-30F4-6DF0-D2E30F7BAECC}"/>
                </a:ext>
              </a:extLst>
            </p:cNvPr>
            <p:cNvSpPr/>
            <p:nvPr/>
          </p:nvSpPr>
          <p:spPr>
            <a:xfrm>
              <a:off x="1008559" y="604094"/>
              <a:ext cx="2612572" cy="897398"/>
            </a:xfrm>
            <a:prstGeom prst="flowChartInputOutpu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Input(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Start_day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End_day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mode,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RawInflow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WLSTO, Character, Demand,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Rulecurve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)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CF2EB2-4307-F884-F800-A95D9FAEF9B8}"/>
                </a:ext>
              </a:extLst>
            </p:cNvPr>
            <p:cNvSpPr/>
            <p:nvPr/>
          </p:nvSpPr>
          <p:spPr>
            <a:xfrm>
              <a:off x="1099754" y="1627828"/>
              <a:ext cx="2430183" cy="1163394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Days = (Start day – End day) + 1</a:t>
              </a:r>
            </a:p>
            <a:p>
              <a:r>
                <a:rPr lang="en-US" altLang="ko-KR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#</a:t>
              </a:r>
              <a:r>
                <a:rPr lang="ko-KR" altLang="en-US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자료 구축</a:t>
              </a:r>
              <a:endPara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Inflow, NHSTO, RSTO, LSTO, ISTO</a:t>
              </a:r>
            </a:p>
            <a:p>
              <a:r>
                <a:rPr lang="en-US" altLang="ko-KR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#</a:t>
              </a:r>
              <a:r>
                <a:rPr lang="ko-KR" altLang="en-US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결과 데이터 출력변수 초기화</a:t>
              </a:r>
              <a:endPara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  <a:p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Result_JAJJ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Result_DH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Result_SJG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7FF243EA-0DB0-5208-FEDF-4F7CC3D3BD60}"/>
                </a:ext>
              </a:extLst>
            </p:cNvPr>
            <p:cNvSpPr/>
            <p:nvPr/>
          </p:nvSpPr>
          <p:spPr>
            <a:xfrm>
              <a:off x="1236067" y="2917558"/>
              <a:ext cx="2157557" cy="639497"/>
            </a:xfrm>
            <a:prstGeom prst="flowChartDecision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For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i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in range(days)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C2D35A-67C4-0DFF-2CBD-94FBCED2EBBD}"/>
                </a:ext>
              </a:extLst>
            </p:cNvPr>
            <p:cNvSpPr/>
            <p:nvPr/>
          </p:nvSpPr>
          <p:spPr>
            <a:xfrm>
              <a:off x="783716" y="3683391"/>
              <a:ext cx="3062259" cy="745001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# Demand </a:t>
              </a:r>
              <a:r>
                <a:rPr lang="ko-KR" altLang="en-US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결정</a:t>
              </a:r>
              <a:endPara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[</a:t>
              </a:r>
              <a:r>
                <a:rPr lang="en-US" altLang="ko-KR" sz="1050" dirty="0">
                  <a:solidFill>
                    <a:schemeClr val="tx1"/>
                  </a:solidFill>
                  <a:highlight>
                    <a:srgbClr val="FFFF00"/>
                  </a:highlight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State] = </a:t>
              </a:r>
              <a:r>
                <a:rPr lang="en-US" altLang="ko-KR" sz="1050" dirty="0" err="1">
                  <a:solidFill>
                    <a:schemeClr val="tx1"/>
                  </a:solidFill>
                  <a:highlight>
                    <a:srgbClr val="C0C0C0"/>
                  </a:highlight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Determine_Demand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(mode, Monthly Demand, month, day, STO, Inflow, Daily Rule Curve, State)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0226D8-9EFD-70F8-994F-77F3EBF8A29D}"/>
                </a:ext>
              </a:extLst>
            </p:cNvPr>
            <p:cNvSpPr/>
            <p:nvPr/>
          </p:nvSpPr>
          <p:spPr>
            <a:xfrm>
              <a:off x="783716" y="4554728"/>
              <a:ext cx="3062259" cy="745001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# </a:t>
              </a:r>
              <a:r>
                <a:rPr lang="ko-KR" altLang="en-US" sz="1050" dirty="0">
                  <a:solidFill>
                    <a:srgbClr val="00206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댐 운영</a:t>
              </a:r>
              <a:endParaRPr lang="en-US" altLang="ko-KR" sz="1050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[STO, WL, Supply,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Sp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] = </a:t>
              </a:r>
              <a:r>
                <a:rPr lang="en-US" altLang="ko-KR" sz="1050" dirty="0" err="1">
                  <a:solidFill>
                    <a:schemeClr val="tx1"/>
                  </a:solidFill>
                  <a:highlight>
                    <a:srgbClr val="C0C0C0"/>
                  </a:highlight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Dam_Operation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(WLSTO, Inflow, STO, NHSTO, LSTO, </a:t>
              </a:r>
              <a:r>
                <a:rPr lang="en-US" altLang="ko-KR" sz="1050" dirty="0">
                  <a:solidFill>
                    <a:schemeClr val="tx1"/>
                  </a:solidFill>
                  <a:highlight>
                    <a:srgbClr val="FFFF00"/>
                  </a:highlight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Demand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)</a:t>
              </a:r>
            </a:p>
          </p:txBody>
        </p:sp>
        <p:sp>
          <p:nvSpPr>
            <p:cNvPr id="23" name="순서도: 데이터 22">
              <a:extLst>
                <a:ext uri="{FF2B5EF4-FFF2-40B4-BE49-F238E27FC236}">
                  <a16:creationId xmlns:a16="http://schemas.microsoft.com/office/drawing/2014/main" id="{88820CF9-F2EB-F623-6D8B-B8C17F8749BD}"/>
                </a:ext>
              </a:extLst>
            </p:cNvPr>
            <p:cNvSpPr/>
            <p:nvPr/>
          </p:nvSpPr>
          <p:spPr>
            <a:xfrm>
              <a:off x="1236067" y="5426065"/>
              <a:ext cx="2157557" cy="836208"/>
            </a:xfrm>
            <a:prstGeom prst="flowChartInputOutpu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Output(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Result_JA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Result_DH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Result_SJG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)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25" name="순서도: 수행의 시작/종료 24">
              <a:extLst>
                <a:ext uri="{FF2B5EF4-FFF2-40B4-BE49-F238E27FC236}">
                  <a16:creationId xmlns:a16="http://schemas.microsoft.com/office/drawing/2014/main" id="{655B392B-55D7-7615-DB63-1ED216DC691B}"/>
                </a:ext>
              </a:extLst>
            </p:cNvPr>
            <p:cNvSpPr/>
            <p:nvPr/>
          </p:nvSpPr>
          <p:spPr>
            <a:xfrm>
              <a:off x="1406292" y="6388607"/>
              <a:ext cx="1817106" cy="418386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End</a:t>
              </a:r>
              <a:endParaRPr lang="ko-KR" altLang="en-US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86DCD5B-9605-2FA2-5258-3F80976FD0CF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2314845" y="477758"/>
              <a:ext cx="0" cy="12633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6CE678B-43A5-AA91-4F3B-CBDEB4F24815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2314845" y="1501492"/>
              <a:ext cx="1" cy="12633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28DE943-A45D-0747-8836-B6189BE4BDEE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314846" y="2791222"/>
              <a:ext cx="0" cy="12633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AF11320-A8D1-98F1-9F26-EAB782733C15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2314846" y="3557055"/>
              <a:ext cx="0" cy="12633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0AFE98-6BCF-9790-A6B1-5930DA3DFAF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2314846" y="4428392"/>
              <a:ext cx="0" cy="12633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115C09-DA44-8886-6BF3-18056A185D5F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>
              <a:off x="2314846" y="5299729"/>
              <a:ext cx="0" cy="12633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827CBCC-AD6F-D2E7-6806-62564A3C7232}"/>
                </a:ext>
              </a:extLst>
            </p:cNvPr>
            <p:cNvCxnSpPr>
              <a:stCxn id="23" idx="4"/>
              <a:endCxn id="25" idx="0"/>
            </p:cNvCxnSpPr>
            <p:nvPr/>
          </p:nvCxnSpPr>
          <p:spPr>
            <a:xfrm flipH="1">
              <a:off x="2314845" y="6262273"/>
              <a:ext cx="1" cy="12633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986AA36-3E74-E987-3008-EC347A64C259}"/>
                </a:ext>
              </a:extLst>
            </p:cNvPr>
            <p:cNvCxnSpPr>
              <a:stCxn id="23" idx="1"/>
              <a:endCxn id="14" idx="1"/>
            </p:cNvCxnSpPr>
            <p:nvPr/>
          </p:nvCxnSpPr>
          <p:spPr>
            <a:xfrm rot="16200000" flipV="1">
              <a:off x="681078" y="3792296"/>
              <a:ext cx="2188758" cy="1078779"/>
            </a:xfrm>
            <a:prstGeom prst="bentConnector4">
              <a:avLst>
                <a:gd name="adj1" fmla="val 3352"/>
                <a:gd name="adj2" fmla="val 162338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F16D82-2DB1-FFA5-52E8-B50FD2B74854}"/>
              </a:ext>
            </a:extLst>
          </p:cNvPr>
          <p:cNvSpPr/>
          <p:nvPr/>
        </p:nvSpPr>
        <p:spPr>
          <a:xfrm>
            <a:off x="9160062" y="449168"/>
            <a:ext cx="1790968" cy="3014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* </a:t>
            </a:r>
            <a:r>
              <a:rPr lang="ko-KR" altLang="en-US" sz="10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지류 및 하류지점 유량 추가</a:t>
            </a:r>
          </a:p>
        </p:txBody>
      </p:sp>
    </p:spTree>
    <p:extLst>
      <p:ext uri="{BB962C8B-B14F-4D97-AF65-F5344CB8AC3E}">
        <p14:creationId xmlns:p14="http://schemas.microsoft.com/office/powerpoint/2010/main" val="13434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715D1-0CEC-52F9-FB74-F3C86D18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5E0CCF-1098-0D74-2407-8B7CC96AE6F5}"/>
              </a:ext>
            </a:extLst>
          </p:cNvPr>
          <p:cNvSpPr/>
          <p:nvPr/>
        </p:nvSpPr>
        <p:spPr>
          <a:xfrm>
            <a:off x="9605818" y="37281"/>
            <a:ext cx="2597627" cy="4796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rPr>
              <a:t>main.py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0A7E7E-24E0-3697-86A2-8460D322C4D9}"/>
              </a:ext>
            </a:extLst>
          </p:cNvPr>
          <p:cNvGrpSpPr/>
          <p:nvPr/>
        </p:nvGrpSpPr>
        <p:grpSpPr>
          <a:xfrm>
            <a:off x="4500032" y="277092"/>
            <a:ext cx="3191936" cy="6303816"/>
            <a:chOff x="4500032" y="277092"/>
            <a:chExt cx="3191936" cy="6303816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6948651A-2885-9D8C-A245-C6898407D82A}"/>
                </a:ext>
              </a:extLst>
            </p:cNvPr>
            <p:cNvSpPr/>
            <p:nvPr/>
          </p:nvSpPr>
          <p:spPr>
            <a:xfrm>
              <a:off x="5187447" y="277092"/>
              <a:ext cx="1817106" cy="418386"/>
            </a:xfrm>
            <a:prstGeom prst="flowChartTerminator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Start</a:t>
              </a:r>
              <a:endParaRPr lang="ko-KR" altLang="en-US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C9AFB2-D95F-D0B8-A22B-DEBF86866EA0}"/>
                </a:ext>
              </a:extLst>
            </p:cNvPr>
            <p:cNvSpPr/>
            <p:nvPr/>
          </p:nvSpPr>
          <p:spPr>
            <a:xfrm>
              <a:off x="4500032" y="1941508"/>
              <a:ext cx="3191936" cy="86447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Start_day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= "1998-10-01"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End_day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 =</a:t>
              </a:r>
              <a:r>
                <a:rPr lang="ko-KR" altLang="en-US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 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"2024-01-05"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Mode = 1 or 2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RawInflow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WLSTO,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MonthlyDamand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Character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sp>
          <p:nvSpPr>
            <p:cNvPr id="25" name="순서도: 수행의 시작/종료 24">
              <a:extLst>
                <a:ext uri="{FF2B5EF4-FFF2-40B4-BE49-F238E27FC236}">
                  <a16:creationId xmlns:a16="http://schemas.microsoft.com/office/drawing/2014/main" id="{BD9BE3A4-D31B-6225-AA01-584B0561105F}"/>
                </a:ext>
              </a:extLst>
            </p:cNvPr>
            <p:cNvSpPr/>
            <p:nvPr/>
          </p:nvSpPr>
          <p:spPr>
            <a:xfrm>
              <a:off x="5187447" y="6162522"/>
              <a:ext cx="1817106" cy="418386"/>
            </a:xfrm>
            <a:prstGeom prst="flowChartTerminator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End</a:t>
              </a:r>
              <a:endParaRPr lang="ko-KR" altLang="en-US" sz="105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DA067F6-DF90-D4A6-3379-F3DBA28DB8ED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6096000" y="695478"/>
              <a:ext cx="0" cy="12460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C5FCB1D-7441-E94D-7E9E-87E92B908AE7}"/>
                </a:ext>
              </a:extLst>
            </p:cNvPr>
            <p:cNvCxnSpPr>
              <a:cxnSpLocks/>
              <a:stCxn id="7" idx="2"/>
              <a:endCxn id="25" idx="0"/>
            </p:cNvCxnSpPr>
            <p:nvPr/>
          </p:nvCxnSpPr>
          <p:spPr>
            <a:xfrm>
              <a:off x="6096000" y="4916492"/>
              <a:ext cx="0" cy="12460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5D9030-8F6B-250E-FB41-7C16B85CAD45}"/>
                </a:ext>
              </a:extLst>
            </p:cNvPr>
            <p:cNvSpPr/>
            <p:nvPr/>
          </p:nvSpPr>
          <p:spPr>
            <a:xfrm>
              <a:off x="4500032" y="4052015"/>
              <a:ext cx="3191936" cy="86447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[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result_JAJJ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result_DH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result_SJG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] = </a:t>
              </a:r>
              <a:r>
                <a:rPr lang="en-US" altLang="ko-KR" sz="1050" dirty="0" err="1">
                  <a:solidFill>
                    <a:schemeClr val="tx1"/>
                  </a:solidFill>
                  <a:highlight>
                    <a:srgbClr val="C0C0C0"/>
                  </a:highlight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reservoir_system_operation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(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Start_day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End_day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mode,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RawInflow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, WLSTO, Character, Demand, </a:t>
              </a:r>
              <a:r>
                <a:rPr lang="en-US" altLang="ko-KR" sz="105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Rulecurve</a:t>
              </a:r>
              <a:r>
                <a:rPr lang="en-US" altLang="ko-KR" sz="10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DLaM Display" panose="020F0502020204030204" pitchFamily="2" charset="0"/>
                </a:rPr>
                <a:t>)</a:t>
              </a:r>
              <a:endParaRPr lang="ko-KR" altLang="en-US" sz="105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DLaM Display" panose="020F0502020204030204" pitchFamily="2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1E568BD-68BD-C944-958A-84B65BE4AF50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6096000" y="2805985"/>
              <a:ext cx="0" cy="12460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70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639</Words>
  <Application>Microsoft Office PowerPoint</Application>
  <PresentationFormat>와이드스크린</PresentationFormat>
  <Paragraphs>112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Seonmi Lee</dc:creator>
  <cp:lastModifiedBy>Seonmi Lee</cp:lastModifiedBy>
  <cp:revision>41</cp:revision>
  <dcterms:created xsi:type="dcterms:W3CDTF">2025-03-11T06:36:17Z</dcterms:created>
  <dcterms:modified xsi:type="dcterms:W3CDTF">2025-03-14T02:28:19Z</dcterms:modified>
</cp:coreProperties>
</file>