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91" r:id="rId2"/>
    <p:sldId id="399" r:id="rId3"/>
    <p:sldId id="394" r:id="rId4"/>
    <p:sldId id="370" r:id="rId5"/>
    <p:sldId id="397" r:id="rId6"/>
    <p:sldId id="371" r:id="rId7"/>
    <p:sldId id="400" r:id="rId8"/>
    <p:sldId id="386" r:id="rId9"/>
    <p:sldId id="376" r:id="rId10"/>
    <p:sldId id="393" r:id="rId11"/>
  </p:sldIdLst>
  <p:sldSz cx="9144000" cy="6858000" type="screen4x3"/>
  <p:notesSz cx="6807200" cy="9939338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96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631E6-F56D-44C4-AAFA-C8318676F32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AB6C0-1A29-40AD-8E13-D7A8FF674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82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E4F4-E929-48CD-B7FD-1A54A86DD71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97B6-6066-4D07-8C91-00CB6918E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2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6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6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97B6-6066-4D07-8C91-00CB6918E4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4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72562" y="6581250"/>
            <a:ext cx="8607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 userDrawn="1"/>
        </p:nvGrpSpPr>
        <p:grpSpPr>
          <a:xfrm>
            <a:off x="529840" y="31531"/>
            <a:ext cx="586478" cy="788864"/>
            <a:chOff x="546932" y="65715"/>
            <a:chExt cx="586478" cy="7888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46932" y="65716"/>
              <a:ext cx="586478" cy="78886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6932" y="65715"/>
              <a:ext cx="586478" cy="113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705461" y="65687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D098FA-EE0F-426B-8A1C-C38786659297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  <p:pic>
        <p:nvPicPr>
          <p:cNvPr id="11" name="Picture 2" descr="íêµ­ê±´ì¤ê¸°ì ì°êµ¬ì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31" y="128663"/>
            <a:ext cx="1499418" cy="33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4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7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gif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gif"/><Relationship Id="rId10" Type="http://schemas.openxmlformats.org/officeDocument/2006/relationships/image" Target="../media/image8.png"/><Relationship Id="rId19" Type="http://schemas.openxmlformats.org/officeDocument/2006/relationships/image" Target="../media/image17.gif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hyperlink" Target="https://www.kitech.re.kr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gif"/><Relationship Id="rId3" Type="http://schemas.openxmlformats.org/officeDocument/2006/relationships/image" Target="../media/image3.png"/><Relationship Id="rId21" Type="http://schemas.openxmlformats.org/officeDocument/2006/relationships/hyperlink" Target="https://www.kitech.re.kr/" TargetMode="External"/><Relationship Id="rId7" Type="http://schemas.openxmlformats.org/officeDocument/2006/relationships/image" Target="../media/image1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gif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974839" y="1629325"/>
            <a:ext cx="7203486" cy="51829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450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rPr>
              <a:t>공공혁신조달 연계 무인이동체 및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rPr>
              <a:t>SW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rPr>
              <a:t>플랫폼 개발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j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53780" r="30698" b="12201"/>
          <a:stretch/>
        </p:blipFill>
        <p:spPr>
          <a:xfrm>
            <a:off x="7613425" y="78622"/>
            <a:ext cx="1403271" cy="3660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0" y="112806"/>
            <a:ext cx="1320424" cy="288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402" y="112806"/>
            <a:ext cx="1116968" cy="288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178" y="112806"/>
            <a:ext cx="894312" cy="2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3522" y="3821668"/>
            <a:ext cx="2610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2019. 11. 19</a:t>
            </a:r>
          </a:p>
          <a:p>
            <a:pPr algn="ctr"/>
            <a:r>
              <a:rPr lang="en-US" altLang="ko-KR" b="1" dirty="0"/>
              <a:t>(3-12) </a:t>
            </a:r>
            <a:r>
              <a:rPr lang="ko-KR" altLang="en-US" b="1" dirty="0"/>
              <a:t>한성대학교</a:t>
            </a:r>
            <a:endParaRPr lang="en-US" altLang="ko-KR" b="1" dirty="0"/>
          </a:p>
          <a:p>
            <a:pPr algn="ctr"/>
            <a:r>
              <a:rPr lang="ko-KR" altLang="en-US" b="1" dirty="0"/>
              <a:t>세부연구책임자</a:t>
            </a:r>
            <a:r>
              <a:rPr lang="en-US" altLang="ko-KR" b="1" dirty="0"/>
              <a:t>: </a:t>
            </a:r>
            <a:r>
              <a:rPr lang="ko-KR" altLang="en-US" b="1" dirty="0"/>
              <a:t>허준영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546492" y="2172861"/>
            <a:ext cx="8060180" cy="127665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4500"/>
              </a:lnSpc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하천조사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및 모니터링 특화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플랫폼 기반 하천관리 기술 개발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algn="ctr">
              <a:lnSpc>
                <a:spcPts val="4500"/>
              </a:lnSpc>
              <a:spcBef>
                <a:spcPct val="0"/>
              </a:spcBef>
              <a:defRPr/>
            </a:pP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드론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기반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원격센싱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최적화 기술 개발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748" y="112806"/>
            <a:ext cx="718488" cy="288000"/>
          </a:xfrm>
          <a:prstGeom prst="rect">
            <a:avLst/>
          </a:prstGeom>
        </p:spPr>
      </p:pic>
      <p:pic>
        <p:nvPicPr>
          <p:cNvPr id="15" name="Picture 2" descr="íêµ­ê±´ì¤ê¸°ì ì°êµ¬ì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7" y="4894383"/>
            <a:ext cx="1499418" cy="33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NU ì¸ì²ëíêµ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7" y="4939913"/>
            <a:ext cx="1499417" cy="24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EOSTO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44" y="4890208"/>
            <a:ext cx="1499417" cy="3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lvitech.com/jin_LVI/images/Product/Product_1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3" t="26814" r="4407" b="36626"/>
          <a:stretch/>
        </p:blipFill>
        <p:spPr bwMode="auto">
          <a:xfrm>
            <a:off x="5643726" y="4926226"/>
            <a:ext cx="1499417" cy="2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466647" y="4893224"/>
            <a:ext cx="134043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20000"/>
              </a:lnSpc>
            </a:pPr>
            <a:r>
              <a:rPr lang="en-US" altLang="ko-KR" sz="1400" b="1" i="1" kern="0" dirty="0">
                <a:solidFill>
                  <a:srgbClr val="000000"/>
                </a:solidFill>
                <a:ea typeface="돋움" panose="020B0600000101010101" pitchFamily="50" charset="-127"/>
              </a:rPr>
              <a:t>Elite Geomatics</a:t>
            </a:r>
            <a:endParaRPr lang="en-US" altLang="ko-KR" sz="2000" i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567" y="5370654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b="1" i="1" dirty="0"/>
              <a:t>3D Ideas Inc.</a:t>
            </a:r>
            <a:endParaRPr lang="en-US" altLang="ko-KR" sz="1400" i="1" dirty="0"/>
          </a:p>
        </p:txBody>
      </p:sp>
      <p:pic>
        <p:nvPicPr>
          <p:cNvPr id="27" name="Picture 18" descr="ìê·¸ëì² í¼í©í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44" y="5417126"/>
            <a:ext cx="1499417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ìì¸ëíêµ UI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26" y="5282337"/>
            <a:ext cx="1499422" cy="52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ì¸ì ëíêµ êµ­ìë¬¸ì¢ì°ì¡°í©(ê°ë¡í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0" y="5349634"/>
            <a:ext cx="1335366" cy="39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575" y="5823404"/>
            <a:ext cx="1376423" cy="3865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4" y="5823962"/>
            <a:ext cx="906422" cy="3587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3087" y="5844815"/>
            <a:ext cx="1487553" cy="31701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43725" y="5808536"/>
            <a:ext cx="1499417" cy="38957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61" y="5807338"/>
            <a:ext cx="893183" cy="39197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0"/>
          <a:srcRect b="11614"/>
          <a:stretch/>
        </p:blipFill>
        <p:spPr>
          <a:xfrm>
            <a:off x="2184656" y="6365168"/>
            <a:ext cx="1477478" cy="372401"/>
          </a:xfrm>
          <a:prstGeom prst="rect">
            <a:avLst/>
          </a:prstGeom>
        </p:spPr>
      </p:pic>
      <p:pic>
        <p:nvPicPr>
          <p:cNvPr id="36" name="Picture 16" descr="ìììì¡°ì¬ê¸°ì ì CIì ëí ì´ë¯¸ì§ ê²ìê²°ê³¼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9" y="5342573"/>
            <a:ext cx="1091353" cy="4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KITECH 한국생산기술연구원">
            <a:hlinkClick r:id="rId22" tooltip="KITECH 한국생산기술연구원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9" y="6354887"/>
            <a:ext cx="1268634" cy="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46398" y="2088222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+mn-ea"/>
              </a:rPr>
              <a:t>감사합니다</a:t>
            </a:r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3309" y="3103885"/>
            <a:ext cx="19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Thank you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53780" r="30698" b="12201"/>
          <a:stretch/>
        </p:blipFill>
        <p:spPr>
          <a:xfrm>
            <a:off x="7877739" y="137076"/>
            <a:ext cx="1086749" cy="283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0" y="112806"/>
            <a:ext cx="1320424" cy="28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02" y="112806"/>
            <a:ext cx="1116968" cy="288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178" y="112806"/>
            <a:ext cx="894312" cy="288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748" y="112806"/>
            <a:ext cx="718488" cy="288000"/>
          </a:xfrm>
          <a:prstGeom prst="rect">
            <a:avLst/>
          </a:prstGeom>
        </p:spPr>
      </p:pic>
      <p:pic>
        <p:nvPicPr>
          <p:cNvPr id="13" name="Picture 2" descr="íêµ­ê±´ì¤ê¸°ì ì°êµ¬ì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7" y="4894383"/>
            <a:ext cx="1499418" cy="33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NU ì¸ì²ëíêµ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7" y="4939913"/>
            <a:ext cx="1499417" cy="24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GEOSTO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44" y="4890208"/>
            <a:ext cx="1499417" cy="3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lvitech.com/jin_LVI/images/Product/Product_1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3" t="26814" r="4407" b="36626"/>
          <a:stretch/>
        </p:blipFill>
        <p:spPr bwMode="auto">
          <a:xfrm>
            <a:off x="5643726" y="4926226"/>
            <a:ext cx="1499417" cy="2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466647" y="4893224"/>
            <a:ext cx="134043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20000"/>
              </a:lnSpc>
            </a:pPr>
            <a:r>
              <a:rPr lang="en-US" altLang="ko-KR" sz="1400" b="1" i="1" kern="0" dirty="0">
                <a:solidFill>
                  <a:srgbClr val="000000"/>
                </a:solidFill>
                <a:ea typeface="돋움" panose="020B0600000101010101" pitchFamily="50" charset="-127"/>
              </a:rPr>
              <a:t>Elite Geomatics</a:t>
            </a:r>
            <a:endParaRPr lang="en-US" altLang="ko-KR" sz="2000" i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3567" y="5370654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b="1" i="1" dirty="0"/>
              <a:t>3D Ideas Inc.</a:t>
            </a:r>
            <a:endParaRPr lang="en-US" altLang="ko-KR" sz="1400" i="1" dirty="0"/>
          </a:p>
        </p:txBody>
      </p:sp>
      <p:pic>
        <p:nvPicPr>
          <p:cNvPr id="19" name="Picture 18" descr="ìê·¸ëì² í¼í©í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44" y="5417126"/>
            <a:ext cx="1499417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ìì¸ëíêµ UI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26" y="5282337"/>
            <a:ext cx="1499422" cy="52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ì¸ì ëíêµ êµ­ìë¬¸ì¢ì°ì¡°í©(ê°ë¡í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0" y="5349634"/>
            <a:ext cx="1335366" cy="39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575" y="5823404"/>
            <a:ext cx="1376423" cy="3865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4" y="5823962"/>
            <a:ext cx="906422" cy="3587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93087" y="5844815"/>
            <a:ext cx="1487553" cy="31701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43725" y="5808536"/>
            <a:ext cx="1499417" cy="38957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61" y="5807338"/>
            <a:ext cx="893183" cy="39197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9"/>
          <a:srcRect b="11614"/>
          <a:stretch/>
        </p:blipFill>
        <p:spPr>
          <a:xfrm>
            <a:off x="2184656" y="6365168"/>
            <a:ext cx="1477478" cy="372401"/>
          </a:xfrm>
          <a:prstGeom prst="rect">
            <a:avLst/>
          </a:prstGeom>
        </p:spPr>
      </p:pic>
      <p:pic>
        <p:nvPicPr>
          <p:cNvPr id="36" name="Picture 16" descr="ìììì¡°ì¬ê¸°ì ì CIì ëí ì´ë¯¸ì§ ê²ìê²°ê³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9" y="5342573"/>
            <a:ext cx="1091353" cy="4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KITECH 한국생산기술연구원">
            <a:hlinkClick r:id="rId21" tooltip="KITECH 한국생산기술연구원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9" y="6354887"/>
            <a:ext cx="1268634" cy="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72562" y="6435968"/>
            <a:ext cx="8607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2588" y="537937"/>
            <a:ext cx="860766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69874" y="169206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2800" b="1" spc="3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4011" y="1716205"/>
            <a:ext cx="32335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연구과제개요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연구의 필요성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연구목표 및 주요연구내용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연구협력체계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세부연구계획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연구추진일정</a:t>
            </a:r>
            <a:endParaRPr lang="en-US" altLang="ko-KR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중간단계 주요연구실적</a:t>
            </a:r>
          </a:p>
        </p:txBody>
      </p:sp>
    </p:spTree>
    <p:extLst>
      <p:ext uri="{BB962C8B-B14F-4D97-AF65-F5344CB8AC3E}">
        <p14:creationId xmlns:p14="http://schemas.microsoft.com/office/powerpoint/2010/main" val="16828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연구과제개요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435" y="1217790"/>
          <a:ext cx="8101756" cy="47614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1748">
                  <a:extLst>
                    <a:ext uri="{9D8B030D-6E8A-4147-A177-3AD203B41FA5}">
                      <a16:colId xmlns:a16="http://schemas.microsoft.com/office/drawing/2014/main" val="3084309672"/>
                    </a:ext>
                  </a:extLst>
                </a:gridCol>
                <a:gridCol w="6310008">
                  <a:extLst>
                    <a:ext uri="{9D8B030D-6E8A-4147-A177-3AD203B41FA5}">
                      <a16:colId xmlns:a16="http://schemas.microsoft.com/office/drawing/2014/main" val="1219050080"/>
                    </a:ext>
                  </a:extLst>
                </a:gridCol>
              </a:tblGrid>
              <a:tr h="54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연구과제명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하천조사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모니터링 특화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드론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플랫폼 기반 하천관리 기술 개발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258201"/>
                  </a:ext>
                </a:extLst>
              </a:tr>
              <a:tr h="919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주관연구기관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책임자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한국건설기술연구원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주관연구책임자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이동섭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435052"/>
                  </a:ext>
                </a:extLst>
              </a:tr>
              <a:tr h="167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참여기관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인천대학교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지오스토리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엘브이아이테크놀러지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Geomatics,</a:t>
                      </a:r>
                    </a:p>
                    <a:p>
                      <a:pPr marL="9048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3D IDEAS,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한국수자원조사기술원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단국대학교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서울대학교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인제대학교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9048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명지대학교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한성대학교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샘코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㈜공간정보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제이와이시스템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9048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한국생산기술연구원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㈜지오씨엔아이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931361"/>
                  </a:ext>
                </a:extLst>
              </a:tr>
              <a:tr h="54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연구기간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2019. 6. 28. ~ 2023. 6. 27. (48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051071"/>
                  </a:ext>
                </a:extLst>
              </a:tr>
              <a:tr h="541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차년도 연구기간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2019. 6. 28. ~ 2020. 3. 27.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58538"/>
                  </a:ext>
                </a:extLst>
              </a:tr>
              <a:tr h="54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차년도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백만원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백만원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00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i="1" dirty="0" err="1">
                          <a:latin typeface="+mn-ea"/>
                          <a:ea typeface="+mn-ea"/>
                        </a:rPr>
                        <a:t>기업부담금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3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연구의 필요성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188" y="1367304"/>
            <a:ext cx="7749557" cy="153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원격센싱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대용량 데이터 분석 최적화 기술 필요성</a:t>
            </a:r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스마트하천관리 실현을 위한 </a:t>
            </a:r>
            <a:r>
              <a:rPr lang="ko-KR" altLang="en-US" sz="1200" b="1" dirty="0" err="1"/>
              <a:t>드론에서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초분광영상</a:t>
            </a:r>
            <a:r>
              <a:rPr lang="ko-KR" altLang="en-US" sz="1200" b="1" dirty="0"/>
              <a:t> 기반 </a:t>
            </a:r>
            <a:r>
              <a:rPr lang="ko-KR" altLang="en-US" sz="1200" b="1" dirty="0" err="1"/>
              <a:t>하천정보</a:t>
            </a:r>
            <a:r>
              <a:rPr lang="ko-KR" altLang="en-US" sz="1200" b="1" dirty="0"/>
              <a:t> 계측</a:t>
            </a:r>
            <a:endParaRPr lang="en-US" altLang="ko-KR" sz="1200" b="1" dirty="0"/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/>
              <a:t>초분광영상</a:t>
            </a:r>
            <a:r>
              <a:rPr lang="ko-KR" altLang="en-US" sz="1200" b="1" dirty="0"/>
              <a:t> 카메라는 방대한 용량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수십 </a:t>
            </a:r>
            <a:r>
              <a:rPr lang="en-US" altLang="ko-KR" sz="1200" b="1" dirty="0"/>
              <a:t>GB)</a:t>
            </a:r>
            <a:r>
              <a:rPr lang="ko-KR" altLang="en-US" sz="1200" b="1" dirty="0"/>
              <a:t>의 데이터 생성</a:t>
            </a:r>
            <a:endParaRPr lang="en-US" altLang="ko-KR" sz="1200" b="1" dirty="0"/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/>
              <a:t>드론에서</a:t>
            </a:r>
            <a:r>
              <a:rPr lang="ko-KR" altLang="en-US" sz="1200" b="1" dirty="0"/>
              <a:t> 이 데이터에 대한 </a:t>
            </a:r>
            <a:r>
              <a:rPr lang="ko-KR" altLang="en-US" sz="1200" b="1" dirty="0" err="1"/>
              <a:t>준실시간</a:t>
            </a:r>
            <a:r>
              <a:rPr lang="ko-KR" altLang="en-US" sz="1200" b="1" dirty="0"/>
              <a:t> 분석 및 데이터 전송이 </a:t>
            </a:r>
            <a:r>
              <a:rPr lang="ko-KR" altLang="en-US" sz="1200" b="1" dirty="0" err="1"/>
              <a:t>드론의</a:t>
            </a:r>
            <a:r>
              <a:rPr lang="ko-KR" altLang="en-US" sz="1200" b="1" dirty="0"/>
              <a:t> 제한된 하드웨어로 수행하기 어려움</a:t>
            </a:r>
            <a:endParaRPr lang="en-US" altLang="ko-KR" sz="1200" b="1" dirty="0"/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이를 극복하기 위한 </a:t>
            </a:r>
            <a:r>
              <a:rPr lang="ko-KR" altLang="en-US" sz="1200" b="1" dirty="0" err="1"/>
              <a:t>초분광영상</a:t>
            </a:r>
            <a:r>
              <a:rPr lang="ko-KR" altLang="en-US" sz="1200" b="1" dirty="0"/>
              <a:t> 자료의 처리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전송 간 최적화 기술 개발 필요</a:t>
            </a:r>
            <a:endParaRPr lang="en-US" altLang="ko-KR" sz="12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146141-17BF-0841-86BD-05E28B0E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04" y="3132253"/>
            <a:ext cx="4558063" cy="284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FEEA4-9115-D746-9BC1-8838A170F527}"/>
              </a:ext>
            </a:extLst>
          </p:cNvPr>
          <p:cNvSpPr txBox="1"/>
          <p:nvPr/>
        </p:nvSpPr>
        <p:spPr>
          <a:xfrm>
            <a:off x="2756713" y="5808419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Intel’s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</a:p>
          <a:p>
            <a:r>
              <a:rPr lang="en-US" dirty="0"/>
              <a:t>Computing Stick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45D43-7297-7E42-8BCD-8DE552BBF8E9}"/>
              </a:ext>
            </a:extLst>
          </p:cNvPr>
          <p:cNvSpPr txBox="1"/>
          <p:nvPr/>
        </p:nvSpPr>
        <p:spPr>
          <a:xfrm>
            <a:off x="5035744" y="579237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Nvidia 1080ti</a:t>
            </a:r>
          </a:p>
        </p:txBody>
      </p:sp>
      <p:sp>
        <p:nvSpPr>
          <p:cNvPr id="12" name="화살표: 아래쪽 4">
            <a:extLst>
              <a:ext uri="{FF2B5EF4-FFF2-40B4-BE49-F238E27FC236}">
                <a16:creationId xmlns:a16="http://schemas.microsoft.com/office/drawing/2014/main" id="{4823B77A-A8EF-5C44-B285-69F3E4578B05}"/>
              </a:ext>
            </a:extLst>
          </p:cNvPr>
          <p:cNvSpPr/>
          <p:nvPr/>
        </p:nvSpPr>
        <p:spPr>
          <a:xfrm flipV="1">
            <a:off x="5178391" y="5576441"/>
            <a:ext cx="500514" cy="273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9">
            <a:extLst>
              <a:ext uri="{FF2B5EF4-FFF2-40B4-BE49-F238E27FC236}">
                <a16:creationId xmlns:a16="http://schemas.microsoft.com/office/drawing/2014/main" id="{18E71F46-AD68-724D-A635-73C9DCE706E3}"/>
              </a:ext>
            </a:extLst>
          </p:cNvPr>
          <p:cNvSpPr/>
          <p:nvPr/>
        </p:nvSpPr>
        <p:spPr>
          <a:xfrm flipV="1">
            <a:off x="3361017" y="5576441"/>
            <a:ext cx="500514" cy="273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DE295-4B20-CA42-AFE3-81A2B1E1FA08}"/>
              </a:ext>
            </a:extLst>
          </p:cNvPr>
          <p:cNvSpPr txBox="1"/>
          <p:nvPr/>
        </p:nvSpPr>
        <p:spPr>
          <a:xfrm>
            <a:off x="2113806" y="3139669"/>
            <a:ext cx="48433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서버용과 </a:t>
            </a:r>
            <a:r>
              <a:rPr lang="ko-KR" altLang="en-US" dirty="0" err="1"/>
              <a:t>드론에서</a:t>
            </a:r>
            <a:r>
              <a:rPr lang="ko-KR" altLang="en-US" dirty="0"/>
              <a:t> 사용 가능한 </a:t>
            </a:r>
            <a:r>
              <a:rPr lang="en-US" altLang="ko-KR" dirty="0"/>
              <a:t>NPU</a:t>
            </a:r>
            <a:r>
              <a:rPr lang="ko-KR" altLang="en-US" dirty="0"/>
              <a:t>성능 비교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연구목표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220" y="1050745"/>
            <a:ext cx="957130" cy="174829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연구목표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6193" y="1060004"/>
            <a:ext cx="7302216" cy="17390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원격센싱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데이터 최적화 기술 개발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</a:rPr>
              <a:t> 컴퓨팅 디바이스 및 네트워크 처리 성능과 에너지 소모 관계 모델 개발 </a:t>
            </a:r>
            <a:r>
              <a:rPr lang="en-US" altLang="ko-KR" sz="1200" dirty="0">
                <a:solidFill>
                  <a:schemeClr val="tx1"/>
                </a:solidFill>
              </a:rPr>
              <a:t>(How 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</a:rPr>
              <a:t> 컴퓨팅 디바이스를 기반으로 </a:t>
            </a:r>
            <a:r>
              <a:rPr lang="ko-KR" altLang="en-US" sz="1200" dirty="0" err="1">
                <a:solidFill>
                  <a:schemeClr val="tx1"/>
                </a:solidFill>
              </a:rPr>
              <a:t>원격센싱</a:t>
            </a:r>
            <a:r>
              <a:rPr lang="ko-KR" altLang="en-US" sz="1200" dirty="0">
                <a:solidFill>
                  <a:schemeClr val="tx1"/>
                </a:solidFill>
              </a:rPr>
              <a:t> 알고리즘 최적화 수행 </a:t>
            </a:r>
            <a:r>
              <a:rPr lang="en-US" altLang="ko-KR" sz="1200" dirty="0">
                <a:solidFill>
                  <a:schemeClr val="tx1"/>
                </a:solidFill>
              </a:rPr>
              <a:t>(How 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데이터 </a:t>
            </a:r>
            <a:r>
              <a:rPr lang="ko-KR" altLang="en-US" sz="1200" dirty="0" err="1">
                <a:solidFill>
                  <a:schemeClr val="tx1"/>
                </a:solidFill>
              </a:rPr>
              <a:t>전처리를</a:t>
            </a:r>
            <a:r>
              <a:rPr lang="ko-KR" altLang="en-US" sz="1200" dirty="0">
                <a:solidFill>
                  <a:schemeClr val="tx1"/>
                </a:solidFill>
              </a:rPr>
              <a:t> 통한 네트워크 </a:t>
            </a:r>
            <a:r>
              <a:rPr lang="ko-KR" altLang="en-US" sz="1200" dirty="0" err="1">
                <a:solidFill>
                  <a:schemeClr val="tx1"/>
                </a:solidFill>
              </a:rPr>
              <a:t>전송량</a:t>
            </a:r>
            <a:r>
              <a:rPr lang="ko-KR" altLang="en-US" sz="1200" dirty="0">
                <a:solidFill>
                  <a:schemeClr val="tx1"/>
                </a:solidFill>
              </a:rPr>
              <a:t> 최적화 수행 </a:t>
            </a:r>
            <a:r>
              <a:rPr lang="en-US" altLang="ko-KR" sz="1200" dirty="0">
                <a:solidFill>
                  <a:schemeClr val="tx1"/>
                </a:solidFill>
              </a:rPr>
              <a:t>(How 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636588" lvl="1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성능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에너지 관계 모델을 기반으로 </a:t>
            </a:r>
            <a:r>
              <a:rPr lang="ko-KR" altLang="en-US" sz="1200" dirty="0" err="1">
                <a:solidFill>
                  <a:schemeClr val="tx1"/>
                </a:solidFill>
              </a:rPr>
              <a:t>원격센싱</a:t>
            </a:r>
            <a:r>
              <a:rPr lang="ko-KR" altLang="en-US" sz="1200" dirty="0">
                <a:solidFill>
                  <a:schemeClr val="tx1"/>
                </a:solidFill>
              </a:rPr>
              <a:t> 기술에 에너지 최적 연산 </a:t>
            </a:r>
            <a:r>
              <a:rPr lang="ko-KR" altLang="en-US" sz="1200" dirty="0" err="1">
                <a:solidFill>
                  <a:schemeClr val="tx1"/>
                </a:solidFill>
              </a:rPr>
              <a:t>오프로딩</a:t>
            </a:r>
            <a:r>
              <a:rPr lang="ko-KR" altLang="en-US" sz="1200" dirty="0">
                <a:solidFill>
                  <a:schemeClr val="tx1"/>
                </a:solidFill>
              </a:rPr>
              <a:t> 적용 </a:t>
            </a:r>
            <a:r>
              <a:rPr lang="en-US" altLang="ko-KR" sz="1200" dirty="0">
                <a:solidFill>
                  <a:schemeClr val="tx1"/>
                </a:solidFill>
              </a:rPr>
              <a:t>(How 2)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computation offloading에 대한 이미지 검색결과">
            <a:extLst>
              <a:ext uri="{FF2B5EF4-FFF2-40B4-BE49-F238E27FC236}">
                <a16:creationId xmlns:a16="http://schemas.microsoft.com/office/drawing/2014/main" id="{2D8C8395-D9B8-BA4B-969F-9BAB1561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8" y="2990300"/>
            <a:ext cx="4947972" cy="30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ACCD1-7AD4-A747-BD08-200D25A93695}"/>
              </a:ext>
            </a:extLst>
          </p:cNvPr>
          <p:cNvSpPr txBox="1"/>
          <p:nvPr/>
        </p:nvSpPr>
        <p:spPr>
          <a:xfrm>
            <a:off x="5345398" y="3079803"/>
            <a:ext cx="266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  <a:p>
            <a:pPr marL="342900" indent="-342900">
              <a:buAutoNum type="arabicPeriod"/>
            </a:pPr>
            <a:r>
              <a:rPr lang="en-US" dirty="0"/>
              <a:t>Minimizing the latency</a:t>
            </a:r>
          </a:p>
          <a:p>
            <a:pPr marL="342900" indent="-342900">
              <a:buAutoNum type="arabicPeriod"/>
            </a:pPr>
            <a:r>
              <a:rPr lang="en-US" dirty="0"/>
              <a:t>Minimize energy</a:t>
            </a:r>
          </a:p>
        </p:txBody>
      </p:sp>
      <p:pic>
        <p:nvPicPr>
          <p:cNvPr id="12" name="Picture 4" descr="drone에 대한 이미지 검색결과">
            <a:extLst>
              <a:ext uri="{FF2B5EF4-FFF2-40B4-BE49-F238E27FC236}">
                <a16:creationId xmlns:a16="http://schemas.microsoft.com/office/drawing/2014/main" id="{4F616205-FA7A-D446-93E7-77667F81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8" y="4003133"/>
            <a:ext cx="1175592" cy="11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van에 대한 이미지 검색결과">
            <a:extLst>
              <a:ext uri="{FF2B5EF4-FFF2-40B4-BE49-F238E27FC236}">
                <a16:creationId xmlns:a16="http://schemas.microsoft.com/office/drawing/2014/main" id="{96189F3F-C131-804E-9700-E5A1ABBC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" y="2845263"/>
            <a:ext cx="1681631" cy="9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rone에 대한 이미지 검색결과">
            <a:extLst>
              <a:ext uri="{FF2B5EF4-FFF2-40B4-BE49-F238E27FC236}">
                <a16:creationId xmlns:a16="http://schemas.microsoft.com/office/drawing/2014/main" id="{D311F2E2-492E-9545-A5CC-36621517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8" y="5032696"/>
            <a:ext cx="1175592" cy="11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285DE0-401D-7840-B22C-3901B8C5AC29}"/>
              </a:ext>
            </a:extLst>
          </p:cNvPr>
          <p:cNvSpPr txBox="1"/>
          <p:nvPr/>
        </p:nvSpPr>
        <p:spPr>
          <a:xfrm>
            <a:off x="2015780" y="474044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 오프로딩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1BA19-2B64-E346-B437-CCC631AE6ACB}"/>
              </a:ext>
            </a:extLst>
          </p:cNvPr>
          <p:cNvSpPr txBox="1"/>
          <p:nvPr/>
        </p:nvSpPr>
        <p:spPr>
          <a:xfrm>
            <a:off x="1814148" y="595110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드론에서</a:t>
            </a:r>
            <a:r>
              <a:rPr lang="ko-KR" altLang="en-US" dirty="0"/>
              <a:t> 모든 연산 처리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2B918-3850-A843-AA02-3439078ABE82}"/>
              </a:ext>
            </a:extLst>
          </p:cNvPr>
          <p:cNvSpPr txBox="1"/>
          <p:nvPr/>
        </p:nvSpPr>
        <p:spPr>
          <a:xfrm>
            <a:off x="5345398" y="4195601"/>
            <a:ext cx="364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</a:t>
            </a:r>
          </a:p>
          <a:p>
            <a:pPr marL="342900" indent="-342900">
              <a:buAutoNum type="arabicPeriod"/>
            </a:pPr>
            <a:r>
              <a:rPr lang="en-US" dirty="0"/>
              <a:t>Optimize the algorithm itself</a:t>
            </a:r>
          </a:p>
          <a:p>
            <a:pPr marL="342900" indent="-342900">
              <a:buAutoNum type="arabicPeriod"/>
            </a:pPr>
            <a:r>
              <a:rPr lang="en-US" dirty="0"/>
              <a:t>Find the optimal offloading point satisfying the objectives</a:t>
            </a:r>
          </a:p>
        </p:txBody>
      </p:sp>
    </p:spTree>
    <p:extLst>
      <p:ext uri="{BB962C8B-B14F-4D97-AF65-F5344CB8AC3E}">
        <p14:creationId xmlns:p14="http://schemas.microsoft.com/office/powerpoint/2010/main" val="398243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연구협력체계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6" y="854620"/>
            <a:ext cx="7486537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세부연구계획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89659" y="1051131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05" y="1008209"/>
            <a:ext cx="603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한성대학교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드론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원격센싱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최적화 기술 개발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19602" y="1666430"/>
            <a:ext cx="4131733" cy="47343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9659" y="1666430"/>
            <a:ext cx="3711408" cy="47343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659" y="1477422"/>
            <a:ext cx="1270845" cy="25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세부연구내용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29258" y="1477422"/>
            <a:ext cx="1270845" cy="25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예상산출물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598126" y="1755333"/>
            <a:ext cx="3660607" cy="4533785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vl="0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드론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연산 최적화를 위한 컴퓨팅 및 네트워크 디바이스 분석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딥러닝</a:t>
            </a:r>
            <a:r>
              <a:rPr lang="ko-KR" altLang="en-US" sz="1200" dirty="0">
                <a:solidFill>
                  <a:schemeClr val="tx1"/>
                </a:solidFill>
              </a:rPr>
              <a:t> 또는 컴퓨터 비전</a:t>
            </a:r>
            <a:r>
              <a:rPr lang="en-US" altLang="ko-KR" sz="1200" dirty="0">
                <a:solidFill>
                  <a:schemeClr val="tx1"/>
                </a:solidFill>
              </a:rPr>
              <a:t>(CV) </a:t>
            </a:r>
            <a:r>
              <a:rPr lang="ko-KR" altLang="en-US" sz="1200" dirty="0">
                <a:solidFill>
                  <a:schemeClr val="tx1"/>
                </a:solidFill>
              </a:rPr>
              <a:t>연산을 위해 </a:t>
            </a:r>
            <a:r>
              <a:rPr lang="ko-KR" altLang="en-US" sz="1200" dirty="0" err="1">
                <a:solidFill>
                  <a:schemeClr val="tx1"/>
                </a:solidFill>
              </a:rPr>
              <a:t>드론에서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활용 가능한 저전력 컴퓨팅 디바이스</a:t>
            </a:r>
            <a:r>
              <a:rPr lang="ko-KR" altLang="en-US" sz="1200" dirty="0">
                <a:solidFill>
                  <a:schemeClr val="tx1"/>
                </a:solidFill>
              </a:rPr>
              <a:t>들의 </a:t>
            </a:r>
            <a:r>
              <a:rPr lang="ko-KR" altLang="en-US" sz="1200" b="1" dirty="0">
                <a:solidFill>
                  <a:schemeClr val="tx1"/>
                </a:solidFill>
              </a:rPr>
              <a:t>성능과 에너지 모델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에너지 당 처리량 등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</a:rPr>
              <a:t>연구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드론에서</a:t>
            </a:r>
            <a:r>
              <a:rPr lang="ko-KR" altLang="en-US" sz="1200" dirty="0">
                <a:solidFill>
                  <a:schemeClr val="tx1"/>
                </a:solidFill>
              </a:rPr>
              <a:t> 활용 가능한 네트워크 디바이스의 </a:t>
            </a:r>
            <a:r>
              <a:rPr lang="ko-KR" altLang="en-US" sz="1200" b="1" dirty="0">
                <a:solidFill>
                  <a:schemeClr val="tx1"/>
                </a:solidFill>
              </a:rPr>
              <a:t>성능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에너지 모델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에너지당 </a:t>
            </a:r>
            <a:r>
              <a:rPr lang="ko-KR" altLang="en-US" sz="1200" b="1" dirty="0" err="1">
                <a:solidFill>
                  <a:schemeClr val="tx1"/>
                </a:solidFill>
              </a:rPr>
              <a:t>전송량</a:t>
            </a:r>
            <a:r>
              <a:rPr lang="ko-KR" altLang="en-US" sz="1200" b="1" dirty="0">
                <a:solidFill>
                  <a:schemeClr val="tx1"/>
                </a:solidFill>
              </a:rPr>
              <a:t> 등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</a:rPr>
              <a:t>연구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 성능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에너지 모델을 결합해 </a:t>
            </a:r>
            <a:r>
              <a:rPr lang="ko-KR" altLang="en-US" sz="1200" dirty="0" err="1">
                <a:solidFill>
                  <a:schemeClr val="tx1"/>
                </a:solidFill>
              </a:rPr>
              <a:t>원격센싱</a:t>
            </a:r>
            <a:r>
              <a:rPr lang="ko-KR" altLang="en-US" sz="1200" dirty="0">
                <a:solidFill>
                  <a:schemeClr val="tx1"/>
                </a:solidFill>
              </a:rPr>
              <a:t> 데이터 처리를 위한 </a:t>
            </a:r>
            <a:r>
              <a:rPr lang="ko-KR" altLang="en-US" sz="1200" dirty="0" err="1">
                <a:solidFill>
                  <a:schemeClr val="tx1"/>
                </a:solidFill>
              </a:rPr>
              <a:t>드론에서</a:t>
            </a:r>
            <a:r>
              <a:rPr lang="ko-KR" altLang="en-US" sz="1200" dirty="0">
                <a:solidFill>
                  <a:schemeClr val="tx1"/>
                </a:solidFill>
              </a:rPr>
              <a:t> 컴퓨팅 에너지와 네트워크 전송 에너지의 합을 </a:t>
            </a:r>
            <a:r>
              <a:rPr lang="ko-KR" altLang="en-US" sz="1200" b="1" dirty="0">
                <a:solidFill>
                  <a:schemeClr val="tx1"/>
                </a:solidFill>
              </a:rPr>
              <a:t>최소로 하는 </a:t>
            </a:r>
            <a:r>
              <a:rPr lang="ko-KR" altLang="en-US" sz="1200" b="1" dirty="0" err="1">
                <a:solidFill>
                  <a:schemeClr val="tx1"/>
                </a:solidFill>
              </a:rPr>
              <a:t>최적점</a:t>
            </a:r>
            <a:r>
              <a:rPr lang="ko-KR" altLang="en-US" sz="1200" b="1" dirty="0">
                <a:solidFill>
                  <a:schemeClr val="tx1"/>
                </a:solidFill>
              </a:rPr>
              <a:t> 계산 알고리즘</a:t>
            </a:r>
            <a:r>
              <a:rPr lang="ko-KR" altLang="en-US" sz="1200" dirty="0">
                <a:solidFill>
                  <a:schemeClr val="tx1"/>
                </a:solidFill>
              </a:rPr>
              <a:t> 연구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291D14-64F9-C740-83A5-2C9254FE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83" y="4118439"/>
            <a:ext cx="3900769" cy="2146262"/>
          </a:xfrm>
          <a:prstGeom prst="rect">
            <a:avLst/>
          </a:prstGeom>
        </p:spPr>
      </p:pic>
      <p:pic>
        <p:nvPicPr>
          <p:cNvPr id="15" name="Picture 2" descr="cpu gpu energy model에 대한 이미지 검색결과">
            <a:extLst>
              <a:ext uri="{FF2B5EF4-FFF2-40B4-BE49-F238E27FC236}">
                <a16:creationId xmlns:a16="http://schemas.microsoft.com/office/drawing/2014/main" id="{8EEB9E6B-0AD2-2F4C-A050-85335352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83" y="2152800"/>
            <a:ext cx="2044466" cy="16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91ABC2-4803-AE48-90C4-1763AA32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832" y="2584853"/>
            <a:ext cx="1824828" cy="12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4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연구추진일정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9659" y="1015619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05" y="972697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연차별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추진계획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E34E76-DE70-B249-BD4B-9F8A23442CDF}"/>
              </a:ext>
            </a:extLst>
          </p:cNvPr>
          <p:cNvGrpSpPr/>
          <p:nvPr/>
        </p:nvGrpSpPr>
        <p:grpSpPr>
          <a:xfrm>
            <a:off x="523436" y="1475522"/>
            <a:ext cx="8294982" cy="3158832"/>
            <a:chOff x="346486" y="1640239"/>
            <a:chExt cx="9800178" cy="3331169"/>
          </a:xfrm>
        </p:grpSpPr>
        <p:sp>
          <p:nvSpPr>
            <p:cNvPr id="12" name="모서리가 둥근 직사각형 39">
              <a:extLst>
                <a:ext uri="{FF2B5EF4-FFF2-40B4-BE49-F238E27FC236}">
                  <a16:creationId xmlns:a16="http://schemas.microsoft.com/office/drawing/2014/main" id="{40B86CAF-7A36-BC43-B5FC-8A7E816BF26A}"/>
                </a:ext>
              </a:extLst>
            </p:cNvPr>
            <p:cNvSpPr/>
            <p:nvPr/>
          </p:nvSpPr>
          <p:spPr>
            <a:xfrm>
              <a:off x="1490384" y="2897497"/>
              <a:ext cx="1476421" cy="20739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모서리가 둥근 직사각형 39">
              <a:extLst>
                <a:ext uri="{FF2B5EF4-FFF2-40B4-BE49-F238E27FC236}">
                  <a16:creationId xmlns:a16="http://schemas.microsoft.com/office/drawing/2014/main" id="{1FBB6CFE-A800-8D4F-BEEE-1CC63BE7ACAB}"/>
                </a:ext>
              </a:extLst>
            </p:cNvPr>
            <p:cNvSpPr/>
            <p:nvPr/>
          </p:nvSpPr>
          <p:spPr>
            <a:xfrm>
              <a:off x="1490384" y="2136384"/>
              <a:ext cx="1476421" cy="698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4D2CA80-D2C3-9046-A0BA-AEA67E794A96}"/>
                </a:ext>
              </a:extLst>
            </p:cNvPr>
            <p:cNvSpPr/>
            <p:nvPr/>
          </p:nvSpPr>
          <p:spPr>
            <a:xfrm>
              <a:off x="1490394" y="1642113"/>
              <a:ext cx="1476421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r>
                <a:rPr lang="ko-KR" altLang="en-US" sz="1400" b="1" dirty="0"/>
                <a:t>차년도</a:t>
              </a:r>
            </a:p>
          </p:txBody>
        </p:sp>
        <p:sp>
          <p:nvSpPr>
            <p:cNvPr id="15" name="모서리가 둥근 직사각형 40">
              <a:extLst>
                <a:ext uri="{FF2B5EF4-FFF2-40B4-BE49-F238E27FC236}">
                  <a16:creationId xmlns:a16="http://schemas.microsoft.com/office/drawing/2014/main" id="{5435A58A-3C07-4641-B7E6-63809BD18C30}"/>
                </a:ext>
              </a:extLst>
            </p:cNvPr>
            <p:cNvSpPr/>
            <p:nvPr/>
          </p:nvSpPr>
          <p:spPr>
            <a:xfrm>
              <a:off x="3051962" y="2897497"/>
              <a:ext cx="1476421" cy="20739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모서리가 둥근 직사각형 40">
              <a:extLst>
                <a:ext uri="{FF2B5EF4-FFF2-40B4-BE49-F238E27FC236}">
                  <a16:creationId xmlns:a16="http://schemas.microsoft.com/office/drawing/2014/main" id="{0C988B74-96AA-6E47-9F3E-DB9E6CCFCAA8}"/>
                </a:ext>
              </a:extLst>
            </p:cNvPr>
            <p:cNvSpPr/>
            <p:nvPr/>
          </p:nvSpPr>
          <p:spPr>
            <a:xfrm>
              <a:off x="3051962" y="2136384"/>
              <a:ext cx="1476421" cy="698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D1FCFE72-0DBA-4448-A5A5-863E4047E34A}"/>
                </a:ext>
              </a:extLst>
            </p:cNvPr>
            <p:cNvSpPr/>
            <p:nvPr/>
          </p:nvSpPr>
          <p:spPr>
            <a:xfrm>
              <a:off x="3051964" y="1642113"/>
              <a:ext cx="1476421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  <a:r>
                <a:rPr lang="ko-KR" altLang="en-US" sz="1400" b="1" dirty="0"/>
                <a:t>차년도</a:t>
              </a:r>
            </a:p>
          </p:txBody>
        </p:sp>
        <p:sp>
          <p:nvSpPr>
            <p:cNvPr id="18" name="모서리가 둥근 직사각형 41">
              <a:extLst>
                <a:ext uri="{FF2B5EF4-FFF2-40B4-BE49-F238E27FC236}">
                  <a16:creationId xmlns:a16="http://schemas.microsoft.com/office/drawing/2014/main" id="{5550CD36-5391-9542-870C-DC3C1651B6AA}"/>
                </a:ext>
              </a:extLst>
            </p:cNvPr>
            <p:cNvSpPr/>
            <p:nvPr/>
          </p:nvSpPr>
          <p:spPr>
            <a:xfrm>
              <a:off x="4613532" y="2897497"/>
              <a:ext cx="1476421" cy="20739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모서리가 둥근 직사각형 41">
              <a:extLst>
                <a:ext uri="{FF2B5EF4-FFF2-40B4-BE49-F238E27FC236}">
                  <a16:creationId xmlns:a16="http://schemas.microsoft.com/office/drawing/2014/main" id="{743AB4AE-D4AA-BB4A-9719-34A44341D65E}"/>
                </a:ext>
              </a:extLst>
            </p:cNvPr>
            <p:cNvSpPr/>
            <p:nvPr/>
          </p:nvSpPr>
          <p:spPr>
            <a:xfrm>
              <a:off x="4613532" y="2136384"/>
              <a:ext cx="1476421" cy="698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0E5F0ED1-1307-5647-B03B-D1D913BE780B}"/>
                </a:ext>
              </a:extLst>
            </p:cNvPr>
            <p:cNvSpPr/>
            <p:nvPr/>
          </p:nvSpPr>
          <p:spPr>
            <a:xfrm>
              <a:off x="4613534" y="1642113"/>
              <a:ext cx="1476421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  <a:r>
                <a:rPr lang="ko-KR" altLang="en-US" sz="1400" b="1" dirty="0"/>
                <a:t>차년도</a:t>
              </a:r>
            </a:p>
          </p:txBody>
        </p:sp>
        <p:sp>
          <p:nvSpPr>
            <p:cNvPr id="21" name="모서리가 둥근 직사각형 42">
              <a:extLst>
                <a:ext uri="{FF2B5EF4-FFF2-40B4-BE49-F238E27FC236}">
                  <a16:creationId xmlns:a16="http://schemas.microsoft.com/office/drawing/2014/main" id="{91DF2567-22C5-C542-A720-65ABE0748309}"/>
                </a:ext>
              </a:extLst>
            </p:cNvPr>
            <p:cNvSpPr/>
            <p:nvPr/>
          </p:nvSpPr>
          <p:spPr>
            <a:xfrm>
              <a:off x="6175091" y="2897497"/>
              <a:ext cx="1476421" cy="20739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모서리가 둥근 직사각형 42">
              <a:extLst>
                <a:ext uri="{FF2B5EF4-FFF2-40B4-BE49-F238E27FC236}">
                  <a16:creationId xmlns:a16="http://schemas.microsoft.com/office/drawing/2014/main" id="{6A250146-61A5-FF49-BEE8-843ED86DF009}"/>
                </a:ext>
              </a:extLst>
            </p:cNvPr>
            <p:cNvSpPr/>
            <p:nvPr/>
          </p:nvSpPr>
          <p:spPr>
            <a:xfrm>
              <a:off x="6175091" y="2136384"/>
              <a:ext cx="1476421" cy="698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B177320-13E5-3443-ABC1-DCEF44C906CE}"/>
                </a:ext>
              </a:extLst>
            </p:cNvPr>
            <p:cNvSpPr/>
            <p:nvPr/>
          </p:nvSpPr>
          <p:spPr>
            <a:xfrm>
              <a:off x="6175093" y="1642113"/>
              <a:ext cx="1476421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  <a:r>
                <a:rPr lang="ko-KR" altLang="en-US" sz="1400" b="1" dirty="0"/>
                <a:t>차년도</a:t>
              </a:r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6D60C52E-2E25-C848-A73C-7ECC6A714FFB}"/>
                </a:ext>
              </a:extLst>
            </p:cNvPr>
            <p:cNvSpPr/>
            <p:nvPr/>
          </p:nvSpPr>
          <p:spPr>
            <a:xfrm>
              <a:off x="7707069" y="2897497"/>
              <a:ext cx="2439589" cy="20739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5" name="모서리가 둥근 직사각형 44">
              <a:extLst>
                <a:ext uri="{FF2B5EF4-FFF2-40B4-BE49-F238E27FC236}">
                  <a16:creationId xmlns:a16="http://schemas.microsoft.com/office/drawing/2014/main" id="{A2F64FF6-7FA4-4E46-A7BA-81D8C032B3EC}"/>
                </a:ext>
              </a:extLst>
            </p:cNvPr>
            <p:cNvSpPr/>
            <p:nvPr/>
          </p:nvSpPr>
          <p:spPr>
            <a:xfrm>
              <a:off x="7707069" y="2144004"/>
              <a:ext cx="2439589" cy="698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E6C2867C-A954-0E4B-B64C-A4C0F3078A44}"/>
                </a:ext>
              </a:extLst>
            </p:cNvPr>
            <p:cNvSpPr/>
            <p:nvPr/>
          </p:nvSpPr>
          <p:spPr>
            <a:xfrm>
              <a:off x="353600" y="1640239"/>
              <a:ext cx="1025417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/>
                <a:t>기관명</a:t>
              </a:r>
              <a:endParaRPr lang="ko-KR" altLang="en-US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90B90D2-8F99-6B47-85E4-F8A0AF045C6A}"/>
                </a:ext>
              </a:extLst>
            </p:cNvPr>
            <p:cNvSpPr/>
            <p:nvPr/>
          </p:nvSpPr>
          <p:spPr>
            <a:xfrm>
              <a:off x="346486" y="2136749"/>
              <a:ext cx="1019605" cy="283465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2">
                    <a:lumMod val="25000"/>
                    <a:alpha val="75000"/>
                  </a:schemeClr>
                </a:gs>
                <a:gs pos="100000">
                  <a:schemeClr val="bg2">
                    <a:lumMod val="25000"/>
                    <a:alpha val="8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123825" indent="-123825" algn="ctr"/>
              <a:r>
                <a:rPr lang="ko-KR" altLang="en-US" sz="1100" b="1" dirty="0">
                  <a:solidFill>
                    <a:schemeClr val="bg1"/>
                  </a:solidFill>
                  <a:latin typeface="+mn-ea"/>
                </a:rPr>
                <a:t>한성대</a:t>
              </a:r>
            </a:p>
          </p:txBody>
        </p:sp>
        <p:sp>
          <p:nvSpPr>
            <p:cNvPr id="28" name="오각형 27">
              <a:extLst>
                <a:ext uri="{FF2B5EF4-FFF2-40B4-BE49-F238E27FC236}">
                  <a16:creationId xmlns:a16="http://schemas.microsoft.com/office/drawing/2014/main" id="{C384D12D-F268-D049-8E8D-6FC358F472B5}"/>
                </a:ext>
              </a:extLst>
            </p:cNvPr>
            <p:cNvSpPr/>
            <p:nvPr/>
          </p:nvSpPr>
          <p:spPr>
            <a:xfrm>
              <a:off x="1696311" y="2275655"/>
              <a:ext cx="1141730" cy="360000"/>
            </a:xfrm>
            <a:prstGeom prst="homePlate">
              <a:avLst>
                <a:gd name="adj" fmla="val 0"/>
              </a:avLst>
            </a:prstGeom>
            <a:gradFill>
              <a:gsLst>
                <a:gs pos="0">
                  <a:schemeClr val="tx2">
                    <a:lumMod val="50000"/>
                    <a:alpha val="65000"/>
                  </a:schemeClr>
                </a:gs>
                <a:gs pos="100000">
                  <a:schemeClr val="tx2">
                    <a:lumMod val="50000"/>
                    <a:alpha val="84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성능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/</a:t>
              </a:r>
              <a:r>
                <a:rPr lang="ko-KR" altLang="en-US" sz="1000" b="1" dirty="0">
                  <a:solidFill>
                    <a:prstClr val="white"/>
                  </a:solidFill>
                </a:rPr>
                <a:t>에너지 소모 모델</a:t>
              </a:r>
            </a:p>
          </p:txBody>
        </p:sp>
        <p:sp>
          <p:nvSpPr>
            <p:cNvPr id="29" name="오각형 30">
              <a:extLst>
                <a:ext uri="{FF2B5EF4-FFF2-40B4-BE49-F238E27FC236}">
                  <a16:creationId xmlns:a16="http://schemas.microsoft.com/office/drawing/2014/main" id="{B80920D7-08B4-EF47-BB12-CB0C6BF8CAAC}"/>
                </a:ext>
              </a:extLst>
            </p:cNvPr>
            <p:cNvSpPr/>
            <p:nvPr/>
          </p:nvSpPr>
          <p:spPr>
            <a:xfrm>
              <a:off x="1480436" y="3079057"/>
              <a:ext cx="1437998" cy="431996"/>
            </a:xfrm>
            <a:prstGeom prst="homePlate">
              <a:avLst>
                <a:gd name="adj" fmla="val 1335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 err="1">
                  <a:solidFill>
                    <a:schemeClr val="tx1"/>
                  </a:solidFill>
                </a:rPr>
                <a:t>드론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 컴퓨팅</a:t>
              </a:r>
              <a:r>
                <a:rPr lang="en-US" altLang="ko-KR" sz="1000" b="1" spc="-15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네트워크 디바이스 성능</a:t>
              </a:r>
              <a:r>
                <a:rPr lang="en-US" altLang="ko-KR" sz="1000" b="1" spc="-15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에너지 모델 개발</a:t>
              </a:r>
              <a:endParaRPr lang="en-US" altLang="ko-KR" sz="10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0" name="오각형 31">
              <a:extLst>
                <a:ext uri="{FF2B5EF4-FFF2-40B4-BE49-F238E27FC236}">
                  <a16:creationId xmlns:a16="http://schemas.microsoft.com/office/drawing/2014/main" id="{D7118803-64BF-FA49-B920-10352F65964A}"/>
                </a:ext>
              </a:extLst>
            </p:cNvPr>
            <p:cNvSpPr/>
            <p:nvPr/>
          </p:nvSpPr>
          <p:spPr>
            <a:xfrm>
              <a:off x="6217688" y="3762382"/>
              <a:ext cx="1404339" cy="344139"/>
            </a:xfrm>
            <a:prstGeom prst="homePlate">
              <a:avLst>
                <a:gd name="adj" fmla="val 1335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>
                  <a:solidFill>
                    <a:schemeClr val="tx1"/>
                  </a:solidFill>
                </a:rPr>
                <a:t>원격 센싱 알고리즘  연산 오프로딩 기법 적용</a:t>
              </a:r>
              <a:endParaRPr lang="en-US" altLang="ko-KR" sz="10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1" name="오각형 32">
              <a:extLst>
                <a:ext uri="{FF2B5EF4-FFF2-40B4-BE49-F238E27FC236}">
                  <a16:creationId xmlns:a16="http://schemas.microsoft.com/office/drawing/2014/main" id="{29DC128D-2E2A-A74E-9B08-A68A9F813A5F}"/>
                </a:ext>
              </a:extLst>
            </p:cNvPr>
            <p:cNvSpPr/>
            <p:nvPr/>
          </p:nvSpPr>
          <p:spPr>
            <a:xfrm>
              <a:off x="4610934" y="4500612"/>
              <a:ext cx="1476421" cy="344139"/>
            </a:xfrm>
            <a:prstGeom prst="homePlate">
              <a:avLst>
                <a:gd name="adj" fmla="val 1335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>
                  <a:solidFill>
                    <a:schemeClr val="tx1"/>
                  </a:solidFill>
                </a:rPr>
                <a:t>원격 센싱 데이터 </a:t>
              </a:r>
              <a:r>
                <a:rPr lang="ko-KR" altLang="en-US" sz="1000" b="1" spc="-150" dirty="0" err="1">
                  <a:solidFill>
                    <a:schemeClr val="tx1"/>
                  </a:solidFill>
                </a:rPr>
                <a:t>전송량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 최적화</a:t>
              </a:r>
              <a:endParaRPr lang="en-US" altLang="ko-KR" sz="1000" b="1" spc="-1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꺾인 연결선 34">
              <a:extLst>
                <a:ext uri="{FF2B5EF4-FFF2-40B4-BE49-F238E27FC236}">
                  <a16:creationId xmlns:a16="http://schemas.microsoft.com/office/drawing/2014/main" id="{94768268-D069-6349-A0A4-E1C86391F858}"/>
                </a:ext>
              </a:extLst>
            </p:cNvPr>
            <p:cNvCxnSpPr>
              <a:cxnSpLocks/>
              <a:stCxn id="29" idx="2"/>
              <a:endCxn id="45" idx="1"/>
            </p:cNvCxnSpPr>
            <p:nvPr/>
          </p:nvCxnSpPr>
          <p:spPr>
            <a:xfrm rot="16200000" flipH="1">
              <a:off x="2261651" y="3419997"/>
              <a:ext cx="718467" cy="900578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5">
              <a:extLst>
                <a:ext uri="{FF2B5EF4-FFF2-40B4-BE49-F238E27FC236}">
                  <a16:creationId xmlns:a16="http://schemas.microsoft.com/office/drawing/2014/main" id="{462F648A-2155-EE4C-B22E-2ADC7829011F}"/>
                </a:ext>
              </a:extLst>
            </p:cNvPr>
            <p:cNvCxnSpPr>
              <a:cxnSpLocks/>
              <a:stCxn id="29" idx="2"/>
              <a:endCxn id="31" idx="1"/>
            </p:cNvCxnSpPr>
            <p:nvPr/>
          </p:nvCxnSpPr>
          <p:spPr>
            <a:xfrm rot="16200000" flipH="1">
              <a:off x="2809950" y="2871697"/>
              <a:ext cx="1161629" cy="2440339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EDF27DA-2757-884E-8F53-F25349F73BA9}"/>
                </a:ext>
              </a:extLst>
            </p:cNvPr>
            <p:cNvSpPr/>
            <p:nvPr/>
          </p:nvSpPr>
          <p:spPr>
            <a:xfrm>
              <a:off x="7707075" y="1642113"/>
              <a:ext cx="2439589" cy="431996"/>
            </a:xfrm>
            <a:prstGeom prst="round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성과물</a:t>
              </a:r>
              <a:r>
                <a:rPr lang="en-US" altLang="ko-KR" sz="1400" b="1" dirty="0"/>
                <a:t>/</a:t>
              </a:r>
              <a:r>
                <a:rPr lang="ko-KR" altLang="en-US" sz="1400" b="1"/>
                <a:t>연구목표</a:t>
              </a:r>
              <a:endParaRPr lang="ko-KR" altLang="en-US" sz="1400" b="1" dirty="0"/>
            </a:p>
          </p:txBody>
        </p:sp>
        <p:sp>
          <p:nvSpPr>
            <p:cNvPr id="35" name="오각형 38">
              <a:extLst>
                <a:ext uri="{FF2B5EF4-FFF2-40B4-BE49-F238E27FC236}">
                  <a16:creationId xmlns:a16="http://schemas.microsoft.com/office/drawing/2014/main" id="{155F8A0B-C9A5-B44C-8FC4-C45958C7A80D}"/>
                </a:ext>
              </a:extLst>
            </p:cNvPr>
            <p:cNvSpPr/>
            <p:nvPr/>
          </p:nvSpPr>
          <p:spPr>
            <a:xfrm>
              <a:off x="6313499" y="2275655"/>
              <a:ext cx="1181780" cy="360000"/>
            </a:xfrm>
            <a:prstGeom prst="homePlate">
              <a:avLst>
                <a:gd name="adj" fmla="val 0"/>
              </a:avLst>
            </a:prstGeom>
            <a:gradFill>
              <a:gsLst>
                <a:gs pos="0">
                  <a:schemeClr val="tx2">
                    <a:lumMod val="50000"/>
                    <a:alpha val="65000"/>
                  </a:schemeClr>
                </a:gs>
                <a:gs pos="100000">
                  <a:schemeClr val="tx2">
                    <a:lumMod val="50000"/>
                    <a:alpha val="84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원격 센싱 알고리즘 연산 오프로딩</a:t>
              </a:r>
            </a:p>
          </p:txBody>
        </p:sp>
        <p:sp>
          <p:nvSpPr>
            <p:cNvPr id="36" name="오각형 40">
              <a:extLst>
                <a:ext uri="{FF2B5EF4-FFF2-40B4-BE49-F238E27FC236}">
                  <a16:creationId xmlns:a16="http://schemas.microsoft.com/office/drawing/2014/main" id="{81676908-8FD9-D345-9F8A-8E881FA291CE}"/>
                </a:ext>
              </a:extLst>
            </p:cNvPr>
            <p:cNvSpPr/>
            <p:nvPr/>
          </p:nvSpPr>
          <p:spPr>
            <a:xfrm>
              <a:off x="7792087" y="2277220"/>
              <a:ext cx="2269529" cy="360000"/>
            </a:xfrm>
            <a:prstGeom prst="homePlate">
              <a:avLst>
                <a:gd name="adj" fmla="val 0"/>
              </a:avLst>
            </a:prstGeom>
            <a:gradFill>
              <a:gsLst>
                <a:gs pos="0">
                  <a:schemeClr val="tx2">
                    <a:lumMod val="50000"/>
                    <a:alpha val="65000"/>
                  </a:schemeClr>
                </a:gs>
                <a:gs pos="100000">
                  <a:schemeClr val="tx2">
                    <a:lumMod val="50000"/>
                    <a:alpha val="84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드론</a:t>
              </a:r>
              <a:r>
                <a:rPr lang="ko-KR" altLang="en-US" sz="1000" b="1" dirty="0">
                  <a:solidFill>
                    <a:prstClr val="white"/>
                  </a:solidFill>
                </a:rPr>
                <a:t> 탑재용 원격 센싱 알고리즘</a:t>
              </a:r>
            </a:p>
          </p:txBody>
        </p:sp>
        <p:cxnSp>
          <p:nvCxnSpPr>
            <p:cNvPr id="37" name="직선 연결선 42">
              <a:extLst>
                <a:ext uri="{FF2B5EF4-FFF2-40B4-BE49-F238E27FC236}">
                  <a16:creationId xmlns:a16="http://schemas.microsoft.com/office/drawing/2014/main" id="{110D4466-8339-714F-A273-99FEC176331D}"/>
                </a:ext>
              </a:extLst>
            </p:cNvPr>
            <p:cNvCxnSpPr>
              <a:cxnSpLocks/>
              <a:stCxn id="28" idx="3"/>
              <a:endCxn id="35" idx="1"/>
            </p:cNvCxnSpPr>
            <p:nvPr/>
          </p:nvCxnSpPr>
          <p:spPr>
            <a:xfrm>
              <a:off x="2838041" y="2455655"/>
              <a:ext cx="347545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3">
              <a:extLst>
                <a:ext uri="{FF2B5EF4-FFF2-40B4-BE49-F238E27FC236}">
                  <a16:creationId xmlns:a16="http://schemas.microsoft.com/office/drawing/2014/main" id="{2AAB0DDD-25B8-3A44-8CB8-3E067F65F20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7495279" y="2455655"/>
              <a:ext cx="296808" cy="1565"/>
            </a:xfrm>
            <a:prstGeom prst="line">
              <a:avLst/>
            </a:prstGeom>
            <a:ln w="158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오각형 44">
              <a:extLst>
                <a:ext uri="{FF2B5EF4-FFF2-40B4-BE49-F238E27FC236}">
                  <a16:creationId xmlns:a16="http://schemas.microsoft.com/office/drawing/2014/main" id="{4A69DBD5-1E50-734D-92BC-AB6C48678F5C}"/>
                </a:ext>
              </a:extLst>
            </p:cNvPr>
            <p:cNvSpPr/>
            <p:nvPr/>
          </p:nvSpPr>
          <p:spPr>
            <a:xfrm>
              <a:off x="7792087" y="3079057"/>
              <a:ext cx="2269529" cy="121411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>
                  <a:solidFill>
                    <a:schemeClr val="tx1"/>
                  </a:solidFill>
                </a:rPr>
                <a:t>기술 적용 후 초당 처리 프레임 수 증가율</a:t>
              </a:r>
              <a:r>
                <a:rPr lang="en-US" altLang="ko-KR" sz="1000" b="1" spc="-150" dirty="0">
                  <a:solidFill>
                    <a:schemeClr val="tx1"/>
                  </a:solidFill>
                </a:rPr>
                <a:t>=100%</a:t>
              </a:r>
            </a:p>
            <a:p>
              <a:pPr algn="ctr"/>
              <a:r>
                <a:rPr lang="ko-KR" altLang="en-US" sz="1000" b="1" spc="-150" dirty="0">
                  <a:solidFill>
                    <a:schemeClr val="tx1"/>
                  </a:solidFill>
                </a:rPr>
                <a:t>기술 적용 후 에너지 감소 비율</a:t>
              </a:r>
              <a:r>
                <a:rPr lang="en-US" altLang="ko-KR" sz="1000" b="1" spc="-150" dirty="0">
                  <a:solidFill>
                    <a:schemeClr val="tx1"/>
                  </a:solidFill>
                </a:rPr>
                <a:t>=50%</a:t>
              </a:r>
            </a:p>
          </p:txBody>
        </p:sp>
        <p:sp>
          <p:nvSpPr>
            <p:cNvPr id="40" name="이등변 삼각형 45">
              <a:extLst>
                <a:ext uri="{FF2B5EF4-FFF2-40B4-BE49-F238E27FC236}">
                  <a16:creationId xmlns:a16="http://schemas.microsoft.com/office/drawing/2014/main" id="{8C5DC574-CAF5-FF4E-B589-0D9E3FF40155}"/>
                </a:ext>
              </a:extLst>
            </p:cNvPr>
            <p:cNvSpPr/>
            <p:nvPr/>
          </p:nvSpPr>
          <p:spPr>
            <a:xfrm>
              <a:off x="8836851" y="2776053"/>
              <a:ext cx="180000" cy="180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84">
              <a:extLst>
                <a:ext uri="{FF2B5EF4-FFF2-40B4-BE49-F238E27FC236}">
                  <a16:creationId xmlns:a16="http://schemas.microsoft.com/office/drawing/2014/main" id="{F1A8C4BE-C1E5-6240-8EF0-9BA849773D64}"/>
                </a:ext>
              </a:extLst>
            </p:cNvPr>
            <p:cNvSpPr/>
            <p:nvPr/>
          </p:nvSpPr>
          <p:spPr>
            <a:xfrm>
              <a:off x="6055119" y="2755049"/>
              <a:ext cx="180000" cy="180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85">
              <a:extLst>
                <a:ext uri="{FF2B5EF4-FFF2-40B4-BE49-F238E27FC236}">
                  <a16:creationId xmlns:a16="http://schemas.microsoft.com/office/drawing/2014/main" id="{EDCAD219-3A4B-4943-B9B8-B39DB8277A9F}"/>
                </a:ext>
              </a:extLst>
            </p:cNvPr>
            <p:cNvSpPr/>
            <p:nvPr/>
          </p:nvSpPr>
          <p:spPr>
            <a:xfrm>
              <a:off x="2918433" y="2755049"/>
              <a:ext cx="180000" cy="180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각형 30">
              <a:extLst>
                <a:ext uri="{FF2B5EF4-FFF2-40B4-BE49-F238E27FC236}">
                  <a16:creationId xmlns:a16="http://schemas.microsoft.com/office/drawing/2014/main" id="{A7B4985B-7D4C-AA42-A248-7C75E1719D08}"/>
                </a:ext>
              </a:extLst>
            </p:cNvPr>
            <p:cNvSpPr/>
            <p:nvPr/>
          </p:nvSpPr>
          <p:spPr>
            <a:xfrm>
              <a:off x="3083081" y="3404964"/>
              <a:ext cx="1437998" cy="431996"/>
            </a:xfrm>
            <a:prstGeom prst="homePlate">
              <a:avLst>
                <a:gd name="adj" fmla="val 1335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50" dirty="0">
                  <a:solidFill>
                    <a:schemeClr val="tx1"/>
                  </a:solidFill>
                </a:rPr>
                <a:t>NPU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등을 활용한 최적화</a:t>
              </a:r>
              <a:endParaRPr lang="en-US" altLang="ko-KR" sz="10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44" name="오각형 27">
              <a:extLst>
                <a:ext uri="{FF2B5EF4-FFF2-40B4-BE49-F238E27FC236}">
                  <a16:creationId xmlns:a16="http://schemas.microsoft.com/office/drawing/2014/main" id="{708BEE2E-5D67-B74B-BF56-8C3FDC8C3026}"/>
                </a:ext>
              </a:extLst>
            </p:cNvPr>
            <p:cNvSpPr/>
            <p:nvPr/>
          </p:nvSpPr>
          <p:spPr>
            <a:xfrm>
              <a:off x="3219297" y="2275655"/>
              <a:ext cx="2757442" cy="360000"/>
            </a:xfrm>
            <a:prstGeom prst="homePlate">
              <a:avLst>
                <a:gd name="adj" fmla="val 0"/>
              </a:avLst>
            </a:prstGeom>
            <a:gradFill>
              <a:gsLst>
                <a:gs pos="0">
                  <a:schemeClr val="tx2">
                    <a:lumMod val="50000"/>
                    <a:alpha val="65000"/>
                  </a:schemeClr>
                </a:gs>
                <a:gs pos="100000">
                  <a:schemeClr val="tx2">
                    <a:lumMod val="50000"/>
                    <a:alpha val="84000"/>
                  </a:schemeClr>
                </a:gs>
              </a:gsLst>
              <a:lin ang="10800000" scaled="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원격센싱</a:t>
              </a:r>
              <a:r>
                <a:rPr lang="ko-KR" altLang="en-US" sz="1000" b="1" dirty="0">
                  <a:solidFill>
                    <a:prstClr val="white"/>
                  </a:solidFill>
                </a:rPr>
                <a:t> 알고리즘 연산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/</a:t>
              </a:r>
              <a:r>
                <a:rPr lang="ko-KR" altLang="en-US" sz="1000" b="1" dirty="0" err="1">
                  <a:solidFill>
                    <a:prstClr val="white"/>
                  </a:solidFill>
                </a:rPr>
                <a:t>전송량</a:t>
              </a:r>
              <a:r>
                <a:rPr lang="ko-KR" altLang="en-US" sz="1000" b="1" dirty="0">
                  <a:solidFill>
                    <a:prstClr val="white"/>
                  </a:solidFill>
                </a:rPr>
                <a:t> 최적화 기법</a:t>
              </a:r>
            </a:p>
          </p:txBody>
        </p:sp>
        <p:sp>
          <p:nvSpPr>
            <p:cNvPr id="45" name="오각형 30">
              <a:extLst>
                <a:ext uri="{FF2B5EF4-FFF2-40B4-BE49-F238E27FC236}">
                  <a16:creationId xmlns:a16="http://schemas.microsoft.com/office/drawing/2014/main" id="{A19EE9AD-4FEB-F84B-92AC-32CF1A030552}"/>
                </a:ext>
              </a:extLst>
            </p:cNvPr>
            <p:cNvSpPr/>
            <p:nvPr/>
          </p:nvSpPr>
          <p:spPr>
            <a:xfrm>
              <a:off x="3071173" y="4013522"/>
              <a:ext cx="1437998" cy="431996"/>
            </a:xfrm>
            <a:prstGeom prst="homePlate">
              <a:avLst>
                <a:gd name="adj" fmla="val 1335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50" dirty="0">
                  <a:solidFill>
                    <a:schemeClr val="tx1"/>
                  </a:solidFill>
                </a:rPr>
                <a:t>프로파일링 기반 최적화</a:t>
              </a:r>
              <a:endParaRPr lang="en-US" altLang="ko-KR" sz="1000" b="1" spc="-15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꺾인 연결선 35">
              <a:extLst>
                <a:ext uri="{FF2B5EF4-FFF2-40B4-BE49-F238E27FC236}">
                  <a16:creationId xmlns:a16="http://schemas.microsoft.com/office/drawing/2014/main" id="{609D395E-3555-4444-A9DF-E5BCEED0C7A6}"/>
                </a:ext>
              </a:extLst>
            </p:cNvPr>
            <p:cNvCxnSpPr>
              <a:cxnSpLocks/>
              <a:stCxn id="29" idx="2"/>
              <a:endCxn id="43" idx="1"/>
            </p:cNvCxnSpPr>
            <p:nvPr/>
          </p:nvCxnSpPr>
          <p:spPr>
            <a:xfrm rot="16200000" flipH="1">
              <a:off x="2571884" y="3109764"/>
              <a:ext cx="109909" cy="912486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35">
              <a:extLst>
                <a:ext uri="{FF2B5EF4-FFF2-40B4-BE49-F238E27FC236}">
                  <a16:creationId xmlns:a16="http://schemas.microsoft.com/office/drawing/2014/main" id="{21105C65-BF29-FF47-B1C2-EF17473F10B1}"/>
                </a:ext>
              </a:extLst>
            </p:cNvPr>
            <p:cNvCxnSpPr>
              <a:cxnSpLocks/>
              <a:stCxn id="43" idx="3"/>
              <a:endCxn id="30" idx="0"/>
            </p:cNvCxnSpPr>
            <p:nvPr/>
          </p:nvCxnSpPr>
          <p:spPr>
            <a:xfrm>
              <a:off x="4521079" y="3620962"/>
              <a:ext cx="2375804" cy="141420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35">
              <a:extLst>
                <a:ext uri="{FF2B5EF4-FFF2-40B4-BE49-F238E27FC236}">
                  <a16:creationId xmlns:a16="http://schemas.microsoft.com/office/drawing/2014/main" id="{5C20671B-918F-1048-A739-69383A975FD9}"/>
                </a:ext>
              </a:extLst>
            </p:cNvPr>
            <p:cNvCxnSpPr>
              <a:cxnSpLocks/>
              <a:stCxn id="45" idx="3"/>
              <a:endCxn id="30" idx="2"/>
            </p:cNvCxnSpPr>
            <p:nvPr/>
          </p:nvCxnSpPr>
          <p:spPr>
            <a:xfrm flipV="1">
              <a:off x="4509171" y="4106521"/>
              <a:ext cx="2387712" cy="122999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35">
              <a:extLst>
                <a:ext uri="{FF2B5EF4-FFF2-40B4-BE49-F238E27FC236}">
                  <a16:creationId xmlns:a16="http://schemas.microsoft.com/office/drawing/2014/main" id="{C2838DC7-78B0-9B41-A044-D1B6EB729576}"/>
                </a:ext>
              </a:extLst>
            </p:cNvPr>
            <p:cNvCxnSpPr>
              <a:cxnSpLocks/>
              <a:stCxn id="31" idx="3"/>
              <a:endCxn id="30" idx="2"/>
            </p:cNvCxnSpPr>
            <p:nvPr/>
          </p:nvCxnSpPr>
          <p:spPr>
            <a:xfrm flipV="1">
              <a:off x="6087355" y="4106521"/>
              <a:ext cx="809528" cy="566161"/>
            </a:xfrm>
            <a:prstGeom prst="bentConnector2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7530" y="343471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중간단계 주요연구실적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435" y="30073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89659" y="1051131"/>
            <a:ext cx="0" cy="3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05" y="1008209"/>
            <a:ext cx="7497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한성대학교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저전력 컴퓨팅 디바이스 성능 및 에너지 모델 측정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6FD65A-8287-0D4E-AC17-474E1CD2720C}"/>
              </a:ext>
            </a:extLst>
          </p:cNvPr>
          <p:cNvSpPr/>
          <p:nvPr/>
        </p:nvSpPr>
        <p:spPr>
          <a:xfrm>
            <a:off x="629205" y="1698052"/>
            <a:ext cx="8095270" cy="3559748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0000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chemeClr val="tx1"/>
                </a:solidFill>
              </a:rPr>
              <a:t>하천관리 </a:t>
            </a:r>
            <a:r>
              <a:rPr lang="ko-KR" altLang="en-US" sz="1500" dirty="0" err="1">
                <a:solidFill>
                  <a:schemeClr val="tx1"/>
                </a:solidFill>
              </a:rPr>
              <a:t>드론</a:t>
            </a:r>
            <a:r>
              <a:rPr lang="ko-KR" altLang="en-US" sz="1500" dirty="0">
                <a:solidFill>
                  <a:schemeClr val="tx1"/>
                </a:solidFill>
              </a:rPr>
              <a:t> 운영을 위한 저전력 컴퓨팅 디바이스 성능 및 에너지 모델 측정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50000" indent="-1800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저전력 컴퓨팅 디바이스인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Raspberry pi</a:t>
            </a:r>
            <a:r>
              <a:rPr lang="ko-KR" altLang="en-US" sz="1500" dirty="0">
                <a:solidFill>
                  <a:schemeClr val="tx1"/>
                </a:solidFill>
              </a:rPr>
              <a:t>와</a:t>
            </a:r>
            <a:r>
              <a:rPr lang="ko-KR" altLang="en-US" sz="1500" b="1" dirty="0">
                <a:solidFill>
                  <a:schemeClr val="tx1"/>
                </a:solidFill>
              </a:rPr>
              <a:t> 구글의 </a:t>
            </a:r>
            <a:r>
              <a:rPr lang="en" altLang="ko-KR" sz="1500" b="1" dirty="0">
                <a:solidFill>
                  <a:schemeClr val="tx1"/>
                </a:solidFill>
              </a:rPr>
              <a:t>Google Coral USB </a:t>
            </a:r>
            <a:r>
              <a:rPr lang="en" altLang="ko-KR" sz="1500" b="1" dirty="0" err="1">
                <a:solidFill>
                  <a:schemeClr val="tx1"/>
                </a:solidFill>
              </a:rPr>
              <a:t>Accelator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>
                <a:solidFill>
                  <a:schemeClr val="tx1"/>
                </a:solidFill>
              </a:rPr>
              <a:t>를</a:t>
            </a:r>
            <a:r>
              <a:rPr lang="ko-KR" altLang="en-US" sz="1500" b="1" dirty="0">
                <a:solidFill>
                  <a:schemeClr val="tx1"/>
                </a:solidFill>
              </a:rPr>
              <a:t> 이용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marL="450000" indent="-1800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다양한</a:t>
            </a:r>
            <a:r>
              <a:rPr lang="ko-KR" altLang="en-US" sz="1500" b="1" dirty="0">
                <a:solidFill>
                  <a:schemeClr val="tx1"/>
                </a:solidFill>
              </a:rPr>
              <a:t> 인공지능 모델</a:t>
            </a:r>
            <a:r>
              <a:rPr lang="ko-KR" altLang="en-US" sz="1500" dirty="0">
                <a:solidFill>
                  <a:schemeClr val="tx1"/>
                </a:solidFill>
              </a:rPr>
              <a:t>을 테스트하고</a:t>
            </a:r>
            <a:r>
              <a:rPr lang="ko-KR" altLang="en-US" sz="1500" b="1" dirty="0">
                <a:solidFill>
                  <a:schemeClr val="tx1"/>
                </a:solidFill>
              </a:rPr>
              <a:t> 에너지 모델을 측정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50000" indent="-1800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평균 전력량 </a:t>
            </a:r>
            <a:r>
              <a:rPr lang="en-US" altLang="ko-KR" sz="1500" b="1" dirty="0">
                <a:solidFill>
                  <a:schemeClr val="tx1"/>
                </a:solidFill>
              </a:rPr>
              <a:t>0.34A ~ 043A</a:t>
            </a:r>
            <a:r>
              <a:rPr lang="ko-KR" altLang="en-US" sz="1500" dirty="0" err="1">
                <a:solidFill>
                  <a:schemeClr val="tx1"/>
                </a:solidFill>
              </a:rPr>
              <a:t>으로</a:t>
            </a:r>
            <a:r>
              <a:rPr lang="ko-KR" altLang="en-US" sz="1500" dirty="0">
                <a:solidFill>
                  <a:schemeClr val="tx1"/>
                </a:solidFill>
              </a:rPr>
              <a:t> 저전력 컴퓨팅 디바이스로 활용 가능성 보임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450000" indent="-1800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ko-KR" altLang="en-US" sz="1500" dirty="0">
                <a:solidFill>
                  <a:schemeClr val="tx1"/>
                </a:solidFill>
              </a:rPr>
              <a:t>저전력 네트워크 구성으로 </a:t>
            </a:r>
            <a:r>
              <a:rPr lang="ko-KR" altLang="en-US" sz="1500" dirty="0" err="1">
                <a:solidFill>
                  <a:schemeClr val="tx1"/>
                </a:solidFill>
              </a:rPr>
              <a:t>원격센싱</a:t>
            </a:r>
            <a:r>
              <a:rPr lang="ko-KR" altLang="en-US" sz="1500" dirty="0">
                <a:solidFill>
                  <a:schemeClr val="tx1"/>
                </a:solidFill>
              </a:rPr>
              <a:t> 개발 방향 도출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270000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chemeClr val="tx1"/>
                </a:solidFill>
              </a:rPr>
              <a:t>현재까지 테스트한 모델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추가 예정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  <a:p>
            <a:pPr marL="90612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	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0585B-82C8-5440-A57E-2A36B331C450}"/>
              </a:ext>
            </a:extLst>
          </p:cNvPr>
          <p:cNvSpPr txBox="1"/>
          <p:nvPr/>
        </p:nvSpPr>
        <p:spPr>
          <a:xfrm>
            <a:off x="1335424" y="4350326"/>
            <a:ext cx="31950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Image Classification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EfficientNet-EdgeTpu</a:t>
            </a:r>
            <a:r>
              <a:rPr lang="en-US" altLang="ko-KR" sz="1200" dirty="0"/>
              <a:t>(S)</a:t>
            </a:r>
          </a:p>
          <a:p>
            <a:r>
              <a:rPr lang="en-US" altLang="ko-KR" sz="1200" dirty="0" err="1"/>
              <a:t>EfficientNet-EdgeTpu</a:t>
            </a:r>
            <a:r>
              <a:rPr lang="en-US" altLang="ko-KR" sz="1200" dirty="0"/>
              <a:t>(M)</a:t>
            </a:r>
          </a:p>
          <a:p>
            <a:r>
              <a:rPr lang="en-US" altLang="ko-KR" sz="1200" dirty="0" err="1"/>
              <a:t>EfficientNet-EdgeTpu</a:t>
            </a:r>
            <a:r>
              <a:rPr lang="en-US" altLang="ko-KR" sz="1200" dirty="0"/>
              <a:t>(L)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MobileNet</a:t>
            </a:r>
            <a:r>
              <a:rPr lang="en-US" altLang="ko-KR" sz="1200" dirty="0"/>
              <a:t> V1, V2 (ImageNet)</a:t>
            </a:r>
          </a:p>
          <a:p>
            <a:r>
              <a:rPr lang="en-US" altLang="ko-KR" sz="1200" dirty="0"/>
              <a:t>Inception V1, V2, V3, V4 (ImageNet)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총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BA318-CECF-4542-BD64-AEC69BC76AC1}"/>
              </a:ext>
            </a:extLst>
          </p:cNvPr>
          <p:cNvSpPr txBox="1"/>
          <p:nvPr/>
        </p:nvSpPr>
        <p:spPr>
          <a:xfrm>
            <a:off x="4112258" y="4392119"/>
            <a:ext cx="3912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Object Detection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MobileNet</a:t>
            </a:r>
            <a:r>
              <a:rPr lang="en-US" altLang="ko-KR" sz="1200" dirty="0"/>
              <a:t> SSD v1 (COCO)</a:t>
            </a:r>
          </a:p>
          <a:p>
            <a:r>
              <a:rPr lang="en-US" altLang="ko-KR" sz="1200" dirty="0" err="1"/>
              <a:t>MobileNet</a:t>
            </a:r>
            <a:r>
              <a:rPr lang="en-US" altLang="ko-KR" sz="1200" dirty="0"/>
              <a:t> SSD v2 (COCO)</a:t>
            </a:r>
          </a:p>
          <a:p>
            <a:r>
              <a:rPr lang="en-US" altLang="ko-KR" sz="1200" dirty="0" err="1"/>
              <a:t>MobileNet</a:t>
            </a:r>
            <a:r>
              <a:rPr lang="en-US" altLang="ko-KR" sz="1200" dirty="0"/>
              <a:t> SSD v2 (Faces)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총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13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664</Words>
  <Application>Microsoft Office PowerPoint</Application>
  <PresentationFormat>화면 슬라이드 쇼(4:3)</PresentationFormat>
  <Paragraphs>134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HY헤드라인M</vt:lpstr>
      <vt:lpstr>Calibri</vt:lpstr>
      <vt:lpstr>Tahoma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드론 기반 원격센싱 최적화 기술 개발</dc:title>
  <dc:creator>원태연</dc:creator>
  <cp:lastModifiedBy>원태연</cp:lastModifiedBy>
  <cp:revision>197</cp:revision>
  <cp:lastPrinted>2019-11-07T06:40:45Z</cp:lastPrinted>
  <dcterms:created xsi:type="dcterms:W3CDTF">2019-06-20T08:51:18Z</dcterms:created>
  <dcterms:modified xsi:type="dcterms:W3CDTF">2019-11-14T06:53:20Z</dcterms:modified>
</cp:coreProperties>
</file>