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파워 소모량</a:t>
            </a:r>
            <a:r>
              <a:rPr lang="en-US" altLang="ko-KR"/>
              <a:t>(W)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Raspberry pi 3+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Sheet1!$D$5:$G$5</c:f>
              <c:strCache>
                <c:ptCount val="4"/>
                <c:pt idx="0">
                  <c:v>Input_Output</c:v>
                </c:pt>
                <c:pt idx="1">
                  <c:v>Input_TwoDense</c:v>
                </c:pt>
                <c:pt idx="2">
                  <c:v>TwoCNN_Output</c:v>
                </c:pt>
                <c:pt idx="3">
                  <c:v>Full_Layer</c:v>
                </c:pt>
              </c:strCache>
            </c:strRef>
          </c:cat>
          <c:val>
            <c:numRef>
              <c:f>Sheet1!$D$6:$G$6</c:f>
              <c:numCache>
                <c:formatCode>g/"표""준"</c:formatCode>
                <c:ptCount val="4"/>
                <c:pt idx="0">
                  <c:v>4.9660000000000002</c:v>
                </c:pt>
                <c:pt idx="1">
                  <c:v>5.093</c:v>
                </c:pt>
                <c:pt idx="2">
                  <c:v>5.5990000000000002</c:v>
                </c:pt>
                <c:pt idx="3">
                  <c:v>5.8170000000000002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5C-4DD1-8E6C-7F49285BC335}"/>
            </c:ext>
          </c:extLst>
        </c:ser>
        <c:ser>
          <c:idx val="1"/>
          <c:order val="1"/>
          <c:tx>
            <c:strRef>
              <c:f>Sheet1!$C$7</c:f>
              <c:strCache>
                <c:ptCount val="1"/>
                <c:pt idx="0">
                  <c:v>Jetson Nano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Sheet1!$D$5:$G$5</c:f>
              <c:strCache>
                <c:ptCount val="4"/>
                <c:pt idx="0">
                  <c:v>Input_Output</c:v>
                </c:pt>
                <c:pt idx="1">
                  <c:v>Input_TwoDense</c:v>
                </c:pt>
                <c:pt idx="2">
                  <c:v>TwoCNN_Output</c:v>
                </c:pt>
                <c:pt idx="3">
                  <c:v>Full_Layer</c:v>
                </c:pt>
              </c:strCache>
            </c:strRef>
          </c:cat>
          <c:val>
            <c:numRef>
              <c:f>Sheet1!$D$7:$G$7</c:f>
              <c:numCache>
                <c:formatCode>g/"표""준"</c:formatCode>
                <c:ptCount val="4"/>
                <c:pt idx="0">
                  <c:v>6.5</c:v>
                </c:pt>
                <c:pt idx="1">
                  <c:v>6.6</c:v>
                </c:pt>
                <c:pt idx="2">
                  <c:v>7.1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5C-4DD1-8E6C-7F49285BC335}"/>
            </c:ext>
          </c:extLst>
        </c:ser>
        <c:ser>
          <c:idx val="2"/>
          <c:order val="2"/>
          <c:tx>
            <c:strRef>
              <c:f>Sheet1!$C$8</c:f>
              <c:strCache>
                <c:ptCount val="1"/>
                <c:pt idx="0">
                  <c:v>Coral</c:v>
                </c:pt>
              </c:strCache>
            </c:strRef>
          </c:tx>
          <c:invertIfNegative val="0"/>
          <c:cat>
            <c:strRef>
              <c:f>Sheet1!$D$5:$G$5</c:f>
              <c:strCache>
                <c:ptCount val="4"/>
                <c:pt idx="0">
                  <c:v>Input_Output</c:v>
                </c:pt>
                <c:pt idx="1">
                  <c:v>Input_TwoDense</c:v>
                </c:pt>
                <c:pt idx="2">
                  <c:v>TwoCNN_Output</c:v>
                </c:pt>
                <c:pt idx="3">
                  <c:v>Full_Layer</c:v>
                </c:pt>
              </c:strCache>
            </c:strRef>
          </c:cat>
          <c:val>
            <c:numRef>
              <c:f>Sheet1!$D$8:$G$8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FD5C-4DD1-8E6C-7F49285BC3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5975168"/>
        <c:axId val="423448512"/>
      </c:barChart>
      <c:catAx>
        <c:axId val="3959751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23448512"/>
        <c:crosses val="autoZero"/>
        <c:auto val="1"/>
        <c:lblAlgn val="ctr"/>
        <c:lblOffset val="100"/>
        <c:noMultiLvlLbl val="0"/>
      </c:catAx>
      <c:valAx>
        <c:axId val="423448512"/>
        <c:scaling>
          <c:orientation val="minMax"/>
        </c:scaling>
        <c:delete val="0"/>
        <c:axPos val="l"/>
        <c:majorGridlines/>
        <c:numFmt formatCode="g/&quot;표&quot;&quot;준&quot;" sourceLinked="1"/>
        <c:majorTickMark val="out"/>
        <c:minorTickMark val="none"/>
        <c:tickLblPos val="nextTo"/>
        <c:crossAx val="395975168"/>
        <c:crosses val="autoZero"/>
        <c:crossBetween val="between"/>
        <c:majorUnit val="2"/>
      </c:valAx>
    </c:plotArea>
    <c:legend>
      <c:legendPos val="r"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저항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Sheet1!$C$20</c:f>
              <c:strCache>
                <c:ptCount val="1"/>
                <c:pt idx="0">
                  <c:v>Raspberry pi 3+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Sheet1!$D$19:$G$19</c:f>
              <c:strCache>
                <c:ptCount val="4"/>
                <c:pt idx="0">
                  <c:v>Input_Output</c:v>
                </c:pt>
                <c:pt idx="1">
                  <c:v>Input_TwoDense</c:v>
                </c:pt>
                <c:pt idx="2">
                  <c:v>TwoCNN_Output</c:v>
                </c:pt>
                <c:pt idx="3">
                  <c:v>Full_Layer</c:v>
                </c:pt>
              </c:strCache>
            </c:strRef>
          </c:cat>
          <c:val>
            <c:numRef>
              <c:f>Sheet1!$D$20:$G$20</c:f>
              <c:numCache>
                <c:formatCode>g/"표""준"</c:formatCode>
                <c:ptCount val="4"/>
                <c:pt idx="0">
                  <c:v>5.6539999999999999</c:v>
                </c:pt>
                <c:pt idx="1">
                  <c:v>5.5170000000000003</c:v>
                </c:pt>
                <c:pt idx="2">
                  <c:v>5.0750000000000002</c:v>
                </c:pt>
                <c:pt idx="3">
                  <c:v>4.87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C6-42DD-93BA-5361DEFBF762}"/>
            </c:ext>
          </c:extLst>
        </c:ser>
        <c:ser>
          <c:idx val="1"/>
          <c:order val="1"/>
          <c:tx>
            <c:strRef>
              <c:f>Sheet1!$C$21</c:f>
              <c:strCache>
                <c:ptCount val="1"/>
                <c:pt idx="0">
                  <c:v>Jetson Nano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Sheet1!$D$19:$G$19</c:f>
              <c:strCache>
                <c:ptCount val="4"/>
                <c:pt idx="0">
                  <c:v>Input_Output</c:v>
                </c:pt>
                <c:pt idx="1">
                  <c:v>Input_TwoDense</c:v>
                </c:pt>
                <c:pt idx="2">
                  <c:v>TwoCNN_Output</c:v>
                </c:pt>
                <c:pt idx="3">
                  <c:v>Full_Layer</c:v>
                </c:pt>
              </c:strCache>
            </c:strRef>
          </c:cat>
          <c:val>
            <c:numRef>
              <c:f>Sheet1!$D$21:$G$21</c:f>
              <c:numCache>
                <c:formatCode>g/"표""준"</c:formatCode>
                <c:ptCount val="4"/>
                <c:pt idx="0">
                  <c:v>4.5</c:v>
                </c:pt>
                <c:pt idx="1">
                  <c:v>4.4000000000000004</c:v>
                </c:pt>
                <c:pt idx="2">
                  <c:v>4.3</c:v>
                </c:pt>
                <c:pt idx="3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C6-42DD-93BA-5361DEFBF762}"/>
            </c:ext>
          </c:extLst>
        </c:ser>
        <c:ser>
          <c:idx val="2"/>
          <c:order val="2"/>
          <c:tx>
            <c:strRef>
              <c:f>Sheet1!$C$22</c:f>
              <c:strCache>
                <c:ptCount val="1"/>
                <c:pt idx="0">
                  <c:v>Coral</c:v>
                </c:pt>
              </c:strCache>
            </c:strRef>
          </c:tx>
          <c:invertIfNegative val="0"/>
          <c:cat>
            <c:strRef>
              <c:f>Sheet1!$D$19:$G$19</c:f>
              <c:strCache>
                <c:ptCount val="4"/>
                <c:pt idx="0">
                  <c:v>Input_Output</c:v>
                </c:pt>
                <c:pt idx="1">
                  <c:v>Input_TwoDense</c:v>
                </c:pt>
                <c:pt idx="2">
                  <c:v>TwoCNN_Output</c:v>
                </c:pt>
                <c:pt idx="3">
                  <c:v>Full_Layer</c:v>
                </c:pt>
              </c:strCache>
            </c:strRef>
          </c:cat>
          <c:val>
            <c:numRef>
              <c:f>Sheet1!$D$22:$G$22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C1C6-42DD-93BA-5361DEFBF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0733952"/>
        <c:axId val="200080128"/>
      </c:barChart>
      <c:catAx>
        <c:axId val="1407339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00080128"/>
        <c:crosses val="autoZero"/>
        <c:auto val="1"/>
        <c:lblAlgn val="ctr"/>
        <c:lblOffset val="100"/>
        <c:noMultiLvlLbl val="0"/>
      </c:catAx>
      <c:valAx>
        <c:axId val="200080128"/>
        <c:scaling>
          <c:orientation val="minMax"/>
        </c:scaling>
        <c:delete val="0"/>
        <c:axPos val="l"/>
        <c:majorGridlines/>
        <c:numFmt formatCode="g/&quot;표&quot;&quot;준&quot;" sourceLinked="1"/>
        <c:majorTickMark val="out"/>
        <c:minorTickMark val="none"/>
        <c:tickLblPos val="nextTo"/>
        <c:crossAx val="14073395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실행시간</a:t>
            </a:r>
            <a:r>
              <a:rPr lang="en-US" altLang="ko-KR"/>
              <a:t>(sec)</a:t>
            </a:r>
            <a:endParaRPr lang="ko-KR" altLang="en-US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Sheet1!$C$13</c:f>
              <c:strCache>
                <c:ptCount val="1"/>
                <c:pt idx="0">
                  <c:v>Raspberry pi 3+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Sheet1!$D$12:$G$12</c:f>
              <c:strCache>
                <c:ptCount val="4"/>
                <c:pt idx="0">
                  <c:v>Input_Output</c:v>
                </c:pt>
                <c:pt idx="1">
                  <c:v>Input_TwoDense</c:v>
                </c:pt>
                <c:pt idx="2">
                  <c:v>TwoCNN_Output</c:v>
                </c:pt>
                <c:pt idx="3">
                  <c:v>Full_Layer</c:v>
                </c:pt>
              </c:strCache>
            </c:strRef>
          </c:cat>
          <c:val>
            <c:numRef>
              <c:f>Sheet1!$D$13:$G$13</c:f>
              <c:numCache>
                <c:formatCode>g/"표""준"</c:formatCode>
                <c:ptCount val="4"/>
                <c:pt idx="0">
                  <c:v>5.8126499999999997</c:v>
                </c:pt>
                <c:pt idx="1">
                  <c:v>5.0138999999999996</c:v>
                </c:pt>
                <c:pt idx="2">
                  <c:v>13.446300000000001</c:v>
                </c:pt>
                <c:pt idx="3">
                  <c:v>13.8924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7B-4715-A4EE-A69429D33752}"/>
            </c:ext>
          </c:extLst>
        </c:ser>
        <c:ser>
          <c:idx val="1"/>
          <c:order val="1"/>
          <c:tx>
            <c:strRef>
              <c:f>Sheet1!$C$14</c:f>
              <c:strCache>
                <c:ptCount val="1"/>
                <c:pt idx="0">
                  <c:v>Jetson Nano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Sheet1!$D$12:$G$12</c:f>
              <c:strCache>
                <c:ptCount val="4"/>
                <c:pt idx="0">
                  <c:v>Input_Output</c:v>
                </c:pt>
                <c:pt idx="1">
                  <c:v>Input_TwoDense</c:v>
                </c:pt>
                <c:pt idx="2">
                  <c:v>TwoCNN_Output</c:v>
                </c:pt>
                <c:pt idx="3">
                  <c:v>Full_Layer</c:v>
                </c:pt>
              </c:strCache>
            </c:strRef>
          </c:cat>
          <c:val>
            <c:numRef>
              <c:f>Sheet1!$D$14:$G$14</c:f>
              <c:numCache>
                <c:formatCode>g/"표""준"</c:formatCode>
                <c:ptCount val="4"/>
                <c:pt idx="0">
                  <c:v>1.64968</c:v>
                </c:pt>
                <c:pt idx="1">
                  <c:v>1.83995</c:v>
                </c:pt>
                <c:pt idx="2">
                  <c:v>2.3282600000000002</c:v>
                </c:pt>
                <c:pt idx="3">
                  <c:v>2.7337400000000001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7B-4715-A4EE-A69429D33752}"/>
            </c:ext>
          </c:extLst>
        </c:ser>
        <c:ser>
          <c:idx val="2"/>
          <c:order val="2"/>
          <c:tx>
            <c:strRef>
              <c:f>Sheet1!$C$15</c:f>
              <c:strCache>
                <c:ptCount val="1"/>
                <c:pt idx="0">
                  <c:v>Coral</c:v>
                </c:pt>
              </c:strCache>
            </c:strRef>
          </c:tx>
          <c:invertIfNegative val="0"/>
          <c:cat>
            <c:strRef>
              <c:f>Sheet1!$D$12:$G$12</c:f>
              <c:strCache>
                <c:ptCount val="4"/>
                <c:pt idx="0">
                  <c:v>Input_Output</c:v>
                </c:pt>
                <c:pt idx="1">
                  <c:v>Input_TwoDense</c:v>
                </c:pt>
                <c:pt idx="2">
                  <c:v>TwoCNN_Output</c:v>
                </c:pt>
                <c:pt idx="3">
                  <c:v>Full_Layer</c:v>
                </c:pt>
              </c:strCache>
            </c:strRef>
          </c:cat>
          <c:val>
            <c:numRef>
              <c:f>Sheet1!$D$15:$G$15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DF7B-4715-A4EE-A69429D33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0980736"/>
        <c:axId val="200076672"/>
      </c:barChart>
      <c:catAx>
        <c:axId val="1409807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00076672"/>
        <c:crosses val="autoZero"/>
        <c:auto val="1"/>
        <c:lblAlgn val="ctr"/>
        <c:lblOffset val="100"/>
        <c:noMultiLvlLbl val="0"/>
      </c:catAx>
      <c:valAx>
        <c:axId val="200076672"/>
        <c:scaling>
          <c:orientation val="minMax"/>
          <c:max val="16"/>
        </c:scaling>
        <c:delete val="0"/>
        <c:axPos val="l"/>
        <c:majorGridlines/>
        <c:numFmt formatCode="g/&quot;표&quot;&quot;준&quot;" sourceLinked="1"/>
        <c:majorTickMark val="out"/>
        <c:minorTickMark val="none"/>
        <c:tickLblPos val="nextTo"/>
        <c:crossAx val="140980736"/>
        <c:crosses val="autoZero"/>
        <c:crossBetween val="between"/>
        <c:majorUnit val="4"/>
      </c:valAx>
    </c:plotArea>
    <c:legend>
      <c:legendPos val="r"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A711-881B-4701-A963-51387B16166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7BA7-88B3-48CB-93B2-CA0321966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39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A711-881B-4701-A963-51387B16166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7BA7-88B3-48CB-93B2-CA0321966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93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A711-881B-4701-A963-51387B16166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7BA7-88B3-48CB-93B2-CA0321966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42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A711-881B-4701-A963-51387B16166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7BA7-88B3-48CB-93B2-CA0321966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7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A711-881B-4701-A963-51387B16166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7BA7-88B3-48CB-93B2-CA0321966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28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A711-881B-4701-A963-51387B16166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7BA7-88B3-48CB-93B2-CA0321966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07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A711-881B-4701-A963-51387B16166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7BA7-88B3-48CB-93B2-CA0321966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3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A711-881B-4701-A963-51387B16166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7BA7-88B3-48CB-93B2-CA0321966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4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A711-881B-4701-A963-51387B16166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7BA7-88B3-48CB-93B2-CA0321966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0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A711-881B-4701-A963-51387B16166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7BA7-88B3-48CB-93B2-CA0321966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9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A711-881B-4701-A963-51387B16166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7BA7-88B3-48CB-93B2-CA0321966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4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1A711-881B-4701-A963-51387B161667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57BA7-88B3-48CB-93B2-CA0321966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8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oral.ai/docs/edgetpu/models-intro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2666" y="2420888"/>
            <a:ext cx="63786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/>
              <a:t>하천 </a:t>
            </a:r>
            <a:r>
              <a:rPr lang="ko-KR" altLang="en-US" sz="3000" b="1" dirty="0" err="1"/>
              <a:t>드론</a:t>
            </a:r>
            <a:r>
              <a:rPr lang="ko-KR" altLang="en-US" sz="3000" b="1" dirty="0"/>
              <a:t> 과제 관련 기기 성능 측정</a:t>
            </a:r>
          </a:p>
        </p:txBody>
      </p:sp>
    </p:spTree>
    <p:extLst>
      <p:ext uri="{BB962C8B-B14F-4D97-AF65-F5344CB8AC3E}">
        <p14:creationId xmlns:p14="http://schemas.microsoft.com/office/powerpoint/2010/main" val="218212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dge TPU work process">
            <a:extLst>
              <a:ext uri="{FF2B5EF4-FFF2-40B4-BE49-F238E27FC236}">
                <a16:creationId xmlns:a16="http://schemas.microsoft.com/office/drawing/2014/main" id="{F7ACF78B-AD0B-4AFE-B107-AA118CBCC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82" y="1772816"/>
            <a:ext cx="8719636" cy="383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0C308B-5C2A-4003-9BD1-C567F038FD94}"/>
              </a:ext>
            </a:extLst>
          </p:cNvPr>
          <p:cNvSpPr txBox="1"/>
          <p:nvPr/>
        </p:nvSpPr>
        <p:spPr>
          <a:xfrm>
            <a:off x="1907704" y="476672"/>
            <a:ext cx="61206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/>
              <a:t>Edge TPU Model </a:t>
            </a:r>
            <a:r>
              <a:rPr lang="ko-KR" altLang="en-US" sz="3500" dirty="0"/>
              <a:t>변환 과정</a:t>
            </a:r>
          </a:p>
        </p:txBody>
      </p:sp>
    </p:spTree>
    <p:extLst>
      <p:ext uri="{BB962C8B-B14F-4D97-AF65-F5344CB8AC3E}">
        <p14:creationId xmlns:p14="http://schemas.microsoft.com/office/powerpoint/2010/main" val="369415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모델 설정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786256"/>
              </p:ext>
            </p:extLst>
          </p:nvPr>
        </p:nvGraphicFramePr>
        <p:xfrm>
          <a:off x="827584" y="1196752"/>
          <a:ext cx="7560839" cy="2763330"/>
        </p:xfrm>
        <a:graphic>
          <a:graphicData uri="http://schemas.openxmlformats.org/drawingml/2006/table">
            <a:tbl>
              <a:tblPr/>
              <a:tblGrid>
                <a:gridCol w="781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7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Layer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Name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Filter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Kernal_size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Activation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Conv2D (input)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(3, 3)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relu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9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Conv2D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(3, 3)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relu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9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MaxPooling2D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(2, 2)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9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DropOut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0.25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Flatten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9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Dense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relu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9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DropOut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0.5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9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8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Dense (output)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softmax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5576" y="4329971"/>
            <a:ext cx="34660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Input Image Shape = 112 x 112 x 3</a:t>
            </a:r>
            <a:endParaRPr lang="ko-KR" altLang="en-US" sz="1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4797152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학습 데이터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5" y="5229200"/>
            <a:ext cx="370293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COCO Challenge Data Set </a:t>
            </a:r>
            <a:r>
              <a:rPr lang="ko-KR" altLang="en-US" sz="1500" b="1" dirty="0"/>
              <a:t>중 일부 활용</a:t>
            </a:r>
            <a:endParaRPr lang="en-US" altLang="ko-KR" sz="1500" b="1" dirty="0"/>
          </a:p>
          <a:p>
            <a:endParaRPr lang="en-US" altLang="ko-KR" sz="1500" b="1" dirty="0"/>
          </a:p>
          <a:p>
            <a:r>
              <a:rPr lang="en-US" altLang="ko-KR" sz="1500" b="1" dirty="0"/>
              <a:t>Train 500, Test 500</a:t>
            </a:r>
            <a:r>
              <a:rPr lang="ko-KR" altLang="en-US" sz="1500" b="1" dirty="0"/>
              <a:t>개의 이미지 사용</a:t>
            </a:r>
          </a:p>
        </p:txBody>
      </p:sp>
    </p:spTree>
    <p:extLst>
      <p:ext uri="{BB962C8B-B14F-4D97-AF65-F5344CB8AC3E}">
        <p14:creationId xmlns:p14="http://schemas.microsoft.com/office/powerpoint/2010/main" val="343632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3. </a:t>
            </a:r>
            <a:r>
              <a:rPr lang="ko-KR" altLang="en-US" sz="2000" b="1" dirty="0"/>
              <a:t>실험 설정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196752"/>
            <a:ext cx="838842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Test set 500</a:t>
            </a:r>
            <a:r>
              <a:rPr lang="ko-KR" altLang="en-US" sz="1500" b="1" dirty="0"/>
              <a:t>개의 이미지를 </a:t>
            </a:r>
            <a:r>
              <a:rPr lang="en-US" altLang="ko-KR" sz="1500" b="1" dirty="0"/>
              <a:t>10</a:t>
            </a:r>
            <a:r>
              <a:rPr lang="ko-KR" altLang="en-US" sz="1500" b="1" dirty="0"/>
              <a:t>번 추정하는데 소요되는 전력량과 실행 시간의 평균을 측정</a:t>
            </a:r>
            <a:endParaRPr lang="en-US" altLang="ko-KR" sz="1500" b="1" dirty="0"/>
          </a:p>
          <a:p>
            <a:endParaRPr lang="en-US" altLang="ko-KR" sz="1500" b="1" dirty="0"/>
          </a:p>
          <a:p>
            <a:r>
              <a:rPr lang="ko-KR" altLang="en-US" sz="1500" b="1" dirty="0"/>
              <a:t>실험 모델은 </a:t>
            </a:r>
            <a:r>
              <a:rPr lang="en-US" altLang="ko-KR" sz="1500" b="1" dirty="0"/>
              <a:t>1.</a:t>
            </a:r>
            <a:r>
              <a:rPr lang="ko-KR" altLang="en-US" sz="1500" b="1" dirty="0"/>
              <a:t>의 모델을 기준으로 함</a:t>
            </a:r>
            <a:r>
              <a:rPr lang="en-US" altLang="ko-KR" sz="1500" b="1" dirty="0"/>
              <a:t>.</a:t>
            </a:r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r>
              <a:rPr lang="en-US" altLang="ko-KR" sz="1500" b="1" dirty="0"/>
              <a:t>1. </a:t>
            </a:r>
            <a:r>
              <a:rPr lang="en-US" altLang="ko-KR" sz="1500" b="1" dirty="0" err="1"/>
              <a:t>Input_output</a:t>
            </a:r>
            <a:r>
              <a:rPr lang="en-US" altLang="ko-KR" sz="1500" b="1" dirty="0"/>
              <a:t>	-&gt;	Input(CNN 16)</a:t>
            </a:r>
            <a:r>
              <a:rPr lang="ko-KR" altLang="en-US" sz="1500" b="1" dirty="0"/>
              <a:t>과 </a:t>
            </a:r>
            <a:r>
              <a:rPr lang="en-US" altLang="ko-KR" sz="1500" b="1" dirty="0"/>
              <a:t>Output(Dense 2)</a:t>
            </a:r>
            <a:r>
              <a:rPr lang="ko-KR" altLang="en-US" sz="1500" b="1" dirty="0"/>
              <a:t>로 구성된 모델</a:t>
            </a:r>
            <a:endParaRPr lang="en-US" altLang="ko-KR" sz="1500" b="1" dirty="0"/>
          </a:p>
          <a:p>
            <a:endParaRPr lang="en-US" altLang="ko-KR" sz="1500" b="1" dirty="0"/>
          </a:p>
          <a:p>
            <a:r>
              <a:rPr lang="en-US" altLang="ko-KR" sz="1500" b="1" dirty="0"/>
              <a:t>2. </a:t>
            </a:r>
            <a:r>
              <a:rPr lang="en-US" altLang="ko-KR" sz="1500" b="1" dirty="0" err="1"/>
              <a:t>TwoCNN_output</a:t>
            </a:r>
            <a:r>
              <a:rPr lang="en-US" altLang="ko-KR" sz="1500" b="1" dirty="0"/>
              <a:t>	-&gt;	CNN(16, 32)</a:t>
            </a:r>
            <a:r>
              <a:rPr lang="ko-KR" altLang="en-US" sz="1500" b="1" dirty="0"/>
              <a:t>와 </a:t>
            </a:r>
            <a:r>
              <a:rPr lang="en-US" altLang="ko-KR" sz="1500" b="1" dirty="0"/>
              <a:t>Output(Dense 2)</a:t>
            </a:r>
            <a:r>
              <a:rPr lang="ko-KR" altLang="en-US" sz="1500" b="1" dirty="0"/>
              <a:t>로 구성된 모델</a:t>
            </a:r>
            <a:endParaRPr lang="en-US" altLang="ko-KR" sz="1500" b="1" dirty="0"/>
          </a:p>
          <a:p>
            <a:endParaRPr lang="en-US" altLang="ko-KR" sz="1500" b="1" dirty="0"/>
          </a:p>
          <a:p>
            <a:r>
              <a:rPr lang="en-US" altLang="ko-KR" sz="1500" b="1" dirty="0"/>
              <a:t>3. </a:t>
            </a:r>
            <a:r>
              <a:rPr lang="en-US" altLang="ko-KR" sz="1500" b="1" dirty="0" err="1"/>
              <a:t>Input_TwoDense</a:t>
            </a:r>
            <a:r>
              <a:rPr lang="en-US" altLang="ko-KR" sz="1500" b="1" dirty="0"/>
              <a:t>	-&gt;	Input(CNN 16)</a:t>
            </a:r>
            <a:r>
              <a:rPr lang="ko-KR" altLang="en-US" sz="1500" b="1" dirty="0"/>
              <a:t>과 </a:t>
            </a:r>
            <a:r>
              <a:rPr lang="en-US" altLang="ko-KR" sz="1500" b="1" dirty="0"/>
              <a:t>Dense(64, 2)</a:t>
            </a:r>
            <a:r>
              <a:rPr lang="ko-KR" altLang="en-US" sz="1500" b="1" dirty="0"/>
              <a:t>로 구성된 모델</a:t>
            </a:r>
            <a:endParaRPr lang="en-US" altLang="ko-KR" sz="1500" b="1" dirty="0"/>
          </a:p>
          <a:p>
            <a:endParaRPr lang="en-US" altLang="ko-KR" sz="1500" b="1" dirty="0"/>
          </a:p>
          <a:p>
            <a:r>
              <a:rPr lang="en-US" altLang="ko-KR" sz="1500" b="1" dirty="0"/>
              <a:t>4. </a:t>
            </a:r>
            <a:r>
              <a:rPr lang="en-US" altLang="ko-KR" sz="1500" b="1" dirty="0" err="1"/>
              <a:t>Full_Layer</a:t>
            </a:r>
            <a:r>
              <a:rPr lang="en-US" altLang="ko-KR" sz="1500" b="1" dirty="0"/>
              <a:t> 	-&gt;	</a:t>
            </a:r>
            <a:r>
              <a:rPr lang="ko-KR" altLang="en-US" sz="1500" b="1" dirty="0"/>
              <a:t>모든 </a:t>
            </a:r>
            <a:r>
              <a:rPr lang="ko-KR" altLang="en-US" sz="1500" b="1" dirty="0" err="1"/>
              <a:t>레이어로</a:t>
            </a:r>
            <a:r>
              <a:rPr lang="ko-KR" altLang="en-US" sz="1500" b="1" dirty="0"/>
              <a:t> 구성된 모델</a:t>
            </a:r>
            <a:endParaRPr lang="en-US" altLang="ko-KR" sz="1500" b="1" dirty="0"/>
          </a:p>
          <a:p>
            <a:endParaRPr lang="en-US" altLang="ko-KR" sz="1500" b="1" dirty="0"/>
          </a:p>
          <a:p>
            <a:r>
              <a:rPr lang="en-US" altLang="ko-KR" sz="1500" b="1" dirty="0"/>
              <a:t>	* </a:t>
            </a:r>
            <a:r>
              <a:rPr lang="en-US" altLang="ko-KR" sz="1500" b="1" dirty="0" err="1"/>
              <a:t>max_pool</a:t>
            </a:r>
            <a:r>
              <a:rPr lang="en-US" altLang="ko-KR" sz="1500" b="1" dirty="0"/>
              <a:t>, Dropout, Flatten</a:t>
            </a:r>
            <a:r>
              <a:rPr lang="ko-KR" altLang="en-US" sz="1500" b="1" dirty="0"/>
              <a:t>의 </a:t>
            </a:r>
            <a:r>
              <a:rPr lang="ko-KR" altLang="en-US" sz="1500" b="1" dirty="0" err="1"/>
              <a:t>레이어는</a:t>
            </a:r>
            <a:r>
              <a:rPr lang="ko-KR" altLang="en-US" sz="1500" b="1" dirty="0"/>
              <a:t> 제외하지 않았음</a:t>
            </a:r>
            <a:r>
              <a:rPr lang="en-US" altLang="ko-KR" sz="1500" b="1" dirty="0"/>
              <a:t>.</a:t>
            </a:r>
          </a:p>
          <a:p>
            <a:endParaRPr lang="en-US" altLang="ko-KR" sz="1500" b="1" dirty="0"/>
          </a:p>
        </p:txBody>
      </p:sp>
    </p:spTree>
    <p:extLst>
      <p:ext uri="{BB962C8B-B14F-4D97-AF65-F5344CB8AC3E}">
        <p14:creationId xmlns:p14="http://schemas.microsoft.com/office/powerpoint/2010/main" val="330791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8806" y="2420888"/>
            <a:ext cx="3666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/>
              <a:t>각 모델별 측정 결과</a:t>
            </a:r>
            <a:endParaRPr lang="en-US" altLang="ko-KR" sz="3000" b="1" dirty="0"/>
          </a:p>
        </p:txBody>
      </p:sp>
    </p:spTree>
    <p:extLst>
      <p:ext uri="{BB962C8B-B14F-4D97-AF65-F5344CB8AC3E}">
        <p14:creationId xmlns:p14="http://schemas.microsoft.com/office/powerpoint/2010/main" val="423833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570688"/>
              </p:ext>
            </p:extLst>
          </p:nvPr>
        </p:nvGraphicFramePr>
        <p:xfrm>
          <a:off x="683568" y="980728"/>
          <a:ext cx="8064896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012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520513"/>
              </p:ext>
            </p:extLst>
          </p:nvPr>
        </p:nvGraphicFramePr>
        <p:xfrm>
          <a:off x="467544" y="908720"/>
          <a:ext cx="8208912" cy="5328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631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863392"/>
              </p:ext>
            </p:extLst>
          </p:nvPr>
        </p:nvGraphicFramePr>
        <p:xfrm>
          <a:off x="395536" y="764704"/>
          <a:ext cx="8496944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952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D74260-7D52-43D9-82BF-DE6813E00935}"/>
              </a:ext>
            </a:extLst>
          </p:cNvPr>
          <p:cNvSpPr txBox="1"/>
          <p:nvPr/>
        </p:nvSpPr>
        <p:spPr>
          <a:xfrm>
            <a:off x="251520" y="206060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4. Google Coral</a:t>
            </a:r>
            <a:endParaRPr lang="ko-KR" altLang="en-US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E28277-8F29-412A-A7FE-AD42AD77A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347" y="125926"/>
            <a:ext cx="2135133" cy="2309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631BDB-A274-45D2-B164-347E789880E4}"/>
              </a:ext>
            </a:extLst>
          </p:cNvPr>
          <p:cNvSpPr txBox="1"/>
          <p:nvPr/>
        </p:nvSpPr>
        <p:spPr>
          <a:xfrm>
            <a:off x="2725274" y="273708"/>
            <a:ext cx="3070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~ 12.4 (</a:t>
            </a:r>
            <a:r>
              <a:rPr lang="ko-KR" altLang="en-US" sz="1600" dirty="0"/>
              <a:t>수</a:t>
            </a:r>
            <a:r>
              <a:rPr lang="en-US" altLang="ko-KR" sz="1600" dirty="0"/>
              <a:t>) </a:t>
            </a:r>
            <a:r>
              <a:rPr lang="ko-KR" altLang="en-US" sz="1600" dirty="0"/>
              <a:t>테스트 진행중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5943C0-FCA0-47C3-B93F-1D631383D2B3}"/>
              </a:ext>
            </a:extLst>
          </p:cNvPr>
          <p:cNvSpPr txBox="1"/>
          <p:nvPr/>
        </p:nvSpPr>
        <p:spPr>
          <a:xfrm>
            <a:off x="47987" y="687528"/>
            <a:ext cx="664653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AutoNum type="arabicParenBoth"/>
            </a:pPr>
            <a:r>
              <a:rPr lang="en-US" altLang="ko-KR" sz="2000" dirty="0"/>
              <a:t>Coral</a:t>
            </a:r>
            <a:r>
              <a:rPr lang="ko-KR" altLang="en-US" sz="2000" dirty="0"/>
              <a:t>은 </a:t>
            </a:r>
            <a:r>
              <a:rPr lang="en-US" altLang="ko-KR" sz="2000" dirty="0"/>
              <a:t>.</a:t>
            </a:r>
            <a:r>
              <a:rPr lang="en-US" altLang="ko-KR" sz="2000" dirty="0" err="1"/>
              <a:t>tflite</a:t>
            </a:r>
            <a:r>
              <a:rPr lang="en-US" altLang="ko-KR" sz="2000" dirty="0"/>
              <a:t> </a:t>
            </a:r>
            <a:r>
              <a:rPr lang="ko-KR" altLang="en-US" sz="2000" dirty="0"/>
              <a:t>파일 필요</a:t>
            </a:r>
            <a:r>
              <a:rPr lang="en-US" altLang="ko-KR" sz="2000" dirty="0"/>
              <a:t>.</a:t>
            </a:r>
          </a:p>
          <a:p>
            <a:pPr marL="457200" indent="-457200" fontAlgn="base">
              <a:buAutoNum type="arabicParenBoth"/>
            </a:pPr>
            <a:r>
              <a:rPr lang="en-US" altLang="ko-KR" sz="2000" dirty="0" err="1"/>
              <a:t>Keras</a:t>
            </a:r>
            <a:r>
              <a:rPr lang="ko-KR" altLang="en-US" sz="2000" dirty="0"/>
              <a:t>나 </a:t>
            </a:r>
            <a:r>
              <a:rPr lang="en-US" altLang="ko-KR" sz="2000" dirty="0" err="1"/>
              <a:t>Tensorflow</a:t>
            </a:r>
            <a:r>
              <a:rPr lang="en-US" altLang="ko-KR" sz="2000" dirty="0"/>
              <a:t> </a:t>
            </a:r>
            <a:r>
              <a:rPr lang="ko-KR" altLang="en-US" sz="2000" dirty="0"/>
              <a:t>이용 일반 </a:t>
            </a:r>
            <a:r>
              <a:rPr lang="en-US" altLang="ko-KR" sz="2000" dirty="0"/>
              <a:t>CNN</a:t>
            </a:r>
            <a:r>
              <a:rPr lang="ko-KR" altLang="en-US" sz="2000" dirty="0"/>
              <a:t> 커스텀 </a:t>
            </a:r>
            <a:endParaRPr lang="en-US" altLang="ko-KR" sz="2000" dirty="0"/>
          </a:p>
          <a:p>
            <a:pPr fontAlgn="base"/>
            <a:r>
              <a:rPr lang="ko-KR" altLang="en-US" sz="2000" dirty="0"/>
              <a:t>모델 </a:t>
            </a:r>
            <a:r>
              <a:rPr lang="en-US" altLang="ko-KR" sz="2000" dirty="0"/>
              <a:t>(.h5, .pb) -&gt; </a:t>
            </a:r>
            <a:r>
              <a:rPr lang="ko-KR" altLang="en-US" sz="2000" dirty="0"/>
              <a:t>커스텀 모델 변환</a:t>
            </a:r>
            <a:r>
              <a:rPr lang="en-US" altLang="ko-KR" sz="2000" dirty="0"/>
              <a:t>(.</a:t>
            </a:r>
            <a:r>
              <a:rPr lang="en-US" altLang="ko-KR" sz="2000" dirty="0" err="1"/>
              <a:t>tflite</a:t>
            </a:r>
            <a:r>
              <a:rPr lang="en-US" altLang="ko-KR" sz="2000" dirty="0"/>
              <a:t>) </a:t>
            </a:r>
            <a:r>
              <a:rPr lang="ko-KR" altLang="en-US" sz="2000" dirty="0"/>
              <a:t>가능</a:t>
            </a:r>
            <a:endParaRPr lang="en-US" altLang="ko-KR" sz="2000" dirty="0"/>
          </a:p>
          <a:p>
            <a:pPr fontAlgn="base"/>
            <a:endParaRPr lang="ko-KR" altLang="en-US" sz="1000" dirty="0"/>
          </a:p>
          <a:p>
            <a:pPr fontAlgn="base"/>
            <a:r>
              <a:rPr lang="en-US" altLang="ko-KR" sz="1600" dirty="0"/>
              <a:t>-&gt; </a:t>
            </a:r>
            <a:r>
              <a:rPr lang="en-US" altLang="ko-KR" sz="1600" dirty="0" err="1"/>
              <a:t>tf.lite.TFLiteConverter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 이용해서 변환 가능</a:t>
            </a:r>
          </a:p>
          <a:p>
            <a:r>
              <a:rPr lang="en-US" altLang="ko-KR" sz="1600" dirty="0"/>
              <a:t>-&gt;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일반 모델 </a:t>
            </a:r>
            <a:r>
              <a:rPr lang="en-US" altLang="ko-KR" sz="1600" dirty="0">
                <a:solidFill>
                  <a:srgbClr val="FF0000"/>
                </a:solidFill>
              </a:rPr>
              <a:t>or </a:t>
            </a:r>
            <a:r>
              <a:rPr lang="ko-KR" altLang="en-US" sz="1600" dirty="0">
                <a:solidFill>
                  <a:srgbClr val="FF0000"/>
                </a:solidFill>
              </a:rPr>
              <a:t>커스텀 작성 모델 </a:t>
            </a:r>
            <a:r>
              <a:rPr lang="en-US" altLang="ko-KR" sz="1600" dirty="0">
                <a:solidFill>
                  <a:srgbClr val="FF0000"/>
                </a:solidFill>
              </a:rPr>
              <a:t>-&gt; </a:t>
            </a:r>
            <a:r>
              <a:rPr lang="en-US" altLang="ko-KR" sz="1600" dirty="0" err="1">
                <a:solidFill>
                  <a:srgbClr val="FF0000"/>
                </a:solidFill>
              </a:rPr>
              <a:t>tflite</a:t>
            </a:r>
            <a:r>
              <a:rPr lang="ko-KR" altLang="en-US" sz="1600" dirty="0">
                <a:solidFill>
                  <a:srgbClr val="FF0000"/>
                </a:solidFill>
              </a:rPr>
              <a:t>모델로 변환 가능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4608BA-9452-45E5-9B80-EF234253D01C}"/>
              </a:ext>
            </a:extLst>
          </p:cNvPr>
          <p:cNvSpPr/>
          <p:nvPr/>
        </p:nvSpPr>
        <p:spPr>
          <a:xfrm>
            <a:off x="33865" y="2506283"/>
            <a:ext cx="84174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(3)</a:t>
            </a:r>
            <a:r>
              <a:rPr lang="ko-KR" altLang="en-US" sz="2000" dirty="0"/>
              <a:t> 일반 커스텀 </a:t>
            </a:r>
            <a:r>
              <a:rPr lang="en-US" altLang="ko-KR" sz="2000" dirty="0" err="1"/>
              <a:t>tflite</a:t>
            </a:r>
            <a:r>
              <a:rPr lang="en-US" altLang="ko-KR" sz="2000" dirty="0"/>
              <a:t> </a:t>
            </a:r>
            <a:r>
              <a:rPr lang="ko-KR" altLang="en-US" sz="2000" dirty="0"/>
              <a:t>변환 모델 </a:t>
            </a:r>
            <a:r>
              <a:rPr lang="en-US" altLang="ko-KR" sz="2000" dirty="0"/>
              <a:t>Edge TPU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이용시</a:t>
            </a:r>
            <a:r>
              <a:rPr lang="ko-KR" altLang="en-US" sz="2000" dirty="0"/>
              <a:t> 오류발생</a:t>
            </a:r>
            <a:endParaRPr lang="en-US" altLang="ko-KR" sz="2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569746C-FC88-4F23-9400-959CD99A44E2}"/>
              </a:ext>
            </a:extLst>
          </p:cNvPr>
          <p:cNvGrpSpPr/>
          <p:nvPr/>
        </p:nvGrpSpPr>
        <p:grpSpPr>
          <a:xfrm>
            <a:off x="486959" y="4927683"/>
            <a:ext cx="8170082" cy="1381638"/>
            <a:chOff x="281199" y="4697785"/>
            <a:chExt cx="8581602" cy="188545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D8C8C1D-AD02-4409-8131-05F9326BB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199" y="4697785"/>
              <a:ext cx="8077589" cy="1885454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39E839B-6390-4EB0-8A5F-FA9F8850199D}"/>
                </a:ext>
              </a:extLst>
            </p:cNvPr>
            <p:cNvSpPr/>
            <p:nvPr/>
          </p:nvSpPr>
          <p:spPr>
            <a:xfrm>
              <a:off x="4778827" y="6231310"/>
              <a:ext cx="4083974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300" dirty="0"/>
                <a:t>출처 </a:t>
              </a:r>
              <a:r>
                <a:rPr lang="en-US" altLang="ko-KR" sz="1300" dirty="0">
                  <a:hlinkClick r:id="rId4"/>
                </a:rPr>
                <a:t>https://coral.ai/docs/edgetpu/models-intro/</a:t>
              </a:r>
              <a:endParaRPr lang="ko-KR" altLang="en-US" sz="1300" dirty="0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31F7426D-FEC9-4D20-9D87-8AE33AB5E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433" y="2937170"/>
            <a:ext cx="7364280" cy="145836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FDD5CF-E9CE-496E-AA69-0F924C6E8278}"/>
              </a:ext>
            </a:extLst>
          </p:cNvPr>
          <p:cNvSpPr/>
          <p:nvPr/>
        </p:nvSpPr>
        <p:spPr>
          <a:xfrm>
            <a:off x="33864" y="4537508"/>
            <a:ext cx="93626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(4)</a:t>
            </a:r>
            <a:r>
              <a:rPr lang="ko-KR" altLang="en-US" sz="2000" dirty="0"/>
              <a:t> </a:t>
            </a:r>
            <a:r>
              <a:rPr lang="en-US" altLang="ko-KR" sz="2000" dirty="0"/>
              <a:t>Edge TPU</a:t>
            </a:r>
            <a:r>
              <a:rPr lang="ko-KR" altLang="en-US" sz="2000" dirty="0"/>
              <a:t> 사용시 </a:t>
            </a:r>
            <a:r>
              <a:rPr lang="en-US" altLang="ko-KR" sz="2000" dirty="0"/>
              <a:t>.</a:t>
            </a:r>
            <a:r>
              <a:rPr lang="en-US" altLang="ko-KR" sz="2000" dirty="0" err="1"/>
              <a:t>tlflite</a:t>
            </a:r>
            <a:r>
              <a:rPr lang="en-US" altLang="ko-KR" sz="2000" dirty="0"/>
              <a:t> </a:t>
            </a:r>
            <a:r>
              <a:rPr lang="ko-KR" altLang="en-US" sz="2000" dirty="0"/>
              <a:t>모델 제약 조건 반영 필요 </a:t>
            </a:r>
            <a:r>
              <a:rPr lang="en-US" altLang="ko-KR" sz="2000" dirty="0"/>
              <a:t>(Quantization </a:t>
            </a:r>
            <a:r>
              <a:rPr lang="ko-KR" altLang="en-US" sz="2000" dirty="0"/>
              <a:t>과정</a:t>
            </a:r>
            <a:r>
              <a:rPr lang="en-US" altLang="ko-KR" sz="2000" dirty="0"/>
              <a:t>)</a:t>
            </a:r>
            <a:r>
              <a:rPr lang="ko-KR" altLang="en-US" sz="2000" dirty="0"/>
              <a:t>  </a:t>
            </a:r>
            <a:endParaRPr lang="en-US" altLang="ko-KR" sz="2000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C7A178D-468E-4F8B-89BF-6A41142368CB}"/>
              </a:ext>
            </a:extLst>
          </p:cNvPr>
          <p:cNvSpPr/>
          <p:nvPr/>
        </p:nvSpPr>
        <p:spPr>
          <a:xfrm>
            <a:off x="971600" y="6379838"/>
            <a:ext cx="576064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2CDA9A-2403-4826-A462-D86AC1FAAD1B}"/>
              </a:ext>
            </a:extLst>
          </p:cNvPr>
          <p:cNvSpPr txBox="1"/>
          <p:nvPr/>
        </p:nvSpPr>
        <p:spPr>
          <a:xfrm>
            <a:off x="1547664" y="6379838"/>
            <a:ext cx="517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u="sng" dirty="0"/>
              <a:t> </a:t>
            </a:r>
            <a:r>
              <a:rPr lang="ko-KR" altLang="en-US" i="1" u="sng" dirty="0"/>
              <a:t>모델 </a:t>
            </a:r>
            <a:r>
              <a:rPr lang="en-US" altLang="ko-KR" i="1" u="sng" dirty="0"/>
              <a:t>Converter </a:t>
            </a:r>
            <a:r>
              <a:rPr lang="ko-KR" altLang="en-US" i="1" u="sng" dirty="0"/>
              <a:t>과정 추가 공부 필요</a:t>
            </a:r>
          </a:p>
        </p:txBody>
      </p:sp>
    </p:spTree>
    <p:extLst>
      <p:ext uri="{BB962C8B-B14F-4D97-AF65-F5344CB8AC3E}">
        <p14:creationId xmlns:p14="http://schemas.microsoft.com/office/powerpoint/2010/main" val="56666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1A13CC-8FC0-477F-B473-E2A282BC24AF}"/>
              </a:ext>
            </a:extLst>
          </p:cNvPr>
          <p:cNvSpPr txBox="1"/>
          <p:nvPr/>
        </p:nvSpPr>
        <p:spPr>
          <a:xfrm>
            <a:off x="395536" y="620688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5. Google Coral </a:t>
            </a:r>
            <a:r>
              <a:rPr lang="ko-KR" altLang="en-US" sz="2000" b="1" dirty="0"/>
              <a:t>정리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8C46B3-B75F-4E15-96A8-114FEAD065BF}"/>
              </a:ext>
            </a:extLst>
          </p:cNvPr>
          <p:cNvSpPr txBox="1"/>
          <p:nvPr/>
        </p:nvSpPr>
        <p:spPr>
          <a:xfrm>
            <a:off x="539552" y="1196752"/>
            <a:ext cx="8424936" cy="3732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AutoNum type="arabicParenBoth"/>
            </a:pPr>
            <a:r>
              <a:rPr lang="en-US" altLang="ko-KR" dirty="0"/>
              <a:t>Coral</a:t>
            </a:r>
            <a:r>
              <a:rPr lang="ko-KR" altLang="en-US" dirty="0"/>
              <a:t> 기본제공모델에 테스트셋만 변경해서 추론 시 전력 측정은 가능</a:t>
            </a:r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     -  </a:t>
            </a:r>
            <a:r>
              <a:rPr lang="ko-KR" altLang="en-US" dirty="0"/>
              <a:t>기본제공모델 </a:t>
            </a:r>
            <a:r>
              <a:rPr lang="en-US" altLang="ko-KR" dirty="0"/>
              <a:t>: </a:t>
            </a:r>
            <a:r>
              <a:rPr lang="en-US" altLang="ko-KR" dirty="0" err="1"/>
              <a:t>MobileNet</a:t>
            </a:r>
            <a:r>
              <a:rPr lang="en-US" altLang="ko-KR" dirty="0"/>
              <a:t>, ImageNet </a:t>
            </a:r>
            <a:r>
              <a:rPr lang="ko-KR" altLang="en-US" dirty="0"/>
              <a:t>등 사용 가능</a:t>
            </a:r>
            <a:endParaRPr lang="en-US" altLang="ko-KR" dirty="0"/>
          </a:p>
          <a:p>
            <a:pPr fontAlgn="base">
              <a:lnSpc>
                <a:spcPct val="150000"/>
              </a:lnSpc>
            </a:pPr>
            <a:endParaRPr lang="en-US" altLang="ko-KR"/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(2) </a:t>
            </a:r>
            <a:r>
              <a:rPr lang="ko-KR" altLang="en-US" dirty="0"/>
              <a:t>구글 기본제공모델 </a:t>
            </a:r>
            <a:r>
              <a:rPr lang="en-US" altLang="ko-KR" dirty="0"/>
              <a:t>Layer</a:t>
            </a:r>
            <a:r>
              <a:rPr lang="ko-KR" altLang="en-US" dirty="0"/>
              <a:t> 별 측정은 </a:t>
            </a:r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      - </a:t>
            </a:r>
            <a:r>
              <a:rPr lang="en-US" altLang="ko-KR" sz="1600" dirty="0" err="1"/>
              <a:t>edgetpu.classification.engine</a:t>
            </a:r>
            <a:r>
              <a:rPr lang="en-US" altLang="ko-KR" sz="1600" dirty="0"/>
              <a:t> </a:t>
            </a:r>
            <a:r>
              <a:rPr lang="ko-KR" altLang="en-US" sz="1600" dirty="0"/>
              <a:t>등 내부 엔진 모델 분석 필요</a:t>
            </a:r>
            <a:endParaRPr lang="en-US" altLang="ko-KR" sz="1600" dirty="0"/>
          </a:p>
          <a:p>
            <a:pPr fontAlgn="base">
              <a:lnSpc>
                <a:spcPct val="150000"/>
              </a:lnSpc>
            </a:pPr>
            <a:endParaRPr lang="en-US" altLang="ko-KR" dirty="0"/>
          </a:p>
          <a:p>
            <a:pPr fontAlgn="base">
              <a:lnSpc>
                <a:spcPct val="150000"/>
              </a:lnSpc>
            </a:pPr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(3) </a:t>
            </a:r>
            <a:r>
              <a:rPr lang="ko-KR" altLang="en-US" dirty="0"/>
              <a:t>직접 설계한 모델의 </a:t>
            </a:r>
            <a:r>
              <a:rPr lang="en-US" altLang="ko-KR" dirty="0"/>
              <a:t>Coral </a:t>
            </a:r>
            <a:r>
              <a:rPr lang="ko-KR" altLang="en-US" dirty="0" err="1"/>
              <a:t>이용시</a:t>
            </a:r>
            <a:r>
              <a:rPr lang="ko-KR" altLang="en-US" dirty="0"/>
              <a:t> </a:t>
            </a:r>
            <a:r>
              <a:rPr lang="en-US" altLang="ko-KR" dirty="0"/>
              <a:t>Converter</a:t>
            </a:r>
            <a:r>
              <a:rPr lang="ko-KR" altLang="en-US" dirty="0"/>
              <a:t> 과정 좀더 공부 필요 </a:t>
            </a:r>
            <a:r>
              <a:rPr lang="en-US" altLang="ko-KR" dirty="0"/>
              <a:t>(</a:t>
            </a:r>
            <a:r>
              <a:rPr lang="ko-KR" altLang="en-US" dirty="0"/>
              <a:t>세부 </a:t>
            </a:r>
            <a:r>
              <a:rPr lang="en-US" altLang="ko-KR" dirty="0"/>
              <a:t>Layer</a:t>
            </a:r>
            <a:r>
              <a:rPr lang="ko-KR" altLang="en-US" dirty="0"/>
              <a:t>분석도 공부 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B3043C-B16E-4008-807B-622BC9C7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19" y="3306985"/>
            <a:ext cx="7402213" cy="24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39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409</Words>
  <Application>Microsoft Office PowerPoint</Application>
  <PresentationFormat>화면 슬라이드 쇼(4:3)</PresentationFormat>
  <Paragraphs>82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선민 김</cp:lastModifiedBy>
  <cp:revision>13</cp:revision>
  <dcterms:created xsi:type="dcterms:W3CDTF">2019-12-03T04:12:00Z</dcterms:created>
  <dcterms:modified xsi:type="dcterms:W3CDTF">2019-12-19T02:53:22Z</dcterms:modified>
</cp:coreProperties>
</file>