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C2432-0906-41BB-B2CB-85B07D0353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CCA58D-C5C7-4173-BB6F-C89E254C6B01}">
      <dgm:prSet custT="1"/>
      <dgm:spPr/>
      <dgm:t>
        <a:bodyPr/>
        <a:lstStyle/>
        <a:p>
          <a:pPr>
            <a:defRPr cap="all"/>
          </a:pPr>
          <a:r>
            <a:rPr lang="en-US" sz="2500" b="1" dirty="0">
              <a:solidFill>
                <a:schemeClr val="tx1"/>
              </a:solidFill>
            </a:rPr>
            <a:t>Post</a:t>
          </a:r>
          <a:r>
            <a:rPr lang="ko-KR" sz="2500" b="1" dirty="0">
              <a:solidFill>
                <a:schemeClr val="tx1"/>
              </a:solidFill>
            </a:rPr>
            <a:t> </a:t>
          </a:r>
          <a:r>
            <a:rPr lang="en-US" sz="2500" b="1" dirty="0">
              <a:solidFill>
                <a:schemeClr val="tx1"/>
              </a:solidFill>
            </a:rPr>
            <a:t>–</a:t>
          </a:r>
          <a:r>
            <a:rPr lang="en-US" sz="2500" b="1" dirty="0" err="1">
              <a:solidFill>
                <a:schemeClr val="tx1"/>
              </a:solidFill>
            </a:rPr>
            <a:t>traing</a:t>
          </a:r>
          <a:r>
            <a:rPr lang="en-US" sz="2500" b="1" dirty="0">
              <a:solidFill>
                <a:schemeClr val="tx1"/>
              </a:solidFill>
            </a:rPr>
            <a:t> (Quantization) </a:t>
          </a:r>
          <a:r>
            <a:rPr lang="ko-KR" sz="2500" b="1" dirty="0">
              <a:solidFill>
                <a:schemeClr val="tx1"/>
              </a:solidFill>
            </a:rPr>
            <a:t>방식 </a:t>
          </a:r>
          <a:endParaRPr lang="en-US" sz="2500" b="1" dirty="0">
            <a:solidFill>
              <a:schemeClr val="tx1"/>
            </a:solidFill>
          </a:endParaRPr>
        </a:p>
      </dgm:t>
    </dgm:pt>
    <dgm:pt modelId="{A8EAC0E1-669E-4524-8472-61A940ADC5BF}" type="parTrans" cxnId="{41ECB6C9-6C11-4B0F-9662-4A2B08273807}">
      <dgm:prSet/>
      <dgm:spPr/>
      <dgm:t>
        <a:bodyPr/>
        <a:lstStyle/>
        <a:p>
          <a:endParaRPr lang="en-US"/>
        </a:p>
      </dgm:t>
    </dgm:pt>
    <dgm:pt modelId="{5F968400-6ED7-4D0C-A50E-09EE10F5948E}" type="sibTrans" cxnId="{41ECB6C9-6C11-4B0F-9662-4A2B08273807}">
      <dgm:prSet/>
      <dgm:spPr/>
      <dgm:t>
        <a:bodyPr/>
        <a:lstStyle/>
        <a:p>
          <a:endParaRPr lang="en-US"/>
        </a:p>
      </dgm:t>
    </dgm:pt>
    <dgm:pt modelId="{AA880189-0B92-4D9B-B7CD-606B83CC7069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</a:rPr>
            <a:t>(Quantization)-Aware </a:t>
          </a:r>
          <a:r>
            <a:rPr lang="en-US" b="1" dirty="0" err="1">
              <a:solidFill>
                <a:schemeClr val="tx1"/>
              </a:solidFill>
            </a:rPr>
            <a:t>traing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ko-KR" b="1" dirty="0">
              <a:solidFill>
                <a:schemeClr val="tx1"/>
              </a:solidFill>
            </a:rPr>
            <a:t>방식</a:t>
          </a:r>
          <a:endParaRPr lang="en-US" b="1" dirty="0">
            <a:solidFill>
              <a:schemeClr val="tx1"/>
            </a:solidFill>
          </a:endParaRPr>
        </a:p>
      </dgm:t>
    </dgm:pt>
    <dgm:pt modelId="{4E966EED-B2DF-47F7-899E-033CBBC335C0}" type="parTrans" cxnId="{F712B5EF-77FC-4BDA-89E0-2961D9482A36}">
      <dgm:prSet/>
      <dgm:spPr/>
      <dgm:t>
        <a:bodyPr/>
        <a:lstStyle/>
        <a:p>
          <a:endParaRPr lang="en-US"/>
        </a:p>
      </dgm:t>
    </dgm:pt>
    <dgm:pt modelId="{05359558-6B30-49B1-A0B4-CE673F19E3C7}" type="sibTrans" cxnId="{F712B5EF-77FC-4BDA-89E0-2961D9482A36}">
      <dgm:prSet/>
      <dgm:spPr/>
      <dgm:t>
        <a:bodyPr/>
        <a:lstStyle/>
        <a:p>
          <a:endParaRPr lang="en-US"/>
        </a:p>
      </dgm:t>
    </dgm:pt>
    <dgm:pt modelId="{93C888A5-A8BE-449D-AF02-C94B2FDEB214}" type="pres">
      <dgm:prSet presAssocID="{0CCC2432-0906-41BB-B2CB-85B07D0353EC}" presName="root" presStyleCnt="0">
        <dgm:presLayoutVars>
          <dgm:dir/>
          <dgm:resizeHandles val="exact"/>
        </dgm:presLayoutVars>
      </dgm:prSet>
      <dgm:spPr/>
    </dgm:pt>
    <dgm:pt modelId="{287C63F3-E2B9-4FEA-B7D2-DD3C441A93EA}" type="pres">
      <dgm:prSet presAssocID="{64CCA58D-C5C7-4173-BB6F-C89E254C6B01}" presName="compNode" presStyleCnt="0"/>
      <dgm:spPr/>
    </dgm:pt>
    <dgm:pt modelId="{63E4EEE9-162E-461D-9733-FA757718A7E9}" type="pres">
      <dgm:prSet presAssocID="{64CCA58D-C5C7-4173-BB6F-C89E254C6B01}" presName="iconBgRect" presStyleLbl="bgShp" presStyleIdx="0" presStyleCnt="2"/>
      <dgm:spPr/>
    </dgm:pt>
    <dgm:pt modelId="{F8FC8309-C73F-4AB8-B1F2-A8E668F36047}" type="pres">
      <dgm:prSet presAssocID="{64CCA58D-C5C7-4173-BB6F-C89E254C6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4164C21-FCCB-432C-963E-DE2F701AFC51}" type="pres">
      <dgm:prSet presAssocID="{64CCA58D-C5C7-4173-BB6F-C89E254C6B01}" presName="spaceRect" presStyleCnt="0"/>
      <dgm:spPr/>
    </dgm:pt>
    <dgm:pt modelId="{7C03EE46-677F-4363-8CD9-18C7DCDF2737}" type="pres">
      <dgm:prSet presAssocID="{64CCA58D-C5C7-4173-BB6F-C89E254C6B01}" presName="textRect" presStyleLbl="revTx" presStyleIdx="0" presStyleCnt="2" custScaleX="149622">
        <dgm:presLayoutVars>
          <dgm:chMax val="1"/>
          <dgm:chPref val="1"/>
        </dgm:presLayoutVars>
      </dgm:prSet>
      <dgm:spPr/>
    </dgm:pt>
    <dgm:pt modelId="{2D3498EE-A2D7-4EB3-8028-21F00E7E77B3}" type="pres">
      <dgm:prSet presAssocID="{5F968400-6ED7-4D0C-A50E-09EE10F5948E}" presName="sibTrans" presStyleCnt="0"/>
      <dgm:spPr/>
    </dgm:pt>
    <dgm:pt modelId="{E549D4F9-C8F0-4937-93FE-D1C7034848FC}" type="pres">
      <dgm:prSet presAssocID="{AA880189-0B92-4D9B-B7CD-606B83CC7069}" presName="compNode" presStyleCnt="0"/>
      <dgm:spPr/>
    </dgm:pt>
    <dgm:pt modelId="{07772F6E-699B-4BE2-9EC0-0E8EEADD0D74}" type="pres">
      <dgm:prSet presAssocID="{AA880189-0B92-4D9B-B7CD-606B83CC7069}" presName="iconBgRect" presStyleLbl="bgShp" presStyleIdx="1" presStyleCnt="2"/>
      <dgm:spPr/>
    </dgm:pt>
    <dgm:pt modelId="{86C2E7EA-2199-469D-8B55-32FA541BD810}" type="pres">
      <dgm:prSet presAssocID="{AA880189-0B92-4D9B-B7CD-606B83CC70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계산기"/>
        </a:ext>
      </dgm:extLst>
    </dgm:pt>
    <dgm:pt modelId="{1166F2C3-9F72-45B7-B417-E3B5EBB843F9}" type="pres">
      <dgm:prSet presAssocID="{AA880189-0B92-4D9B-B7CD-606B83CC7069}" presName="spaceRect" presStyleCnt="0"/>
      <dgm:spPr/>
    </dgm:pt>
    <dgm:pt modelId="{14C87BA6-C5CC-49A5-AECA-EC4309358A9F}" type="pres">
      <dgm:prSet presAssocID="{AA880189-0B92-4D9B-B7CD-606B83CC7069}" presName="textRect" presStyleLbl="revTx" presStyleIdx="1" presStyleCnt="2" custScaleX="153837">
        <dgm:presLayoutVars>
          <dgm:chMax val="1"/>
          <dgm:chPref val="1"/>
        </dgm:presLayoutVars>
      </dgm:prSet>
      <dgm:spPr/>
    </dgm:pt>
  </dgm:ptLst>
  <dgm:cxnLst>
    <dgm:cxn modelId="{FBE1A3A2-6CA5-4AE8-A8F0-032D40B003B7}" type="presOf" srcId="{0CCC2432-0906-41BB-B2CB-85B07D0353EC}" destId="{93C888A5-A8BE-449D-AF02-C94B2FDEB214}" srcOrd="0" destOrd="0" presId="urn:microsoft.com/office/officeart/2018/5/layout/IconCircleLabelList"/>
    <dgm:cxn modelId="{41ECB6C9-6C11-4B0F-9662-4A2B08273807}" srcId="{0CCC2432-0906-41BB-B2CB-85B07D0353EC}" destId="{64CCA58D-C5C7-4173-BB6F-C89E254C6B01}" srcOrd="0" destOrd="0" parTransId="{A8EAC0E1-669E-4524-8472-61A940ADC5BF}" sibTransId="{5F968400-6ED7-4D0C-A50E-09EE10F5948E}"/>
    <dgm:cxn modelId="{802882ED-BC64-4A3E-BAF6-9C93CF57608F}" type="presOf" srcId="{64CCA58D-C5C7-4173-BB6F-C89E254C6B01}" destId="{7C03EE46-677F-4363-8CD9-18C7DCDF2737}" srcOrd="0" destOrd="0" presId="urn:microsoft.com/office/officeart/2018/5/layout/IconCircleLabelList"/>
    <dgm:cxn modelId="{F712B5EF-77FC-4BDA-89E0-2961D9482A36}" srcId="{0CCC2432-0906-41BB-B2CB-85B07D0353EC}" destId="{AA880189-0B92-4D9B-B7CD-606B83CC7069}" srcOrd="1" destOrd="0" parTransId="{4E966EED-B2DF-47F7-899E-033CBBC335C0}" sibTransId="{05359558-6B30-49B1-A0B4-CE673F19E3C7}"/>
    <dgm:cxn modelId="{A691CDFE-3B9C-4CF5-98B3-AF56ABFE2A15}" type="presOf" srcId="{AA880189-0B92-4D9B-B7CD-606B83CC7069}" destId="{14C87BA6-C5CC-49A5-AECA-EC4309358A9F}" srcOrd="0" destOrd="0" presId="urn:microsoft.com/office/officeart/2018/5/layout/IconCircleLabelList"/>
    <dgm:cxn modelId="{FEA33B20-8935-4F56-AE7B-91A1FD4DB004}" type="presParOf" srcId="{93C888A5-A8BE-449D-AF02-C94B2FDEB214}" destId="{287C63F3-E2B9-4FEA-B7D2-DD3C441A93EA}" srcOrd="0" destOrd="0" presId="urn:microsoft.com/office/officeart/2018/5/layout/IconCircleLabelList"/>
    <dgm:cxn modelId="{637FE53D-51CF-43AE-B2FB-B581CA677085}" type="presParOf" srcId="{287C63F3-E2B9-4FEA-B7D2-DD3C441A93EA}" destId="{63E4EEE9-162E-461D-9733-FA757718A7E9}" srcOrd="0" destOrd="0" presId="urn:microsoft.com/office/officeart/2018/5/layout/IconCircleLabelList"/>
    <dgm:cxn modelId="{C7A1A940-A691-41A3-BCEB-BA2CDEE5129A}" type="presParOf" srcId="{287C63F3-E2B9-4FEA-B7D2-DD3C441A93EA}" destId="{F8FC8309-C73F-4AB8-B1F2-A8E668F36047}" srcOrd="1" destOrd="0" presId="urn:microsoft.com/office/officeart/2018/5/layout/IconCircleLabelList"/>
    <dgm:cxn modelId="{9854A6C1-63CB-439D-849E-20015216EF51}" type="presParOf" srcId="{287C63F3-E2B9-4FEA-B7D2-DD3C441A93EA}" destId="{E4164C21-FCCB-432C-963E-DE2F701AFC51}" srcOrd="2" destOrd="0" presId="urn:microsoft.com/office/officeart/2018/5/layout/IconCircleLabelList"/>
    <dgm:cxn modelId="{3A2F5DB6-437E-4757-84AA-6802CEBD4CEA}" type="presParOf" srcId="{287C63F3-E2B9-4FEA-B7D2-DD3C441A93EA}" destId="{7C03EE46-677F-4363-8CD9-18C7DCDF2737}" srcOrd="3" destOrd="0" presId="urn:microsoft.com/office/officeart/2018/5/layout/IconCircleLabelList"/>
    <dgm:cxn modelId="{1CB33A0A-6A5B-4FD8-BFE7-328C883E1B14}" type="presParOf" srcId="{93C888A5-A8BE-449D-AF02-C94B2FDEB214}" destId="{2D3498EE-A2D7-4EB3-8028-21F00E7E77B3}" srcOrd="1" destOrd="0" presId="urn:microsoft.com/office/officeart/2018/5/layout/IconCircleLabelList"/>
    <dgm:cxn modelId="{4D563374-F5CD-4C1E-8CC5-C1CE3F2BC41A}" type="presParOf" srcId="{93C888A5-A8BE-449D-AF02-C94B2FDEB214}" destId="{E549D4F9-C8F0-4937-93FE-D1C7034848FC}" srcOrd="2" destOrd="0" presId="urn:microsoft.com/office/officeart/2018/5/layout/IconCircleLabelList"/>
    <dgm:cxn modelId="{905C5AE7-D3BA-4ADA-96B5-78CAC54DC737}" type="presParOf" srcId="{E549D4F9-C8F0-4937-93FE-D1C7034848FC}" destId="{07772F6E-699B-4BE2-9EC0-0E8EEADD0D74}" srcOrd="0" destOrd="0" presId="urn:microsoft.com/office/officeart/2018/5/layout/IconCircleLabelList"/>
    <dgm:cxn modelId="{C213F1E7-6DE2-4AAC-9C47-A9784F7C5448}" type="presParOf" srcId="{E549D4F9-C8F0-4937-93FE-D1C7034848FC}" destId="{86C2E7EA-2199-469D-8B55-32FA541BD810}" srcOrd="1" destOrd="0" presId="urn:microsoft.com/office/officeart/2018/5/layout/IconCircleLabelList"/>
    <dgm:cxn modelId="{2E52DEA9-EE44-4969-A383-9CE7E94DF070}" type="presParOf" srcId="{E549D4F9-C8F0-4937-93FE-D1C7034848FC}" destId="{1166F2C3-9F72-45B7-B417-E3B5EBB843F9}" srcOrd="2" destOrd="0" presId="urn:microsoft.com/office/officeart/2018/5/layout/IconCircleLabelList"/>
    <dgm:cxn modelId="{41353281-61E0-4B1C-96CE-33A9F4B389DD}" type="presParOf" srcId="{E549D4F9-C8F0-4937-93FE-D1C7034848FC}" destId="{14C87BA6-C5CC-49A5-AECA-EC4309358A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4EEE9-162E-461D-9733-FA757718A7E9}">
      <dsp:nvSpPr>
        <dsp:cNvPr id="0" name=""/>
        <dsp:cNvSpPr/>
      </dsp:nvSpPr>
      <dsp:spPr>
        <a:xfrm>
          <a:off x="1587022" y="251918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C8309-C73F-4AB8-B1F2-A8E668F36047}">
      <dsp:nvSpPr>
        <dsp:cNvPr id="0" name=""/>
        <dsp:cNvSpPr/>
      </dsp:nvSpPr>
      <dsp:spPr>
        <a:xfrm>
          <a:off x="2047709" y="712606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3EE46-677F-4363-8CD9-18C7DCDF2737}">
      <dsp:nvSpPr>
        <dsp:cNvPr id="0" name=""/>
        <dsp:cNvSpPr/>
      </dsp:nvSpPr>
      <dsp:spPr>
        <a:xfrm>
          <a:off x="16751" y="3086919"/>
          <a:ext cx="530222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>
              <a:solidFill>
                <a:schemeClr val="tx1"/>
              </a:solidFill>
            </a:rPr>
            <a:t>Post</a:t>
          </a:r>
          <a:r>
            <a:rPr lang="ko-KR" sz="2500" b="1" kern="1200" dirty="0">
              <a:solidFill>
                <a:schemeClr val="tx1"/>
              </a:solidFill>
            </a:rPr>
            <a:t> </a:t>
          </a:r>
          <a:r>
            <a:rPr lang="en-US" sz="2500" b="1" kern="1200" dirty="0">
              <a:solidFill>
                <a:schemeClr val="tx1"/>
              </a:solidFill>
            </a:rPr>
            <a:t>–</a:t>
          </a:r>
          <a:r>
            <a:rPr lang="en-US" sz="2500" b="1" kern="1200" dirty="0" err="1">
              <a:solidFill>
                <a:schemeClr val="tx1"/>
              </a:solidFill>
            </a:rPr>
            <a:t>traing</a:t>
          </a:r>
          <a:r>
            <a:rPr lang="en-US" sz="2500" b="1" kern="1200" dirty="0">
              <a:solidFill>
                <a:schemeClr val="tx1"/>
              </a:solidFill>
            </a:rPr>
            <a:t> (Quantization) </a:t>
          </a:r>
          <a:r>
            <a:rPr lang="ko-KR" sz="2500" b="1" kern="1200" dirty="0">
              <a:solidFill>
                <a:schemeClr val="tx1"/>
              </a:solidFill>
            </a:rPr>
            <a:t>방식 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16751" y="3086919"/>
        <a:ext cx="5302229" cy="1012500"/>
      </dsp:txXfrm>
    </dsp:sp>
    <dsp:sp modelId="{07772F6E-699B-4BE2-9EC0-0E8EEADD0D74}">
      <dsp:nvSpPr>
        <dsp:cNvPr id="0" name=""/>
        <dsp:cNvSpPr/>
      </dsp:nvSpPr>
      <dsp:spPr>
        <a:xfrm>
          <a:off x="7584092" y="251918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2E7EA-2199-469D-8B55-32FA541BD810}">
      <dsp:nvSpPr>
        <dsp:cNvPr id="0" name=""/>
        <dsp:cNvSpPr/>
      </dsp:nvSpPr>
      <dsp:spPr>
        <a:xfrm>
          <a:off x="8044780" y="712606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87BA6-C5CC-49A5-AECA-EC4309358A9F}">
      <dsp:nvSpPr>
        <dsp:cNvPr id="0" name=""/>
        <dsp:cNvSpPr/>
      </dsp:nvSpPr>
      <dsp:spPr>
        <a:xfrm>
          <a:off x="5939137" y="3086919"/>
          <a:ext cx="5451598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>
              <a:solidFill>
                <a:schemeClr val="tx1"/>
              </a:solidFill>
            </a:rPr>
            <a:t>(Quantization)-Aware </a:t>
          </a:r>
          <a:r>
            <a:rPr lang="en-US" sz="2500" b="1" kern="1200" dirty="0" err="1">
              <a:solidFill>
                <a:schemeClr val="tx1"/>
              </a:solidFill>
            </a:rPr>
            <a:t>traing</a:t>
          </a:r>
          <a:r>
            <a:rPr lang="en-US" sz="2500" b="1" kern="1200" dirty="0">
              <a:solidFill>
                <a:schemeClr val="tx1"/>
              </a:solidFill>
            </a:rPr>
            <a:t> </a:t>
          </a:r>
          <a:r>
            <a:rPr lang="ko-KR" sz="2500" b="1" kern="1200" dirty="0">
              <a:solidFill>
                <a:schemeClr val="tx1"/>
              </a:solidFill>
            </a:rPr>
            <a:t>방식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5939137" y="3086919"/>
        <a:ext cx="5451598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45AB-8478-4F80-A289-D45B581D8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0C282-D251-4C85-8C48-F87151B5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F4C1B-85C7-4317-A6B7-D1F412C4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D4A64-17D4-4BFB-9506-CB7F6DC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B214D-AEAB-49C6-954F-EA2CAC2D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4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5B801-E81C-40BC-BE25-1E30F6D2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B94CC-D0D5-4182-A22C-A123E902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FE5C5-09D4-448B-AD6A-E8B54F50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A10E9-3823-4CF3-AF47-7319FE60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5909-1524-4398-B303-0695EF2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88656-FD56-4A2E-95D8-2E3707D47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19F5B-299B-4821-B7BF-F80DE65C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DD646-ADD9-4A16-A27C-3599F564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A0BB6-FE56-4E14-A8E3-25A5CBD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59C39-B741-4D78-9577-25B2621B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9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32DA-C94B-455E-B67E-B582D493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4308-6700-4A57-9FE6-65FB5B79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27ABD-FDC3-4048-9D0D-56A9AC51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D871D-B345-426C-ACA9-A1D211D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A64A-6AAA-4FF3-8F7D-09659485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73F5-C0E5-4334-8125-7FAA632F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25702-8781-486B-A76D-06C28280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05EEA-1468-4312-8977-3FDC0FA5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C7013-F9B0-450E-923C-75AAC65E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9F855-6D5E-4B02-B420-262EEE3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1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A491-48FE-4E8B-A025-1CDC6E58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45547-9B43-43E6-ABCF-DDC2B35E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E6F49-75DA-4301-AD94-122A27E16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B5C40-B929-45B9-824B-8B09294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E813D-984D-41A1-ADA7-87E69282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71D21-CA21-42B0-9B63-8730B3BA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4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0EB4-0864-4196-B409-1ED4E484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49AC9-0CFE-4B0D-A0CD-AA0E01E0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4B5D4-E562-4C6F-8817-A44FAF0A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8E132-A3DD-4142-A0FD-3C8AC02D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14B19-3794-4131-A99F-C150354B1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215AEA-7CE3-4B81-994E-1B67FBAC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AA722B-6166-4C41-B55E-67431000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61D4-3C67-43AD-94CD-AE49D84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1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A131-EEDC-4C65-8603-726E5F6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42973-DC5F-4EBB-9F23-3D5FCFBD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76CA2-7995-4B0B-9A48-0D2E5D8C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5ABA7-9933-4EB5-8EE9-4605189C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D46C80-E4B2-4B6B-9260-09187AF4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C4480-0529-4AC6-8AD6-504DD57A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1F6B6-4EFA-4DC6-A28A-13ADA5B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74E68-E62C-475F-B451-F0F05545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7D43B-E204-4F45-8E67-FFC0364B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ABABC-5644-4A06-8DEC-FE6C6A28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A2E30-A56D-4ABF-B517-23F2FCC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5856D-7E56-41E1-8DF3-A7D66299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D5F64-C4E5-4B59-8FF3-88E4CB57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3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706F-B2C0-4B1A-8AC2-F1095630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3641DA-CC46-407F-B16C-AC694E2A6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20CB8-696B-4EE9-8F56-8FFAAB89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82841-4008-4D12-BD2D-4957524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0831C-B7E0-40B6-BF18-66F761EE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281E3-7DB6-4683-8612-F5CED320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86358B-5FA3-4CC7-971C-B6300219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43422-0CAC-4174-9228-AEC42E62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611A7-251E-40A2-88F7-2B47AEA31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CC99-FAA8-475F-8D3A-017154ABF96D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FC488-9C90-4736-AD68-A6865C89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ABE9-EA7E-4D6B-9B31-82386A8C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D8E1-3E1D-4BFD-A419-F7F36E895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tensorflow.org/2019/06/tensorflow-integer-quant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vinotoolkit.org/2019_R2/_docs_Workbench_DG_Int_8_Quantization.html#8-bit-con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D4DBE-476D-4340-8759-96E112FA9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F239F-B6DA-4A32-B2D8-F96C45DD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9124" y="4838700"/>
            <a:ext cx="2428875" cy="419100"/>
          </a:xfrm>
        </p:spPr>
        <p:txBody>
          <a:bodyPr>
            <a:normAutofit lnSpcReduction="10000"/>
          </a:bodyPr>
          <a:lstStyle/>
          <a:p>
            <a:r>
              <a:rPr lang="ko-KR" altLang="en-US" err="1"/>
              <a:t>장두혁</a:t>
            </a:r>
            <a:r>
              <a:rPr lang="ko-KR" altLang="en-US" dirty="0"/>
              <a:t> </a:t>
            </a:r>
            <a:r>
              <a:rPr lang="ko-KR" altLang="en-US" dirty="0" err="1"/>
              <a:t>한병현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CC8AB-B45E-48A5-95CB-8EAB0898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Quantization</a:t>
            </a:r>
            <a:r>
              <a:rPr lang="ko-KR" altLang="en-US" sz="5400"/>
              <a:t>방식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A020A98-DFBF-432E-8EA4-4D63AA63E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67449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46DE9E0-7AE9-4ABC-9993-BBED0CAAE40D}"/>
              </a:ext>
            </a:extLst>
          </p:cNvPr>
          <p:cNvSpPr/>
          <p:nvPr/>
        </p:nvSpPr>
        <p:spPr>
          <a:xfrm>
            <a:off x="5265484" y="164623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(Quantization)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40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57EC-EE12-40F7-A3CD-1E2F0AB9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방식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16819-4859-446C-B3B4-9F9F2B0D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Post train)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완료한후에 </a:t>
            </a:r>
            <a:r>
              <a:rPr lang="en-US" altLang="ko-KR" sz="2400" dirty="0" err="1"/>
              <a:t>accuarcy</a:t>
            </a:r>
            <a:r>
              <a:rPr lang="ko-KR" altLang="en-US" sz="2400" dirty="0"/>
              <a:t>의 손해를 최소화하</a:t>
            </a:r>
            <a:r>
              <a:rPr lang="en-US" altLang="ko-KR" sz="2400" dirty="0"/>
              <a:t>			</a:t>
            </a:r>
            <a:r>
              <a:rPr lang="ko-KR" altLang="en-US" sz="2400" dirty="0"/>
              <a:t>는 기법 </a:t>
            </a:r>
            <a:r>
              <a:rPr lang="en-US" altLang="ko-KR" sz="2400" dirty="0"/>
              <a:t>– </a:t>
            </a:r>
            <a:r>
              <a:rPr lang="ko-KR" altLang="en-US" sz="2400" dirty="0"/>
              <a:t>훈련 후에 </a:t>
            </a:r>
            <a:r>
              <a:rPr lang="en-US" altLang="ko-KR" sz="2400" dirty="0"/>
              <a:t>Quantization</a:t>
            </a:r>
            <a:r>
              <a:rPr lang="ko-KR" altLang="en-US" sz="2400" dirty="0"/>
              <a:t>을 수행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dirty="0"/>
              <a:t>Aware-train) </a:t>
            </a:r>
            <a:r>
              <a:rPr lang="en-US" altLang="ko-KR" sz="2400" dirty="0"/>
              <a:t>Training </a:t>
            </a:r>
            <a:r>
              <a:rPr lang="ko-KR" altLang="en-US" sz="2400" dirty="0"/>
              <a:t>중에 수행되는 </a:t>
            </a:r>
            <a:r>
              <a:rPr lang="en-US" altLang="ko-KR" sz="2400" dirty="0" err="1"/>
              <a:t>Quntization</a:t>
            </a:r>
            <a:r>
              <a:rPr lang="en-US" altLang="ko-KR" sz="2400" dirty="0"/>
              <a:t> </a:t>
            </a:r>
            <a:r>
              <a:rPr lang="ko-KR" altLang="en-US" sz="2400" dirty="0"/>
              <a:t>방식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&gt;&gt;Aware train</a:t>
            </a:r>
            <a:r>
              <a:rPr lang="ko-KR" altLang="en-US" dirty="0"/>
              <a:t>방식보다 </a:t>
            </a:r>
            <a:r>
              <a:rPr lang="en-US" altLang="ko-KR" dirty="0"/>
              <a:t>Post train</a:t>
            </a:r>
            <a:r>
              <a:rPr lang="ko-KR" altLang="en-US" dirty="0"/>
              <a:t>방식이 </a:t>
            </a:r>
            <a:r>
              <a:rPr lang="ko-KR" altLang="en-US" dirty="0" err="1"/>
              <a:t>조금더</a:t>
            </a:r>
            <a:r>
              <a:rPr lang="ko-KR" altLang="en-US" dirty="0"/>
              <a:t> 성능이 좋다고 함</a:t>
            </a:r>
            <a:r>
              <a:rPr lang="en-US" altLang="ko-KR" dirty="0"/>
              <a:t>// </a:t>
            </a:r>
            <a:r>
              <a:rPr lang="ko-KR" altLang="en-US" dirty="0" err="1"/>
              <a:t>상황에따라</a:t>
            </a:r>
            <a:r>
              <a:rPr lang="ko-KR" altLang="en-US" dirty="0"/>
              <a:t> </a:t>
            </a:r>
            <a:r>
              <a:rPr lang="en-US" altLang="ko-KR" dirty="0"/>
              <a:t>aware</a:t>
            </a:r>
            <a:r>
              <a:rPr lang="ko-KR" altLang="en-US" dirty="0"/>
              <a:t> </a:t>
            </a:r>
            <a:r>
              <a:rPr lang="ko-KR" altLang="en-US" dirty="0" err="1"/>
              <a:t>높을때도</a:t>
            </a:r>
            <a:r>
              <a:rPr lang="ko-KR" altLang="en-US" dirty="0"/>
              <a:t> </a:t>
            </a:r>
            <a:r>
              <a:rPr lang="ko-KR" altLang="en-US" dirty="0" err="1"/>
              <a:t>있다고함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6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769E-C065-41AD-B16E-8EF819B7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https://blog.tensorflow.org/2019/06/tensorflow-integer-quantization.html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9BC9E-F964-4F77-A0AA-FFFAA3F3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25" y="3727460"/>
            <a:ext cx="6717175" cy="2747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03DC96-8856-416A-8598-29B874BDC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851" y="1690688"/>
            <a:ext cx="6161380" cy="31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2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94C96-7A89-4978-9641-48A49460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https://docs.openvinotoolkit.org/2019_R2/_docs_Workbench_DG_Int_8_Quantization.html#8-bit-config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73D3C-44CB-4136-9327-B51ED8A3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447925"/>
            <a:ext cx="10363200" cy="3729038"/>
          </a:xfrm>
        </p:spPr>
        <p:txBody>
          <a:bodyPr/>
          <a:lstStyle/>
          <a:p>
            <a:r>
              <a:rPr lang="ko-KR" altLang="en-US" dirty="0"/>
              <a:t>모델 분석 </a:t>
            </a:r>
            <a:r>
              <a:rPr lang="ko-KR" altLang="en-US" dirty="0" err="1"/>
              <a:t>툴킷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1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Quantization</vt:lpstr>
      <vt:lpstr>Quantization방식</vt:lpstr>
      <vt:lpstr>방식 차이점</vt:lpstr>
      <vt:lpstr>https://blog.tensorflow.org/2019/06/tensorflow-integer-quantization.html </vt:lpstr>
      <vt:lpstr>https://docs.openvinotoolkit.org/2019_R2/_docs_Workbench_DG_Int_8_Quantization.html#8-bit-config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Quantization</dc:title>
  <dc:creator>장 두혁</dc:creator>
  <cp:lastModifiedBy>장 두혁</cp:lastModifiedBy>
  <cp:revision>5</cp:revision>
  <dcterms:created xsi:type="dcterms:W3CDTF">2020-07-25T16:45:27Z</dcterms:created>
  <dcterms:modified xsi:type="dcterms:W3CDTF">2020-07-25T17:01:53Z</dcterms:modified>
</cp:coreProperties>
</file>