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4" r:id="rId3"/>
    <p:sldId id="262" r:id="rId4"/>
    <p:sldId id="257" r:id="rId5"/>
    <p:sldId id="263" r:id="rId6"/>
    <p:sldId id="259" r:id="rId7"/>
    <p:sldId id="26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906" autoAdjust="0"/>
  </p:normalViewPr>
  <p:slideViewPr>
    <p:cSldViewPr>
      <p:cViewPr>
        <p:scale>
          <a:sx n="70" d="100"/>
          <a:sy n="70" d="100"/>
        </p:scale>
        <p:origin x="-1162" y="1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CB7DC-2A41-4D7A-B557-AA4903341C7C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32ECF-C044-43BD-A875-9930D8B29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39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방법은 그림에 설명되어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가중치를 최대 가중치로 나누어 전체 정밀도 가중치를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[-1, +1]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범위로 정규화합니다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 다음 임계 값을 지정하여 중간 전체 해상도 가중치를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{-1, 0, +1}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양자화합니다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임계 계수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검색 공간을 줄이기 위해 모든 계층에 걸쳐 동일한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점선으로 표시된 것처럼 두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그라디언트를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역 전파함으로써 훈련 된 양자화를 수행합니다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추론에서 전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가중치를 버리고 삼진 가중치만 사용합니다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2ECF-C044-43BD-A875-9930D8B2914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711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2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46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02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98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3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1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29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9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70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05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97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zylapp/deep-learning-model-compression-for-image-analysis-methods-and-architectures-398f82b0c06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TRAINED TERNARY QUANTIZATION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xmlns="" id="{315F239F-B6DA-4A32-B2D8-F96C45DDA60B}"/>
              </a:ext>
            </a:extLst>
          </p:cNvPr>
          <p:cNvSpPr txBox="1">
            <a:spLocks/>
          </p:cNvSpPr>
          <p:nvPr/>
        </p:nvSpPr>
        <p:spPr>
          <a:xfrm>
            <a:off x="5436096" y="4833257"/>
            <a:ext cx="2428875" cy="419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err="1" smtClean="0"/>
              <a:t>장두혁</a:t>
            </a:r>
            <a:r>
              <a:rPr lang="ko-KR" altLang="en-US" b="1" dirty="0" smtClean="0"/>
              <a:t> 한병현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4566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양자화</a:t>
            </a:r>
            <a:endParaRPr lang="ko-KR" altLang="en-US" dirty="0"/>
          </a:p>
        </p:txBody>
      </p:sp>
      <p:pic>
        <p:nvPicPr>
          <p:cNvPr id="7171" name="Picture 3" descr="C:\Users\hbh15\OneDrive\바탕 화면\양자화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70" y="1268760"/>
            <a:ext cx="8556557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hbh15\OneDrive\바탕 화면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53138"/>
            <a:ext cx="7344816" cy="309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96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Ternary weight networks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Li &amp; Liu (2016)</a:t>
            </a:r>
            <a:r>
              <a:rPr lang="ko-KR" altLang="en-US" sz="2000" dirty="0"/>
              <a:t>는 </a:t>
            </a:r>
            <a:r>
              <a:rPr lang="en-US" altLang="ko-KR" sz="2000" dirty="0"/>
              <a:t>TWN (Ternary weight network)</a:t>
            </a:r>
            <a:r>
              <a:rPr lang="ko-KR" altLang="en-US" sz="2000" dirty="0"/>
              <a:t>을 제안했는데</a:t>
            </a:r>
            <a:r>
              <a:rPr lang="en-US" altLang="ko-KR" sz="2000" dirty="0"/>
              <a:t>, </a:t>
            </a:r>
            <a:r>
              <a:rPr lang="ko-KR" altLang="en-US" sz="2000" dirty="0"/>
              <a:t>이는 </a:t>
            </a:r>
            <a:r>
              <a:rPr lang="en-US" altLang="ko-KR" sz="2000" dirty="0"/>
              <a:t>3 </a:t>
            </a:r>
            <a:r>
              <a:rPr lang="ko-KR" altLang="en-US" sz="2000" dirty="0"/>
              <a:t>번째 양자화 된 값으로 </a:t>
            </a:r>
            <a:r>
              <a:rPr lang="en-US" altLang="ko-KR" sz="2000" dirty="0"/>
              <a:t>0</a:t>
            </a:r>
            <a:r>
              <a:rPr lang="ko-KR" altLang="en-US" sz="2000" dirty="0"/>
              <a:t>을 도입하여 이진 네트워크의 정확도 손실을 줄입니다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그들은 두 개의 대칭 임계 값 </a:t>
            </a:r>
            <a:r>
              <a:rPr lang="en-US" altLang="ko-KR" sz="2000" dirty="0"/>
              <a:t>± </a:t>
            </a:r>
            <a:r>
              <a:rPr lang="ko-KR" altLang="en-US" sz="2000" dirty="0"/>
              <a:t>∆</a:t>
            </a:r>
            <a:r>
              <a:rPr lang="en-US" altLang="ko-KR" sz="2000" dirty="0"/>
              <a:t>l</a:t>
            </a:r>
            <a:r>
              <a:rPr lang="ko-KR" altLang="en-US" sz="2000" dirty="0"/>
              <a:t>과 각 </a:t>
            </a:r>
            <a:r>
              <a:rPr lang="ko-KR" altLang="en-US" sz="2000" dirty="0" err="1"/>
              <a:t>레이어</a:t>
            </a:r>
            <a:r>
              <a:rPr lang="ko-KR" altLang="en-US" sz="2000" dirty="0"/>
              <a:t> </a:t>
            </a:r>
            <a:r>
              <a:rPr lang="en-US" altLang="ko-KR" sz="2000" dirty="0"/>
              <a:t>l</a:t>
            </a:r>
            <a:r>
              <a:rPr lang="ko-KR" altLang="en-US" sz="2000" dirty="0"/>
              <a:t>에 대한 스케일링 계수 </a:t>
            </a:r>
            <a:r>
              <a:rPr lang="en-US" altLang="ko-KR" sz="2000" dirty="0" err="1"/>
              <a:t>Wl</a:t>
            </a:r>
            <a:r>
              <a:rPr lang="ko-KR" altLang="en-US" sz="2000" dirty="0"/>
              <a:t>을 사용하여 무게를 </a:t>
            </a:r>
            <a:r>
              <a:rPr lang="en-US" altLang="ko-KR" sz="2000" dirty="0"/>
              <a:t>{-</a:t>
            </a:r>
            <a:r>
              <a:rPr lang="en-US" altLang="ko-KR" sz="2000" dirty="0" err="1"/>
              <a:t>Wl</a:t>
            </a:r>
            <a:r>
              <a:rPr lang="en-US" altLang="ko-KR" sz="2000" dirty="0"/>
              <a:t>, 0, + </a:t>
            </a:r>
            <a:r>
              <a:rPr lang="en-US" altLang="ko-KR" sz="2000" dirty="0" err="1"/>
              <a:t>Wl</a:t>
            </a:r>
            <a:r>
              <a:rPr lang="en-US" altLang="ko-KR" sz="2000" dirty="0"/>
              <a:t>}</a:t>
            </a:r>
            <a:r>
              <a:rPr lang="ko-KR" altLang="en-US" sz="2000" dirty="0"/>
              <a:t>로 양자화합니다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 </a:t>
            </a:r>
            <a:r>
              <a:rPr lang="ko-KR" altLang="en-US" sz="2000" dirty="0"/>
              <a:t>그런 다음 </a:t>
            </a:r>
            <a:r>
              <a:rPr lang="en-US" altLang="ko-KR" sz="2000" dirty="0"/>
              <a:t>W1</a:t>
            </a:r>
            <a:r>
              <a:rPr lang="ko-KR" altLang="en-US" sz="2000" dirty="0"/>
              <a:t>과 ∆</a:t>
            </a:r>
            <a:r>
              <a:rPr lang="en-US" altLang="ko-KR" sz="2000" dirty="0"/>
              <a:t>1</a:t>
            </a:r>
            <a:r>
              <a:rPr lang="ko-KR" altLang="en-US" sz="2000" dirty="0"/>
              <a:t>의 층별 값을 얻기 위해 </a:t>
            </a:r>
            <a:r>
              <a:rPr lang="en-US" altLang="ko-KR" sz="2000" dirty="0"/>
              <a:t>Full Precision Weight</a:t>
            </a:r>
          </a:p>
          <a:p>
            <a:pPr marL="0" indent="0">
              <a:buNone/>
            </a:pPr>
            <a:r>
              <a:rPr lang="ko-KR" altLang="en-US" sz="2000" dirty="0" smtClean="0"/>
              <a:t>와 </a:t>
            </a:r>
            <a:r>
              <a:rPr lang="en-US" altLang="ko-KR" sz="2000" dirty="0"/>
              <a:t>3 </a:t>
            </a:r>
            <a:r>
              <a:rPr lang="ko-KR" altLang="en-US" sz="2000" dirty="0"/>
              <a:t>진 가중치 사이의 </a:t>
            </a:r>
            <a:r>
              <a:rPr lang="en-US" altLang="ko-KR" sz="2000" dirty="0"/>
              <a:t>L2 </a:t>
            </a:r>
            <a:r>
              <a:rPr lang="ko-KR" altLang="en-US" sz="2000" dirty="0"/>
              <a:t>거리를 최소화하는 최적화 문제를 해결합니다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250464968" descr="EMB000015f03e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425" y="2996952"/>
            <a:ext cx="6476614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5" name="_x250466248" descr="EMB000015f03ee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157192"/>
            <a:ext cx="6900136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39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altLang="ko-KR" dirty="0"/>
              <a:t>TRAINED TERNARY </a:t>
            </a:r>
            <a:r>
              <a:rPr lang="en-US" altLang="ko-KR" dirty="0" smtClean="0"/>
              <a:t>QUANTIZATION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50465528" descr="EMB000015f03e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8" y="1514945"/>
            <a:ext cx="8890084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50464408" descr="EMB000015f03ee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91" y="4653136"/>
            <a:ext cx="7539402" cy="160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59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517946"/>
            <a:ext cx="8496944" cy="5323322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32 </a:t>
            </a:r>
            <a:r>
              <a:rPr lang="ko-KR" altLang="en-US" sz="1800" dirty="0"/>
              <a:t>비트 가중치에서 양자화 된 가중치를 계산하는 이전 작업과 달리 스케일링 계수 </a:t>
            </a:r>
            <a:r>
              <a:rPr lang="en-US" altLang="ko-KR" sz="1800" dirty="0" err="1"/>
              <a:t>Wp</a:t>
            </a:r>
            <a:r>
              <a:rPr lang="en-US" altLang="ko-KR" sz="1800" dirty="0"/>
              <a:t> l </a:t>
            </a:r>
            <a:r>
              <a:rPr lang="ko-KR" altLang="en-US" sz="1800" dirty="0"/>
              <a:t>및 </a:t>
            </a:r>
            <a:r>
              <a:rPr lang="en-US" altLang="ko-KR" sz="1800" dirty="0"/>
              <a:t>W n l</a:t>
            </a:r>
            <a:r>
              <a:rPr lang="ko-KR" altLang="en-US" sz="1800" dirty="0"/>
              <a:t>은 두 개의 독립적 인 매개 변수이며 다른 매개 변수와 함께 학습됩니다</a:t>
            </a:r>
            <a:r>
              <a:rPr lang="en-US" altLang="ko-KR" sz="1800" dirty="0"/>
              <a:t>. </a:t>
            </a:r>
            <a:r>
              <a:rPr lang="ko-KR" altLang="en-US" sz="1800" dirty="0"/>
              <a:t>경사 하강 규칙에 따라 </a:t>
            </a:r>
            <a:r>
              <a:rPr lang="en-US" altLang="ko-KR" sz="1800" dirty="0" err="1"/>
              <a:t>Wp</a:t>
            </a:r>
            <a:r>
              <a:rPr lang="en-US" altLang="ko-KR" sz="1800" dirty="0"/>
              <a:t> l </a:t>
            </a:r>
            <a:r>
              <a:rPr lang="ko-KR" altLang="en-US" sz="1800" dirty="0"/>
              <a:t>및 </a:t>
            </a:r>
            <a:r>
              <a:rPr lang="en-US" altLang="ko-KR" sz="1800" dirty="0" err="1"/>
              <a:t>Wn</a:t>
            </a:r>
            <a:r>
              <a:rPr lang="en-US" altLang="ko-KR" sz="1800" dirty="0"/>
              <a:t> l</a:t>
            </a:r>
            <a:r>
              <a:rPr lang="ko-KR" altLang="en-US" sz="1800" dirty="0"/>
              <a:t>의 미분은 다음과 같이 계산됩니다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여기서 </a:t>
            </a:r>
            <a:r>
              <a:rPr lang="en-US" altLang="ko-KR" sz="1800" dirty="0" smtClean="0"/>
              <a:t>ip1 </a:t>
            </a:r>
            <a:r>
              <a:rPr lang="en-US" altLang="ko-KR" sz="1800" dirty="0"/>
              <a:t>= {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| ~ </a:t>
            </a:r>
            <a:r>
              <a:rPr lang="en-US" altLang="ko-KR" sz="1800" dirty="0" err="1"/>
              <a:t>wl</a:t>
            </a:r>
            <a:r>
              <a:rPr lang="en-US" altLang="ko-KR" sz="1800" dirty="0"/>
              <a:t> 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)&gt; </a:t>
            </a:r>
            <a:r>
              <a:rPr lang="ko-KR" altLang="en-US" sz="1800" dirty="0"/>
              <a:t>∆</a:t>
            </a:r>
            <a:r>
              <a:rPr lang="en-US" altLang="ko-KR" sz="1800" dirty="0"/>
              <a:t>l}</a:t>
            </a:r>
            <a:r>
              <a:rPr lang="ko-KR" altLang="en-US" sz="1800" dirty="0"/>
              <a:t>이고</a:t>
            </a:r>
            <a:r>
              <a:rPr lang="en-US" altLang="ko-KR" sz="1800" dirty="0"/>
              <a:t>, </a:t>
            </a:r>
            <a:r>
              <a:rPr lang="en-US" altLang="ko-KR" sz="1800" dirty="0" err="1" smtClean="0"/>
              <a:t>il</a:t>
            </a:r>
            <a:r>
              <a:rPr lang="en-US" altLang="ko-KR" sz="1800" dirty="0" smtClean="0"/>
              <a:t> n </a:t>
            </a:r>
            <a:r>
              <a:rPr lang="en-US" altLang="ko-KR" sz="1800" dirty="0"/>
              <a:t>= {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| 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) ~ </a:t>
            </a:r>
            <a:r>
              <a:rPr lang="en-US" altLang="ko-KR" sz="1800" dirty="0" err="1"/>
              <a:t>wl</a:t>
            </a:r>
            <a:r>
              <a:rPr lang="en-US" altLang="ko-KR" sz="1800" dirty="0"/>
              <a:t> &lt;-</a:t>
            </a:r>
            <a:r>
              <a:rPr lang="ko-KR" altLang="en-US" sz="1800" dirty="0"/>
              <a:t>∆</a:t>
            </a:r>
            <a:r>
              <a:rPr lang="en-US" altLang="ko-KR" sz="1800" dirty="0"/>
              <a:t>l}</a:t>
            </a:r>
            <a:r>
              <a:rPr lang="ko-KR" altLang="en-US" sz="1800" dirty="0"/>
              <a:t>이다</a:t>
            </a:r>
            <a:r>
              <a:rPr lang="en-US" altLang="ko-KR" sz="1800" dirty="0"/>
              <a:t>. </a:t>
            </a:r>
            <a:r>
              <a:rPr lang="ko-KR" altLang="en-US" sz="1800" dirty="0"/>
              <a:t>또한</a:t>
            </a:r>
            <a:r>
              <a:rPr lang="en-US" altLang="ko-KR" sz="1800" dirty="0"/>
              <a:t>, 2 </a:t>
            </a:r>
            <a:r>
              <a:rPr lang="ko-KR" altLang="en-US" sz="1800" dirty="0"/>
              <a:t>개의 스케일링 계수가 존재하기 때문에</a:t>
            </a:r>
            <a:r>
              <a:rPr lang="en-US" altLang="ko-KR" sz="1800" dirty="0"/>
              <a:t>, </a:t>
            </a:r>
            <a:r>
              <a:rPr lang="ko-KR" altLang="en-US" sz="1800" dirty="0" smtClean="0"/>
              <a:t>잠재된 </a:t>
            </a:r>
            <a:r>
              <a:rPr lang="en-US" altLang="ko-KR" sz="1800" dirty="0"/>
              <a:t>Full Precision </a:t>
            </a:r>
            <a:r>
              <a:rPr lang="en-US" altLang="ko-KR" sz="1800" dirty="0" smtClean="0"/>
              <a:t>Weight</a:t>
            </a:r>
            <a:r>
              <a:rPr lang="ko-KR" altLang="en-US" sz="1800" dirty="0" smtClean="0"/>
              <a:t>의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기울기는 </a:t>
            </a:r>
            <a:r>
              <a:rPr lang="ko-KR" altLang="en-US" sz="1800" dirty="0"/>
              <a:t>더 이상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비트 가중치에 </a:t>
            </a:r>
            <a:r>
              <a:rPr lang="ko-KR" altLang="en-US" sz="1800" dirty="0"/>
              <a:t>의해 계산 될 수 없다</a:t>
            </a:r>
            <a:r>
              <a:rPr lang="en-US" altLang="ko-KR" sz="1800" dirty="0"/>
              <a:t>. </a:t>
            </a:r>
            <a:r>
              <a:rPr lang="ko-KR" altLang="en-US" sz="1800" dirty="0"/>
              <a:t>우리는 </a:t>
            </a:r>
            <a:r>
              <a:rPr lang="en-US" altLang="ko-KR" sz="1800" dirty="0"/>
              <a:t>32 </a:t>
            </a:r>
            <a:r>
              <a:rPr lang="ko-KR" altLang="en-US" sz="1800" dirty="0"/>
              <a:t>비트 가중치에 대해 스케일 된 기울기를 사용한다 </a:t>
            </a:r>
            <a:r>
              <a:rPr lang="en-US" altLang="ko-KR" sz="1800" dirty="0"/>
              <a:t>:</a:t>
            </a:r>
            <a:endParaRPr lang="ko-KR" altLang="en-US" sz="1800" dirty="0"/>
          </a:p>
          <a:p>
            <a:endParaRPr lang="ko-KR" altLang="en-US" sz="1800" dirty="0"/>
          </a:p>
          <a:p>
            <a:endParaRPr lang="ko-KR" altLang="en-US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50464888" descr="EMB000015f03ee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74978"/>
            <a:ext cx="8280317" cy="112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250464568" descr="EMB000015f03ee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581127"/>
            <a:ext cx="6336704" cy="200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35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92280" y="1484784"/>
            <a:ext cx="1738536" cy="4641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                                  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50463448" descr="EMB000015f03e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58975"/>
            <a:ext cx="6912768" cy="325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250463928" descr="EMB000015f03ee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1" y="4430283"/>
            <a:ext cx="6914729" cy="220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hbh15\OneDrive\바탕 화면\20200725_14443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05" y="1286346"/>
            <a:ext cx="5891213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6871794" y="2985568"/>
            <a:ext cx="2267744" cy="3884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altLang="ko-KR" sz="1800" dirty="0"/>
              <a:t>CIFAR-10</a:t>
            </a:r>
            <a:r>
              <a:rPr lang="ko-KR" altLang="en-US" sz="1800" dirty="0"/>
              <a:t>에 대한 실험 결과</a:t>
            </a:r>
            <a:r>
              <a:rPr lang="en-US" altLang="ko-KR" sz="1800" dirty="0"/>
              <a:t>, </a:t>
            </a:r>
            <a:r>
              <a:rPr lang="ko-KR" altLang="en-US" sz="1800" dirty="0"/>
              <a:t>훈련된 정량화 방법에 의해 얻은 </a:t>
            </a:r>
            <a:r>
              <a:rPr lang="en-US" altLang="ko-KR" sz="1800" dirty="0"/>
              <a:t>3</a:t>
            </a:r>
            <a:r>
              <a:rPr lang="ko-KR" altLang="en-US" sz="1800" dirty="0"/>
              <a:t>차 모델이 </a:t>
            </a:r>
            <a:r>
              <a:rPr lang="en-US" altLang="ko-KR" sz="1800" dirty="0" err="1"/>
              <a:t>ResNet</a:t>
            </a:r>
            <a:r>
              <a:rPr lang="en-US" altLang="ko-KR" sz="1800" dirty="0"/>
              <a:t>- 32,44,56</a:t>
            </a:r>
            <a:r>
              <a:rPr lang="ko-KR" altLang="en-US" sz="1800" dirty="0"/>
              <a:t>의 </a:t>
            </a:r>
            <a:r>
              <a:rPr lang="en-US" altLang="ko-KR" sz="1800" dirty="0"/>
              <a:t>full-precision models </a:t>
            </a:r>
            <a:r>
              <a:rPr lang="ko-KR" altLang="en-US" sz="1800" dirty="0"/>
              <a:t>을 각각 </a:t>
            </a:r>
            <a:r>
              <a:rPr lang="en-US" altLang="ko-KR" sz="1800" dirty="0"/>
              <a:t>0.04%, 0.16%, 0.36% </a:t>
            </a:r>
            <a:r>
              <a:rPr lang="ko-KR" altLang="en-US" sz="1800" dirty="0"/>
              <a:t>능가하는 것으로 나타났다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3160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https://medium.com/zylapp/deep-learning-model-compression-for-image-analysis-methods-and-architectures-398f82b0c06f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004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1882</TotalTime>
  <Words>339</Words>
  <Application>Microsoft Office PowerPoint</Application>
  <PresentationFormat>화면 슬라이드 쇼(4:3)</PresentationFormat>
  <Paragraphs>35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TRAINED TERNARY QUANTIZATION </vt:lpstr>
      <vt:lpstr>양자화</vt:lpstr>
      <vt:lpstr>Ternary weight networks</vt:lpstr>
      <vt:lpstr>TRAINED TERNARY QUANTIZATION</vt:lpstr>
      <vt:lpstr>PowerPoint 프레젠테이션</vt:lpstr>
      <vt:lpstr>EXPERIMENTS</vt:lpstr>
      <vt:lpstr>참고자료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TRAINED TERNARY QUANTIZATION </dc:title>
  <dc:creator>Microsoft Corporation</dc:creator>
  <cp:lastModifiedBy>hbh153@naver.com</cp:lastModifiedBy>
  <cp:revision>18</cp:revision>
  <dcterms:created xsi:type="dcterms:W3CDTF">2006-10-05T04:04:58Z</dcterms:created>
  <dcterms:modified xsi:type="dcterms:W3CDTF">2020-07-26T10:58:14Z</dcterms:modified>
</cp:coreProperties>
</file>