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운" initials="한운" lastIdx="2" clrIdx="0">
    <p:extLst>
      <p:ext uri="{19B8F6BF-5375-455C-9EA6-DF929625EA0E}">
        <p15:presenceInfo xmlns:p15="http://schemas.microsoft.com/office/powerpoint/2012/main" userId="906122f3c0e093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0D265-7C73-41C1-87E7-6AD693624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F1584-409E-44B4-9A18-759257B70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410EA-DF5E-41A7-99A0-8DB2A2D0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4BA41-6C4D-46D9-89F3-AFFBC18A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D7C47-6A4C-4E13-93DF-67C43A59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DC0CD-70E5-483F-BB7A-E819C46B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36F43-5C8B-4E7F-8D76-46F1616C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738FC-29B9-45EA-9A06-C4F7AED6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0B1AB-9CAF-4E99-B2EB-B88644C3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51C6-9306-4D29-BF17-5DC8AF14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BE629D-0F92-4010-9499-853D106C8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E63018-488B-413B-BFFE-6B0C0E7C7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DC97D-9D8D-466C-86E7-BEBEAC1D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F5C93-2431-4DAB-99A4-4133B5B4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FA6ED-DD1B-4A52-9FF6-FACF9DD7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3172-01E5-4E3E-ADDF-4D6539FB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4AE82-25C5-41FF-A3FC-55FFA325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58BC7-8F52-4D0F-BF42-11B5754A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39FE5-629A-4E31-849D-B9EFE25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E1564-C2D5-48E4-AD9E-2E6B6627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4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FA01-8444-450D-A8AC-4E167375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71A9A-F166-43A2-8254-E87868CE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BDDEA-271F-4529-A026-06FC7AE6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5059E-0830-4883-A001-5DF7F513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5FAEC-5F27-49D6-B25A-800DE83D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6E4E2-D535-4107-A218-A8B8D2F8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0D33D-5629-45CE-8D92-B4A18AABC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B4DE1-05ED-4674-803A-4DFCC38A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D41B3-DBC6-4A14-A314-43ACA6A3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65450-A12F-4F34-B288-56495020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2C0C4-C6D4-4D95-9805-2A50368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1A393-B277-46F2-AD12-FA34B350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00E69-ACAF-4572-B16A-978F970E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81968-34D7-4EA4-B5EA-50ABFF18E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414BD-8BAA-41DC-9FDE-79C51DEBA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B5042-0DFF-4E3B-AFC6-CE2F8965F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C56EED-EFEA-4747-A013-9C88C4AD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613FFD-7796-4CA8-918F-B448632A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30B314-DC0D-418C-8CA9-2EDAE85A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BC6F3-7B09-4262-98CA-FDCF9DED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E6BFF8-658F-4BB4-A3B0-C0334033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C53321-4849-4F18-9BD8-772E29ED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E572BD-245A-42A0-A04C-CDF01ACA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40A234-459D-4746-89AB-56177EF2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A5AF58-8F07-4920-A356-0ECE2254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67ADF-A16E-4B04-B0D4-399B5FB0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C388B-7D0D-4ABE-916A-DC3CF67E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E6B03-72E2-4370-AD6C-318FA3B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A809C-B1CB-4828-9C66-A99C617C8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0B6CF0-03CF-4464-B05F-B6A656D2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67CA2-7688-4601-8695-6435ECE8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3C150-248C-4907-96C9-196BE2B5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E6635-B71C-4570-9052-53D95B24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63F761-3263-412E-85B2-97A73823B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5B7917-550D-4F34-B1E3-443314707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9D3BEC-36F7-4541-B6C0-F7C99ABF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20D2B-F368-4DC7-9466-25AEBEE3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FDA6B-DF54-4F29-804B-F01DC42C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875D89-3E57-4E01-8299-759AB924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34A00-E7FD-4714-98DA-AD0EF1C9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D65E7-6F48-4CB1-94F9-33AB7F02A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64BC-F6AB-45BD-B4B3-8CBB0770818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8DCDC-13D7-460B-9A1F-546EE3D7E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27F4B-37B4-40E6-BE66-D7857EB6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ACC21-7C9F-406E-83AB-68F0C5D8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7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12/guide-convolutional-neural-network-cn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3223-6EB9-49AE-877D-2B97AE5BF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0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0AB47-5784-45F3-8825-907391E7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AA1E1-CF8A-40C8-876C-F37BCEC3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10515600" cy="4351338"/>
          </a:xfrm>
        </p:spPr>
        <p:txBody>
          <a:bodyPr/>
          <a:lstStyle/>
          <a:p>
            <a:r>
              <a:rPr lang="ko-KR" altLang="en-US" dirty="0"/>
              <a:t>이미지 공간 정보를 유지한 상태로 학습이 가능하게 만든 모델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109B0A-87C8-430D-9636-CB2BA9B527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51922" y="2040890"/>
            <a:ext cx="5943600" cy="48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0AB47-5784-45F3-8825-907391E7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- </a:t>
            </a:r>
            <a:r>
              <a:rPr lang="ko-KR" altLang="en-US" dirty="0"/>
              <a:t>정의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AA1E1-CF8A-40C8-876C-F37BCEC35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10515600" cy="4351338"/>
          </a:xfrm>
        </p:spPr>
        <p:txBody>
          <a:bodyPr/>
          <a:lstStyle/>
          <a:p>
            <a:r>
              <a:rPr lang="en-US" altLang="ko-KR" dirty="0"/>
              <a:t>Deep </a:t>
            </a:r>
            <a:r>
              <a:rPr lang="en-US" altLang="ko-KR" dirty="0" err="1"/>
              <a:t>Nueral</a:t>
            </a:r>
            <a:r>
              <a:rPr lang="en-US" altLang="ko-KR" dirty="0"/>
              <a:t> Network</a:t>
            </a:r>
            <a:r>
              <a:rPr lang="ko-KR" altLang="en-US" dirty="0"/>
              <a:t>의 </a:t>
            </a:r>
            <a:r>
              <a:rPr lang="en-US" altLang="ko-KR" dirty="0"/>
              <a:t>vanishing, exploding gradients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en-US" altLang="ko-KR" dirty="0"/>
              <a:t>Skip Connection</a:t>
            </a:r>
            <a:r>
              <a:rPr lang="ko-KR" altLang="en-US" dirty="0"/>
              <a:t>을 통해 </a:t>
            </a:r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en-US" altLang="ko-KR" dirty="0"/>
              <a:t>Deeper </a:t>
            </a:r>
            <a:r>
              <a:rPr lang="en-US" altLang="ko-KR" dirty="0" err="1"/>
              <a:t>Nueral</a:t>
            </a:r>
            <a:r>
              <a:rPr lang="en-US" altLang="ko-KR" dirty="0"/>
              <a:t> Network (100</a:t>
            </a:r>
            <a:r>
              <a:rPr lang="ko-KR" altLang="en-US" dirty="0"/>
              <a:t>개 이상 깊이</a:t>
            </a:r>
            <a:r>
              <a:rPr lang="en-US" altLang="ko-KR" dirty="0"/>
              <a:t>)</a:t>
            </a:r>
            <a:r>
              <a:rPr lang="ko-KR" altLang="en-US" dirty="0"/>
              <a:t>에서도 최적화</a:t>
            </a:r>
            <a:r>
              <a:rPr lang="en-US" altLang="ko-KR" dirty="0"/>
              <a:t>, </a:t>
            </a:r>
            <a:r>
              <a:rPr lang="ko-KR" altLang="en-US" dirty="0"/>
              <a:t>정확도 개선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760C8C-BE84-415A-A7E9-9EE600AE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027" y="3429000"/>
            <a:ext cx="605874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5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37D33-7779-42C0-8401-5A214080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– residual block(</a:t>
            </a:r>
            <a:r>
              <a:rPr lang="ko-KR" altLang="en-US" dirty="0"/>
              <a:t>잔여 블록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5F81B-CF7C-4DB1-BBC4-89C277D3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5" y="1690688"/>
            <a:ext cx="2050774" cy="533262"/>
          </a:xfrm>
        </p:spPr>
        <p:txBody>
          <a:bodyPr/>
          <a:lstStyle/>
          <a:p>
            <a:r>
              <a:rPr lang="ko-KR" altLang="en-US" dirty="0"/>
              <a:t>기존 방식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1862AF-C561-4119-ADF6-71B5FD3B95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8974" y="1648734"/>
            <a:ext cx="3676650" cy="1266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A4E347-62AA-45AC-A6A1-5DA9AEB37BAF}"/>
              </a:ext>
            </a:extLst>
          </p:cNvPr>
          <p:cNvSpPr txBox="1"/>
          <p:nvPr/>
        </p:nvSpPr>
        <p:spPr>
          <a:xfrm>
            <a:off x="639416" y="3177208"/>
            <a:ext cx="1488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[l]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2611E-C6B7-4781-BF48-1E6CC58C0918}"/>
              </a:ext>
            </a:extLst>
          </p:cNvPr>
          <p:cNvSpPr txBox="1"/>
          <p:nvPr/>
        </p:nvSpPr>
        <p:spPr>
          <a:xfrm>
            <a:off x="3779889" y="3173892"/>
            <a:ext cx="14881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Linear Operator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F292C-06C0-4450-AE63-3DF50AD3EF5B}"/>
              </a:ext>
            </a:extLst>
          </p:cNvPr>
          <p:cNvSpPr txBox="1"/>
          <p:nvPr/>
        </p:nvSpPr>
        <p:spPr>
          <a:xfrm>
            <a:off x="6920363" y="3177207"/>
            <a:ext cx="1488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Relu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3251-6067-4ED1-B243-9D235AC24AF1}"/>
              </a:ext>
            </a:extLst>
          </p:cNvPr>
          <p:cNvSpPr txBox="1"/>
          <p:nvPr/>
        </p:nvSpPr>
        <p:spPr>
          <a:xfrm>
            <a:off x="639416" y="4645175"/>
            <a:ext cx="1488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378380-2393-49AF-9D1A-CC3E2B21B6FD}"/>
              </a:ext>
            </a:extLst>
          </p:cNvPr>
          <p:cNvSpPr txBox="1"/>
          <p:nvPr/>
        </p:nvSpPr>
        <p:spPr>
          <a:xfrm>
            <a:off x="6920363" y="4645174"/>
            <a:ext cx="1488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02449-8F64-4F69-A6B8-200082D41671}"/>
              </a:ext>
            </a:extLst>
          </p:cNvPr>
          <p:cNvSpPr txBox="1"/>
          <p:nvPr/>
        </p:nvSpPr>
        <p:spPr>
          <a:xfrm>
            <a:off x="3779888" y="4645174"/>
            <a:ext cx="14881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Linear Operator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1B366F-03AB-415D-B2E2-94E859FE804A}"/>
              </a:ext>
            </a:extLst>
          </p:cNvPr>
          <p:cNvSpPr txBox="1"/>
          <p:nvPr/>
        </p:nvSpPr>
        <p:spPr>
          <a:xfrm>
            <a:off x="639415" y="6113142"/>
            <a:ext cx="1488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B1583D-905F-478A-9CFE-5360725B5440}"/>
              </a:ext>
            </a:extLst>
          </p:cNvPr>
          <p:cNvCxnSpPr/>
          <p:nvPr/>
        </p:nvCxnSpPr>
        <p:spPr>
          <a:xfrm>
            <a:off x="2226364" y="3497057"/>
            <a:ext cx="14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6BA8CBD-890A-41A9-A8FF-C2B4B486F205}"/>
              </a:ext>
            </a:extLst>
          </p:cNvPr>
          <p:cNvCxnSpPr>
            <a:cxnSpLocks/>
          </p:cNvCxnSpPr>
          <p:nvPr/>
        </p:nvCxnSpPr>
        <p:spPr>
          <a:xfrm>
            <a:off x="5400259" y="3462409"/>
            <a:ext cx="14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8F03103-01D6-4AE9-90F4-E000E43837E3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4092702" y="593523"/>
            <a:ext cx="618716" cy="652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0972ED8-F0E5-42B7-B014-D600F296B9A7}"/>
              </a:ext>
            </a:extLst>
          </p:cNvPr>
          <p:cNvCxnSpPr/>
          <p:nvPr/>
        </p:nvCxnSpPr>
        <p:spPr>
          <a:xfrm>
            <a:off x="1139686" y="4179951"/>
            <a:ext cx="0" cy="35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C5DF95-0252-4F40-8303-BD7CEA711AFB}"/>
              </a:ext>
            </a:extLst>
          </p:cNvPr>
          <p:cNvCxnSpPr/>
          <p:nvPr/>
        </p:nvCxnSpPr>
        <p:spPr>
          <a:xfrm>
            <a:off x="2309604" y="4829840"/>
            <a:ext cx="14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EF227D2-B263-45C5-A5D3-F8684DF3A66F}"/>
              </a:ext>
            </a:extLst>
          </p:cNvPr>
          <p:cNvCxnSpPr/>
          <p:nvPr/>
        </p:nvCxnSpPr>
        <p:spPr>
          <a:xfrm>
            <a:off x="5400259" y="4835888"/>
            <a:ext cx="14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A0277E7-854A-4305-801B-BDD3A6D9D300}"/>
              </a:ext>
            </a:extLst>
          </p:cNvPr>
          <p:cNvCxnSpPr>
            <a:cxnSpLocks/>
          </p:cNvCxnSpPr>
          <p:nvPr/>
        </p:nvCxnSpPr>
        <p:spPr>
          <a:xfrm rot="5400000">
            <a:off x="4114236" y="2103984"/>
            <a:ext cx="618716" cy="652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286F525-D9F2-4B71-BDD5-775A1EEA2717}"/>
              </a:ext>
            </a:extLst>
          </p:cNvPr>
          <p:cNvCxnSpPr/>
          <p:nvPr/>
        </p:nvCxnSpPr>
        <p:spPr>
          <a:xfrm>
            <a:off x="1161220" y="5690412"/>
            <a:ext cx="0" cy="35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9F71ECD-5BF2-48E8-B776-FF7071D5249F}"/>
              </a:ext>
            </a:extLst>
          </p:cNvPr>
          <p:cNvSpPr txBox="1"/>
          <p:nvPr/>
        </p:nvSpPr>
        <p:spPr>
          <a:xfrm>
            <a:off x="8961613" y="2039874"/>
            <a:ext cx="287928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Linear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=W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[l]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+b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CD4767-709A-4733-9444-AA8E9390F559}"/>
              </a:ext>
            </a:extLst>
          </p:cNvPr>
          <p:cNvSpPr txBox="1"/>
          <p:nvPr/>
        </p:nvSpPr>
        <p:spPr>
          <a:xfrm>
            <a:off x="8961613" y="3312391"/>
            <a:ext cx="1488141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Relu</a:t>
            </a:r>
            <a:endParaRPr lang="en-US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g(z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D83DD3-C129-450F-90CD-FB0F0F82B75D}"/>
              </a:ext>
            </a:extLst>
          </p:cNvPr>
          <p:cNvSpPr txBox="1"/>
          <p:nvPr/>
        </p:nvSpPr>
        <p:spPr>
          <a:xfrm>
            <a:off x="9305936" y="4687668"/>
            <a:ext cx="292777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g(z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7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37D33-7779-42C0-8401-5A214080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– residual block(</a:t>
            </a:r>
            <a:r>
              <a:rPr lang="ko-KR" altLang="en-US" dirty="0"/>
              <a:t>잔여 블록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5F81B-CF7C-4DB1-BBC4-89C277D3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4" y="1690688"/>
            <a:ext cx="2025951" cy="81852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Short cut</a:t>
            </a:r>
          </a:p>
          <a:p>
            <a:pPr marL="0" indent="0">
              <a:buNone/>
            </a:pPr>
            <a:r>
              <a:rPr lang="en-US" altLang="ko-KR" dirty="0"/>
              <a:t>(skip connection)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1862AF-C561-4119-ADF6-71B5FD3B95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8340" y="1461194"/>
            <a:ext cx="3676650" cy="1266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A4E347-62AA-45AC-A6A1-5DA9AEB37BAF}"/>
              </a:ext>
            </a:extLst>
          </p:cNvPr>
          <p:cNvSpPr txBox="1"/>
          <p:nvPr/>
        </p:nvSpPr>
        <p:spPr>
          <a:xfrm>
            <a:off x="639416" y="3177208"/>
            <a:ext cx="1488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[l]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2611E-C6B7-4781-BF48-1E6CC58C0918}"/>
              </a:ext>
            </a:extLst>
          </p:cNvPr>
          <p:cNvSpPr txBox="1"/>
          <p:nvPr/>
        </p:nvSpPr>
        <p:spPr>
          <a:xfrm>
            <a:off x="3779889" y="3173892"/>
            <a:ext cx="14881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Linear Operator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F292C-06C0-4450-AE63-3DF50AD3EF5B}"/>
              </a:ext>
            </a:extLst>
          </p:cNvPr>
          <p:cNvSpPr txBox="1"/>
          <p:nvPr/>
        </p:nvSpPr>
        <p:spPr>
          <a:xfrm>
            <a:off x="6920363" y="3177207"/>
            <a:ext cx="1488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Relu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3251-6067-4ED1-B243-9D235AC24AF1}"/>
              </a:ext>
            </a:extLst>
          </p:cNvPr>
          <p:cNvSpPr txBox="1"/>
          <p:nvPr/>
        </p:nvSpPr>
        <p:spPr>
          <a:xfrm>
            <a:off x="639416" y="4645175"/>
            <a:ext cx="1488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378380-2393-49AF-9D1A-CC3E2B21B6FD}"/>
              </a:ext>
            </a:extLst>
          </p:cNvPr>
          <p:cNvSpPr txBox="1"/>
          <p:nvPr/>
        </p:nvSpPr>
        <p:spPr>
          <a:xfrm>
            <a:off x="6920363" y="4645174"/>
            <a:ext cx="1488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02449-8F64-4F69-A6B8-200082D41671}"/>
              </a:ext>
            </a:extLst>
          </p:cNvPr>
          <p:cNvSpPr txBox="1"/>
          <p:nvPr/>
        </p:nvSpPr>
        <p:spPr>
          <a:xfrm>
            <a:off x="3779888" y="4645174"/>
            <a:ext cx="14881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Linear Operator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1B366F-03AB-415D-B2E2-94E859FE804A}"/>
              </a:ext>
            </a:extLst>
          </p:cNvPr>
          <p:cNvSpPr txBox="1"/>
          <p:nvPr/>
        </p:nvSpPr>
        <p:spPr>
          <a:xfrm>
            <a:off x="639415" y="6113142"/>
            <a:ext cx="1488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B1583D-905F-478A-9CFE-5360725B5440}"/>
              </a:ext>
            </a:extLst>
          </p:cNvPr>
          <p:cNvCxnSpPr/>
          <p:nvPr/>
        </p:nvCxnSpPr>
        <p:spPr>
          <a:xfrm>
            <a:off x="2226364" y="3497057"/>
            <a:ext cx="14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6BA8CBD-890A-41A9-A8FF-C2B4B486F205}"/>
              </a:ext>
            </a:extLst>
          </p:cNvPr>
          <p:cNvCxnSpPr>
            <a:cxnSpLocks/>
          </p:cNvCxnSpPr>
          <p:nvPr/>
        </p:nvCxnSpPr>
        <p:spPr>
          <a:xfrm>
            <a:off x="5400259" y="3462409"/>
            <a:ext cx="14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8F03103-01D6-4AE9-90F4-E000E43837E3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4092702" y="593523"/>
            <a:ext cx="618716" cy="652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0972ED8-F0E5-42B7-B014-D600F296B9A7}"/>
              </a:ext>
            </a:extLst>
          </p:cNvPr>
          <p:cNvCxnSpPr/>
          <p:nvPr/>
        </p:nvCxnSpPr>
        <p:spPr>
          <a:xfrm>
            <a:off x="1139686" y="4179951"/>
            <a:ext cx="0" cy="35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C5DF95-0252-4F40-8303-BD7CEA711AFB}"/>
              </a:ext>
            </a:extLst>
          </p:cNvPr>
          <p:cNvCxnSpPr/>
          <p:nvPr/>
        </p:nvCxnSpPr>
        <p:spPr>
          <a:xfrm>
            <a:off x="2309604" y="4829840"/>
            <a:ext cx="14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EF227D2-B263-45C5-A5D3-F8684DF3A66F}"/>
              </a:ext>
            </a:extLst>
          </p:cNvPr>
          <p:cNvCxnSpPr/>
          <p:nvPr/>
        </p:nvCxnSpPr>
        <p:spPr>
          <a:xfrm>
            <a:off x="5400259" y="4835888"/>
            <a:ext cx="14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A0277E7-854A-4305-801B-BDD3A6D9D300}"/>
              </a:ext>
            </a:extLst>
          </p:cNvPr>
          <p:cNvCxnSpPr>
            <a:cxnSpLocks/>
          </p:cNvCxnSpPr>
          <p:nvPr/>
        </p:nvCxnSpPr>
        <p:spPr>
          <a:xfrm rot="5400000">
            <a:off x="4114236" y="2103984"/>
            <a:ext cx="618716" cy="652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286F525-D9F2-4B71-BDD5-775A1EEA2717}"/>
              </a:ext>
            </a:extLst>
          </p:cNvPr>
          <p:cNvCxnSpPr/>
          <p:nvPr/>
        </p:nvCxnSpPr>
        <p:spPr>
          <a:xfrm>
            <a:off x="1161220" y="5690412"/>
            <a:ext cx="0" cy="35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7CD4767-709A-4733-9444-AA8E9390F559}"/>
              </a:ext>
            </a:extLst>
          </p:cNvPr>
          <p:cNvSpPr txBox="1"/>
          <p:nvPr/>
        </p:nvSpPr>
        <p:spPr>
          <a:xfrm>
            <a:off x="2505970" y="3654431"/>
            <a:ext cx="2474170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[l]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을 신경망의 더 </a:t>
            </a:r>
            <a:r>
              <a:rPr lang="ko-KR" altLang="en-US" dirty="0" err="1">
                <a:solidFill>
                  <a:srgbClr val="FF0000"/>
                </a:solidFill>
              </a:rPr>
              <a:t>멀리까지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Relu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전으로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4EBDE74-BFD7-4BF8-A2D5-A9BD05E96A1B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3333796" y="1596230"/>
            <a:ext cx="818519" cy="471913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35AC92A-5619-4EB8-97FB-CBF6AB8D0527}"/>
              </a:ext>
            </a:extLst>
          </p:cNvPr>
          <p:cNvCxnSpPr>
            <a:cxnSpLocks/>
          </p:cNvCxnSpPr>
          <p:nvPr/>
        </p:nvCxnSpPr>
        <p:spPr>
          <a:xfrm flipH="1">
            <a:off x="6061895" y="4390634"/>
            <a:ext cx="21534" cy="287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B9BEA-A811-448A-9B0F-1020BCA55CB2}"/>
              </a:ext>
            </a:extLst>
          </p:cNvPr>
          <p:cNvSpPr txBox="1"/>
          <p:nvPr/>
        </p:nvSpPr>
        <p:spPr>
          <a:xfrm>
            <a:off x="9201393" y="1548955"/>
            <a:ext cx="2090701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Relu</a:t>
            </a:r>
            <a:endParaRPr lang="en-US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g(z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19C5AB-DF7B-44CB-AF07-C1BA36FDC5E1}"/>
              </a:ext>
            </a:extLst>
          </p:cNvPr>
          <p:cNvSpPr txBox="1"/>
          <p:nvPr/>
        </p:nvSpPr>
        <p:spPr>
          <a:xfrm>
            <a:off x="9177366" y="2621232"/>
            <a:ext cx="2474170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g(z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altLang="ko-KR" dirty="0">
                <a:solidFill>
                  <a:srgbClr val="FF0000"/>
                </a:solidFill>
              </a:rPr>
              <a:t> +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[l]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7275D4A-E9AF-45F5-87B0-61095B4D0FF8}"/>
              </a:ext>
            </a:extLst>
          </p:cNvPr>
          <p:cNvCxnSpPr/>
          <p:nvPr/>
        </p:nvCxnSpPr>
        <p:spPr>
          <a:xfrm>
            <a:off x="9927623" y="2365272"/>
            <a:ext cx="0" cy="472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85A27C-7988-488C-A182-FBE0E4BB5602}"/>
              </a:ext>
            </a:extLst>
          </p:cNvPr>
          <p:cNvSpPr txBox="1"/>
          <p:nvPr/>
        </p:nvSpPr>
        <p:spPr>
          <a:xfrm>
            <a:off x="9653921" y="3389741"/>
            <a:ext cx="19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[l]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잔여 블록</a:t>
            </a:r>
            <a:r>
              <a:rPr lang="en-US" altLang="ko-KR" dirty="0"/>
              <a:t>)</a:t>
            </a:r>
            <a:endParaRPr 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72A99FE-0010-40CC-9774-CE6DE3E648A6}"/>
              </a:ext>
            </a:extLst>
          </p:cNvPr>
          <p:cNvCxnSpPr/>
          <p:nvPr/>
        </p:nvCxnSpPr>
        <p:spPr>
          <a:xfrm flipV="1">
            <a:off x="3402957" y="1319514"/>
            <a:ext cx="0" cy="578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99024AA-AAA5-47DB-8D2E-8B47C516FD56}"/>
              </a:ext>
            </a:extLst>
          </p:cNvPr>
          <p:cNvCxnSpPr/>
          <p:nvPr/>
        </p:nvCxnSpPr>
        <p:spPr>
          <a:xfrm>
            <a:off x="3414532" y="1319514"/>
            <a:ext cx="19857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B6A7FA-84E8-4B3D-978C-751C7863C674}"/>
              </a:ext>
            </a:extLst>
          </p:cNvPr>
          <p:cNvCxnSpPr/>
          <p:nvPr/>
        </p:nvCxnSpPr>
        <p:spPr>
          <a:xfrm>
            <a:off x="5400259" y="1319514"/>
            <a:ext cx="0" cy="141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44FF539-7B6B-49D4-BF9A-59C9E343E7B9}"/>
              </a:ext>
            </a:extLst>
          </p:cNvPr>
          <p:cNvCxnSpPr>
            <a:cxnSpLocks/>
          </p:cNvCxnSpPr>
          <p:nvPr/>
        </p:nvCxnSpPr>
        <p:spPr>
          <a:xfrm>
            <a:off x="9978275" y="3928905"/>
            <a:ext cx="0" cy="472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BA1EA4-C8B1-4082-8B86-AF94EF4DBEBD}"/>
              </a:ext>
            </a:extLst>
          </p:cNvPr>
          <p:cNvSpPr txBox="1"/>
          <p:nvPr/>
        </p:nvSpPr>
        <p:spPr>
          <a:xfrm>
            <a:off x="9218329" y="4506674"/>
            <a:ext cx="3389845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g(</a:t>
            </a:r>
            <a:r>
              <a:rPr lang="en-US" altLang="ko-KR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sz="1800" baseline="300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en-US" sz="1800" baseline="300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z="1800" baseline="300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+1</a:t>
            </a:r>
            <a:r>
              <a:rPr lang="en-US" sz="1800" baseline="300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+ b</a:t>
            </a:r>
            <a:r>
              <a:rPr lang="en-US" sz="1800" baseline="300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[l]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9EF6335-879F-44AA-BA97-EB8B88B52379}"/>
              </a:ext>
            </a:extLst>
          </p:cNvPr>
          <p:cNvCxnSpPr>
            <a:cxnSpLocks/>
          </p:cNvCxnSpPr>
          <p:nvPr/>
        </p:nvCxnSpPr>
        <p:spPr>
          <a:xfrm>
            <a:off x="9978275" y="5291505"/>
            <a:ext cx="0" cy="472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81DB897-A1C7-4CBB-9064-3CD54008DF31}"/>
              </a:ext>
            </a:extLst>
          </p:cNvPr>
          <p:cNvSpPr txBox="1"/>
          <p:nvPr/>
        </p:nvSpPr>
        <p:spPr>
          <a:xfrm>
            <a:off x="9206253" y="5894397"/>
            <a:ext cx="3389845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sz="1800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l+</a:t>
            </a:r>
            <a:r>
              <a:rPr lang="en-US" altLang="ko-KR" sz="1800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g(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[l]</a:t>
            </a:r>
            <a:r>
              <a:rPr lang="en-US" sz="1800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8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8B86A-B6FB-47BD-BF68-7402FF79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– training error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083965-8C35-4327-AAA3-5C38C9394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53" y="2122508"/>
            <a:ext cx="7394233" cy="32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C731B9-5F1D-40DB-89FF-C8B7BAE4CD73}"/>
              </a:ext>
            </a:extLst>
          </p:cNvPr>
          <p:cNvSpPr txBox="1"/>
          <p:nvPr/>
        </p:nvSpPr>
        <p:spPr>
          <a:xfrm>
            <a:off x="1527858" y="5532700"/>
            <a:ext cx="87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https://www.analyticsvidhya.com/blog/2018/12/guide-convolutional-neural-network-cnn/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D6B70-0E82-4D86-906D-A3A39AB602AF}"/>
              </a:ext>
            </a:extLst>
          </p:cNvPr>
          <p:cNvSpPr txBox="1"/>
          <p:nvPr/>
        </p:nvSpPr>
        <p:spPr>
          <a:xfrm>
            <a:off x="1756229" y="6168571"/>
            <a:ext cx="83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큰 성능저하 없이</a:t>
            </a:r>
            <a:r>
              <a:rPr lang="en-US" altLang="ko-KR" dirty="0"/>
              <a:t>, </a:t>
            </a:r>
            <a:r>
              <a:rPr lang="ko-KR" altLang="en-US" dirty="0"/>
              <a:t>경사 소실 문제 없이 더 깊은 신경망 훈련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9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300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ResNet</vt:lpstr>
      <vt:lpstr>CNN</vt:lpstr>
      <vt:lpstr>ResNet - 정의</vt:lpstr>
      <vt:lpstr>ResNet – residual block(잔여 블록)</vt:lpstr>
      <vt:lpstr>ResNet – residual block(잔여 블록)</vt:lpstr>
      <vt:lpstr>ResNet – training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한 운</dc:creator>
  <cp:lastModifiedBy>한 운</cp:lastModifiedBy>
  <cp:revision>3</cp:revision>
  <dcterms:created xsi:type="dcterms:W3CDTF">2020-07-16T12:15:39Z</dcterms:created>
  <dcterms:modified xsi:type="dcterms:W3CDTF">2020-07-16T13:12:21Z</dcterms:modified>
</cp:coreProperties>
</file>