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61" r:id="rId4"/>
    <p:sldId id="262" r:id="rId5"/>
    <p:sldId id="264" r:id="rId6"/>
    <p:sldId id="267" r:id="rId7"/>
    <p:sldId id="268" r:id="rId8"/>
    <p:sldId id="269" r:id="rId9"/>
    <p:sldId id="265" r:id="rId10"/>
    <p:sldId id="266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3C84-70C9-4503-8E5A-6AFA9504F1D4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57C1-C88B-42F1-A9A3-BC9FB3FD8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2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3C84-70C9-4503-8E5A-6AFA9504F1D4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57C1-C88B-42F1-A9A3-BC9FB3FD8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5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3C84-70C9-4503-8E5A-6AFA9504F1D4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57C1-C88B-42F1-A9A3-BC9FB3FD8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09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3C84-70C9-4503-8E5A-6AFA9504F1D4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57C1-C88B-42F1-A9A3-BC9FB3FD8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89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3C84-70C9-4503-8E5A-6AFA9504F1D4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57C1-C88B-42F1-A9A3-BC9FB3FD8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3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3C84-70C9-4503-8E5A-6AFA9504F1D4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57C1-C88B-42F1-A9A3-BC9FB3FD8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8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3C84-70C9-4503-8E5A-6AFA9504F1D4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57C1-C88B-42F1-A9A3-BC9FB3FD8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94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3C84-70C9-4503-8E5A-6AFA9504F1D4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57C1-C88B-42F1-A9A3-BC9FB3FD8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57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3C84-70C9-4503-8E5A-6AFA9504F1D4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57C1-C88B-42F1-A9A3-BC9FB3FD8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7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3C84-70C9-4503-8E5A-6AFA9504F1D4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57C1-C88B-42F1-A9A3-BC9FB3FD8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24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3C84-70C9-4503-8E5A-6AFA9504F1D4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57C1-C88B-42F1-A9A3-BC9FB3FD8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07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B3C84-70C9-4503-8E5A-6AFA9504F1D4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057C1-C88B-42F1-A9A3-BC9FB3FD8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37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xiv.org/pdf/1603.05027.pdf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angbk0120.github.io/articles/2018-01/identity-mapping-in-deep-resnet%20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-hard.tistory.com/35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360" y="206494"/>
            <a:ext cx="69795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 smtClean="0">
                <a:effectLst/>
                <a:latin typeface="+mj-lt"/>
              </a:rPr>
              <a:t>Identity Mappings in Deep Residual Networks</a:t>
            </a:r>
            <a:endParaRPr lang="en-US" altLang="ko-KR" sz="2400" b="1" i="0" dirty="0" smtClean="0">
              <a:effectLst/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360" y="805934"/>
            <a:ext cx="5125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2"/>
              </a:rPr>
              <a:t>https://arxiv.org/pdf/1603.05027.pdf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933" y="805934"/>
            <a:ext cx="4800600" cy="59038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4067" y="1313041"/>
            <a:ext cx="55947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ResNet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후속 논문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마이크로소프트 연구팀의 </a:t>
            </a:r>
            <a:r>
              <a:rPr lang="en-US" altLang="ko-KR" dirty="0" err="1" smtClean="0"/>
              <a:t>ResNet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파생 연구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ResNet</a:t>
            </a:r>
            <a:r>
              <a:rPr lang="ko-KR" altLang="en-US" dirty="0" smtClean="0">
                <a:solidFill>
                  <a:srgbClr val="FF0000"/>
                </a:solidFill>
              </a:rPr>
              <a:t>에 </a:t>
            </a:r>
            <a:r>
              <a:rPr lang="ko-KR" altLang="en-US" dirty="0">
                <a:solidFill>
                  <a:srgbClr val="FF0000"/>
                </a:solidFill>
              </a:rPr>
              <a:t>적용된 </a:t>
            </a:r>
            <a:r>
              <a:rPr lang="en-US" altLang="ko-KR" dirty="0">
                <a:solidFill>
                  <a:srgbClr val="FF0000"/>
                </a:solidFill>
              </a:rPr>
              <a:t>Identity Mapping</a:t>
            </a:r>
            <a:r>
              <a:rPr lang="ko-KR" altLang="en-US" dirty="0">
                <a:solidFill>
                  <a:srgbClr val="FF0000"/>
                </a:solidFill>
              </a:rPr>
              <a:t>의 성공을 수식을 통해 분석하고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최적의 </a:t>
            </a:r>
            <a:r>
              <a:rPr lang="en-US" altLang="ko-KR" dirty="0">
                <a:solidFill>
                  <a:srgbClr val="FF0000"/>
                </a:solidFill>
              </a:rPr>
              <a:t>Residual Network </a:t>
            </a:r>
            <a:r>
              <a:rPr lang="ko-KR" altLang="en-US" dirty="0">
                <a:solidFill>
                  <a:srgbClr val="FF0000"/>
                </a:solidFill>
              </a:rPr>
              <a:t>구조는 무엇인지에 대한 실험을 </a:t>
            </a:r>
            <a:r>
              <a:rPr lang="ko-KR" altLang="en-US" dirty="0" smtClean="0">
                <a:solidFill>
                  <a:srgbClr val="FF0000"/>
                </a:solidFill>
              </a:rPr>
              <a:t>진행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4067" y="3429962"/>
            <a:ext cx="64854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■ </a:t>
            </a:r>
            <a:r>
              <a:rPr lang="en-US" altLang="ko-KR" dirty="0" err="1" smtClean="0"/>
              <a:t>ResNet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Identify Mapping 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Identify Mapping</a:t>
            </a:r>
            <a:r>
              <a:rPr lang="ko-KR" altLang="en-US" dirty="0" smtClean="0"/>
              <a:t>이란 </a:t>
            </a:r>
            <a:r>
              <a:rPr lang="ko-KR" altLang="en-US" dirty="0" smtClean="0"/>
              <a:t>네트워크의 </a:t>
            </a:r>
            <a:r>
              <a:rPr lang="en-US" altLang="ko-KR" dirty="0" smtClean="0"/>
              <a:t>shortcut</a:t>
            </a:r>
            <a:r>
              <a:rPr lang="ko-KR" altLang="en-US" dirty="0" smtClean="0"/>
              <a:t>으로 구현되며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바탕으로 </a:t>
            </a:r>
            <a:r>
              <a:rPr lang="en-US" altLang="ko-KR" dirty="0" smtClean="0"/>
              <a:t>Feed Forwarding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Backpropagation</a:t>
            </a:r>
            <a:r>
              <a:rPr lang="ko-KR" altLang="en-US" dirty="0" smtClean="0"/>
              <a:t>시에 직접적인 전파를 가능하게 </a:t>
            </a:r>
            <a:r>
              <a:rPr lang="ko-KR" altLang="en-US" dirty="0" smtClean="0"/>
              <a:t>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이런 </a:t>
            </a:r>
            <a:r>
              <a:rPr lang="en-US" altLang="ko-KR" dirty="0" smtClean="0"/>
              <a:t>＇Clean＇</a:t>
            </a:r>
            <a:r>
              <a:rPr lang="ko-KR" altLang="en-US" dirty="0" smtClean="0"/>
              <a:t>한 정보의 통로는 최적화에 도움이 됨</a:t>
            </a:r>
            <a:br>
              <a:rPr lang="ko-KR" altLang="en-US" dirty="0" smtClean="0"/>
            </a:br>
            <a:endParaRPr lang="en-US" altLang="ko-KR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 smtClean="0"/>
              <a:t>즉 일반적인 </a:t>
            </a:r>
            <a:r>
              <a:rPr lang="en-US" altLang="ko-KR" dirty="0" smtClean="0">
                <a:solidFill>
                  <a:srgbClr val="FF0000"/>
                </a:solidFill>
              </a:rPr>
              <a:t>CNN</a:t>
            </a:r>
            <a:r>
              <a:rPr lang="ko-KR" altLang="en-US" dirty="0" smtClean="0">
                <a:solidFill>
                  <a:srgbClr val="FF0000"/>
                </a:solidFill>
              </a:rPr>
              <a:t>의 경우에는 최종 결과값이 수많은 </a:t>
            </a:r>
            <a:r>
              <a:rPr lang="ko-KR" altLang="en-US" b="1" dirty="0" smtClean="0">
                <a:solidFill>
                  <a:srgbClr val="FF0000"/>
                </a:solidFill>
              </a:rPr>
              <a:t>행렬들의 곱셈</a:t>
            </a:r>
            <a:r>
              <a:rPr lang="ko-KR" altLang="en-US" dirty="0" smtClean="0">
                <a:solidFill>
                  <a:srgbClr val="FF0000"/>
                </a:solidFill>
              </a:rPr>
              <a:t>으로 표현</a:t>
            </a:r>
            <a:r>
              <a:rPr lang="ko-KR" altLang="en-US" dirty="0" smtClean="0"/>
              <a:t>되는데</a:t>
            </a:r>
            <a:r>
              <a:rPr lang="en-US" altLang="ko-KR" dirty="0" smtClean="0"/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ResNet</a:t>
            </a:r>
            <a:r>
              <a:rPr lang="ko-KR" altLang="en-US" dirty="0" smtClean="0">
                <a:solidFill>
                  <a:srgbClr val="FF0000"/>
                </a:solidFill>
              </a:rPr>
              <a:t>은 이 </a:t>
            </a:r>
            <a:r>
              <a:rPr lang="en-US" altLang="ko-KR" dirty="0" smtClean="0">
                <a:solidFill>
                  <a:srgbClr val="FF0000"/>
                </a:solidFill>
              </a:rPr>
              <a:t>Clean</a:t>
            </a:r>
            <a:r>
              <a:rPr lang="ko-KR" altLang="en-US" dirty="0" smtClean="0">
                <a:solidFill>
                  <a:srgbClr val="FF0000"/>
                </a:solidFill>
              </a:rPr>
              <a:t>한 루트인 </a:t>
            </a:r>
            <a:r>
              <a:rPr lang="en-US" altLang="ko-KR" dirty="0" smtClean="0">
                <a:solidFill>
                  <a:srgbClr val="FF0000"/>
                </a:solidFill>
              </a:rPr>
              <a:t>Shortcut </a:t>
            </a:r>
            <a:r>
              <a:rPr lang="ko-KR" altLang="en-US" dirty="0" smtClean="0">
                <a:solidFill>
                  <a:srgbClr val="FF0000"/>
                </a:solidFill>
              </a:rPr>
              <a:t>덕분에 결과값을 간단히 </a:t>
            </a:r>
            <a:r>
              <a:rPr lang="en-US" altLang="ko-KR" b="1" dirty="0" smtClean="0">
                <a:solidFill>
                  <a:srgbClr val="FF0000"/>
                </a:solidFill>
              </a:rPr>
              <a:t>Residual Unit</a:t>
            </a:r>
            <a:r>
              <a:rPr lang="ko-KR" altLang="en-US" b="1" dirty="0" smtClean="0">
                <a:solidFill>
                  <a:srgbClr val="FF0000"/>
                </a:solidFill>
              </a:rPr>
              <a:t>들의 덧셈</a:t>
            </a:r>
            <a:r>
              <a:rPr lang="ko-KR" altLang="en-US" dirty="0" smtClean="0">
                <a:solidFill>
                  <a:srgbClr val="FF0000"/>
                </a:solidFill>
              </a:rPr>
              <a:t>으로 표현</a:t>
            </a:r>
            <a:r>
              <a:rPr lang="ko-KR" altLang="en-US" dirty="0" smtClean="0"/>
              <a:t>할 수 있게 되어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70C0"/>
                </a:solidFill>
              </a:rPr>
              <a:t>Backpropagation</a:t>
            </a:r>
            <a:r>
              <a:rPr lang="ko-KR" altLang="en-US" dirty="0" smtClean="0">
                <a:solidFill>
                  <a:srgbClr val="0070C0"/>
                </a:solidFill>
              </a:rPr>
              <a:t>시에도 </a:t>
            </a:r>
            <a:r>
              <a:rPr lang="en-US" altLang="ko-KR" dirty="0" smtClean="0">
                <a:solidFill>
                  <a:srgbClr val="0070C0"/>
                </a:solidFill>
              </a:rPr>
              <a:t>Vanishing </a:t>
            </a:r>
            <a:r>
              <a:rPr lang="ko-KR" altLang="en-US" dirty="0" smtClean="0">
                <a:solidFill>
                  <a:srgbClr val="0070C0"/>
                </a:solidFill>
              </a:rPr>
              <a:t>문제가 일어나지 않는다</a:t>
            </a:r>
            <a:r>
              <a:rPr lang="en-US" altLang="ko-KR" dirty="0" smtClean="0">
                <a:solidFill>
                  <a:srgbClr val="0070C0"/>
                </a:solidFill>
              </a:rPr>
              <a:t>. =&gt; </a:t>
            </a:r>
            <a:r>
              <a:rPr lang="ko-KR" altLang="en-US" dirty="0" smtClean="0">
                <a:solidFill>
                  <a:srgbClr val="0070C0"/>
                </a:solidFill>
              </a:rPr>
              <a:t>깊이 쌓을 수 있다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47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60" y="255186"/>
            <a:ext cx="9713494" cy="52394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82751" y="1139257"/>
            <a:ext cx="1331494" cy="3689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51572" y="1291657"/>
            <a:ext cx="2576356" cy="296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31320" y="1925320"/>
            <a:ext cx="1870503" cy="272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210560" y="2352040"/>
            <a:ext cx="1403685" cy="447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 flipV="1">
            <a:off x="3210560" y="2352040"/>
            <a:ext cx="1403685" cy="447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282751" y="4820920"/>
            <a:ext cx="1403685" cy="447040"/>
            <a:chOff x="3282751" y="5201920"/>
            <a:chExt cx="1403685" cy="447040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3282751" y="5201920"/>
              <a:ext cx="1403685" cy="4470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3282751" y="5201920"/>
              <a:ext cx="1403685" cy="4470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/>
        </p:nvSpPr>
        <p:spPr>
          <a:xfrm>
            <a:off x="3282751" y="1756366"/>
            <a:ext cx="1331494" cy="3689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82751" y="3025786"/>
            <a:ext cx="1331494" cy="3689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56961" y="2921960"/>
            <a:ext cx="1125092" cy="253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35523" y="2921960"/>
            <a:ext cx="1219467" cy="253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82751" y="3642895"/>
            <a:ext cx="1331494" cy="3689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237983" y="4222188"/>
            <a:ext cx="1403685" cy="447040"/>
            <a:chOff x="3282751" y="5201920"/>
            <a:chExt cx="1403685" cy="447040"/>
          </a:xfrm>
        </p:grpSpPr>
        <p:cxnSp>
          <p:nvCxnSpPr>
            <p:cNvPr id="22" name="직선 연결선 21"/>
            <p:cNvCxnSpPr/>
            <p:nvPr/>
          </p:nvCxnSpPr>
          <p:spPr>
            <a:xfrm flipV="1">
              <a:off x="3282751" y="5201920"/>
              <a:ext cx="1403685" cy="4470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 flipV="1">
              <a:off x="3282751" y="5201920"/>
              <a:ext cx="1403685" cy="4470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11186" y="5525497"/>
            <a:ext cx="10815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다른 모델을 써서 구조 자체를 </a:t>
            </a:r>
            <a:r>
              <a:rPr lang="en-US" altLang="ko-KR" dirty="0" smtClean="0"/>
              <a:t>or </a:t>
            </a:r>
            <a:r>
              <a:rPr lang="ko-KR" altLang="en-US" dirty="0" err="1" smtClean="0"/>
              <a:t>합성곱</a:t>
            </a:r>
            <a:r>
              <a:rPr lang="ko-KR" altLang="en-US" dirty="0" smtClean="0"/>
              <a:t> 필터</a:t>
            </a:r>
            <a:r>
              <a:rPr lang="en-US" altLang="ko-KR" dirty="0" smtClean="0"/>
              <a:t>(kernel)</a:t>
            </a:r>
            <a:r>
              <a:rPr lang="ko-KR" altLang="en-US" dirty="0" smtClean="0"/>
              <a:t>를 변경하거나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사실 </a:t>
            </a:r>
            <a:r>
              <a:rPr lang="ko-KR" altLang="en-US" dirty="0" err="1" smtClean="0"/>
              <a:t>덴스넷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스퀴즈넷</a:t>
            </a:r>
            <a:r>
              <a:rPr lang="ko-KR" altLang="en-US" dirty="0" smtClean="0"/>
              <a:t> 공부하고 뭐하고 하는 거 불가능하다고 봄</a:t>
            </a:r>
            <a:r>
              <a:rPr lang="en-US" altLang="ko-KR" dirty="0" smtClean="0"/>
              <a:t>.)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아마 </a:t>
            </a:r>
            <a:r>
              <a:rPr lang="ko-KR" altLang="en-US" dirty="0" smtClean="0">
                <a:solidFill>
                  <a:srgbClr val="FF0000"/>
                </a:solidFill>
              </a:rPr>
              <a:t>모델 </a:t>
            </a:r>
            <a:r>
              <a:rPr lang="ko-KR" altLang="en-US" dirty="0" err="1" smtClean="0">
                <a:solidFill>
                  <a:srgbClr val="FF0000"/>
                </a:solidFill>
              </a:rPr>
              <a:t>압축부분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지식 증류 부분에서 해결해야 하지 않을까 싶음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모델 공부 없이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6004294" y="3822449"/>
            <a:ext cx="3444506" cy="212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934019" y="2938893"/>
            <a:ext cx="1121074" cy="210708"/>
            <a:chOff x="3282751" y="5201920"/>
            <a:chExt cx="1403685" cy="447040"/>
          </a:xfrm>
        </p:grpSpPr>
        <p:cxnSp>
          <p:nvCxnSpPr>
            <p:cNvPr id="30" name="직선 연결선 29"/>
            <p:cNvCxnSpPr/>
            <p:nvPr/>
          </p:nvCxnSpPr>
          <p:spPr>
            <a:xfrm flipV="1">
              <a:off x="3282751" y="5201920"/>
              <a:ext cx="1403685" cy="4470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 flipV="1">
              <a:off x="3282751" y="5201920"/>
              <a:ext cx="1403685" cy="4470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69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1" y="2387141"/>
            <a:ext cx="10206606" cy="13934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1" y="4230687"/>
            <a:ext cx="10325700" cy="9170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31" y="562503"/>
            <a:ext cx="10361429" cy="141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4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hortcut conn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510616"/>
            <a:ext cx="5628640" cy="544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2240" y="866339"/>
            <a:ext cx="1193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0" i="0" dirty="0" smtClean="0">
                <a:effectLst/>
                <a:latin typeface="+mj-lt"/>
              </a:rPr>
              <a:t>전체적으로 기존에 나왔던 </a:t>
            </a:r>
            <a:r>
              <a:rPr lang="en-US" altLang="ko-KR" b="0" i="0" dirty="0" smtClean="0">
                <a:effectLst/>
                <a:latin typeface="+mj-lt"/>
              </a:rPr>
              <a:t>Residual Network(</a:t>
            </a:r>
            <a:r>
              <a:rPr lang="ko-KR" altLang="en-US" b="0" i="0" dirty="0" smtClean="0">
                <a:effectLst/>
                <a:latin typeface="+mj-lt"/>
              </a:rPr>
              <a:t>이하 </a:t>
            </a:r>
            <a:r>
              <a:rPr lang="en-US" altLang="ko-KR" b="0" i="0" dirty="0" err="1" smtClean="0">
                <a:effectLst/>
                <a:latin typeface="+mj-lt"/>
              </a:rPr>
              <a:t>ResNet</a:t>
            </a:r>
            <a:r>
              <a:rPr lang="en-US" altLang="ko-KR" b="0" i="0" dirty="0" smtClean="0">
                <a:effectLst/>
                <a:latin typeface="+mj-lt"/>
              </a:rPr>
              <a:t>)</a:t>
            </a:r>
            <a:r>
              <a:rPr lang="ko-KR" altLang="en-US" b="0" i="0" dirty="0" smtClean="0">
                <a:effectLst/>
                <a:latin typeface="+mj-lt"/>
              </a:rPr>
              <a:t>이 왜 좋은 성능이 나오나 검증하는 논문의 성격을 </a:t>
            </a:r>
            <a:r>
              <a:rPr lang="ko-KR" altLang="en-US" dirty="0" smtClean="0">
                <a:latin typeface="+mj-lt"/>
              </a:rPr>
              <a:t>띔</a:t>
            </a:r>
            <a:r>
              <a:rPr lang="en-US" altLang="ko-KR" dirty="0" smtClean="0">
                <a:latin typeface="+mj-lt"/>
              </a:rPr>
              <a:t>.</a:t>
            </a:r>
          </a:p>
          <a:p>
            <a:endParaRPr lang="en-US" altLang="ko-KR" b="0" i="0" dirty="0" smtClean="0">
              <a:effectLst/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b="0" i="0" dirty="0" smtClean="0">
                <a:effectLst/>
                <a:latin typeface="+mj-lt"/>
              </a:rPr>
              <a:t>또한 논문에서 기존의 논문이 제시한 구조 외의 이런저런 변형을 가했을 때 성능이 어떻게 변하는지도 검증</a:t>
            </a:r>
            <a:r>
              <a:rPr lang="ko-KR" altLang="en-US" dirty="0" smtClean="0">
                <a:latin typeface="+mj-lt"/>
              </a:rPr>
              <a:t>함</a:t>
            </a:r>
            <a:endParaRPr lang="en-US" altLang="ko-KR" b="0" i="0" dirty="0">
              <a:effectLst/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360" y="206494"/>
            <a:ext cx="8550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 smtClean="0">
                <a:effectLst/>
                <a:latin typeface="+mj-lt"/>
              </a:rPr>
              <a:t>Identity Mappings in Deep Residual Networks - shortcut</a:t>
            </a:r>
            <a:endParaRPr lang="en-US" altLang="ko-KR" sz="2400" b="1" i="0" dirty="0" smtClean="0">
              <a:effectLst/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52782" y="2655083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0" i="0" dirty="0" smtClean="0">
                <a:effectLst/>
                <a:latin typeface="+mj-lt"/>
              </a:rPr>
              <a:t>Constant Scaling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 smtClean="0">
                <a:latin typeface="+mj-lt"/>
              </a:rPr>
              <a:t>: </a:t>
            </a:r>
            <a:r>
              <a:rPr lang="en-US" altLang="ko-KR" b="0" i="0" dirty="0" smtClean="0">
                <a:effectLst/>
                <a:latin typeface="+mj-lt"/>
              </a:rPr>
              <a:t>F</a:t>
            </a:r>
            <a:r>
              <a:rPr lang="ko-KR" altLang="en-US" b="0" i="0" dirty="0" smtClean="0">
                <a:effectLst/>
                <a:latin typeface="+mj-lt"/>
              </a:rPr>
              <a:t>에는 적용하지 않은 경우</a:t>
            </a:r>
            <a:r>
              <a:rPr lang="en-US" altLang="ko-KR" b="0" i="0" dirty="0" smtClean="0">
                <a:effectLst/>
                <a:latin typeface="+mj-lt"/>
              </a:rPr>
              <a:t>, 1−λ=0.5  </a:t>
            </a:r>
            <a:r>
              <a:rPr lang="ko-KR" altLang="en-US" b="0" i="0" dirty="0" smtClean="0">
                <a:effectLst/>
                <a:latin typeface="+mj-lt"/>
              </a:rPr>
              <a:t>만큼 적용한 경우로 구분 가능</a:t>
            </a:r>
            <a:r>
              <a:rPr lang="en-US" altLang="ko-KR" b="0" i="0" dirty="0" smtClean="0">
                <a:effectLst/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altLang="ko-KR" b="0" i="0" dirty="0" smtClean="0">
                <a:effectLst/>
                <a:latin typeface="+mj-lt"/>
              </a:rPr>
              <a:t>Gating</a:t>
            </a:r>
            <a:r>
              <a:rPr lang="ko-KR" altLang="en-US" b="0" i="0" dirty="0" smtClean="0">
                <a:effectLst/>
                <a:latin typeface="+mj-lt"/>
              </a:rPr>
              <a:t>의 경우에는 </a:t>
            </a:r>
            <a:r>
              <a:rPr lang="en-US" altLang="ko-KR" b="0" i="0" dirty="0" smtClean="0">
                <a:effectLst/>
                <a:latin typeface="+mj-lt"/>
              </a:rPr>
              <a:t>g(x)=σ(</a:t>
            </a:r>
            <a:r>
              <a:rPr lang="en-US" altLang="ko-KR" b="0" i="0" dirty="0" err="1" smtClean="0">
                <a:effectLst/>
                <a:latin typeface="+mj-lt"/>
              </a:rPr>
              <a:t>Wgx+bg</a:t>
            </a:r>
            <a:r>
              <a:rPr lang="en-US" altLang="ko-KR" b="0" i="0" dirty="0" smtClean="0">
                <a:effectLst/>
                <a:latin typeface="+mj-lt"/>
              </a:rPr>
              <a:t>)</a:t>
            </a:r>
            <a:r>
              <a:rPr lang="ko-KR" altLang="en-US" b="0" i="0" dirty="0" smtClean="0">
                <a:effectLst/>
                <a:latin typeface="+mj-lt"/>
              </a:rPr>
              <a:t>를 적용한 것인데요</a:t>
            </a:r>
            <a:r>
              <a:rPr lang="en-US" altLang="ko-KR" b="0" i="0" dirty="0" smtClean="0">
                <a:effectLst/>
                <a:latin typeface="+mj-lt"/>
              </a:rPr>
              <a:t>, </a:t>
            </a:r>
            <a:r>
              <a:rPr lang="ko-KR" altLang="en-US" b="0" i="0" dirty="0" smtClean="0">
                <a:effectLst/>
                <a:latin typeface="+mj-lt"/>
              </a:rPr>
              <a:t>여기서 </a:t>
            </a:r>
            <a:r>
              <a:rPr lang="en-US" altLang="ko-KR" b="0" i="0" dirty="0" smtClean="0">
                <a:effectLst/>
                <a:latin typeface="+mj-lt"/>
              </a:rPr>
              <a:t>g(x)g(x)</a:t>
            </a:r>
            <a:r>
              <a:rPr lang="ko-KR" altLang="en-US" b="0" i="0" dirty="0" smtClean="0">
                <a:effectLst/>
                <a:latin typeface="+mj-lt"/>
              </a:rPr>
              <a:t>는 </a:t>
            </a:r>
            <a:r>
              <a:rPr lang="en-US" altLang="ko-KR" b="0" i="0" dirty="0" smtClean="0">
                <a:effectLst/>
                <a:latin typeface="+mj-lt"/>
              </a:rPr>
              <a:t>1x1 </a:t>
            </a:r>
            <a:r>
              <a:rPr lang="en-US" altLang="ko-KR" b="0" i="0" dirty="0" err="1" smtClean="0">
                <a:effectLst/>
                <a:latin typeface="+mj-lt"/>
              </a:rPr>
              <a:t>Conv</a:t>
            </a:r>
            <a:r>
              <a:rPr lang="ko-KR" altLang="en-US" b="0" i="0" dirty="0" smtClean="0">
                <a:effectLst/>
                <a:latin typeface="+mj-lt"/>
              </a:rPr>
              <a:t>와 </a:t>
            </a:r>
            <a:r>
              <a:rPr lang="en-US" altLang="ko-KR" b="0" i="0" dirty="0" smtClean="0">
                <a:effectLst/>
                <a:latin typeface="+mj-lt"/>
              </a:rPr>
              <a:t>Sigmoid</a:t>
            </a:r>
            <a:r>
              <a:rPr lang="ko-KR" altLang="en-US" b="0" i="0" dirty="0" smtClean="0">
                <a:effectLst/>
                <a:latin typeface="+mj-lt"/>
              </a:rPr>
              <a:t>를 의미함</a:t>
            </a:r>
            <a:r>
              <a:rPr lang="en-US" altLang="ko-KR" b="0" i="0" dirty="0" smtClean="0">
                <a:effectLst/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altLang="ko-KR" b="0" i="0" dirty="0" smtClean="0">
                <a:effectLst/>
                <a:latin typeface="+mj-lt"/>
              </a:rPr>
              <a:t>Exclusive gating</a:t>
            </a:r>
            <a:r>
              <a:rPr lang="ko-KR" altLang="en-US" b="0" i="0" dirty="0" smtClean="0">
                <a:effectLst/>
                <a:latin typeface="+mj-lt"/>
              </a:rPr>
              <a:t>의 경우에는 </a:t>
            </a:r>
            <a:r>
              <a:rPr lang="en-US" altLang="ko-KR" b="0" i="0" dirty="0" smtClean="0">
                <a:effectLst/>
                <a:latin typeface="+mj-lt"/>
              </a:rPr>
              <a:t>F</a:t>
            </a:r>
            <a:r>
              <a:rPr lang="ko-KR" altLang="en-US" b="0" i="0" dirty="0" smtClean="0">
                <a:effectLst/>
                <a:latin typeface="+mj-lt"/>
              </a:rPr>
              <a:t>는 </a:t>
            </a:r>
            <a:r>
              <a:rPr lang="en-US" altLang="ko-KR" b="0" i="0" dirty="0" smtClean="0">
                <a:effectLst/>
                <a:latin typeface="+mj-lt"/>
              </a:rPr>
              <a:t>g(x)</a:t>
            </a:r>
            <a:r>
              <a:rPr lang="ko-KR" altLang="en-US" b="0" i="0" dirty="0" smtClean="0">
                <a:effectLst/>
                <a:latin typeface="+mj-lt"/>
              </a:rPr>
              <a:t>만큼 곱해주고</a:t>
            </a:r>
            <a:r>
              <a:rPr lang="en-US" altLang="ko-KR" b="0" i="0" dirty="0" smtClean="0">
                <a:effectLst/>
                <a:latin typeface="+mj-lt"/>
              </a:rPr>
              <a:t>(element-wise), </a:t>
            </a:r>
            <a:r>
              <a:rPr lang="en-US" altLang="ko-KR" b="0" i="0" dirty="0" err="1" smtClean="0">
                <a:effectLst/>
                <a:latin typeface="+mj-lt"/>
              </a:rPr>
              <a:t>shorcut</a:t>
            </a:r>
            <a:r>
              <a:rPr lang="en-US" altLang="ko-KR" b="0" i="0" dirty="0" smtClean="0">
                <a:effectLst/>
                <a:latin typeface="+mj-lt"/>
              </a:rPr>
              <a:t> path</a:t>
            </a:r>
            <a:r>
              <a:rPr lang="ko-KR" altLang="en-US" b="0" i="0" dirty="0" smtClean="0">
                <a:effectLst/>
                <a:latin typeface="+mj-lt"/>
              </a:rPr>
              <a:t>에는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b="0" i="0" dirty="0" smtClean="0">
                <a:effectLst/>
                <a:latin typeface="+mj-lt"/>
              </a:rPr>
              <a:t>1−g(x)</a:t>
            </a:r>
            <a:r>
              <a:rPr lang="ko-KR" altLang="en-US" b="0" i="0" dirty="0" smtClean="0">
                <a:effectLst/>
                <a:latin typeface="+mj-lt"/>
              </a:rPr>
              <a:t>를 곱해준 것</a:t>
            </a:r>
            <a:r>
              <a:rPr lang="en-US" altLang="ko-KR" b="0" i="0" dirty="0" smtClean="0">
                <a:effectLst/>
                <a:latin typeface="+mj-lt"/>
              </a:rPr>
              <a:t> </a:t>
            </a:r>
            <a:r>
              <a:rPr lang="en-US" altLang="ko-KR" b="0" i="0" dirty="0" err="1" smtClean="0">
                <a:effectLst/>
                <a:latin typeface="+mj-lt"/>
              </a:rPr>
              <a:t>shorcut</a:t>
            </a:r>
            <a:r>
              <a:rPr lang="en-US" altLang="ko-KR" b="0" i="0" dirty="0" smtClean="0">
                <a:effectLst/>
                <a:latin typeface="+mj-lt"/>
              </a:rPr>
              <a:t>-only gating</a:t>
            </a:r>
            <a:r>
              <a:rPr lang="ko-KR" altLang="en-US" b="0" i="0" dirty="0" smtClean="0">
                <a:effectLst/>
                <a:latin typeface="+mj-lt"/>
              </a:rPr>
              <a:t>의 경우에는 </a:t>
            </a:r>
            <a:r>
              <a:rPr lang="en-US" altLang="ko-KR" b="0" i="0" dirty="0" err="1" smtClean="0">
                <a:effectLst/>
                <a:latin typeface="+mj-lt"/>
              </a:rPr>
              <a:t>shorcut</a:t>
            </a:r>
            <a:r>
              <a:rPr lang="en-US" altLang="ko-KR" b="0" i="0" dirty="0" smtClean="0">
                <a:effectLst/>
                <a:latin typeface="+mj-lt"/>
              </a:rPr>
              <a:t> path</a:t>
            </a:r>
            <a:r>
              <a:rPr lang="ko-KR" altLang="en-US" b="0" i="0" dirty="0" smtClean="0">
                <a:effectLst/>
                <a:latin typeface="+mj-lt"/>
              </a:rPr>
              <a:t>만 </a:t>
            </a:r>
            <a:r>
              <a:rPr lang="en-US" altLang="ko-KR" b="0" i="0" dirty="0" smtClean="0">
                <a:effectLst/>
                <a:latin typeface="+mj-lt"/>
              </a:rPr>
              <a:t>1−g(x)</a:t>
            </a:r>
            <a:r>
              <a:rPr lang="ko-KR" altLang="en-US" b="0" i="0" dirty="0" smtClean="0">
                <a:effectLst/>
                <a:latin typeface="+mj-lt"/>
              </a:rPr>
              <a:t>를 적용</a:t>
            </a:r>
            <a:r>
              <a:rPr lang="en-US" altLang="ko-KR" b="0" i="0" dirty="0" smtClean="0">
                <a:effectLst/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altLang="ko-KR" b="0" i="0" dirty="0" smtClean="0">
                <a:effectLst/>
                <a:latin typeface="+mj-lt"/>
              </a:rPr>
              <a:t>shortcut</a:t>
            </a:r>
            <a:r>
              <a:rPr lang="ko-KR" altLang="en-US" b="0" i="0" dirty="0" smtClean="0">
                <a:effectLst/>
                <a:latin typeface="+mj-lt"/>
              </a:rPr>
              <a:t>에 </a:t>
            </a:r>
            <a:r>
              <a:rPr lang="en-US" altLang="ko-KR" b="0" i="0" dirty="0" smtClean="0">
                <a:effectLst/>
                <a:latin typeface="+mj-lt"/>
              </a:rPr>
              <a:t>1x1Conv</a:t>
            </a:r>
            <a:r>
              <a:rPr lang="ko-KR" altLang="en-US" b="0" i="0" dirty="0" smtClean="0">
                <a:effectLst/>
                <a:latin typeface="+mj-lt"/>
              </a:rPr>
              <a:t>를 적용하거나 </a:t>
            </a:r>
            <a:r>
              <a:rPr lang="en-US" altLang="ko-KR" b="0" i="0" dirty="0" smtClean="0">
                <a:effectLst/>
                <a:latin typeface="+mj-lt"/>
              </a:rPr>
              <a:t>dropout</a:t>
            </a:r>
            <a:r>
              <a:rPr lang="ko-KR" altLang="en-US" b="0" i="0" dirty="0" smtClean="0">
                <a:effectLst/>
                <a:latin typeface="+mj-lt"/>
              </a:rPr>
              <a:t>을 적용하고 실험을 진행했습니다</a:t>
            </a:r>
            <a:r>
              <a:rPr lang="en-US" altLang="ko-KR" b="0" i="0" dirty="0" smtClean="0">
                <a:effectLst/>
                <a:latin typeface="+mj-lt"/>
              </a:rPr>
              <a:t>.</a:t>
            </a:r>
            <a:endParaRPr lang="en-US" altLang="ko-KR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039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sul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" y="927239"/>
            <a:ext cx="8342263" cy="406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4996637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0" i="0" dirty="0" smtClean="0">
                <a:effectLst/>
                <a:latin typeface="+mj-lt"/>
              </a:rPr>
              <a:t>결과적으로 봤을 때 </a:t>
            </a:r>
            <a:r>
              <a:rPr lang="en-US" altLang="ko-KR" b="0" i="0" dirty="0" smtClean="0">
                <a:effectLst/>
                <a:latin typeface="+mj-lt"/>
              </a:rPr>
              <a:t>shortcut</a:t>
            </a:r>
            <a:r>
              <a:rPr lang="ko-KR" altLang="en-US" b="0" i="0" dirty="0" smtClean="0">
                <a:effectLst/>
                <a:latin typeface="+mj-lt"/>
              </a:rPr>
              <a:t>의 정보를 훼손시키지 않는 것이 제일 좋다고 함</a:t>
            </a:r>
            <a:r>
              <a:rPr lang="en-US" altLang="ko-KR" b="0" i="0" dirty="0" smtClean="0">
                <a:effectLst/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0" i="0" dirty="0" smtClean="0">
              <a:effectLst/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b="1" i="1" dirty="0" err="1" smtClean="0">
                <a:solidFill>
                  <a:srgbClr val="FF0000"/>
                </a:solidFill>
                <a:latin typeface="+mj-lt"/>
              </a:rPr>
              <a:t>같은말로</a:t>
            </a:r>
            <a:r>
              <a:rPr lang="ko-KR" altLang="en-US" b="1" i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b="1" i="1" dirty="0" smtClean="0">
                <a:solidFill>
                  <a:srgbClr val="FF0000"/>
                </a:solidFill>
                <a:latin typeface="+mj-lt"/>
              </a:rPr>
              <a:t>shortcut path</a:t>
            </a:r>
            <a:r>
              <a:rPr lang="ko-KR" altLang="en-US" b="1" i="1" dirty="0" smtClean="0">
                <a:solidFill>
                  <a:srgbClr val="FF0000"/>
                </a:solidFill>
                <a:latin typeface="+mj-lt"/>
              </a:rPr>
              <a:t>에 어떤 곱 연산을 시도하면 최적화하는데 방해가 된다는 것 </a:t>
            </a:r>
            <a:r>
              <a:rPr lang="en-US" altLang="ko-KR" b="1" i="1" dirty="0" smtClean="0">
                <a:solidFill>
                  <a:srgbClr val="FF0000"/>
                </a:solidFill>
                <a:latin typeface="+mj-lt"/>
              </a:rPr>
              <a:t>– </a:t>
            </a:r>
            <a:r>
              <a:rPr lang="ko-KR" altLang="en-US" b="1" i="1" dirty="0" smtClean="0">
                <a:solidFill>
                  <a:srgbClr val="FF0000"/>
                </a:solidFill>
                <a:latin typeface="+mj-lt"/>
              </a:rPr>
              <a:t>그냥 더하기만 하게 </a:t>
            </a:r>
            <a:r>
              <a:rPr lang="ko-KR" altLang="en-US" b="1" i="1" dirty="0" err="1" smtClean="0">
                <a:solidFill>
                  <a:srgbClr val="FF0000"/>
                </a:solidFill>
                <a:latin typeface="+mj-lt"/>
              </a:rPr>
              <a:t>냅두기</a:t>
            </a:r>
            <a:endParaRPr lang="en-US" altLang="ko-KR" b="1" i="1" dirty="0"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360" y="206494"/>
            <a:ext cx="99226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 smtClean="0">
                <a:effectLst/>
                <a:latin typeface="+mj-lt"/>
              </a:rPr>
              <a:t>Identity Mappings in Deep Residual Networks – shortcut </a:t>
            </a:r>
            <a:r>
              <a:rPr lang="ko-KR" altLang="en-US" sz="2400" b="1" i="0" dirty="0" smtClean="0">
                <a:effectLst/>
                <a:latin typeface="+mj-lt"/>
              </a:rPr>
              <a:t>실험결과</a:t>
            </a:r>
            <a:endParaRPr lang="en-US" altLang="ko-KR" sz="2400" b="1" i="0" dirty="0" smtClean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124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360" y="206494"/>
            <a:ext cx="95633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 smtClean="0">
                <a:effectLst/>
                <a:latin typeface="+mj-lt"/>
              </a:rPr>
              <a:t>Identity Mappings in Deep Residual Networks - </a:t>
            </a:r>
            <a:r>
              <a:rPr lang="en-US" altLang="ko-KR" sz="2000" dirty="0" smtClean="0"/>
              <a:t>Activation Function</a:t>
            </a:r>
          </a:p>
          <a:p>
            <a:endParaRPr lang="en-US" altLang="ko-KR" sz="2400" b="1" i="0" dirty="0" smtClean="0">
              <a:effectLst/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360" y="1271588"/>
            <a:ext cx="11465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Shortcut path</a:t>
            </a:r>
            <a:r>
              <a:rPr lang="ko-KR" altLang="en-US" dirty="0" smtClean="0">
                <a:solidFill>
                  <a:srgbClr val="FF0000"/>
                </a:solidFill>
              </a:rPr>
              <a:t>를 손상시키지 않는 것이 가장 좋다는 것을 알았고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활성화함수에 대한 실험을 진행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 descr="http://postfiles16.naver.net/MjAxODEwMzBfMjg5/MDAxNTQwODk2MTQzNzc0.RKpwNu7ydJqkeh3KjwNm8G80M2uSpGwja6loK2rRnnkg.3BhvuhM0oHlPwkwoq8hZGPnuq-kfpjE9DOODOm4XjD8g.PNG.siniphia/image.png?type=w7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71" y="2471281"/>
            <a:ext cx="7536849" cy="36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091313" y="2698214"/>
            <a:ext cx="41006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(a) </a:t>
            </a:r>
            <a:r>
              <a:rPr lang="ko-KR" altLang="en-US" dirty="0" smtClean="0"/>
              <a:t>원래 것은 </a:t>
            </a:r>
            <a:r>
              <a:rPr lang="en-US" altLang="ko-KR" dirty="0" smtClean="0"/>
              <a:t>BN </a:t>
            </a:r>
            <a:r>
              <a:rPr lang="ko-KR" altLang="en-US" dirty="0" smtClean="0"/>
              <a:t>까지 진행 후 </a:t>
            </a:r>
            <a:r>
              <a:rPr lang="en-US" altLang="ko-KR" dirty="0" smtClean="0"/>
              <a:t>Addition </a:t>
            </a:r>
            <a:r>
              <a:rPr lang="ko-KR" altLang="en-US" dirty="0" smtClean="0"/>
              <a:t>후에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입힘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(b) BN </a:t>
            </a:r>
            <a:r>
              <a:rPr lang="ko-KR" altLang="en-US" dirty="0" smtClean="0"/>
              <a:t>나중에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(c) BN,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 하고 </a:t>
            </a:r>
            <a:r>
              <a:rPr lang="en-US" altLang="ko-KR" dirty="0" smtClean="0"/>
              <a:t>addition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(d)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먼저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(e) BN,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 </a:t>
            </a:r>
            <a:r>
              <a:rPr lang="ko-KR" altLang="en-US" dirty="0" smtClean="0"/>
              <a:t>먼저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1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ctivation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79" y="3400564"/>
            <a:ext cx="8695711" cy="290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67359" y="206494"/>
            <a:ext cx="11589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0" dirty="0" smtClean="0">
                <a:effectLst/>
                <a:latin typeface="+mj-lt"/>
              </a:rPr>
              <a:t>Identity Mappings in Deep Residual Networks – </a:t>
            </a:r>
            <a:r>
              <a:rPr lang="en-US" altLang="ko-KR" sz="2400" b="1" dirty="0" smtClean="0">
                <a:latin typeface="+mj-lt"/>
              </a:rPr>
              <a:t>Activation Function </a:t>
            </a:r>
            <a:r>
              <a:rPr lang="ko-KR" altLang="en-US" sz="2400" b="1" dirty="0" smtClean="0">
                <a:latin typeface="+mj-lt"/>
              </a:rPr>
              <a:t>실험결과</a:t>
            </a:r>
            <a:endParaRPr lang="en-US" altLang="ko-KR" sz="2400" b="1" i="0" dirty="0" smtClean="0">
              <a:effectLst/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360" y="803255"/>
            <a:ext cx="1146556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200" dirty="0" smtClean="0"/>
              <a:t>활성화함수에서는 </a:t>
            </a:r>
            <a:r>
              <a:rPr lang="en-US" altLang="ko-KR" sz="2200" dirty="0" smtClean="0"/>
              <a:t>pre-activation</a:t>
            </a:r>
            <a:r>
              <a:rPr lang="ko-KR" altLang="en-US" sz="2200" dirty="0" smtClean="0"/>
              <a:t>을 적용한 모델의 경우가 더 낮았음</a:t>
            </a:r>
            <a:r>
              <a:rPr lang="en-US" altLang="ko-KR" sz="22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2200" dirty="0" smtClean="0"/>
          </a:p>
          <a:p>
            <a:pPr marL="285750" indent="-285750">
              <a:buFontTx/>
              <a:buChar char="-"/>
            </a:pPr>
            <a:r>
              <a:rPr lang="ko-KR" altLang="en-US" sz="2200" dirty="0" smtClean="0"/>
              <a:t>단 기본 모델보다 </a:t>
            </a:r>
            <a:r>
              <a:rPr lang="en-US" altLang="ko-KR" sz="2200" dirty="0" smtClean="0"/>
              <a:t>training set</a:t>
            </a:r>
            <a:r>
              <a:rPr lang="ko-KR" altLang="en-US" sz="2200" dirty="0" smtClean="0"/>
              <a:t>에 대한 정확도는 낮지만</a:t>
            </a:r>
            <a:r>
              <a:rPr lang="en-US" altLang="ko-KR" sz="2200" dirty="0" smtClean="0"/>
              <a:t>, test</a:t>
            </a:r>
            <a:r>
              <a:rPr lang="ko-KR" altLang="en-US" sz="2200" dirty="0" smtClean="0"/>
              <a:t>에 대한 정확도는 더 높았고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이러한 결과를 해석 하길</a:t>
            </a:r>
            <a:endParaRPr lang="en-US" altLang="ko-KR" sz="2200" dirty="0"/>
          </a:p>
          <a:p>
            <a:endParaRPr lang="en-US" altLang="ko-KR" sz="2200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200" dirty="0" smtClean="0"/>
              <a:t> BN</a:t>
            </a:r>
            <a:r>
              <a:rPr lang="ko-KR" altLang="en-US" sz="2200" dirty="0"/>
              <a:t>이 모델의 </a:t>
            </a:r>
            <a:r>
              <a:rPr lang="en-US" altLang="ko-KR" sz="2200" dirty="0"/>
              <a:t>regularization </a:t>
            </a:r>
            <a:r>
              <a:rPr lang="ko-KR" altLang="en-US" sz="2200" dirty="0"/>
              <a:t>역할을 수행했다</a:t>
            </a:r>
            <a:r>
              <a:rPr lang="en-US" altLang="ko-KR" sz="2200" dirty="0" smtClean="0"/>
              <a:t>.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200" dirty="0" smtClean="0"/>
              <a:t> pre-activation</a:t>
            </a:r>
            <a:r>
              <a:rPr lang="ko-KR" altLang="en-US" sz="2200" dirty="0" smtClean="0"/>
              <a:t>을 적용한 경우 최적화가 훨씬 쉬워진 것 이</a:t>
            </a:r>
            <a:r>
              <a:rPr lang="ko-KR" altLang="en-US" sz="2200" dirty="0" smtClean="0"/>
              <a:t>라고 주장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21554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ew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614" y="1356360"/>
            <a:ext cx="3614317" cy="468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67360" y="206494"/>
            <a:ext cx="7939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 smtClean="0">
                <a:effectLst/>
                <a:latin typeface="+mj-lt"/>
              </a:rPr>
              <a:t>Identity Mappings in Deep Residual Networks - </a:t>
            </a:r>
            <a:r>
              <a:rPr lang="ko-KR" altLang="en-US" sz="2400" b="1" i="0" dirty="0" smtClean="0">
                <a:effectLst/>
                <a:latin typeface="+mj-lt"/>
              </a:rPr>
              <a:t>결론</a:t>
            </a:r>
            <a:endParaRPr lang="en-US" altLang="ko-KR" sz="2400" b="1" i="0" dirty="0" smtClean="0">
              <a:effectLst/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240" y="1524000"/>
            <a:ext cx="64852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200" dirty="0" err="1" smtClean="0"/>
              <a:t>Shorcut</a:t>
            </a:r>
            <a:r>
              <a:rPr lang="en-US" altLang="ko-KR" sz="2200" dirty="0" smtClean="0"/>
              <a:t> path</a:t>
            </a:r>
            <a:r>
              <a:rPr lang="ko-KR" altLang="en-US" sz="2200" dirty="0" smtClean="0"/>
              <a:t>의 정보는 가능한 손상시키지 않는 것이 </a:t>
            </a:r>
            <a:r>
              <a:rPr lang="ko-KR" altLang="en-US" sz="2200" dirty="0" err="1" smtClean="0"/>
              <a:t>역전파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정보의 전달 측면에서 유리하다</a:t>
            </a:r>
            <a:endParaRPr lang="en-US" altLang="ko-KR" sz="2200" dirty="0" smtClean="0"/>
          </a:p>
          <a:p>
            <a:pPr marL="342900" indent="-342900">
              <a:buAutoNum type="arabicPeriod"/>
            </a:pPr>
            <a:endParaRPr lang="en-US" altLang="ko-KR" sz="2200" dirty="0"/>
          </a:p>
          <a:p>
            <a:pPr marL="342900" indent="-342900">
              <a:buAutoNum type="arabicPeriod"/>
            </a:pPr>
            <a:r>
              <a:rPr lang="en-US" altLang="ko-KR" sz="2200" dirty="0" smtClean="0"/>
              <a:t>Residual path</a:t>
            </a:r>
            <a:r>
              <a:rPr lang="ko-KR" altLang="en-US" sz="2200" dirty="0" smtClean="0"/>
              <a:t>에서는 </a:t>
            </a:r>
            <a:r>
              <a:rPr lang="en-US" altLang="ko-KR" sz="2200" dirty="0" smtClean="0"/>
              <a:t>shortcut</a:t>
            </a:r>
            <a:r>
              <a:rPr lang="ko-KR" altLang="en-US" sz="2200" dirty="0" smtClean="0"/>
              <a:t>과 합쳐 주기 전에 </a:t>
            </a:r>
            <a:r>
              <a:rPr lang="en-US" altLang="ko-KR" sz="2200" dirty="0" smtClean="0"/>
              <a:t>activation</a:t>
            </a:r>
            <a:r>
              <a:rPr lang="ko-KR" altLang="en-US" sz="2200" dirty="0" smtClean="0"/>
              <a:t>을 취해주는 것이 조금 더 유리하다</a:t>
            </a:r>
            <a:r>
              <a:rPr lang="en-US" altLang="ko-KR" sz="22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2200" dirty="0"/>
          </a:p>
          <a:p>
            <a:pPr marL="342900" indent="-342900">
              <a:buAutoNum type="arabicPeriod"/>
            </a:pPr>
            <a:r>
              <a:rPr lang="ko-KR" altLang="en-US" sz="2200" dirty="0" smtClean="0"/>
              <a:t>따라서 </a:t>
            </a:r>
            <a:r>
              <a:rPr lang="en-US" altLang="ko-KR" sz="2200" dirty="0" err="1" smtClean="0"/>
              <a:t>ResNet</a:t>
            </a:r>
            <a:r>
              <a:rPr lang="ko-KR" altLang="en-US" sz="2200" dirty="0" smtClean="0"/>
              <a:t>을 조금 더 개량한 오른쪽 모형을 제안</a:t>
            </a:r>
            <a:endParaRPr lang="ko-KR" altLang="en-US" sz="2200" dirty="0"/>
          </a:p>
        </p:txBody>
      </p:sp>
      <p:sp>
        <p:nvSpPr>
          <p:cNvPr id="7" name="직사각형 6"/>
          <p:cNvSpPr/>
          <p:nvPr/>
        </p:nvSpPr>
        <p:spPr>
          <a:xfrm>
            <a:off x="269240" y="57147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hlinkClick r:id="rId3"/>
              </a:rPr>
              <a:t>https://kangbk0120.github.io/articles/2018-01/identity-mapping-in-deep-resnet</a:t>
            </a:r>
            <a:r>
              <a:rPr lang="en-US" altLang="ko-KR" dirty="0" smtClean="0"/>
              <a:t> // </a:t>
            </a:r>
            <a:r>
              <a:rPr lang="ko-KR" altLang="en-US" dirty="0" smtClean="0"/>
              <a:t>참고문헌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42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710" y="111759"/>
            <a:ext cx="5190490" cy="664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3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10"/>
            <a:ext cx="6379996" cy="66494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40" y="0"/>
            <a:ext cx="5293360" cy="693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2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63466"/>
            <a:ext cx="9713494" cy="52394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94991" y="5871411"/>
            <a:ext cx="3476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 smtClean="0"/>
              <a:t>etri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경량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기술 동향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76400" y="6409208"/>
            <a:ext cx="3331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3"/>
              </a:rPr>
              <a:t>https://go-hard.tistory.com/35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35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389</Words>
  <Application>Microsoft Office PowerPoint</Application>
  <PresentationFormat>와이드스크린</PresentationFormat>
  <Paragraphs>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urse</dc:creator>
  <cp:lastModifiedBy>urse</cp:lastModifiedBy>
  <cp:revision>13</cp:revision>
  <dcterms:created xsi:type="dcterms:W3CDTF">2020-07-16T08:37:05Z</dcterms:created>
  <dcterms:modified xsi:type="dcterms:W3CDTF">2020-07-16T13:14:34Z</dcterms:modified>
</cp:coreProperties>
</file>