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DDB47-2F92-495A-B2F1-A42886602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8CB4A-E679-4FA9-94A1-D75D37C11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B28BB-7C66-4FB1-A659-AD53110C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D6F3-AED4-4C8F-8C4E-31B8134358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C0DE7-D8E2-4B95-A8DB-6F3C5ECF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28A61-1FB9-4E00-8BA4-2871C526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A3C6-60E6-4232-896C-9F90C4D94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0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1248B-AF51-49CE-B10C-933E1149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FC87D-D7C3-4BED-BDE6-B45C253E7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FE165-FFED-4B46-92AF-F6313132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D6F3-AED4-4C8F-8C4E-31B8134358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82D4FC-4B77-44EE-B6DF-CD479992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25C66-3FC8-4B83-9DAC-750B1022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A3C6-60E6-4232-896C-9F90C4D94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31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3D7BC9-05E4-40C4-86AC-3729260DB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8C1100-02F0-4FF7-8F51-F8FB70BEB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06EFD-C5A1-40F4-AF09-0B6FDB01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D6F3-AED4-4C8F-8C4E-31B8134358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608555-9B6B-4BCB-B53D-5DB5A4CE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710B6-C6A2-4B58-B326-FB3C203D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A3C6-60E6-4232-896C-9F90C4D94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32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736C3-76B9-42B8-83B4-115C2CB7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7BBA62-90DB-436A-9508-D094FC2C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57D7-B7EA-4FF2-9BF0-D7EC3BA5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D6F3-AED4-4C8F-8C4E-31B8134358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3AF30-0628-4F2C-8605-D7CEF2B3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237C4-27F7-49E2-A2ED-7B13E9FA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A3C6-60E6-4232-896C-9F90C4D94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0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939B4-F3A8-4802-8534-C4CD2DA5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7796B-BCAA-42E2-8371-63BD13C4C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84DCD-3DDC-414B-A687-93E31EEA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D6F3-AED4-4C8F-8C4E-31B8134358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1045F-AAC5-4A23-BC22-FA7D8005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30803-D91F-4096-AAAA-6341CB7E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A3C6-60E6-4232-896C-9F90C4D94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9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D8848-7F8D-440D-BC82-68356DE5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2E2B0-206E-43CF-A952-549623970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284CE-3669-408E-9F0D-89365B50A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80D0F7-0094-4838-B11A-CF1AFE81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D6F3-AED4-4C8F-8C4E-31B8134358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3C32C7-C587-44FF-BE91-5DFC1596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C5A1A-7D58-43F3-8D70-5E3BD33A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A3C6-60E6-4232-896C-9F90C4D94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8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9D925-6A47-49F7-919C-D387CAE3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801DC2-066E-4059-841F-7B5439670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DF5E5A-B5AA-4BCE-8F20-27550D358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3AE962-09D4-44A6-B5CE-F429BA35F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092A31-9B51-4EEA-86B8-15C12CE0A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F02197-CE44-42B8-B4C8-0AB37BEF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D6F3-AED4-4C8F-8C4E-31B8134358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E1C25B-ECBE-4E90-A5B6-023E2F5F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EA0879-CD07-4BCB-BCF6-24742F37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A3C6-60E6-4232-896C-9F90C4D94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44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0F94A-B513-4EF6-991C-63DC627F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5D29D6-BD33-4425-ABB6-1FDE969C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D6F3-AED4-4C8F-8C4E-31B8134358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3886F2-A56B-4055-A05A-34581CBD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8AAA8E-1BF6-4301-B99F-9999D2C7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A3C6-60E6-4232-896C-9F90C4D94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29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BB3B92-D069-4C62-B073-036FB95B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D6F3-AED4-4C8F-8C4E-31B8134358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61A439-CA0C-495A-8B3D-384555D0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4BBE5F-7D08-4111-8F0F-B25581EE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A3C6-60E6-4232-896C-9F90C4D94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04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B86C8-B904-435F-B7CC-55FE8B54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F2904-CFD4-4077-A622-16D29911D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DDA3FA-1673-4CE5-A1F3-02547FDE0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B63FC-62F9-4F97-884A-472C2CBD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D6F3-AED4-4C8F-8C4E-31B8134358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2CF46F-09E7-4011-BF8F-3FAE1BC8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732031-4F8D-4454-8176-71ED063F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A3C6-60E6-4232-896C-9F90C4D94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4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FD021-A8FE-4552-A374-1E176244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E1E277-7613-4F0F-BE6E-82460DA07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56F19E-000D-4F22-9087-D259E95D7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689E37-2A71-4C36-BF2E-291BEB98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D6F3-AED4-4C8F-8C4E-31B8134358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EB0D1-CF4D-401C-A11D-4AAD35D3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CC8669-178C-4072-9396-6DC49526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A3C6-60E6-4232-896C-9F90C4D94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77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2D04D-B9E2-407C-A04C-7FE3E3A2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392417-D830-4C73-979A-D81665827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F119F-FF79-4D45-89AA-505F3EF97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0D6F3-AED4-4C8F-8C4E-31B8134358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6D987-405E-4FF8-966D-E9C929EFD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1FE62-4B94-46A8-87DC-FAA944209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AA3C6-60E6-4232-896C-9F90C4D94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04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taplay.tistory.com/2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research.ai/t/resnet-deep-residual-learning-for-image-recognition/4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jxnjxn.tistory.com/2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openresearch.ai/t/resnet-deep-residual-learning-for-image-recognition/4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cho.tistory.com/tag/resn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264DCE-0CCA-49F7-B991-C900D95153B6}"/>
              </a:ext>
            </a:extLst>
          </p:cNvPr>
          <p:cNvSpPr txBox="1"/>
          <p:nvPr/>
        </p:nvSpPr>
        <p:spPr>
          <a:xfrm>
            <a:off x="375523" y="261257"/>
            <a:ext cx="311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ResNet</a:t>
            </a:r>
            <a:r>
              <a:rPr lang="ko-KR" altLang="en-US"/>
              <a:t>의 구조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1D59FF-2DA2-4544-BEA6-B2588BFA9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18" y="866775"/>
            <a:ext cx="5438775" cy="2562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1C99AB-EEC4-4835-BEC6-04050DDD5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59201"/>
            <a:ext cx="4921278" cy="2562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430E5C-A84B-4317-A4CF-09BDF5076A26}"/>
              </a:ext>
            </a:extLst>
          </p:cNvPr>
          <p:cNvSpPr txBox="1"/>
          <p:nvPr/>
        </p:nvSpPr>
        <p:spPr>
          <a:xfrm>
            <a:off x="699796" y="877078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85AB5A-C529-4B2E-AA18-899F6006E78B}"/>
              </a:ext>
            </a:extLst>
          </p:cNvPr>
          <p:cNvSpPr txBox="1"/>
          <p:nvPr/>
        </p:nvSpPr>
        <p:spPr>
          <a:xfrm>
            <a:off x="6683596" y="874535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ResNet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1B96E-CCFC-4087-B707-B08767E8372C}"/>
              </a:ext>
            </a:extLst>
          </p:cNvPr>
          <p:cNvSpPr txBox="1"/>
          <p:nvPr/>
        </p:nvSpPr>
        <p:spPr>
          <a:xfrm>
            <a:off x="6096000" y="4050038"/>
            <a:ext cx="52344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ResNet</a:t>
            </a:r>
            <a:r>
              <a:rPr lang="ko-KR" altLang="en-US" dirty="0"/>
              <a:t>은 </a:t>
            </a:r>
            <a:r>
              <a:rPr lang="en-US" altLang="ko-KR" dirty="0"/>
              <a:t>layer</a:t>
            </a:r>
            <a:r>
              <a:rPr lang="ko-KR" altLang="en-US" dirty="0"/>
              <a:t>의 입력을 </a:t>
            </a:r>
            <a:r>
              <a:rPr lang="en-US" altLang="ko-KR" dirty="0"/>
              <a:t>layer</a:t>
            </a:r>
            <a:r>
              <a:rPr lang="ko-KR" altLang="en-US" dirty="0"/>
              <a:t>출력에 바로 연결 시키는 </a:t>
            </a:r>
            <a:r>
              <a:rPr lang="en-US" altLang="ko-KR" dirty="0"/>
              <a:t>“Skip connection”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H(x) = F(x) +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F(x) = H(x) – x </a:t>
            </a:r>
            <a:r>
              <a:rPr lang="ko-KR" altLang="en-US" dirty="0"/>
              <a:t>이고 </a:t>
            </a:r>
            <a:r>
              <a:rPr lang="en-US" altLang="ko-KR" dirty="0"/>
              <a:t>F(x)</a:t>
            </a:r>
            <a:r>
              <a:rPr lang="ko-KR" altLang="en-US" dirty="0"/>
              <a:t>를 학습한다는 것은 나머지</a:t>
            </a:r>
            <a:r>
              <a:rPr lang="en-US" altLang="ko-KR" dirty="0"/>
              <a:t>(residual)</a:t>
            </a:r>
            <a:r>
              <a:rPr lang="ko-KR" altLang="en-US" dirty="0"/>
              <a:t>을 학습 하는 것과 같은 의미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H(x)</a:t>
            </a:r>
            <a:r>
              <a:rPr lang="ko-KR" altLang="en-US" dirty="0"/>
              <a:t>와 </a:t>
            </a:r>
            <a:r>
              <a:rPr lang="en-US" altLang="ko-KR" dirty="0"/>
              <a:t>X</a:t>
            </a:r>
            <a:r>
              <a:rPr lang="ko-KR" altLang="en-US" dirty="0"/>
              <a:t>의 </a:t>
            </a:r>
            <a:r>
              <a:rPr lang="en-US" altLang="ko-KR" dirty="0"/>
              <a:t>dimension</a:t>
            </a:r>
            <a:r>
              <a:rPr lang="ko-KR" altLang="en-US" dirty="0"/>
              <a:t>이 다르면</a:t>
            </a:r>
            <a:r>
              <a:rPr lang="en-US" altLang="ko-KR" dirty="0"/>
              <a:t>, </a:t>
            </a:r>
            <a:r>
              <a:rPr lang="ko-KR" altLang="en-US" dirty="0"/>
              <a:t>파라미터를 추가하여 추가적 학습가능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A27CC0-3D74-4AD9-BE1D-F559FFBA848B}"/>
              </a:ext>
            </a:extLst>
          </p:cNvPr>
          <p:cNvSpPr/>
          <p:nvPr/>
        </p:nvSpPr>
        <p:spPr>
          <a:xfrm>
            <a:off x="861526" y="5240914"/>
            <a:ext cx="336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https://dataplay.tistory.com/27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09B448-812F-4CD0-8E7A-CF16E5B956A0}"/>
              </a:ext>
            </a:extLst>
          </p:cNvPr>
          <p:cNvSpPr txBox="1"/>
          <p:nvPr/>
        </p:nvSpPr>
        <p:spPr>
          <a:xfrm>
            <a:off x="861526" y="4806892"/>
            <a:ext cx="262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Skip connection</a:t>
            </a:r>
            <a:r>
              <a:rPr lang="ko-KR" altLang="en-US" dirty="0"/>
              <a:t>의 효과</a:t>
            </a:r>
          </a:p>
        </p:txBody>
      </p:sp>
    </p:spTree>
    <p:extLst>
      <p:ext uri="{BB962C8B-B14F-4D97-AF65-F5344CB8AC3E}">
        <p14:creationId xmlns:p14="http://schemas.microsoft.com/office/powerpoint/2010/main" val="242454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389DF-CDA5-463E-9977-E793750BF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69" y="187844"/>
            <a:ext cx="10515600" cy="1325563"/>
          </a:xfrm>
        </p:spPr>
        <p:txBody>
          <a:bodyPr/>
          <a:lstStyle/>
          <a:p>
            <a:r>
              <a:rPr lang="en-US" altLang="ko-KR" dirty="0" err="1"/>
              <a:t>ResNet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7E568B5-C5A0-4547-B16C-552F70A8B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546" y="1639466"/>
            <a:ext cx="10206907" cy="31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0D7A7C-A014-4C8F-8186-337C78295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643" y="1412793"/>
            <a:ext cx="7012845" cy="22805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A3E360-0C8C-4251-848C-29FCCC124375}"/>
              </a:ext>
            </a:extLst>
          </p:cNvPr>
          <p:cNvSpPr txBox="1"/>
          <p:nvPr/>
        </p:nvSpPr>
        <p:spPr>
          <a:xfrm>
            <a:off x="164870" y="138520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PlainNet</a:t>
            </a:r>
            <a:r>
              <a:rPr lang="ko-KR" altLang="en-US" dirty="0"/>
              <a:t>과 </a:t>
            </a:r>
            <a:r>
              <a:rPr lang="en-US" altLang="ko-KR" dirty="0" err="1"/>
              <a:t>ResNet</a:t>
            </a:r>
            <a:r>
              <a:rPr lang="ko-KR" altLang="en-US" dirty="0"/>
              <a:t> </a:t>
            </a:r>
            <a:r>
              <a:rPr lang="ko-KR" altLang="en-US" dirty="0" err="1"/>
              <a:t>모델깊이</a:t>
            </a:r>
            <a:r>
              <a:rPr lang="ko-KR" altLang="en-US" dirty="0"/>
              <a:t> 차이 </a:t>
            </a:r>
            <a:r>
              <a:rPr lang="en-US" altLang="ko-KR" dirty="0"/>
              <a:t>– 18/ 34 layer </a:t>
            </a:r>
            <a:r>
              <a:rPr lang="ko-KR" altLang="en-US" dirty="0"/>
              <a:t>비교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9D502C-0208-49A1-9CCF-CBB01C662432}"/>
              </a:ext>
            </a:extLst>
          </p:cNvPr>
          <p:cNvSpPr/>
          <p:nvPr/>
        </p:nvSpPr>
        <p:spPr>
          <a:xfrm>
            <a:off x="5167619" y="2738142"/>
            <a:ext cx="1375794" cy="964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0AB4DE-CBCF-4892-9BB0-79CCE734C371}"/>
              </a:ext>
            </a:extLst>
          </p:cNvPr>
          <p:cNvSpPr/>
          <p:nvPr/>
        </p:nvSpPr>
        <p:spPr>
          <a:xfrm>
            <a:off x="8411362" y="2728572"/>
            <a:ext cx="1375794" cy="964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3E40AA-199C-4E84-BC73-00C52C6FFD6B}"/>
              </a:ext>
            </a:extLst>
          </p:cNvPr>
          <p:cNvSpPr txBox="1"/>
          <p:nvPr/>
        </p:nvSpPr>
        <p:spPr>
          <a:xfrm>
            <a:off x="4992643" y="4171056"/>
            <a:ext cx="348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PlainNet</a:t>
            </a:r>
            <a:r>
              <a:rPr lang="ko-KR" altLang="en-US" dirty="0"/>
              <a:t>은 </a:t>
            </a:r>
            <a:r>
              <a:rPr lang="en-US" altLang="ko-KR" dirty="0"/>
              <a:t>layer</a:t>
            </a:r>
            <a:r>
              <a:rPr lang="ko-KR" altLang="en-US" dirty="0"/>
              <a:t>개수를 </a:t>
            </a:r>
            <a:r>
              <a:rPr lang="en-US" altLang="ko-KR" dirty="0"/>
              <a:t>34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/>
              <a:t>18layer</a:t>
            </a:r>
            <a:r>
              <a:rPr lang="ko-KR" altLang="en-US" dirty="0"/>
              <a:t>보다 </a:t>
            </a:r>
            <a:r>
              <a:rPr lang="ko-KR" altLang="en-US" dirty="0" err="1"/>
              <a:t>오류률이</a:t>
            </a:r>
            <a:r>
              <a:rPr lang="ko-KR" altLang="en-US" dirty="0"/>
              <a:t> 높았다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66E84A-C7EB-470A-9A69-47B272C04C5C}"/>
              </a:ext>
            </a:extLst>
          </p:cNvPr>
          <p:cNvSpPr txBox="1"/>
          <p:nvPr/>
        </p:nvSpPr>
        <p:spPr>
          <a:xfrm>
            <a:off x="8499065" y="4085755"/>
            <a:ext cx="3489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ResNet</a:t>
            </a:r>
            <a:r>
              <a:rPr lang="ko-KR" altLang="en-US" dirty="0"/>
              <a:t>은 </a:t>
            </a:r>
            <a:r>
              <a:rPr lang="en-US" altLang="ko-KR" dirty="0"/>
              <a:t>Plain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개수를 </a:t>
            </a:r>
            <a:r>
              <a:rPr lang="en-US" altLang="ko-KR" dirty="0"/>
              <a:t>34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/>
              <a:t>18layer</a:t>
            </a:r>
            <a:r>
              <a:rPr lang="ko-KR" altLang="en-US" dirty="0"/>
              <a:t>보다 </a:t>
            </a:r>
            <a:r>
              <a:rPr lang="ko-KR" altLang="en-US" dirty="0" err="1"/>
              <a:t>오류률이</a:t>
            </a:r>
            <a:r>
              <a:rPr lang="ko-KR" altLang="en-US" dirty="0"/>
              <a:t> 높았다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11AAE7-43DA-4703-8303-92FA8C3603C1}"/>
              </a:ext>
            </a:extLst>
          </p:cNvPr>
          <p:cNvSpPr/>
          <p:nvPr/>
        </p:nvSpPr>
        <p:spPr>
          <a:xfrm>
            <a:off x="349540" y="507852"/>
            <a:ext cx="8559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hlinkClick r:id="rId3"/>
              </a:rPr>
              <a:t>Deep Residual Learning for Image Recognition</a:t>
            </a:r>
            <a:r>
              <a:rPr lang="en-US" altLang="ko-KR" b="1" dirty="0"/>
              <a:t> </a:t>
            </a:r>
            <a:r>
              <a:rPr lang="ko-KR" altLang="en-US" b="1" u="sng" dirty="0">
                <a:latin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논문 결과</a:t>
            </a:r>
            <a:endParaRPr lang="en-US" altLang="ko-KR" b="1" u="sng" dirty="0">
              <a:latin typeface="lato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ED9DB6-E678-45EF-B034-B36F11E6E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68" y="1345364"/>
            <a:ext cx="46767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4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6614B38-01C5-4010-BBF9-F976705E9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488" y="431000"/>
            <a:ext cx="4667075" cy="9951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왜 </a:t>
            </a:r>
            <a:r>
              <a:rPr lang="en-US" altLang="ko-KR" b="1" dirty="0" err="1"/>
              <a:t>ResNet</a:t>
            </a:r>
            <a:r>
              <a:rPr lang="ko-KR" altLang="en-US" b="1" dirty="0"/>
              <a:t>은 깊은 </a:t>
            </a:r>
            <a:r>
              <a:rPr lang="en-US" altLang="ko-KR" b="1" dirty="0"/>
              <a:t>network</a:t>
            </a:r>
            <a:r>
              <a:rPr lang="ko-KR" altLang="en-US" b="1" dirty="0"/>
              <a:t>에서도 학습이 </a:t>
            </a:r>
            <a:r>
              <a:rPr lang="ko-KR" altLang="en-US" b="1" dirty="0" err="1"/>
              <a:t>되는걸까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25BD15-2264-4B3E-8D07-B542AC372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38" y="1426128"/>
            <a:ext cx="5477528" cy="3164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43AE56-28DF-4538-A124-3F940962169E}"/>
              </a:ext>
            </a:extLst>
          </p:cNvPr>
          <p:cNvSpPr txBox="1"/>
          <p:nvPr/>
        </p:nvSpPr>
        <p:spPr>
          <a:xfrm>
            <a:off x="341038" y="4590660"/>
            <a:ext cx="540251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역전파로 </a:t>
            </a:r>
            <a:r>
              <a:rPr lang="en-US" altLang="ko-KR" dirty="0"/>
              <a:t>weight</a:t>
            </a:r>
            <a:r>
              <a:rPr lang="ko-KR" altLang="en-US" dirty="0"/>
              <a:t>를 업데이트 </a:t>
            </a:r>
            <a:r>
              <a:rPr lang="ko-KR" altLang="en-US" dirty="0" err="1"/>
              <a:t>할때</a:t>
            </a:r>
            <a:r>
              <a:rPr lang="en-US" altLang="ko-KR" dirty="0"/>
              <a:t>, layer</a:t>
            </a:r>
            <a:r>
              <a:rPr lang="ko-KR" altLang="en-US" dirty="0"/>
              <a:t>가 위로 올라갈수록 </a:t>
            </a:r>
            <a:r>
              <a:rPr lang="en-US" altLang="ko-KR" dirty="0"/>
              <a:t>weight</a:t>
            </a:r>
            <a:r>
              <a:rPr lang="ko-KR" altLang="en-US" dirty="0"/>
              <a:t>값이 작아지는데 결국에는 </a:t>
            </a:r>
            <a:r>
              <a:rPr lang="en-US" altLang="ko-KR" dirty="0"/>
              <a:t>0</a:t>
            </a:r>
            <a:r>
              <a:rPr lang="ko-KR" altLang="en-US" dirty="0"/>
              <a:t>으로 변해서 학습이 안되는 현상이 발생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D3ACE1-74F4-4038-93BD-B862A72A7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016" y="1426128"/>
            <a:ext cx="5486400" cy="30152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E8A357-5C8E-41A6-AD11-970D82E10B64}"/>
              </a:ext>
            </a:extLst>
          </p:cNvPr>
          <p:cNvSpPr txBox="1"/>
          <p:nvPr/>
        </p:nvSpPr>
        <p:spPr>
          <a:xfrm>
            <a:off x="6176865" y="4590660"/>
            <a:ext cx="5243804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Skip </a:t>
            </a:r>
            <a:r>
              <a:rPr lang="en-US" altLang="ko-KR" dirty="0" err="1"/>
              <a:t>connectio</a:t>
            </a:r>
            <a:r>
              <a:rPr lang="ko-KR" altLang="en-US" dirty="0"/>
              <a:t>으로 </a:t>
            </a:r>
            <a:r>
              <a:rPr lang="en-US" altLang="ko-KR" dirty="0" err="1"/>
              <a:t>gradien</a:t>
            </a:r>
            <a:r>
              <a:rPr lang="ko-KR" altLang="en-US" dirty="0"/>
              <a:t>는 </a:t>
            </a:r>
            <a:r>
              <a:rPr lang="en-US" altLang="ko-KR" dirty="0"/>
              <a:t>dh(x)/dx =1 </a:t>
            </a:r>
            <a:r>
              <a:rPr lang="ko-KR" altLang="en-US" dirty="0" err="1"/>
              <a:t>이된다</a:t>
            </a:r>
            <a:r>
              <a:rPr lang="en-US" altLang="ko-KR" dirty="0"/>
              <a:t>. Gradient</a:t>
            </a:r>
            <a:r>
              <a:rPr lang="ko-KR" altLang="en-US" dirty="0"/>
              <a:t>가 </a:t>
            </a:r>
            <a:r>
              <a:rPr lang="en-US" altLang="ko-KR" dirty="0"/>
              <a:t>[</a:t>
            </a:r>
            <a:r>
              <a:rPr lang="en-US" altLang="ko-KR" dirty="0" err="1"/>
              <a:t>a,b</a:t>
            </a:r>
            <a:r>
              <a:rPr lang="en-US" altLang="ko-KR" dirty="0"/>
              <a:t>]</a:t>
            </a:r>
            <a:r>
              <a:rPr lang="ko-KR" altLang="en-US" dirty="0"/>
              <a:t>에서 </a:t>
            </a:r>
            <a:r>
              <a:rPr lang="en-US" altLang="ko-KR" dirty="0"/>
              <a:t>[1,a,b]</a:t>
            </a:r>
            <a:r>
              <a:rPr lang="ko-KR" altLang="en-US" dirty="0"/>
              <a:t>가 되므로 </a:t>
            </a:r>
            <a:r>
              <a:rPr lang="en-US" altLang="ko-KR" dirty="0"/>
              <a:t>1</a:t>
            </a:r>
            <a:r>
              <a:rPr lang="ko-KR" altLang="en-US" dirty="0"/>
              <a:t>이라는 </a:t>
            </a:r>
            <a:r>
              <a:rPr lang="en-US" altLang="ko-KR" dirty="0" err="1"/>
              <a:t>gradien</a:t>
            </a:r>
            <a:r>
              <a:rPr lang="ko-KR" altLang="en-US" dirty="0"/>
              <a:t>가 추가되기때문에 이전 </a:t>
            </a:r>
            <a:r>
              <a:rPr lang="en-US" altLang="ko-KR" dirty="0"/>
              <a:t>layer</a:t>
            </a:r>
            <a:r>
              <a:rPr lang="ko-KR" altLang="en-US" dirty="0"/>
              <a:t>에 전달이 된다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gradient</a:t>
            </a:r>
            <a:r>
              <a:rPr lang="ko-KR" altLang="en-US" dirty="0"/>
              <a:t> </a:t>
            </a:r>
            <a:r>
              <a:rPr lang="en-US" altLang="ko-KR" dirty="0"/>
              <a:t>vanishing</a:t>
            </a:r>
            <a:r>
              <a:rPr lang="ko-KR" altLang="en-US" dirty="0"/>
              <a:t>이 </a:t>
            </a:r>
            <a:r>
              <a:rPr lang="ko-KR" altLang="en-US" dirty="0" err="1"/>
              <a:t>발생하지않음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10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9811C-D189-464F-BD78-02466CAD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b="1" dirty="0">
                <a:hlinkClick r:id="rId2"/>
              </a:rPr>
              <a:t>Deep Residual Learning for Image Recognition</a:t>
            </a:r>
            <a:endParaRPr lang="ko-KR" altLang="en-US" sz="35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B6B0337-11AE-4DA8-93EB-46D54284E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4483" y="1774086"/>
            <a:ext cx="6257925" cy="26860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ECFA92E-A3AC-4785-919D-407042541C25}"/>
              </a:ext>
            </a:extLst>
          </p:cNvPr>
          <p:cNvSpPr/>
          <p:nvPr/>
        </p:nvSpPr>
        <p:spPr>
          <a:xfrm>
            <a:off x="306355" y="476173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222222"/>
                </a:solidFill>
                <a:latin typeface="Helvetica" panose="020B0604020202020204" pitchFamily="34" charset="0"/>
              </a:rPr>
              <a:t>Bottleneck Architecture</a:t>
            </a:r>
          </a:p>
          <a:p>
            <a:r>
              <a:rPr lang="en-US" altLang="ko-KR" dirty="0">
                <a:solidFill>
                  <a:srgbClr val="222222"/>
                </a:solidFill>
                <a:latin typeface="Helvetica" panose="020B0604020202020204" pitchFamily="34" charset="0"/>
              </a:rPr>
              <a:t>Deep</a:t>
            </a:r>
            <a:r>
              <a:rPr lang="ko-KR" altLang="en-US" dirty="0">
                <a:solidFill>
                  <a:srgbClr val="222222"/>
                </a:solidFill>
                <a:latin typeface="Helvetica" panose="020B0604020202020204" pitchFamily="34" charset="0"/>
              </a:rPr>
              <a:t>하게 쌓을 수록 계산양에 대한 걱정을 하게 되므로 </a:t>
            </a:r>
            <a:r>
              <a:rPr lang="en-US" altLang="ko-KR" dirty="0">
                <a:solidFill>
                  <a:srgbClr val="222222"/>
                </a:solidFill>
                <a:latin typeface="Helvetica" panose="020B0604020202020204" pitchFamily="34" charset="0"/>
              </a:rPr>
              <a:t>bottleneck architecture</a:t>
            </a:r>
            <a:r>
              <a:rPr lang="ko-KR" altLang="en-US" dirty="0">
                <a:solidFill>
                  <a:srgbClr val="222222"/>
                </a:solidFill>
                <a:latin typeface="Helvetica" panose="020B0604020202020204" pitchFamily="34" charset="0"/>
              </a:rPr>
              <a:t>라는 것을 소개</a:t>
            </a:r>
            <a:endParaRPr lang="en-US" altLang="ko-KR" dirty="0">
              <a:solidFill>
                <a:srgbClr val="222222"/>
              </a:solidFill>
              <a:latin typeface="Helvetica" panose="020B0604020202020204" pitchFamily="34" charset="0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Helvetica" panose="020B0604020202020204" pitchFamily="34" charset="0"/>
              </a:rPr>
              <a:t>다른 논문에서도 소개된 것처럼</a:t>
            </a:r>
            <a:r>
              <a:rPr lang="en-US" altLang="ko-KR" dirty="0">
                <a:solidFill>
                  <a:srgbClr val="222222"/>
                </a:solidFill>
                <a:latin typeface="Helvetica" panose="020B0604020202020204" pitchFamily="34" charset="0"/>
              </a:rPr>
              <a:t>, 1x1 Conv</a:t>
            </a:r>
            <a:r>
              <a:rPr lang="ko-KR" altLang="en-US" dirty="0">
                <a:solidFill>
                  <a:srgbClr val="222222"/>
                </a:solidFill>
                <a:latin typeface="Helvetica" panose="020B0604020202020204" pitchFamily="34" charset="0"/>
              </a:rPr>
              <a:t>를 활용해 </a:t>
            </a:r>
            <a:r>
              <a:rPr lang="en-US" altLang="ko-KR" dirty="0">
                <a:solidFill>
                  <a:srgbClr val="222222"/>
                </a:solidFill>
                <a:latin typeface="Helvetica" panose="020B0604020202020204" pitchFamily="34" charset="0"/>
              </a:rPr>
              <a:t>Channel Reduction</a:t>
            </a:r>
            <a:r>
              <a:rPr lang="ko-KR" altLang="en-US" dirty="0">
                <a:solidFill>
                  <a:srgbClr val="222222"/>
                </a:solidFill>
                <a:latin typeface="Helvetica" panose="020B0604020202020204" pitchFamily="34" charset="0"/>
              </a:rPr>
              <a:t>을 통해 연산양을 줄이는 방식</a:t>
            </a:r>
            <a:endParaRPr lang="ko-KR" altLang="en-US" b="0" i="0" dirty="0">
              <a:solidFill>
                <a:srgbClr val="222222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A31D26-4694-4183-BB44-B6394E8E7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20" y="2345101"/>
            <a:ext cx="5212263" cy="19115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10710D1-1335-428E-BA29-E5DEAE6ADBA9}"/>
              </a:ext>
            </a:extLst>
          </p:cNvPr>
          <p:cNvSpPr/>
          <p:nvPr/>
        </p:nvSpPr>
        <p:spPr>
          <a:xfrm>
            <a:off x="5884507" y="56400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Helvetica" panose="020B0604020202020204" pitchFamily="34" charset="0"/>
              </a:rPr>
              <a:t>Resnet34</a:t>
            </a:r>
            <a:r>
              <a:rPr lang="ko-KR" altLang="en-US" dirty="0">
                <a:solidFill>
                  <a:srgbClr val="222222"/>
                </a:solidFill>
                <a:latin typeface="Helvetica" panose="020B0604020202020204" pitchFamily="34" charset="0"/>
              </a:rPr>
              <a:t>에서 </a:t>
            </a:r>
            <a:r>
              <a:rPr lang="en-US" altLang="ko-KR" dirty="0">
                <a:solidFill>
                  <a:srgbClr val="222222"/>
                </a:solidFill>
                <a:latin typeface="Helvetica" panose="020B0604020202020204" pitchFamily="34" charset="0"/>
              </a:rPr>
              <a:t>2</a:t>
            </a:r>
            <a:r>
              <a:rPr lang="ko-KR" altLang="en-US" dirty="0">
                <a:solidFill>
                  <a:srgbClr val="222222"/>
                </a:solidFill>
                <a:latin typeface="Helvetica" panose="020B0604020202020204" pitchFamily="34" charset="0"/>
              </a:rPr>
              <a:t>개의 </a:t>
            </a:r>
            <a:r>
              <a:rPr lang="en-US" altLang="ko-KR" dirty="0">
                <a:solidFill>
                  <a:srgbClr val="222222"/>
                </a:solidFill>
                <a:latin typeface="Helvetica" panose="020B0604020202020204" pitchFamily="34" charset="0"/>
              </a:rPr>
              <a:t>Residual Block</a:t>
            </a:r>
            <a:r>
              <a:rPr lang="ko-KR" altLang="en-US" dirty="0">
                <a:solidFill>
                  <a:srgbClr val="222222"/>
                </a:solidFill>
                <a:latin typeface="Helvetica" panose="020B0604020202020204" pitchFamily="34" charset="0"/>
              </a:rPr>
              <a:t>을 </a:t>
            </a:r>
            <a:r>
              <a:rPr lang="en-US" altLang="ko-KR" dirty="0">
                <a:solidFill>
                  <a:srgbClr val="222222"/>
                </a:solidFill>
                <a:latin typeface="Helvetica" panose="020B0604020202020204" pitchFamily="34" charset="0"/>
              </a:rPr>
              <a:t>3</a:t>
            </a:r>
            <a:r>
              <a:rPr lang="ko-KR" altLang="en-US" dirty="0">
                <a:solidFill>
                  <a:srgbClr val="222222"/>
                </a:solidFill>
                <a:latin typeface="Helvetica" panose="020B0604020202020204" pitchFamily="34" charset="0"/>
              </a:rPr>
              <a:t>개의 </a:t>
            </a:r>
            <a:r>
              <a:rPr lang="en-US" altLang="ko-KR" dirty="0">
                <a:solidFill>
                  <a:srgbClr val="222222"/>
                </a:solidFill>
                <a:latin typeface="Helvetica" panose="020B0604020202020204" pitchFamily="34" charset="0"/>
              </a:rPr>
              <a:t>Bottleneck Block</a:t>
            </a:r>
            <a:r>
              <a:rPr lang="ko-KR" altLang="en-US" dirty="0">
                <a:solidFill>
                  <a:srgbClr val="222222"/>
                </a:solidFill>
                <a:latin typeface="Helvetica" panose="020B0604020202020204" pitchFamily="34" charset="0"/>
              </a:rPr>
              <a:t>으로 교체하면 </a:t>
            </a:r>
            <a:r>
              <a:rPr lang="en-US" altLang="ko-KR" dirty="0">
                <a:solidFill>
                  <a:srgbClr val="222222"/>
                </a:solidFill>
                <a:latin typeface="Helvetica" panose="020B0604020202020204" pitchFamily="34" charset="0"/>
              </a:rPr>
              <a:t>Resnet50</a:t>
            </a:r>
            <a:r>
              <a:rPr lang="ko-KR" altLang="en-US" dirty="0">
                <a:solidFill>
                  <a:srgbClr val="222222"/>
                </a:solidFill>
                <a:latin typeface="Helvetica" panose="020B0604020202020204" pitchFamily="34" charset="0"/>
              </a:rPr>
              <a:t>이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95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89206-1FFA-4974-945C-48C3810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-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C0D32-5486-443D-9E65-035B5D601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https://bcho.tistory.com/tag/resnet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320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277</Words>
  <Application>Microsoft Office PowerPoint</Application>
  <PresentationFormat>와이드스크린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lato</vt:lpstr>
      <vt:lpstr>맑은 고딕</vt:lpstr>
      <vt:lpstr>Arial</vt:lpstr>
      <vt:lpstr>Helvetica</vt:lpstr>
      <vt:lpstr>Office 테마</vt:lpstr>
      <vt:lpstr>PowerPoint 프레젠테이션</vt:lpstr>
      <vt:lpstr>ResNet</vt:lpstr>
      <vt:lpstr>PowerPoint 프레젠테이션</vt:lpstr>
      <vt:lpstr>PowerPoint 프레젠테이션</vt:lpstr>
      <vt:lpstr>Deep Residual Learning for Image Recognition</vt:lpstr>
      <vt:lpstr>CNN - 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두혁</dc:creator>
  <cp:lastModifiedBy>장 두혁</cp:lastModifiedBy>
  <cp:revision>18</cp:revision>
  <dcterms:created xsi:type="dcterms:W3CDTF">2020-07-16T09:13:20Z</dcterms:created>
  <dcterms:modified xsi:type="dcterms:W3CDTF">2020-07-16T13:47:49Z</dcterms:modified>
</cp:coreProperties>
</file>