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8" r:id="rId2"/>
    <p:sldId id="271" r:id="rId3"/>
    <p:sldId id="264" r:id="rId4"/>
    <p:sldId id="269" r:id="rId5"/>
    <p:sldId id="275" r:id="rId6"/>
    <p:sldId id="280" r:id="rId7"/>
    <p:sldId id="281" r:id="rId8"/>
    <p:sldId id="279" r:id="rId9"/>
    <p:sldId id="274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선민" initials="김선" lastIdx="2" clrIdx="0">
    <p:extLst>
      <p:ext uri="{19B8F6BF-5375-455C-9EA6-DF929625EA0E}">
        <p15:presenceInfo xmlns:p15="http://schemas.microsoft.com/office/powerpoint/2012/main" userId="adbd720c2188f9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EDC"/>
    <a:srgbClr val="3E1F00"/>
    <a:srgbClr val="E6D8B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9" autoAdjust="0"/>
    <p:restoredTop sz="93073" autoAdjust="0"/>
  </p:normalViewPr>
  <p:slideViewPr>
    <p:cSldViewPr snapToGrid="0">
      <p:cViewPr varScale="1">
        <p:scale>
          <a:sx n="68" d="100"/>
          <a:sy n="68" d="100"/>
        </p:scale>
        <p:origin x="91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E7303-6027-46BC-911E-1150EA7C4E08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FBF7B-4475-4903-9A92-3E8628989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36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FBF7B-4475-4903-9A92-3E86289895F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78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FBF7B-4475-4903-9A92-3E86289895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60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3M</a:t>
            </a:r>
            <a:r>
              <a:rPr lang="ko-KR" altLang="en-US" dirty="0"/>
              <a:t>안인지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FBF7B-4475-4903-9A92-3E86289895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031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3M</a:t>
            </a:r>
            <a:r>
              <a:rPr lang="ko-KR" altLang="en-US" dirty="0"/>
              <a:t>안인지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FBF7B-4475-4903-9A92-3E86289895F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84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3M</a:t>
            </a:r>
            <a:r>
              <a:rPr lang="ko-KR" altLang="en-US" dirty="0"/>
              <a:t>안인지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FBF7B-4475-4903-9A92-3E86289895F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072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3M</a:t>
            </a:r>
            <a:r>
              <a:rPr lang="ko-KR" altLang="en-US" dirty="0"/>
              <a:t>안인지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FBF7B-4475-4903-9A92-3E86289895F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6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BD7C4-443F-4125-BC20-32C616472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9BB1AE-C90B-4F33-A95F-06FF6F16C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B1497-FDAC-4B7B-91F1-6BB2B63F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D302-2B65-4049-AFFD-1CDF03AB5F25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B3FE6-7E78-42FB-BE19-347E6725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41692-3DA7-4281-AE13-CF5FF03C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6C12-75D7-48C6-9AEA-D000D8B32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0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E64B0-A5F5-4374-BE4E-3C038ADF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FAFC38-2054-445C-99FA-C79F7CE4B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1E91F-DAB3-480E-9A2F-105A5E97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D302-2B65-4049-AFFD-1CDF03AB5F25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F928EF-135D-4528-8B4E-926D6ED0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85E629-8F8A-4AB9-9C0D-81D23185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6C12-75D7-48C6-9AEA-D000D8B32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13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88E402-7361-455F-BAB4-64B9EC145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A16012-78FC-496D-878F-E3648E62E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72647-41EB-45B9-B1F7-6B1BABF2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D302-2B65-4049-AFFD-1CDF03AB5F25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C1AB6-FC38-498A-A048-533013A6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CF99A-AB74-419B-BD12-54898C3E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6C12-75D7-48C6-9AEA-D000D8B32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65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1FEA8-85D8-4E95-AD72-DF5ADF80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E8ED4-A274-46E2-8A0D-2731D415B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E60A6-E71C-4189-8992-21130F0C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D302-2B65-4049-AFFD-1CDF03AB5F25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6288BD-B388-4A40-9A84-E44CB8FB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30471-BBAA-41F1-AF66-EC0AF9F0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6C12-75D7-48C6-9AEA-D000D8B32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1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12202-7392-4B49-8D09-62400CF6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5626D-EB1D-4DB2-A0C3-AB7EA895F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B569E-10D0-47CA-AF33-980BF09C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D302-2B65-4049-AFFD-1CDF03AB5F25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BAFC2-16B5-462E-A20D-310FD961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7C56C-51DE-4B6A-B6A2-251E3E0B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6C12-75D7-48C6-9AEA-D000D8B32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33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6DE9C-1F74-40B8-AA82-513906C1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088A7-F78E-457A-A42E-CF69986A9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548617-7654-4B01-8614-38D0BE5CE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5A24B5-814F-4EDA-829F-F27F3CB3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D302-2B65-4049-AFFD-1CDF03AB5F25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B40B89-5284-4E29-899D-62F7F60F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44C016-84D7-4D9D-83D6-FA64ECDD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6C12-75D7-48C6-9AEA-D000D8B32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92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FD0C5-19E8-4F97-8E98-0C7C65C7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1D8A83-EB96-4C77-BD59-B32D3CCA9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6E7A4A-D353-4B38-9E7D-FAA1D0DBD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D6508F-CD6E-4961-8810-72D9FC13E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39DBDC-5993-47D3-8551-4A86AF0D0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86980B-4731-4D04-BAE1-9CAEE2F1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D302-2B65-4049-AFFD-1CDF03AB5F25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075CF-EF9E-4929-8A3A-83C67BDF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18BFF3-51C5-49F5-BB78-A9E00B24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6C12-75D7-48C6-9AEA-D000D8B32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44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27346-5042-45CB-9F9A-41D6C64D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DC8B26-D3DD-43C5-855B-EBDF4D73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D302-2B65-4049-AFFD-1CDF03AB5F25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B0059A-DC22-4B23-97B9-A38BBED9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574892-E5E0-4098-9035-86E56273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6C12-75D7-48C6-9AEA-D000D8B32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E759B6-85F9-4D35-8F9F-B785FB22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D302-2B65-4049-AFFD-1CDF03AB5F25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A28AC5-1F78-43C7-9D9F-18E5B95C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01C2AD-9FEC-45BA-9F6C-81CE7CE2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6C12-75D7-48C6-9AEA-D000D8B32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3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D4659-2EA2-4A17-9451-45090D8E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8C399-E062-4076-AA8A-286DB95BF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3E3E8D-3337-4D3B-9E6B-6033DECAB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4E2A67-A811-41D8-B49B-860B13C8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D302-2B65-4049-AFFD-1CDF03AB5F25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CB9E82-8F22-45CB-9E80-B7A98757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D9CAB2-46B4-4D04-9437-91AAB52E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6C12-75D7-48C6-9AEA-D000D8B32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98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8C56A-D8FA-4C76-8676-4AA83716A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7B8E44-9636-488F-9F2F-4E52ED932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5E5110-DF54-4A5E-AF5E-B1A904D1C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3AC2DF-B795-4260-ADD8-0A87D849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D302-2B65-4049-AFFD-1CDF03AB5F25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59C13-0E5E-4F87-BA90-0BCD7490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39A74-D1B0-44AD-96BC-2B339DF5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6C12-75D7-48C6-9AEA-D000D8B32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49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40B662-ED14-41EA-B1B3-EC7F0302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EF285F-A466-42D1-9CB2-5AFF8FFC7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68B31-4803-4BBC-8874-31BC4BC22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0D302-2B65-4049-AFFD-1CDF03AB5F25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77127-B946-429C-ADDD-D47D00505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234AB-03AE-48FB-AAA5-6BACB110D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66C12-75D7-48C6-9AEA-D000D8B32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7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features/kaka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google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81716" y="1444529"/>
            <a:ext cx="847241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spc="-150" dirty="0">
                <a:solidFill>
                  <a:srgbClr val="3E1F00"/>
                </a:solidFill>
                <a:latin typeface="Forte" panose="03060902040502070203" pitchFamily="66" charset="0"/>
              </a:rPr>
              <a:t>카카오 </a:t>
            </a:r>
            <a:r>
              <a:rPr lang="en-US" altLang="ko-KR" sz="6000" b="1" spc="-150" dirty="0">
                <a:solidFill>
                  <a:srgbClr val="3E1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UI</a:t>
            </a:r>
            <a:r>
              <a:rPr lang="ko-KR" altLang="en-US" sz="6000" b="1" spc="-150" dirty="0">
                <a:solidFill>
                  <a:srgbClr val="3E1F00"/>
                </a:solidFill>
                <a:latin typeface="Forte" panose="03060902040502070203" pitchFamily="66" charset="0"/>
              </a:rPr>
              <a:t>를 이용한 </a:t>
            </a:r>
            <a:endParaRPr lang="en-US" altLang="ko-KR" sz="6000" b="1" spc="-150" dirty="0">
              <a:solidFill>
                <a:srgbClr val="3E1F00"/>
              </a:solidFill>
              <a:latin typeface="Forte" panose="03060902040502070203" pitchFamily="66" charset="0"/>
            </a:endParaRPr>
          </a:p>
          <a:p>
            <a:pPr algn="ctr"/>
            <a:r>
              <a:rPr lang="ko-KR" altLang="en-US" sz="6000" b="1" spc="-150" dirty="0">
                <a:solidFill>
                  <a:srgbClr val="3E1F00"/>
                </a:solidFill>
                <a:latin typeface="Forte" panose="03060902040502070203" pitchFamily="66" charset="0"/>
              </a:rPr>
              <a:t>짝 맞추기 게임</a:t>
            </a:r>
            <a:endParaRPr lang="en-US" altLang="ko-KR" sz="6000" b="1" spc="-150" dirty="0">
              <a:solidFill>
                <a:srgbClr val="3E1F00"/>
              </a:solidFill>
              <a:latin typeface="Forte" panose="03060902040502070203" pitchFamily="66" charset="0"/>
            </a:endParaRPr>
          </a:p>
          <a:p>
            <a:pPr algn="r"/>
            <a:r>
              <a:rPr lang="en-US" altLang="ko-KR" sz="2200" b="1" spc="-150" dirty="0">
                <a:solidFill>
                  <a:srgbClr val="3E1F00"/>
                </a:solidFill>
                <a:latin typeface="Forte" panose="03060902040502070203" pitchFamily="66" charset="0"/>
              </a:rPr>
              <a:t>Feat.</a:t>
            </a:r>
            <a:r>
              <a:rPr lang="ko-KR" altLang="en-US" sz="2200" b="1" spc="-150" dirty="0">
                <a:solidFill>
                  <a:srgbClr val="3E1F00"/>
                </a:solidFill>
                <a:latin typeface="Forte" panose="03060902040502070203" pitchFamily="66" charset="0"/>
              </a:rPr>
              <a:t>  카카오로그인</a:t>
            </a:r>
            <a:r>
              <a:rPr lang="en-US" altLang="ko-KR" sz="2200" b="1" spc="-150" dirty="0">
                <a:solidFill>
                  <a:srgbClr val="3E1F00"/>
                </a:solidFill>
                <a:latin typeface="Forte" panose="03060902040502070203" pitchFamily="66" charset="0"/>
              </a:rPr>
              <a:t>, </a:t>
            </a:r>
            <a:r>
              <a:rPr lang="ko-KR" altLang="en-US" sz="2200" b="1" spc="-150" dirty="0">
                <a:solidFill>
                  <a:srgbClr val="3E1F00"/>
                </a:solidFill>
                <a:latin typeface="Forte" panose="03060902040502070203" pitchFamily="66" charset="0"/>
              </a:rPr>
              <a:t> 보물찾기</a:t>
            </a:r>
            <a:r>
              <a:rPr lang="en-US" altLang="ko-KR" sz="2200" b="1" spc="-150" dirty="0">
                <a:solidFill>
                  <a:srgbClr val="3E1F00"/>
                </a:solidFill>
                <a:latin typeface="Forte" panose="03060902040502070203" pitchFamily="66" charset="0"/>
              </a:rPr>
              <a:t>, </a:t>
            </a:r>
            <a:r>
              <a:rPr lang="ko-KR" altLang="en-US" sz="2200" b="1" spc="-150" dirty="0">
                <a:solidFill>
                  <a:srgbClr val="3E1F00"/>
                </a:solidFill>
                <a:latin typeface="Forte" panose="03060902040502070203" pitchFamily="66" charset="0"/>
              </a:rPr>
              <a:t>출석체크</a:t>
            </a:r>
            <a:endParaRPr lang="en-US" altLang="ko-KR" sz="2200" b="1" spc="-150" dirty="0">
              <a:solidFill>
                <a:srgbClr val="3E1F00"/>
              </a:solidFill>
              <a:latin typeface="Forte" panose="03060902040502070203" pitchFamily="66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728822" y="893083"/>
            <a:ext cx="881462" cy="792988"/>
            <a:chOff x="2500298" y="1242940"/>
            <a:chExt cx="881462" cy="792988"/>
          </a:xfrm>
        </p:grpSpPr>
        <p:pic>
          <p:nvPicPr>
            <p:cNvPr id="1028" name="Picture 4" descr="C:\Users\조안나\Desktop\오목눈이\d\Untitled-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00298" y="1242940"/>
              <a:ext cx="881462" cy="792988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2512291" y="1357745"/>
              <a:ext cx="845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spc="300" dirty="0">
                  <a:solidFill>
                    <a:srgbClr val="FCEC25"/>
                  </a:solidFill>
                  <a:latin typeface="Forte" panose="03060902040502070203" pitchFamily="66" charset="0"/>
                </a:rPr>
                <a:t>Hi</a:t>
              </a:r>
              <a:endParaRPr lang="ko-KR" altLang="en-US" sz="2400" spc="300" dirty="0">
                <a:solidFill>
                  <a:srgbClr val="FCEC25"/>
                </a:solidFill>
                <a:latin typeface="Forte" panose="03060902040502070203" pitchFamily="66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980305" y="4442879"/>
            <a:ext cx="27822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solidFill>
                  <a:srgbClr val="3E1F00"/>
                </a:solidFill>
                <a:latin typeface="HelveticaRounded Bold" pitchFamily="34" charset="0"/>
              </a:rPr>
              <a:t>컴퓨터공학부</a:t>
            </a:r>
            <a:r>
              <a:rPr lang="en-US" altLang="ko-KR" sz="1700" b="1" dirty="0">
                <a:solidFill>
                  <a:srgbClr val="3E1F00"/>
                </a:solidFill>
                <a:latin typeface="HelveticaRounded Bold" pitchFamily="34" charset="0"/>
              </a:rPr>
              <a:t>         </a:t>
            </a:r>
            <a:r>
              <a:rPr lang="ko-KR" altLang="en-US" sz="1700" b="1" dirty="0">
                <a:solidFill>
                  <a:srgbClr val="3E1F00"/>
                </a:solidFill>
                <a:latin typeface="HelveticaRounded Bold" pitchFamily="34" charset="0"/>
              </a:rPr>
              <a:t>김선민</a:t>
            </a:r>
            <a:endParaRPr lang="en-US" altLang="ko-KR" sz="1700" b="1" dirty="0">
              <a:solidFill>
                <a:srgbClr val="3E1F00"/>
              </a:solidFill>
              <a:latin typeface="HelveticaRounded Bold" pitchFamily="34" charset="0"/>
            </a:endParaRPr>
          </a:p>
          <a:p>
            <a:r>
              <a:rPr lang="ko-KR" altLang="en-US" sz="1700" b="1" dirty="0">
                <a:solidFill>
                  <a:srgbClr val="3E1F00"/>
                </a:solidFill>
                <a:latin typeface="HelveticaRounded Bold" pitchFamily="34" charset="0"/>
              </a:rPr>
              <a:t>멀티미디어공학과  </a:t>
            </a:r>
            <a:r>
              <a:rPr lang="ko-KR" altLang="en-US" sz="1700" b="1" dirty="0" err="1">
                <a:solidFill>
                  <a:srgbClr val="3E1F00"/>
                </a:solidFill>
                <a:latin typeface="HelveticaRounded Bold" pitchFamily="34" charset="0"/>
              </a:rPr>
              <a:t>장성준</a:t>
            </a:r>
            <a:endParaRPr lang="ko-KR" altLang="en-US" sz="1700" b="1" dirty="0">
              <a:solidFill>
                <a:srgbClr val="3E1F00"/>
              </a:solidFill>
              <a:latin typeface="HelveticaRounded Bold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64" y="5287388"/>
            <a:ext cx="4253666" cy="13710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8380" y="4777902"/>
            <a:ext cx="7215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rgbClr val="3E1F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4000" b="1" spc="-150" dirty="0">
                <a:solidFill>
                  <a:srgbClr val="3E1F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endParaRPr lang="ko-KR" altLang="en-US" sz="4000" b="1" spc="-150" dirty="0">
              <a:solidFill>
                <a:srgbClr val="3E1F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095999" y="1406562"/>
            <a:ext cx="1869200" cy="1480180"/>
            <a:chOff x="2500298" y="1242940"/>
            <a:chExt cx="881462" cy="792988"/>
          </a:xfrm>
        </p:grpSpPr>
        <p:pic>
          <p:nvPicPr>
            <p:cNvPr id="7" name="Picture 4" descr="C:\Users\조안나\Desktop\오목눈이\d\Untitled-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00298" y="1242940"/>
              <a:ext cx="881462" cy="792988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2518397" y="1368620"/>
              <a:ext cx="845263" cy="346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spc="-150" dirty="0">
                  <a:solidFill>
                    <a:srgbClr val="FCEC25"/>
                  </a:solidFill>
                  <a:latin typeface="HelveticaRounded Bold" pitchFamily="34" charset="0"/>
                </a:rPr>
                <a:t>Bye</a:t>
              </a:r>
              <a:endParaRPr lang="ko-KR" altLang="en-US" sz="3600" spc="-150" dirty="0">
                <a:solidFill>
                  <a:srgbClr val="FCEC25"/>
                </a:solidFill>
                <a:latin typeface="HelveticaRounded Bold" pitchFamily="34" charset="0"/>
              </a:endParaRPr>
            </a:p>
          </p:txBody>
        </p:sp>
      </p:grpSp>
      <p:pic>
        <p:nvPicPr>
          <p:cNvPr id="9" name="Picture 8" descr="C:\Users\조안나\Desktop\stic_066_x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4486" y="2287486"/>
            <a:ext cx="2283027" cy="22830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CEA0CF-4C53-46B6-8946-3633DF294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679" y="1340646"/>
            <a:ext cx="8341495" cy="5341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3E1F00"/>
                </a:solidFill>
                <a:latin typeface="나눔고딕 ExtraBold" pitchFamily="50" charset="-127"/>
                <a:ea typeface="나눔고딕 ExtraBold" pitchFamily="50" charset="-127"/>
              </a:rPr>
              <a:t>게임 기능</a:t>
            </a:r>
            <a:endParaRPr lang="en-US" altLang="ko-KR" b="1" dirty="0">
              <a:solidFill>
                <a:srgbClr val="3E1F0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2200" b="1" dirty="0">
                <a:solidFill>
                  <a:schemeClr val="accent1">
                    <a:lumMod val="75000"/>
                  </a:schemeClr>
                </a:solidFill>
              </a:rPr>
              <a:t>게임 내 대전 기능 </a:t>
            </a:r>
            <a:r>
              <a:rPr lang="en-US" altLang="ko-KR" sz="22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2200" b="1" dirty="0">
                <a:solidFill>
                  <a:schemeClr val="accent1">
                    <a:lumMod val="75000"/>
                  </a:schemeClr>
                </a:solidFill>
              </a:rPr>
              <a:t>소켓</a:t>
            </a:r>
            <a:r>
              <a:rPr lang="en-US" altLang="ko-KR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2200" b="1" dirty="0">
                <a:solidFill>
                  <a:schemeClr val="accent1">
                    <a:lumMod val="75000"/>
                  </a:schemeClr>
                </a:solidFill>
              </a:rPr>
              <a:t>통신 </a:t>
            </a:r>
            <a:r>
              <a:rPr lang="en-US" altLang="ko-KR" sz="2200" b="1" dirty="0">
                <a:solidFill>
                  <a:schemeClr val="accent1">
                    <a:lumMod val="75000"/>
                  </a:schemeClr>
                </a:solidFill>
              </a:rPr>
              <a:t>X)</a:t>
            </a:r>
          </a:p>
          <a:p>
            <a:r>
              <a:rPr lang="ko-KR" altLang="en-US" sz="2200" b="1" dirty="0">
                <a:solidFill>
                  <a:schemeClr val="accent1">
                    <a:lumMod val="75000"/>
                  </a:schemeClr>
                </a:solidFill>
              </a:rPr>
              <a:t>대전 중 아이템 사용</a:t>
            </a:r>
            <a:endParaRPr lang="en-US" altLang="ko-KR" sz="2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22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sz="2200" b="1" dirty="0">
                <a:solidFill>
                  <a:schemeClr val="accent1">
                    <a:lumMod val="75000"/>
                  </a:schemeClr>
                </a:solidFill>
              </a:rPr>
              <a:t>대</a:t>
            </a:r>
            <a:r>
              <a:rPr lang="en-US" altLang="ko-KR" sz="2200" b="1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ko-KR" altLang="en-US" sz="2200" b="1" dirty="0">
                <a:solidFill>
                  <a:schemeClr val="accent1">
                    <a:lumMod val="75000"/>
                  </a:schemeClr>
                </a:solidFill>
              </a:rPr>
              <a:t>및 추가 인원 접속 시 자동 방 생성 기능 </a:t>
            </a:r>
            <a:endParaRPr lang="en-US" altLang="ko-KR" sz="2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2200" b="1" dirty="0">
                <a:solidFill>
                  <a:schemeClr val="accent1">
                    <a:lumMod val="75000"/>
                  </a:schemeClr>
                </a:solidFill>
              </a:rPr>
              <a:t>게임 종료 후 점수 및 랭킹</a:t>
            </a:r>
            <a:r>
              <a:rPr lang="en-US" altLang="ko-KR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2200" b="1" dirty="0">
                <a:solidFill>
                  <a:schemeClr val="accent1">
                    <a:lumMod val="75000"/>
                  </a:schemeClr>
                </a:solidFill>
              </a:rPr>
              <a:t>반영</a:t>
            </a:r>
            <a:endParaRPr lang="en-US" altLang="ko-KR" sz="22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2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rgbClr val="3E1F00"/>
                </a:solidFill>
                <a:ea typeface="나눔고딕 ExtraBold" pitchFamily="50" charset="-127"/>
              </a:rPr>
              <a:t>게임 외 기능</a:t>
            </a:r>
          </a:p>
          <a:p>
            <a:r>
              <a:rPr lang="en-US" altLang="ko-KR" sz="2000" b="1" dirty="0">
                <a:solidFill>
                  <a:srgbClr val="00B050"/>
                </a:solidFill>
              </a:rPr>
              <a:t>(</a:t>
            </a:r>
            <a:r>
              <a:rPr lang="en-US" altLang="ko-KR" sz="2000" b="1" dirty="0" err="1">
                <a:solidFill>
                  <a:srgbClr val="00B050"/>
                </a:solidFill>
              </a:rPr>
              <a:t>Kakao</a:t>
            </a:r>
            <a:r>
              <a:rPr lang="en-US" altLang="ko-KR" sz="2000" b="1" dirty="0">
                <a:solidFill>
                  <a:srgbClr val="00B050"/>
                </a:solidFill>
              </a:rPr>
              <a:t> </a:t>
            </a:r>
            <a:r>
              <a:rPr lang="ko-KR" altLang="en-US" sz="2000" b="1" dirty="0">
                <a:solidFill>
                  <a:srgbClr val="00B050"/>
                </a:solidFill>
              </a:rPr>
              <a:t>로그인 </a:t>
            </a:r>
            <a:r>
              <a:rPr lang="en-US" altLang="ko-KR" sz="2000" b="1" dirty="0">
                <a:solidFill>
                  <a:srgbClr val="00B050"/>
                </a:solidFill>
              </a:rPr>
              <a:t>API </a:t>
            </a:r>
            <a:r>
              <a:rPr lang="ko-KR" altLang="en-US" sz="2000" b="1" dirty="0">
                <a:solidFill>
                  <a:srgbClr val="00B050"/>
                </a:solidFill>
              </a:rPr>
              <a:t>연동</a:t>
            </a:r>
            <a:r>
              <a:rPr lang="en-US" altLang="ko-KR" sz="2000" b="1" dirty="0">
                <a:solidFill>
                  <a:srgbClr val="00B050"/>
                </a:solidFill>
              </a:rPr>
              <a:t>) </a:t>
            </a:r>
            <a:r>
              <a:rPr lang="ko-KR" altLang="en-US" sz="2000" b="1" dirty="0">
                <a:solidFill>
                  <a:srgbClr val="00B050"/>
                </a:solidFill>
              </a:rPr>
              <a:t>카카오톡으로 로그인하기  기능</a:t>
            </a:r>
            <a:endParaRPr lang="en-US" altLang="ko-KR" sz="2000" b="1" dirty="0">
              <a:solidFill>
                <a:srgbClr val="00B050"/>
              </a:solidFill>
            </a:endParaRPr>
          </a:p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(Google Map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</a:rPr>
              <a:t>연동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</a:rPr>
              <a:t> 이용한 보물찾기 기능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</a:rPr>
              <a:t>실시간 위치 찾기</a:t>
            </a:r>
            <a:endParaRPr lang="en-US" altLang="ko-KR" sz="2000" b="1" dirty="0">
              <a:solidFill>
                <a:srgbClr val="7030A0"/>
              </a:solidFill>
            </a:endParaRPr>
          </a:p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</a:rPr>
              <a:t>출석체크 기능 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CCADDB-2746-4001-9E36-94A468FD5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50" b="97059" l="7527" r="89785">
                        <a14:foregroundMark x1="9140" y1="32721" x2="7527" y2="34559"/>
                        <a14:foregroundMark x1="35484" y1="9926" x2="40860" y2="9191"/>
                        <a14:foregroundMark x1="34946" y1="6250" x2="34946" y2="6250"/>
                        <a14:foregroundMark x1="70968" y1="6985" x2="70968" y2="6985"/>
                        <a14:foregroundMark x1="50000" y1="68750" x2="45699" y2="82721"/>
                        <a14:foregroundMark x1="39247" y1="93015" x2="39247" y2="93015"/>
                        <a14:foregroundMark x1="54301" y1="92279" x2="54301" y2="92279"/>
                        <a14:foregroundMark x1="52688" y1="97059" x2="52688" y2="97059"/>
                        <a14:foregroundMark x1="33871" y1="70588" x2="33871" y2="70588"/>
                        <a14:foregroundMark x1="34946" y1="26838" x2="30108" y2="41912"/>
                        <a14:foregroundMark x1="38710" y1="28309" x2="34409" y2="34926"/>
                        <a14:foregroundMark x1="34409" y1="50735" x2="33871" y2="775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837" y="45246"/>
            <a:ext cx="1771650" cy="25908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6756B26-E7C2-4237-80F5-48E46D12B1BF}"/>
              </a:ext>
            </a:extLst>
          </p:cNvPr>
          <p:cNvCxnSpPr>
            <a:cxnSpLocks/>
          </p:cNvCxnSpPr>
          <p:nvPr/>
        </p:nvCxnSpPr>
        <p:spPr>
          <a:xfrm>
            <a:off x="417196" y="1178901"/>
            <a:ext cx="3371374" cy="2382"/>
          </a:xfrm>
          <a:prstGeom prst="line">
            <a:avLst/>
          </a:prstGeom>
          <a:ln w="76200" cap="sq">
            <a:solidFill>
              <a:srgbClr val="3E1F0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8FB00C-8742-4FDC-A9B4-EFC94E89F7F8}"/>
              </a:ext>
            </a:extLst>
          </p:cNvPr>
          <p:cNvSpPr txBox="1"/>
          <p:nvPr/>
        </p:nvSpPr>
        <p:spPr>
          <a:xfrm>
            <a:off x="773906" y="532570"/>
            <a:ext cx="3371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3E1F00"/>
                </a:solidFill>
                <a:latin typeface="나눔고딕 ExtraBold" pitchFamily="50" charset="-127"/>
                <a:ea typeface="나눔고딕 ExtraBold" pitchFamily="50" charset="-127"/>
              </a:rPr>
              <a:t>주요 기능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4BB6AC-33C5-4586-8546-FB748D9E20C4}"/>
              </a:ext>
            </a:extLst>
          </p:cNvPr>
          <p:cNvSpPr txBox="1"/>
          <p:nvPr/>
        </p:nvSpPr>
        <p:spPr>
          <a:xfrm>
            <a:off x="6668764" y="5334000"/>
            <a:ext cx="5419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3E1F00"/>
                </a:solidFill>
                <a:latin typeface="나눔고딕 ExtraBold" pitchFamily="50" charset="-127"/>
                <a:ea typeface="나눔고딕 ExtraBold" pitchFamily="50" charset="-127"/>
              </a:rPr>
              <a:t>미완성 부분</a:t>
            </a:r>
            <a:endParaRPr lang="en-US" altLang="ko-KR" sz="2800" b="1" dirty="0">
              <a:solidFill>
                <a:srgbClr val="3E1F0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b="1" dirty="0">
                <a:solidFill>
                  <a:srgbClr val="3E1F00"/>
                </a:solidFill>
                <a:latin typeface="나눔고딕 ExtraBold" pitchFamily="50" charset="-127"/>
                <a:ea typeface="나눔고딕 ExtraBold" pitchFamily="50" charset="-127"/>
              </a:rPr>
              <a:t>카카오 링크 이용한 메시지 전송</a:t>
            </a:r>
            <a:endParaRPr lang="en-US" altLang="ko-KR" sz="2200" b="1" dirty="0">
              <a:solidFill>
                <a:srgbClr val="3E1F0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b="1" dirty="0">
                <a:solidFill>
                  <a:srgbClr val="3E1F00"/>
                </a:solidFill>
                <a:latin typeface="나눔고딕 ExtraBold" pitchFamily="50" charset="-127"/>
                <a:ea typeface="나눔고딕 ExtraBold" pitchFamily="50" charset="-127"/>
              </a:rPr>
              <a:t>만보기 기능을 통한 게임 내 머니 획득 </a:t>
            </a:r>
            <a:endParaRPr lang="en-US" altLang="ko-KR" sz="2200" b="1" dirty="0">
              <a:solidFill>
                <a:srgbClr val="3E1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9B355D29-9095-40B4-968E-0BC7BB433ED1}"/>
              </a:ext>
            </a:extLst>
          </p:cNvPr>
          <p:cNvSpPr/>
          <p:nvPr/>
        </p:nvSpPr>
        <p:spPr>
          <a:xfrm>
            <a:off x="7096125" y="342070"/>
            <a:ext cx="590550" cy="3001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BC15AAC1-53DF-472F-AF5D-78E6F3D61FF8}"/>
              </a:ext>
            </a:extLst>
          </p:cNvPr>
          <p:cNvSpPr/>
          <p:nvPr/>
        </p:nvSpPr>
        <p:spPr>
          <a:xfrm>
            <a:off x="7096125" y="722385"/>
            <a:ext cx="590550" cy="299948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0BC205AB-B55B-4AD4-A773-C49EA8DAA440}"/>
              </a:ext>
            </a:extLst>
          </p:cNvPr>
          <p:cNvSpPr/>
          <p:nvPr/>
        </p:nvSpPr>
        <p:spPr>
          <a:xfrm>
            <a:off x="7096124" y="1107374"/>
            <a:ext cx="590550" cy="313636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03272-1813-48C2-A7FF-5829AA2D6336}"/>
              </a:ext>
            </a:extLst>
          </p:cNvPr>
          <p:cNvSpPr txBox="1"/>
          <p:nvPr/>
        </p:nvSpPr>
        <p:spPr>
          <a:xfrm>
            <a:off x="7696199" y="342070"/>
            <a:ext cx="17716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파이어베이스연동</a:t>
            </a:r>
            <a:endParaRPr lang="ko-KR" altLang="en-US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EA086A-FB95-4D61-8705-211280EBEF0C}"/>
              </a:ext>
            </a:extLst>
          </p:cNvPr>
          <p:cNvSpPr txBox="1"/>
          <p:nvPr/>
        </p:nvSpPr>
        <p:spPr>
          <a:xfrm>
            <a:off x="7713345" y="699168"/>
            <a:ext cx="17716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카카오 </a:t>
            </a:r>
            <a:r>
              <a:rPr lang="en-US" altLang="ko-KR" sz="1500" dirty="0"/>
              <a:t>API </a:t>
            </a:r>
            <a:r>
              <a:rPr lang="ko-KR" altLang="en-US" sz="1500" dirty="0"/>
              <a:t>연동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ACB33A-473D-4515-A0CC-E72C76CFD02D}"/>
              </a:ext>
            </a:extLst>
          </p:cNvPr>
          <p:cNvSpPr txBox="1"/>
          <p:nvPr/>
        </p:nvSpPr>
        <p:spPr>
          <a:xfrm>
            <a:off x="7710008" y="1089009"/>
            <a:ext cx="17716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구글 맵</a:t>
            </a:r>
            <a:r>
              <a:rPr lang="en-US" altLang="ko-KR" sz="1500" dirty="0"/>
              <a:t> </a:t>
            </a:r>
            <a:r>
              <a:rPr lang="ko-KR" altLang="en-US" sz="1500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132690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51AC4C-0C89-41BC-9106-A27F91591459}"/>
              </a:ext>
            </a:extLst>
          </p:cNvPr>
          <p:cNvSpPr/>
          <p:nvPr/>
        </p:nvSpPr>
        <p:spPr>
          <a:xfrm>
            <a:off x="206624" y="1727783"/>
            <a:ext cx="3882390" cy="3284930"/>
          </a:xfrm>
          <a:prstGeom prst="roundRect">
            <a:avLst/>
          </a:prstGeom>
          <a:solidFill>
            <a:srgbClr val="F4EEDC"/>
          </a:solidFill>
          <a:ln w="76200">
            <a:solidFill>
              <a:srgbClr val="3E1F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rgbClr val="3E1F00"/>
                </a:solidFill>
                <a:latin typeface="+mj-lt"/>
              </a:rPr>
              <a:t>게임 유저들 정보 </a:t>
            </a:r>
            <a:r>
              <a:rPr lang="en-US" altLang="ko-KR" sz="2200" b="1" dirty="0">
                <a:solidFill>
                  <a:srgbClr val="3E1F00"/>
                </a:solidFill>
                <a:latin typeface="+mj-lt"/>
              </a:rPr>
              <a:t>Firebase</a:t>
            </a:r>
            <a:r>
              <a:rPr lang="ko-KR" altLang="en-US" sz="2200" b="1" dirty="0">
                <a:solidFill>
                  <a:srgbClr val="3E1F00"/>
                </a:solidFill>
                <a:latin typeface="+mj-lt"/>
              </a:rPr>
              <a:t>에 저장 및 연동</a:t>
            </a:r>
            <a:r>
              <a:rPr lang="en-US" altLang="ko-KR" sz="2200" b="1" dirty="0">
                <a:solidFill>
                  <a:srgbClr val="3E1F00"/>
                </a:solidFill>
                <a:latin typeface="+mj-lt"/>
              </a:rPr>
              <a:t>.</a:t>
            </a:r>
          </a:p>
          <a:p>
            <a:pPr algn="ctr"/>
            <a:endParaRPr lang="en-US" altLang="ko-KR" sz="2200" b="1" dirty="0">
              <a:solidFill>
                <a:srgbClr val="3E1F00"/>
              </a:solidFill>
              <a:latin typeface="+mj-lt"/>
            </a:endParaRPr>
          </a:p>
          <a:p>
            <a:pPr algn="ctr"/>
            <a:r>
              <a:rPr lang="ko-KR" altLang="en-US" sz="2200" b="1" dirty="0">
                <a:solidFill>
                  <a:srgbClr val="3E1F00"/>
                </a:solidFill>
                <a:latin typeface="+mj-lt"/>
              </a:rPr>
              <a:t>카드 관련 정보 </a:t>
            </a:r>
            <a:r>
              <a:rPr lang="en-US" altLang="ko-KR" sz="2200" b="1" dirty="0">
                <a:solidFill>
                  <a:srgbClr val="3E1F00"/>
                </a:solidFill>
                <a:latin typeface="+mj-lt"/>
              </a:rPr>
              <a:t>Firebase</a:t>
            </a:r>
            <a:r>
              <a:rPr lang="ko-KR" altLang="en-US" sz="2200" b="1" dirty="0">
                <a:solidFill>
                  <a:srgbClr val="3E1F00"/>
                </a:solidFill>
                <a:latin typeface="+mj-lt"/>
              </a:rPr>
              <a:t>에 저장</a:t>
            </a:r>
            <a:r>
              <a:rPr lang="en-US" altLang="ko-KR" sz="2200" b="1" dirty="0">
                <a:solidFill>
                  <a:srgbClr val="3E1F00"/>
                </a:solidFill>
                <a:latin typeface="+mj-lt"/>
              </a:rPr>
              <a:t> </a:t>
            </a:r>
            <a:r>
              <a:rPr lang="ko-KR" altLang="en-US" sz="2200" b="1" dirty="0">
                <a:solidFill>
                  <a:srgbClr val="3E1F00"/>
                </a:solidFill>
                <a:latin typeface="+mj-lt"/>
              </a:rPr>
              <a:t>및 연동</a:t>
            </a:r>
            <a:r>
              <a:rPr lang="en-US" altLang="ko-KR" sz="2200" b="1" dirty="0">
                <a:solidFill>
                  <a:srgbClr val="3E1F00"/>
                </a:solidFill>
                <a:latin typeface="+mj-lt"/>
              </a:rPr>
              <a:t>.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7FED1C4-EAA0-44AE-8FAD-F77D8E6FA2A7}"/>
              </a:ext>
            </a:extLst>
          </p:cNvPr>
          <p:cNvSpPr/>
          <p:nvPr/>
        </p:nvSpPr>
        <p:spPr>
          <a:xfrm>
            <a:off x="4312376" y="1686719"/>
            <a:ext cx="3779520" cy="3284930"/>
          </a:xfrm>
          <a:prstGeom prst="roundRect">
            <a:avLst/>
          </a:prstGeom>
          <a:solidFill>
            <a:srgbClr val="F4EEDC"/>
          </a:solidFill>
          <a:ln w="76200">
            <a:solidFill>
              <a:srgbClr val="3E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200" b="1" dirty="0">
              <a:solidFill>
                <a:srgbClr val="3E1F00"/>
              </a:solidFill>
              <a:latin typeface="+mj-lt"/>
            </a:endParaRPr>
          </a:p>
          <a:p>
            <a:pPr algn="ctr"/>
            <a:r>
              <a:rPr lang="ko-KR" altLang="en-US" sz="2200" b="1" dirty="0">
                <a:solidFill>
                  <a:srgbClr val="3E1F00"/>
                </a:solidFill>
                <a:latin typeface="+mj-lt"/>
              </a:rPr>
              <a:t>출석 정보 </a:t>
            </a:r>
            <a:r>
              <a:rPr lang="en-US" altLang="ko-KR" sz="2200" b="1" dirty="0">
                <a:solidFill>
                  <a:srgbClr val="3E1F00"/>
                </a:solidFill>
                <a:latin typeface="+mj-lt"/>
              </a:rPr>
              <a:t>Firebase</a:t>
            </a:r>
            <a:r>
              <a:rPr lang="ko-KR" altLang="en-US" sz="2200" b="1" dirty="0">
                <a:solidFill>
                  <a:srgbClr val="3E1F00"/>
                </a:solidFill>
                <a:latin typeface="+mj-lt"/>
              </a:rPr>
              <a:t>에 저장 및 연동을 통한 출석체크 기능 구현</a:t>
            </a:r>
            <a:r>
              <a:rPr lang="en-US" altLang="ko-KR" sz="2200" b="1" dirty="0">
                <a:solidFill>
                  <a:srgbClr val="3E1F00"/>
                </a:solidFill>
                <a:latin typeface="+mj-lt"/>
              </a:rPr>
              <a:t>.</a:t>
            </a:r>
          </a:p>
          <a:p>
            <a:pPr algn="ctr"/>
            <a:endParaRPr lang="en-US" altLang="ko-KR" sz="2200" b="1" dirty="0">
              <a:solidFill>
                <a:srgbClr val="3E1F00"/>
              </a:solidFill>
              <a:latin typeface="+mj-lt"/>
            </a:endParaRPr>
          </a:p>
          <a:p>
            <a:pPr algn="ctr"/>
            <a:r>
              <a:rPr lang="ko-KR" altLang="en-US" sz="2200" b="1" dirty="0">
                <a:solidFill>
                  <a:srgbClr val="3E1F00"/>
                </a:solidFill>
                <a:latin typeface="+mj-lt"/>
              </a:rPr>
              <a:t>구글 맵 실시간 위치 정보를 통한 보물찾기 구현</a:t>
            </a:r>
            <a:r>
              <a:rPr lang="en-US" altLang="ko-KR" sz="2200" b="1" dirty="0">
                <a:solidFill>
                  <a:srgbClr val="3E1F00"/>
                </a:solidFill>
                <a:latin typeface="+mj-lt"/>
              </a:rPr>
              <a:t>.</a:t>
            </a:r>
          </a:p>
          <a:p>
            <a:pPr marL="285750" indent="-285750" algn="ctr">
              <a:buFontTx/>
              <a:buChar char="-"/>
            </a:pPr>
            <a:endParaRPr lang="ko-KR" altLang="en-US" sz="2200" b="1" dirty="0">
              <a:solidFill>
                <a:srgbClr val="3E1F00"/>
              </a:solidFill>
              <a:latin typeface="+mj-lt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671EC3E-1520-4E70-A7D6-A1BFF90212C9}"/>
              </a:ext>
            </a:extLst>
          </p:cNvPr>
          <p:cNvSpPr/>
          <p:nvPr/>
        </p:nvSpPr>
        <p:spPr>
          <a:xfrm>
            <a:off x="8291812" y="1662601"/>
            <a:ext cx="3779520" cy="3284930"/>
          </a:xfrm>
          <a:prstGeom prst="roundRect">
            <a:avLst/>
          </a:prstGeom>
          <a:solidFill>
            <a:srgbClr val="F4EEDC"/>
          </a:solidFill>
          <a:ln w="76200">
            <a:solidFill>
              <a:srgbClr val="3E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rgbClr val="3E1F00"/>
                </a:solidFill>
                <a:latin typeface="+mj-lt"/>
              </a:rPr>
              <a:t>카카오계정 로그인 </a:t>
            </a:r>
            <a:r>
              <a:rPr lang="en-US" altLang="ko-KR" sz="2200" b="1" dirty="0">
                <a:solidFill>
                  <a:srgbClr val="3E1F00"/>
                </a:solidFill>
                <a:latin typeface="+mj-lt"/>
              </a:rPr>
              <a:t>API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8B2616-5EEF-4016-8748-55369FA4C301}"/>
              </a:ext>
            </a:extLst>
          </p:cNvPr>
          <p:cNvSpPr/>
          <p:nvPr/>
        </p:nvSpPr>
        <p:spPr>
          <a:xfrm>
            <a:off x="9015712" y="1299399"/>
            <a:ext cx="2331720" cy="821532"/>
          </a:xfrm>
          <a:prstGeom prst="rect">
            <a:avLst/>
          </a:prstGeom>
          <a:solidFill>
            <a:srgbClr val="3E1F00"/>
          </a:solidFill>
          <a:ln cap="rnd">
            <a:solidFill>
              <a:schemeClr val="tx1"/>
            </a:solidFill>
            <a:round/>
          </a:ln>
          <a:effectLst>
            <a:softEdge rad="381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F4EEDC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추가 내용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0FDD37-33C3-4C1D-909C-BAAFC0187FE0}"/>
              </a:ext>
            </a:extLst>
          </p:cNvPr>
          <p:cNvCxnSpPr>
            <a:cxnSpLocks/>
          </p:cNvCxnSpPr>
          <p:nvPr/>
        </p:nvCxnSpPr>
        <p:spPr>
          <a:xfrm>
            <a:off x="417196" y="1178901"/>
            <a:ext cx="3371374" cy="2382"/>
          </a:xfrm>
          <a:prstGeom prst="line">
            <a:avLst/>
          </a:prstGeom>
          <a:ln w="76200" cap="sq">
            <a:solidFill>
              <a:srgbClr val="3E1F0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FB86784-FAF7-43E3-B3EE-2F7BEFD7B455}"/>
              </a:ext>
            </a:extLst>
          </p:cNvPr>
          <p:cNvSpPr txBox="1"/>
          <p:nvPr/>
        </p:nvSpPr>
        <p:spPr>
          <a:xfrm>
            <a:off x="915602" y="532570"/>
            <a:ext cx="322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3E1F00"/>
                </a:solidFill>
                <a:latin typeface="나눔고딕 ExtraBold" pitchFamily="50" charset="-127"/>
                <a:ea typeface="나눔고딕 ExtraBold" pitchFamily="50" charset="-127"/>
              </a:rPr>
              <a:t>적용 기술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3259C58-60E2-4119-9E1A-A8CDAE632783}"/>
              </a:ext>
            </a:extLst>
          </p:cNvPr>
          <p:cNvSpPr/>
          <p:nvPr/>
        </p:nvSpPr>
        <p:spPr>
          <a:xfrm>
            <a:off x="208580" y="5229899"/>
            <a:ext cx="11754087" cy="1546041"/>
          </a:xfrm>
          <a:prstGeom prst="roundRect">
            <a:avLst/>
          </a:prstGeom>
          <a:solidFill>
            <a:srgbClr val="F4EEDC"/>
          </a:solidFill>
          <a:ln w="76200">
            <a:solidFill>
              <a:srgbClr val="3E1F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ko-KR" altLang="en-US" sz="2200" b="1" dirty="0">
                <a:solidFill>
                  <a:srgbClr val="3E1F00"/>
                </a:solidFill>
                <a:latin typeface="+mj-lt"/>
              </a:rPr>
              <a:t>카카오 </a:t>
            </a:r>
            <a:r>
              <a:rPr lang="en-US" altLang="ko-KR" sz="2200" b="1" dirty="0">
                <a:solidFill>
                  <a:srgbClr val="3E1F00"/>
                </a:solidFill>
                <a:latin typeface="+mj-lt"/>
              </a:rPr>
              <a:t>Developer (</a:t>
            </a:r>
            <a:r>
              <a:rPr lang="en-US" altLang="ko-KR" sz="2200" b="1" dirty="0">
                <a:solidFill>
                  <a:srgbClr val="3E1F00"/>
                </a:solidFill>
                <a:latin typeface="+mj-lt"/>
                <a:hlinkClick r:id="rId3"/>
              </a:rPr>
              <a:t>https://developers.kakao.com/features/kakao</a:t>
            </a:r>
            <a:r>
              <a:rPr lang="en-US" altLang="ko-KR" sz="2200" b="1" dirty="0">
                <a:solidFill>
                  <a:srgbClr val="3E1F00"/>
                </a:solidFill>
                <a:latin typeface="+mj-lt"/>
              </a:rPr>
              <a:t>)</a:t>
            </a:r>
          </a:p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ko-KR" altLang="en-US" sz="2200" b="1" dirty="0">
                <a:solidFill>
                  <a:srgbClr val="3E1F00"/>
                </a:solidFill>
                <a:latin typeface="+mj-lt"/>
              </a:rPr>
              <a:t>구글 </a:t>
            </a:r>
            <a:r>
              <a:rPr lang="en-US" altLang="ko-KR" sz="2200" b="1" dirty="0">
                <a:solidFill>
                  <a:srgbClr val="3E1F00"/>
                </a:solidFill>
                <a:latin typeface="+mj-lt"/>
              </a:rPr>
              <a:t>(</a:t>
            </a:r>
            <a:r>
              <a:rPr lang="en-US" altLang="ko-KR" sz="2200" b="1" dirty="0">
                <a:solidFill>
                  <a:srgbClr val="3E1F00"/>
                </a:solidFill>
                <a:latin typeface="+mj-lt"/>
                <a:hlinkClick r:id="rId4"/>
              </a:rPr>
              <a:t>http://www.google.com</a:t>
            </a:r>
            <a:r>
              <a:rPr lang="en-US" altLang="ko-KR" sz="2200" b="1" dirty="0">
                <a:solidFill>
                  <a:srgbClr val="3E1F00"/>
                </a:solidFill>
                <a:latin typeface="+mj-lt"/>
              </a:rPr>
              <a:t>)</a:t>
            </a:r>
          </a:p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ko-KR" altLang="en-US" sz="2200" b="1" dirty="0" err="1">
                <a:solidFill>
                  <a:srgbClr val="3E1F00"/>
                </a:solidFill>
                <a:latin typeface="+mj-lt"/>
              </a:rPr>
              <a:t>파이어베이스</a:t>
            </a:r>
            <a:r>
              <a:rPr lang="ko-KR" altLang="en-US" sz="2200" b="1" dirty="0">
                <a:solidFill>
                  <a:srgbClr val="3E1F00"/>
                </a:solidFill>
                <a:latin typeface="+mj-lt"/>
              </a:rPr>
              <a:t> 문서 </a:t>
            </a:r>
            <a:r>
              <a:rPr lang="en-US" altLang="ko-KR" sz="2200" b="1" dirty="0">
                <a:solidFill>
                  <a:srgbClr val="3E1F00"/>
                </a:solidFill>
                <a:latin typeface="+mj-lt"/>
              </a:rPr>
              <a:t>(https://firebase.google.com/docs/android/setup?authuser=0)</a:t>
            </a:r>
          </a:p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ko-KR" altLang="en-US" sz="2200" b="1" dirty="0" err="1">
                <a:solidFill>
                  <a:srgbClr val="3E1F00"/>
                </a:solidFill>
                <a:latin typeface="+mj-lt"/>
              </a:rPr>
              <a:t>깡샘의</a:t>
            </a:r>
            <a:r>
              <a:rPr lang="ko-KR" altLang="en-US" sz="2200" b="1" dirty="0">
                <a:solidFill>
                  <a:srgbClr val="3E1F00"/>
                </a:solidFill>
                <a:latin typeface="+mj-lt"/>
              </a:rPr>
              <a:t> 안드로이드 </a:t>
            </a:r>
            <a:r>
              <a:rPr lang="en-US" altLang="ko-KR" sz="2200" b="1" dirty="0">
                <a:solidFill>
                  <a:srgbClr val="3E1F00"/>
                </a:solidFill>
                <a:latin typeface="+mj-lt"/>
              </a:rPr>
              <a:t>/ </a:t>
            </a:r>
            <a:r>
              <a:rPr lang="ko-KR" altLang="en-US" sz="2200" b="1" dirty="0">
                <a:solidFill>
                  <a:srgbClr val="3E1F00"/>
                </a:solidFill>
                <a:latin typeface="+mj-lt"/>
              </a:rPr>
              <a:t>될 때까지 안드로이드</a:t>
            </a:r>
            <a:endParaRPr lang="en-US" altLang="ko-KR" sz="2200" b="1" dirty="0">
              <a:solidFill>
                <a:srgbClr val="3E1F00"/>
              </a:solidFill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712361-5C80-4787-B47C-F8FD19413632}"/>
              </a:ext>
            </a:extLst>
          </p:cNvPr>
          <p:cNvSpPr/>
          <p:nvPr/>
        </p:nvSpPr>
        <p:spPr>
          <a:xfrm>
            <a:off x="987039" y="1289450"/>
            <a:ext cx="2165804" cy="865576"/>
          </a:xfrm>
          <a:prstGeom prst="rect">
            <a:avLst/>
          </a:prstGeom>
          <a:solidFill>
            <a:srgbClr val="3E1F00"/>
          </a:solidFill>
          <a:ln cap="rnd">
            <a:solidFill>
              <a:schemeClr val="tx1"/>
            </a:solidFill>
            <a:round/>
          </a:ln>
          <a:effectLst>
            <a:softEdge rad="381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F4EEDC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게임부분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7F69F8-6D07-4E2A-8EDC-39F06EA1D529}"/>
              </a:ext>
            </a:extLst>
          </p:cNvPr>
          <p:cNvSpPr/>
          <p:nvPr/>
        </p:nvSpPr>
        <p:spPr>
          <a:xfrm>
            <a:off x="4974204" y="1279925"/>
            <a:ext cx="2560004" cy="865576"/>
          </a:xfrm>
          <a:prstGeom prst="rect">
            <a:avLst/>
          </a:prstGeom>
          <a:solidFill>
            <a:srgbClr val="3E1F00"/>
          </a:solidFill>
          <a:ln cap="rnd">
            <a:solidFill>
              <a:schemeClr val="tx1"/>
            </a:solidFill>
            <a:round/>
          </a:ln>
          <a:effectLst>
            <a:softEdge rad="381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F4EEDC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게임 외적 부분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BA12F28-6BD7-42FE-990A-C0323296DB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634" y="73847"/>
            <a:ext cx="1095528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9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224C1BE7-1C6B-42CE-8A88-815A82DECE36}"/>
              </a:ext>
            </a:extLst>
          </p:cNvPr>
          <p:cNvSpPr/>
          <p:nvPr/>
        </p:nvSpPr>
        <p:spPr>
          <a:xfrm>
            <a:off x="1362778" y="1319542"/>
            <a:ext cx="5841299" cy="5191781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81386CE-D663-46D0-84FB-37A06A393F21}"/>
              </a:ext>
            </a:extLst>
          </p:cNvPr>
          <p:cNvSpPr/>
          <p:nvPr/>
        </p:nvSpPr>
        <p:spPr>
          <a:xfrm>
            <a:off x="5366329" y="1256669"/>
            <a:ext cx="5841299" cy="5191781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6F5E05B-859F-44AB-AA85-B488D9A806F4}"/>
              </a:ext>
            </a:extLst>
          </p:cNvPr>
          <p:cNvCxnSpPr>
            <a:cxnSpLocks/>
          </p:cNvCxnSpPr>
          <p:nvPr/>
        </p:nvCxnSpPr>
        <p:spPr>
          <a:xfrm>
            <a:off x="324054" y="792491"/>
            <a:ext cx="3371374" cy="2382"/>
          </a:xfrm>
          <a:prstGeom prst="line">
            <a:avLst/>
          </a:prstGeom>
          <a:ln w="76200" cap="sq">
            <a:solidFill>
              <a:srgbClr val="3E1F0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2C3343-9FF8-480A-BD32-599125D45FC0}"/>
              </a:ext>
            </a:extLst>
          </p:cNvPr>
          <p:cNvSpPr txBox="1"/>
          <p:nvPr/>
        </p:nvSpPr>
        <p:spPr>
          <a:xfrm>
            <a:off x="953662" y="146160"/>
            <a:ext cx="3177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3E1F00"/>
                </a:solidFill>
                <a:latin typeface="나눔고딕 ExtraBold" pitchFamily="50" charset="-127"/>
                <a:ea typeface="나눔고딕 ExtraBold" pitchFamily="50" charset="-127"/>
              </a:rPr>
              <a:t>역할분담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95302F-AC1A-4E18-A98C-88AC66171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294" y="105203"/>
            <a:ext cx="1405247" cy="1390218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3E4E2437-2095-4B59-BD5A-CCFF88B80D3E}"/>
              </a:ext>
            </a:extLst>
          </p:cNvPr>
          <p:cNvSpPr/>
          <p:nvPr/>
        </p:nvSpPr>
        <p:spPr>
          <a:xfrm>
            <a:off x="3012957" y="1031647"/>
            <a:ext cx="2165804" cy="865576"/>
          </a:xfrm>
          <a:prstGeom prst="rect">
            <a:avLst/>
          </a:prstGeom>
          <a:solidFill>
            <a:srgbClr val="3E1F00"/>
          </a:solidFill>
          <a:ln cap="rnd">
            <a:solidFill>
              <a:schemeClr val="tx1"/>
            </a:solidFill>
            <a:round/>
          </a:ln>
          <a:effectLst>
            <a:softEdge rad="381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F4EEDC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게임부분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9DF536-B21B-4EC1-BB85-F3303D3983EB}"/>
              </a:ext>
            </a:extLst>
          </p:cNvPr>
          <p:cNvSpPr/>
          <p:nvPr/>
        </p:nvSpPr>
        <p:spPr>
          <a:xfrm>
            <a:off x="7082687" y="998102"/>
            <a:ext cx="2343566" cy="865576"/>
          </a:xfrm>
          <a:prstGeom prst="rect">
            <a:avLst/>
          </a:prstGeom>
          <a:solidFill>
            <a:srgbClr val="3E1F00"/>
          </a:solidFill>
          <a:ln cap="rnd">
            <a:solidFill>
              <a:schemeClr val="tx1"/>
            </a:solidFill>
            <a:round/>
          </a:ln>
          <a:effectLst>
            <a:softEdge rad="381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F4EEDC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게임 외적 부분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3D05DE-3E38-4B10-8FE2-745BC81CA12A}"/>
              </a:ext>
            </a:extLst>
          </p:cNvPr>
          <p:cNvSpPr/>
          <p:nvPr/>
        </p:nvSpPr>
        <p:spPr>
          <a:xfrm>
            <a:off x="5994630" y="3032594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3E1F00"/>
                </a:solidFill>
              </a:rPr>
              <a:t>화면 디자인</a:t>
            </a:r>
            <a:endParaRPr lang="en-US" altLang="ko-KR" sz="2200" b="1" dirty="0">
              <a:solidFill>
                <a:srgbClr val="3E1F00"/>
              </a:solidFill>
            </a:endParaRPr>
          </a:p>
          <a:p>
            <a:pPr algn="ctr"/>
            <a:r>
              <a:rPr lang="ko-KR" altLang="en-US" sz="2200" b="1" dirty="0">
                <a:solidFill>
                  <a:srgbClr val="3E1F00"/>
                </a:solidFill>
              </a:rPr>
              <a:t>카카오 </a:t>
            </a:r>
            <a:r>
              <a:rPr lang="en-US" altLang="ko-KR" sz="2200" b="1" dirty="0">
                <a:solidFill>
                  <a:srgbClr val="3E1F00"/>
                </a:solidFill>
              </a:rPr>
              <a:t>API </a:t>
            </a:r>
            <a:r>
              <a:rPr lang="ko-KR" altLang="en-US" sz="2200" b="1" dirty="0">
                <a:solidFill>
                  <a:srgbClr val="3E1F00"/>
                </a:solidFill>
              </a:rPr>
              <a:t>기능 이용</a:t>
            </a:r>
            <a:endParaRPr lang="en-US" altLang="ko-KR" sz="2200" b="1" dirty="0">
              <a:solidFill>
                <a:srgbClr val="3E1F00"/>
              </a:solidFill>
            </a:endParaRPr>
          </a:p>
          <a:p>
            <a:pPr algn="ctr"/>
            <a:r>
              <a:rPr lang="ko-KR" altLang="en-US" sz="2200" b="1" dirty="0">
                <a:solidFill>
                  <a:srgbClr val="3E1F00"/>
                </a:solidFill>
              </a:rPr>
              <a:t>출석체크 기능</a:t>
            </a:r>
            <a:endParaRPr lang="en-US" altLang="ko-KR" sz="2200" b="1" dirty="0">
              <a:solidFill>
                <a:srgbClr val="3E1F00"/>
              </a:solidFill>
            </a:endParaRPr>
          </a:p>
          <a:p>
            <a:pPr algn="ctr"/>
            <a:r>
              <a:rPr lang="ko-KR" altLang="en-US" sz="2200" b="1" dirty="0">
                <a:solidFill>
                  <a:srgbClr val="3E1F00"/>
                </a:solidFill>
              </a:rPr>
              <a:t>구글 맵 이용한 보물찾기</a:t>
            </a:r>
            <a:endParaRPr lang="en-US" altLang="ko-KR" sz="2200" b="1" dirty="0">
              <a:solidFill>
                <a:srgbClr val="3E1F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10563E-EBA9-402F-961B-4445F86CBFB3}"/>
              </a:ext>
            </a:extLst>
          </p:cNvPr>
          <p:cNvSpPr/>
          <p:nvPr/>
        </p:nvSpPr>
        <p:spPr>
          <a:xfrm>
            <a:off x="1459771" y="2960007"/>
            <a:ext cx="381277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3E1F00"/>
                </a:solidFill>
              </a:rPr>
              <a:t>화면 구성</a:t>
            </a:r>
            <a:endParaRPr lang="en-US" altLang="ko-KR" sz="2200" b="1" dirty="0">
              <a:solidFill>
                <a:srgbClr val="3E1F00"/>
              </a:solidFill>
            </a:endParaRPr>
          </a:p>
          <a:p>
            <a:pPr algn="ctr"/>
            <a:r>
              <a:rPr lang="ko-KR" altLang="en-US" sz="2200" b="1" dirty="0">
                <a:solidFill>
                  <a:srgbClr val="3E1F00"/>
                </a:solidFill>
              </a:rPr>
              <a:t>게임 대전 기능</a:t>
            </a:r>
            <a:endParaRPr lang="en-US" altLang="ko-KR" sz="2200" b="1" dirty="0">
              <a:solidFill>
                <a:srgbClr val="3E1F00"/>
              </a:solidFill>
            </a:endParaRPr>
          </a:p>
          <a:p>
            <a:pPr algn="ctr"/>
            <a:r>
              <a:rPr lang="ko-KR" altLang="en-US" sz="2200" b="1" dirty="0">
                <a:solidFill>
                  <a:srgbClr val="3E1F00"/>
                </a:solidFill>
              </a:rPr>
              <a:t>게임 </a:t>
            </a:r>
            <a:r>
              <a:rPr lang="ko-KR" altLang="en-US" sz="2200" b="1" dirty="0" err="1">
                <a:solidFill>
                  <a:srgbClr val="3E1F00"/>
                </a:solidFill>
              </a:rPr>
              <a:t>방만들기</a:t>
            </a:r>
            <a:r>
              <a:rPr lang="ko-KR" altLang="en-US" sz="2200" b="1" dirty="0">
                <a:solidFill>
                  <a:srgbClr val="3E1F00"/>
                </a:solidFill>
              </a:rPr>
              <a:t> 기능</a:t>
            </a:r>
            <a:endParaRPr lang="en-US" altLang="ko-KR" sz="2200" b="1" dirty="0">
              <a:solidFill>
                <a:srgbClr val="3E1F00"/>
              </a:solidFill>
            </a:endParaRPr>
          </a:p>
          <a:p>
            <a:pPr algn="ctr"/>
            <a:r>
              <a:rPr lang="ko-KR" altLang="en-US" sz="2200" b="1" dirty="0">
                <a:solidFill>
                  <a:srgbClr val="3E1F00"/>
                </a:solidFill>
              </a:rPr>
              <a:t>게임 화면 조작</a:t>
            </a:r>
            <a:endParaRPr lang="en-US" altLang="ko-KR" sz="2200" b="1" dirty="0">
              <a:solidFill>
                <a:srgbClr val="3E1F00"/>
              </a:solidFill>
            </a:endParaRPr>
          </a:p>
          <a:p>
            <a:pPr algn="ctr"/>
            <a:r>
              <a:rPr lang="ko-KR" altLang="en-US" sz="2200" b="1" dirty="0">
                <a:solidFill>
                  <a:srgbClr val="3E1F00"/>
                </a:solidFill>
              </a:rPr>
              <a:t>게임 중 아이템 사용</a:t>
            </a:r>
            <a:endParaRPr lang="en-US" altLang="ko-KR" sz="2200" b="1" dirty="0">
              <a:solidFill>
                <a:srgbClr val="3E1F00"/>
              </a:solidFill>
            </a:endParaRPr>
          </a:p>
          <a:p>
            <a:pPr algn="ctr"/>
            <a:r>
              <a:rPr lang="ko-KR" altLang="en-US" sz="2200" b="1" dirty="0">
                <a:solidFill>
                  <a:srgbClr val="3E1F00"/>
                </a:solidFill>
              </a:rPr>
              <a:t>점수 및 랭킹 실시간 반영</a:t>
            </a:r>
            <a:endParaRPr lang="en-US" altLang="ko-KR" sz="2200" b="1" dirty="0">
              <a:solidFill>
                <a:srgbClr val="3E1F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312B817-D650-46D0-80D3-8145BC9604F7}"/>
              </a:ext>
            </a:extLst>
          </p:cNvPr>
          <p:cNvSpPr/>
          <p:nvPr/>
        </p:nvSpPr>
        <p:spPr>
          <a:xfrm>
            <a:off x="4724892" y="3429000"/>
            <a:ext cx="3048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3E1F00"/>
                </a:solidFill>
              </a:rPr>
              <a:t>데이터 </a:t>
            </a:r>
            <a:endParaRPr lang="en-US" altLang="ko-KR" sz="2200" b="1" dirty="0">
              <a:solidFill>
                <a:srgbClr val="3E1F00"/>
              </a:solidFill>
            </a:endParaRPr>
          </a:p>
          <a:p>
            <a:pPr algn="ctr"/>
            <a:r>
              <a:rPr lang="ko-KR" altLang="en-US" sz="2200" b="1" dirty="0" err="1">
                <a:solidFill>
                  <a:srgbClr val="3E1F00"/>
                </a:solidFill>
              </a:rPr>
              <a:t>파이어베이스</a:t>
            </a:r>
            <a:r>
              <a:rPr lang="ko-KR" altLang="en-US" sz="2200" b="1" dirty="0">
                <a:solidFill>
                  <a:srgbClr val="3E1F00"/>
                </a:solidFill>
              </a:rPr>
              <a:t> </a:t>
            </a:r>
            <a:endParaRPr lang="en-US" altLang="ko-KR" sz="2200" b="1" dirty="0">
              <a:solidFill>
                <a:srgbClr val="3E1F00"/>
              </a:solidFill>
            </a:endParaRPr>
          </a:p>
          <a:p>
            <a:pPr algn="ctr"/>
            <a:r>
              <a:rPr lang="ko-KR" altLang="en-US" sz="2200" b="1" dirty="0">
                <a:solidFill>
                  <a:srgbClr val="3E1F00"/>
                </a:solidFill>
              </a:rPr>
              <a:t>연동</a:t>
            </a:r>
            <a:endParaRPr lang="en-US" altLang="ko-KR" sz="2200" b="1" dirty="0">
              <a:solidFill>
                <a:srgbClr val="3E1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2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838B4C-42B7-4455-9AF9-F454088E4451}"/>
              </a:ext>
            </a:extLst>
          </p:cNvPr>
          <p:cNvCxnSpPr>
            <a:cxnSpLocks/>
          </p:cNvCxnSpPr>
          <p:nvPr/>
        </p:nvCxnSpPr>
        <p:spPr>
          <a:xfrm>
            <a:off x="417196" y="1178901"/>
            <a:ext cx="7553324" cy="0"/>
          </a:xfrm>
          <a:prstGeom prst="line">
            <a:avLst/>
          </a:prstGeom>
          <a:ln w="76200" cap="sq">
            <a:solidFill>
              <a:srgbClr val="3E1F0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1564D0-5B99-4653-BBAA-FF187223F8C4}"/>
              </a:ext>
            </a:extLst>
          </p:cNvPr>
          <p:cNvSpPr txBox="1"/>
          <p:nvPr/>
        </p:nvSpPr>
        <p:spPr>
          <a:xfrm>
            <a:off x="417196" y="532570"/>
            <a:ext cx="784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3E1F00"/>
                </a:solidFill>
                <a:latin typeface="나눔고딕 ExtraBold" pitchFamily="50" charset="-127"/>
                <a:ea typeface="나눔고딕 ExtraBold" pitchFamily="50" charset="-127"/>
              </a:rPr>
              <a:t>주요 화면 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ECD1D0-DD8F-4656-9066-407FA23D2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25" y="1534361"/>
            <a:ext cx="5599403" cy="48675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57385B-372E-4358-8731-18583E024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4" y="1534356"/>
            <a:ext cx="5620203" cy="486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1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838B4C-42B7-4455-9AF9-F454088E4451}"/>
              </a:ext>
            </a:extLst>
          </p:cNvPr>
          <p:cNvCxnSpPr>
            <a:cxnSpLocks/>
          </p:cNvCxnSpPr>
          <p:nvPr/>
        </p:nvCxnSpPr>
        <p:spPr>
          <a:xfrm>
            <a:off x="417196" y="1178901"/>
            <a:ext cx="7553324" cy="0"/>
          </a:xfrm>
          <a:prstGeom prst="line">
            <a:avLst/>
          </a:prstGeom>
          <a:ln w="76200" cap="sq">
            <a:solidFill>
              <a:srgbClr val="3E1F0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1564D0-5B99-4653-BBAA-FF187223F8C4}"/>
              </a:ext>
            </a:extLst>
          </p:cNvPr>
          <p:cNvSpPr txBox="1"/>
          <p:nvPr/>
        </p:nvSpPr>
        <p:spPr>
          <a:xfrm>
            <a:off x="417196" y="532570"/>
            <a:ext cx="784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3E1F00"/>
                </a:solidFill>
                <a:latin typeface="나눔고딕 ExtraBold" pitchFamily="50" charset="-127"/>
                <a:ea typeface="나눔고딕 ExtraBold" pitchFamily="50" charset="-127"/>
              </a:rPr>
              <a:t>주요 화면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30C236-E447-44B3-A944-5C4756F37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6" y="1604233"/>
            <a:ext cx="5275024" cy="47215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6C2E49-C0A6-482B-B1A5-ABDEF751D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1603156"/>
            <a:ext cx="5275025" cy="47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838B4C-42B7-4455-9AF9-F454088E4451}"/>
              </a:ext>
            </a:extLst>
          </p:cNvPr>
          <p:cNvCxnSpPr>
            <a:cxnSpLocks/>
          </p:cNvCxnSpPr>
          <p:nvPr/>
        </p:nvCxnSpPr>
        <p:spPr>
          <a:xfrm>
            <a:off x="417196" y="1178901"/>
            <a:ext cx="7553324" cy="0"/>
          </a:xfrm>
          <a:prstGeom prst="line">
            <a:avLst/>
          </a:prstGeom>
          <a:ln w="76200" cap="sq">
            <a:solidFill>
              <a:srgbClr val="3E1F0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1564D0-5B99-4653-BBAA-FF187223F8C4}"/>
              </a:ext>
            </a:extLst>
          </p:cNvPr>
          <p:cNvSpPr txBox="1"/>
          <p:nvPr/>
        </p:nvSpPr>
        <p:spPr>
          <a:xfrm>
            <a:off x="417196" y="532570"/>
            <a:ext cx="784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3E1F00"/>
                </a:solidFill>
                <a:latin typeface="나눔고딕 ExtraBold" pitchFamily="50" charset="-127"/>
                <a:ea typeface="나눔고딕 ExtraBold" pitchFamily="50" charset="-127"/>
              </a:rPr>
              <a:t>주요 화면 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3A2CA7-A26A-4820-A2F5-B19D4621F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" y="1542821"/>
            <a:ext cx="5459729" cy="47826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B8E833-9ED0-497F-AC15-9F8FD40E8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542820"/>
            <a:ext cx="5391681" cy="478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1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1CDB82F-1DCD-43BE-B303-7BA79CC8D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9778" r="91556">
                        <a14:foregroundMark x1="18667" y1="69333" x2="15556" y2="84444"/>
                        <a14:foregroundMark x1="42667" y1="53778" x2="52889" y2="56889"/>
                        <a14:foregroundMark x1="64444" y1="53333" x2="69333" y2="61778"/>
                        <a14:foregroundMark x1="66667" y1="68444" x2="56889" y2="80444"/>
                        <a14:foregroundMark x1="72444" y1="64444" x2="72444" y2="76889"/>
                        <a14:foregroundMark x1="77333" y1="59556" x2="78222" y2="76889"/>
                        <a14:foregroundMark x1="91556" y1="63111" x2="84889" y2="68444"/>
                        <a14:foregroundMark x1="78667" y1="55111" x2="66667" y2="29333"/>
                        <a14:foregroundMark x1="66667" y1="29333" x2="77778" y2="40000"/>
                        <a14:foregroundMark x1="59556" y1="32444" x2="35556" y2="16444"/>
                        <a14:foregroundMark x1="35556" y1="16444" x2="55111" y2="26667"/>
                        <a14:foregroundMark x1="59111" y1="24000" x2="39556" y2="33333"/>
                        <a14:foregroundMark x1="46222" y1="29333" x2="33333" y2="44889"/>
                        <a14:foregroundMark x1="41778" y1="21778" x2="41333" y2="30222"/>
                        <a14:foregroundMark x1="34222" y1="20000" x2="49778" y2="29333"/>
                        <a14:foregroundMark x1="64889" y1="14222" x2="64000" y2="32889"/>
                        <a14:foregroundMark x1="77333" y1="32444" x2="84000" y2="5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029" y="1426646"/>
            <a:ext cx="4638051" cy="463805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838B4C-42B7-4455-9AF9-F454088E4451}"/>
              </a:ext>
            </a:extLst>
          </p:cNvPr>
          <p:cNvCxnSpPr>
            <a:cxnSpLocks/>
          </p:cNvCxnSpPr>
          <p:nvPr/>
        </p:nvCxnSpPr>
        <p:spPr>
          <a:xfrm>
            <a:off x="417196" y="1178901"/>
            <a:ext cx="7553324" cy="0"/>
          </a:xfrm>
          <a:prstGeom prst="line">
            <a:avLst/>
          </a:prstGeom>
          <a:ln w="76200" cap="sq">
            <a:solidFill>
              <a:srgbClr val="3E1F0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1564D0-5B99-4653-BBAA-FF187223F8C4}"/>
              </a:ext>
            </a:extLst>
          </p:cNvPr>
          <p:cNvSpPr txBox="1"/>
          <p:nvPr/>
        </p:nvSpPr>
        <p:spPr>
          <a:xfrm>
            <a:off x="417196" y="532570"/>
            <a:ext cx="784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3E1F00"/>
                </a:solidFill>
                <a:latin typeface="나눔고딕 ExtraBold" pitchFamily="50" charset="-127"/>
                <a:ea typeface="나눔고딕 ExtraBold" pitchFamily="50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31233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11E5C8-C204-43CE-8C39-580D261FB85D}"/>
              </a:ext>
            </a:extLst>
          </p:cNvPr>
          <p:cNvCxnSpPr>
            <a:cxnSpLocks/>
          </p:cNvCxnSpPr>
          <p:nvPr/>
        </p:nvCxnSpPr>
        <p:spPr>
          <a:xfrm>
            <a:off x="417196" y="1178901"/>
            <a:ext cx="7553324" cy="0"/>
          </a:xfrm>
          <a:prstGeom prst="line">
            <a:avLst/>
          </a:prstGeom>
          <a:ln w="76200" cap="sq">
            <a:solidFill>
              <a:srgbClr val="3E1F0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089535-3AE5-4BB3-90E8-2D59DB4391D6}"/>
              </a:ext>
            </a:extLst>
          </p:cNvPr>
          <p:cNvSpPr txBox="1"/>
          <p:nvPr/>
        </p:nvSpPr>
        <p:spPr>
          <a:xfrm>
            <a:off x="417196" y="532570"/>
            <a:ext cx="784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3E1F00"/>
                </a:solidFill>
                <a:latin typeface="나눔고딕 ExtraBold" pitchFamily="50" charset="-127"/>
                <a:ea typeface="나눔고딕 ExtraBold" pitchFamily="50" charset="-127"/>
              </a:rPr>
              <a:t>추후 개선 사항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AD4A9F-81E1-40FB-A3FC-D956B70D7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81" b="96413" l="9746" r="91102">
                        <a14:foregroundMark x1="27542" y1="51570" x2="11864" y2="48430"/>
                        <a14:foregroundMark x1="44492" y1="39910" x2="35169" y2="24664"/>
                        <a14:foregroundMark x1="37712" y1="24215" x2="41525" y2="27803"/>
                        <a14:foregroundMark x1="31356" y1="26009" x2="41102" y2="32735"/>
                        <a14:foregroundMark x1="31356" y1="23318" x2="44492" y2="27803"/>
                        <a14:foregroundMark x1="38983" y1="23767" x2="45339" y2="27803"/>
                        <a14:foregroundMark x1="36017" y1="21525" x2="42797" y2="24215"/>
                        <a14:foregroundMark x1="41525" y1="31839" x2="46610" y2="45291"/>
                        <a14:foregroundMark x1="47881" y1="35874" x2="50000" y2="60987"/>
                        <a14:foregroundMark x1="50000" y1="60987" x2="63559" y2="78475"/>
                        <a14:foregroundMark x1="63559" y1="78475" x2="81780" y2="52915"/>
                        <a14:foregroundMark x1="81780" y1="52915" x2="83051" y2="41256"/>
                        <a14:foregroundMark x1="84322" y1="55605" x2="74576" y2="82511"/>
                        <a14:foregroundMark x1="74576" y1="82511" x2="64407" y2="86099"/>
                        <a14:foregroundMark x1="66102" y1="75336" x2="63136" y2="96413"/>
                        <a14:foregroundMark x1="80085" y1="80269" x2="82627" y2="91480"/>
                        <a14:foregroundMark x1="91525" y1="50673" x2="84746" y2="27803"/>
                        <a14:foregroundMark x1="84746" y1="27803" x2="63136" y2="23767"/>
                        <a14:foregroundMark x1="63136" y1="23767" x2="44492" y2="36323"/>
                        <a14:foregroundMark x1="44492" y1="36323" x2="44492" y2="36323"/>
                        <a14:foregroundMark x1="50424" y1="48430" x2="76271" y2="30493"/>
                        <a14:foregroundMark x1="77966" y1="30045" x2="50000" y2="44395"/>
                        <a14:foregroundMark x1="42797" y1="35874" x2="60169" y2="21076"/>
                        <a14:foregroundMark x1="60169" y1="21076" x2="61017" y2="20628"/>
                        <a14:foregroundMark x1="71186" y1="16592" x2="59322" y2="8072"/>
                        <a14:foregroundMark x1="61017" y1="5381" x2="64407" y2="9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227" y="6593"/>
            <a:ext cx="2247900" cy="2124075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CBE264-0176-4D39-8782-515733253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96" y="1825232"/>
            <a:ext cx="10063235" cy="4351338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게임 진행 중 유저가 나갈 시 상대방이 인식 불가</a:t>
            </a:r>
            <a:r>
              <a:rPr lang="en-US" altLang="ko-KR" sz="2500" dirty="0"/>
              <a:t> </a:t>
            </a:r>
            <a:r>
              <a:rPr lang="ko-KR" altLang="en-US" sz="2500" dirty="0"/>
              <a:t>및</a:t>
            </a:r>
            <a:r>
              <a:rPr lang="en-US" altLang="ko-KR" sz="2500" dirty="0"/>
              <a:t> </a:t>
            </a:r>
            <a:r>
              <a:rPr lang="ko-KR" altLang="en-US" sz="2500" dirty="0"/>
              <a:t>점수 반영 불가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1</a:t>
            </a:r>
            <a:r>
              <a:rPr lang="ko-KR" altLang="en-US" sz="2500" dirty="0"/>
              <a:t>차적으로 구현하지 못했던 카카오 관련 </a:t>
            </a:r>
            <a:r>
              <a:rPr lang="en-US" altLang="ko-KR" sz="2500" dirty="0" err="1"/>
              <a:t>api</a:t>
            </a:r>
            <a:r>
              <a:rPr lang="en-US" altLang="ko-KR" sz="2500" dirty="0"/>
              <a:t> </a:t>
            </a:r>
            <a:r>
              <a:rPr lang="ko-KR" altLang="en-US" sz="2500" dirty="0"/>
              <a:t>기능 추가 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보다 정보가 많고 기능이 다양한 구글 </a:t>
            </a:r>
            <a:r>
              <a:rPr lang="en-US" altLang="ko-KR" sz="2500" dirty="0"/>
              <a:t>API </a:t>
            </a:r>
            <a:r>
              <a:rPr lang="ko-KR" altLang="en-US" sz="2500" dirty="0"/>
              <a:t>이용 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73806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1972</TotalTime>
  <Words>304</Words>
  <Application>Microsoft Office PowerPoint</Application>
  <PresentationFormat>와이드스크린</PresentationFormat>
  <Paragraphs>77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HelveticaRounded Bold</vt:lpstr>
      <vt:lpstr>HY얕은샘물M</vt:lpstr>
      <vt:lpstr>나눔고딕 ExtraBold</vt:lpstr>
      <vt:lpstr>맑은 고딕</vt:lpstr>
      <vt:lpstr>휴먼엑스포</vt:lpstr>
      <vt:lpstr>Arial</vt:lpstr>
      <vt:lpstr>Forte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선민</dc:creator>
  <cp:lastModifiedBy>선민 김</cp:lastModifiedBy>
  <cp:revision>107</cp:revision>
  <dcterms:created xsi:type="dcterms:W3CDTF">2018-10-27T06:08:42Z</dcterms:created>
  <dcterms:modified xsi:type="dcterms:W3CDTF">2019-04-06T08:44:56Z</dcterms:modified>
</cp:coreProperties>
</file>