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6" r:id="rId16"/>
    <p:sldId id="271" r:id="rId17"/>
    <p:sldId id="272" r:id="rId18"/>
    <p:sldId id="273" r:id="rId19"/>
    <p:sldId id="274" r:id="rId20"/>
    <p:sldId id="275" r:id="rId21"/>
    <p:sldId id="270" r:id="rId22"/>
    <p:sldId id="282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민 김" initials="선김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CB4E-97F4-488A-8D42-6BDB1FBB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662E9E-BF2B-4615-B655-2677F39A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79F2C-9B0F-47D5-A5E1-FB957E4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E1FE-9425-4C2A-93DA-1215CF39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945B7-4B97-4A56-84E6-A085F10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8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87750-C3F9-4B0E-A927-38CA482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2BC25-0693-4AE1-8F00-F36533CC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4BC99-8284-4526-A489-2845289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796D4-D6E9-49C9-AA13-932E202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86BC4-BAB8-411F-92D4-82EF68F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A968DF-BBD1-435C-8CEA-5745FD082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C9973-1AD3-4C2C-8DE6-E31EA3E0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2A60E-E3EA-46FD-A4A2-FA655195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E50F1-F61C-4AB6-8469-9A5030D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2CCF-347C-4113-81E7-53CDBA6A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326B-5BE3-4005-920A-18BAB0C1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DE849-AFF5-4E44-A1A5-63D49536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92205-CA43-4657-B686-033BDEC7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3D62B-38A2-47FC-AF96-3A98ED20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EF5A4-435A-4549-BD53-E1309E27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0036C-C9DE-4823-8DB0-60DB56AD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ACBAA-BC26-467A-8FBB-5F08CB33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4E54C-999A-4F3E-847C-2376746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B7D8-346C-45DF-A326-55376BF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9E5B5-EA8A-45B6-A22C-1972EC9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5025-C93F-4BF8-A866-6897B5F3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A8EDF-F954-4FFE-8548-B706FB8A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8ED9F-1C08-4F5F-A253-0DE911B8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A387-7C6B-4289-AB12-3D0F1775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AF87A-8124-4C32-A124-A88F3C3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0DFD2-4518-4DD3-85F7-2CC05E6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239B5-71E5-42B8-B62D-490BEE9B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A29F6-02F0-4D50-8FFF-F59F9C46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04181-045E-426E-9F3B-7BA1CA212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AE7897-F412-4D6A-9DED-7355CABF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09E37A-2967-4169-9A0A-BC339A07D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77F3B8-43D9-4EED-852A-81842761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E1CD6-6E46-4790-8294-7E990A11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0A85D0-919E-4C39-9AF0-C98570BD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7C96-3344-4ABF-A401-F858FFA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996C85-B074-42CA-BEC4-5BC0B16A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6DC6E-72D6-4028-8BDA-C72E76EF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9E172-E1C6-4C01-86AF-67BA859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DD218-43E4-45FD-A137-43F50ED2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ECD42B-426D-475F-9C3C-7218BBC8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59F63-CA77-4246-B548-CEBE1A8D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24F8-5F62-4A72-8BBA-B70544B3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F9866-7109-4F73-B327-FBAE9D0E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58842-0A5E-4985-B7C1-D404978E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04074-1263-4502-AD18-1CCDCA99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FB989-2E0E-4133-AA24-6341967F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ABF88-1B0B-49A6-9A97-7FDFBCF3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F76B-4E44-4A31-9E10-00EF629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022F3-1421-4F40-9891-FBFC007A4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82937-8576-4F13-BEC8-800D9F67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13968-4238-4284-A941-653A8B2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15565-9275-4F3A-ACEC-BF83AC6B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74296-701E-4ABF-816C-8D2AB67B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51667-3096-4337-A870-91F3B6C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76286-4218-4C87-9989-97FEDBED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AA719-7203-45B1-B6B1-BA146906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E564D-F963-4573-9BDF-DD70568E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D92E3-529F-4F29-81D7-B4D10229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CAB7-9F8E-4521-BE1E-9902838AA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프로그래밍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F1FC59-2326-4BB6-B347-4AE95CD28407}"/>
              </a:ext>
            </a:extLst>
          </p:cNvPr>
          <p:cNvSpPr/>
          <p:nvPr/>
        </p:nvSpPr>
        <p:spPr>
          <a:xfrm>
            <a:off x="3270002" y="4133334"/>
            <a:ext cx="637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와 레이아웃 </a:t>
            </a:r>
            <a:r>
              <a:rPr lang="en-US" altLang="ko-KR" dirty="0"/>
              <a:t>(Linear, Grid, Frame, Relative) 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C4289C6-1ACF-4501-B7BA-2B3ED1A219E6}"/>
              </a:ext>
            </a:extLst>
          </p:cNvPr>
          <p:cNvSpPr txBox="1"/>
          <p:nvPr/>
        </p:nvSpPr>
        <p:spPr>
          <a:xfrm>
            <a:off x="6866818" y="6416209"/>
            <a:ext cx="554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 smtClean="0"/>
              <a:t>만든이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김선민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출처 </a:t>
            </a:r>
            <a:r>
              <a:rPr lang="ko-KR" altLang="en-US" sz="1200" dirty="0"/>
              <a:t>일부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이찬수교수님</a:t>
            </a:r>
            <a:r>
              <a:rPr lang="ko-KR" altLang="en-US" sz="1200" dirty="0"/>
              <a:t> 안드로이드 프로그래밍 교안</a:t>
            </a:r>
          </a:p>
        </p:txBody>
      </p:sp>
    </p:spTree>
    <p:extLst>
      <p:ext uri="{BB962C8B-B14F-4D97-AF65-F5344CB8AC3E}">
        <p14:creationId xmlns:p14="http://schemas.microsoft.com/office/powerpoint/2010/main" val="112198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D6581-7486-4C73-AAC5-B05816B9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:text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글자 내용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:textColor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#FF0000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글자색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:textSize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15dp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글자크기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:textStyle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ko-KR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italic|bold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글자 스타일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:maxLines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최대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한줄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한줄이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넘어가면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..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표시</a:t>
            </a:r>
            <a:endParaRPr lang="ko-KR" altLang="ko-KR" sz="6000" dirty="0">
              <a:latin typeface="Arial" panose="020B060402020202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65F8FEB-76A7-4EF6-9C5C-43F59848B45C}"/>
              </a:ext>
            </a:extLst>
          </p:cNvPr>
          <p:cNvSpPr txBox="1">
            <a:spLocks/>
          </p:cNvSpPr>
          <p:nvPr/>
        </p:nvSpPr>
        <p:spPr>
          <a:xfrm>
            <a:off x="453190" y="120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뷰 속성 </a:t>
            </a:r>
            <a:r>
              <a:rPr lang="en-US" altLang="ko-KR" dirty="0"/>
              <a:t>(6) </a:t>
            </a:r>
            <a:r>
              <a:rPr lang="ko-KR" altLang="en-US" dirty="0"/>
              <a:t>기타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4DFB17-FAA3-4AE6-B9A6-90246239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2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7487C-BE98-4E2C-BCB6-99610FF2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6769D3-D72B-445B-B96F-21A205068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3351"/>
            <a:ext cx="10515600" cy="50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A68A4-4F35-4FCB-8053-0E848404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1" y="156578"/>
            <a:ext cx="10515600" cy="1325563"/>
          </a:xfrm>
        </p:spPr>
        <p:txBody>
          <a:bodyPr/>
          <a:lstStyle/>
          <a:p>
            <a:r>
              <a:rPr lang="ko-KR" altLang="en-US" dirty="0"/>
              <a:t> 뷰 종류 </a:t>
            </a:r>
            <a:r>
              <a:rPr lang="en-US" altLang="ko-KR" dirty="0"/>
              <a:t>- </a:t>
            </a:r>
            <a:r>
              <a:rPr lang="en-US" altLang="ko-KR" dirty="0" err="1"/>
              <a:t>EditText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DA05A-6E1B-4DF9-99BE-48C8FA18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1" y="1482140"/>
            <a:ext cx="11253538" cy="4661985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사용자로부터 텍스트를 입력 받을 때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:enabled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사용가능여부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dirty="0"/>
              <a:t>- 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:hint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"아이디를 입력하세요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힌트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dirty="0"/>
              <a:t>- 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:inputType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phon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e”/ number / text / </a:t>
            </a:r>
            <a:r>
              <a:rPr lang="en-US" altLang="ko-KR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textPassword</a:t>
            </a:r>
            <a:endParaRPr lang="en-US" altLang="ko-KR" b="1" dirty="0">
              <a:solidFill>
                <a:srgbClr val="008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		-&gt;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 타입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9ABF90-5556-41C9-805E-3211AE80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958" y="450363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8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1502BD-2CAE-46E1-B5A4-F8DCD6CB8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8" y="1087687"/>
            <a:ext cx="8787064" cy="549924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38AF2EE-5C19-4878-B511-75277BA4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69646"/>
            <a:ext cx="10515600" cy="1325563"/>
          </a:xfrm>
        </p:spPr>
        <p:txBody>
          <a:bodyPr/>
          <a:lstStyle/>
          <a:p>
            <a:r>
              <a:rPr lang="ko-KR" altLang="en-US" dirty="0"/>
              <a:t> 뷰 종류 </a:t>
            </a:r>
            <a:r>
              <a:rPr lang="en-US" altLang="ko-KR" dirty="0"/>
              <a:t>– Button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BF16B-B515-4268-9830-500893F9A7B7}"/>
              </a:ext>
            </a:extLst>
          </p:cNvPr>
          <p:cNvSpPr txBox="1"/>
          <p:nvPr/>
        </p:nvSpPr>
        <p:spPr>
          <a:xfrm>
            <a:off x="7636043" y="946484"/>
            <a:ext cx="4263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Java</a:t>
            </a:r>
            <a:r>
              <a:rPr lang="ko-KR" altLang="en-US" dirty="0"/>
              <a:t>에서 해당 함수 이름 작성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버튼에서 </a:t>
            </a:r>
            <a:r>
              <a:rPr lang="en-US" altLang="ko-KR" dirty="0" err="1"/>
              <a:t>Android:onclick</a:t>
            </a:r>
            <a:r>
              <a:rPr lang="en-US" altLang="ko-KR" dirty="0"/>
              <a:t> </a:t>
            </a:r>
            <a:r>
              <a:rPr lang="ko-KR" altLang="en-US" dirty="0"/>
              <a:t>속성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View v </a:t>
            </a:r>
            <a:r>
              <a:rPr lang="ko-KR" altLang="en-US" dirty="0"/>
              <a:t>라는 생성자는 꼭 가져야 함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4CBAA-FE73-4E99-A729-3F4BC03FDCD2}"/>
              </a:ext>
            </a:extLst>
          </p:cNvPr>
          <p:cNvSpPr txBox="1"/>
          <p:nvPr/>
        </p:nvSpPr>
        <p:spPr>
          <a:xfrm>
            <a:off x="2919662" y="5588640"/>
            <a:ext cx="673769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3E27A-FA98-4DBF-8659-4BC89BEC71B4}"/>
              </a:ext>
            </a:extLst>
          </p:cNvPr>
          <p:cNvSpPr txBox="1"/>
          <p:nvPr/>
        </p:nvSpPr>
        <p:spPr>
          <a:xfrm>
            <a:off x="6866020" y="3429000"/>
            <a:ext cx="4764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Toast.makeText</a:t>
            </a:r>
            <a:r>
              <a:rPr lang="en-US" altLang="ko-KR" dirty="0"/>
              <a:t>(</a:t>
            </a:r>
            <a:r>
              <a:rPr lang="ko-KR" altLang="en-US" dirty="0"/>
              <a:t> 액티비티</a:t>
            </a:r>
            <a:r>
              <a:rPr lang="en-US" altLang="ko-KR" dirty="0"/>
              <a:t>, “</a:t>
            </a:r>
            <a:r>
              <a:rPr lang="ko-KR" altLang="en-US" dirty="0"/>
              <a:t>출력할 내용“</a:t>
            </a:r>
            <a:r>
              <a:rPr lang="en-US" altLang="ko-KR" dirty="0"/>
              <a:t>, </a:t>
            </a:r>
            <a:r>
              <a:rPr lang="ko-KR" altLang="en-US" dirty="0" err="1"/>
              <a:t>몇초동안</a:t>
            </a:r>
            <a:r>
              <a:rPr lang="ko-KR" altLang="en-US" dirty="0"/>
              <a:t> 유지</a:t>
            </a:r>
            <a:r>
              <a:rPr lang="en-US" altLang="ko-KR" dirty="0"/>
              <a:t>).show() </a:t>
            </a:r>
          </a:p>
          <a:p>
            <a:endParaRPr lang="en-US" altLang="ko-KR" dirty="0"/>
          </a:p>
          <a:p>
            <a:r>
              <a:rPr lang="en-US" altLang="ko-KR" dirty="0" err="1"/>
              <a:t>Toast.LENGTH_SHORT</a:t>
            </a:r>
            <a:r>
              <a:rPr lang="en-US" altLang="ko-KR" dirty="0"/>
              <a:t> : 2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 err="1"/>
              <a:t>Toast.LENGTH_LONG</a:t>
            </a:r>
            <a:r>
              <a:rPr lang="en-US" altLang="ko-KR" dirty="0"/>
              <a:t> : 3.5</a:t>
            </a:r>
            <a:r>
              <a:rPr lang="ko-KR" altLang="en-US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53789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E0E3B-0614-444F-BAF7-C8F9E407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321715" cy="4351338"/>
          </a:xfrm>
        </p:spPr>
        <p:txBody>
          <a:bodyPr/>
          <a:lstStyle/>
          <a:p>
            <a:r>
              <a:rPr lang="ko-KR" altLang="en-US" dirty="0"/>
              <a:t>아이콘이나 이미지 파일을 출력하는 위젯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en-US" altLang="ko-KR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:src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drawable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picture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:maxHeight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150px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// 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이미지 </a:t>
            </a:r>
            <a:r>
              <a:rPr lang="ko-KR" altLang="en-US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최대세로크기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150px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:maxWidth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50px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 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이미지 최대 가로크기 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150px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:adjustViewBounds</a:t>
            </a:r>
            <a:r>
              <a:rPr lang="ko-KR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// 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원래 이미지 크기로 </a:t>
            </a:r>
            <a:r>
              <a:rPr lang="ko-KR" altLang="en-US" b="1" dirty="0" err="1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사용할건지</a:t>
            </a:r>
            <a:r>
              <a:rPr lang="ko-KR" altLang="en-US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29DE1B3-3873-4DED-802A-F105C57C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236788"/>
            <a:ext cx="10515600" cy="1325563"/>
          </a:xfrm>
        </p:spPr>
        <p:txBody>
          <a:bodyPr/>
          <a:lstStyle/>
          <a:p>
            <a:r>
              <a:rPr lang="ko-KR" altLang="en-US" dirty="0"/>
              <a:t>뷰 종류 </a:t>
            </a:r>
            <a:r>
              <a:rPr lang="en-US" altLang="ko-KR" dirty="0"/>
              <a:t>– </a:t>
            </a:r>
            <a:r>
              <a:rPr lang="en-US" altLang="ko-KR" dirty="0" err="1"/>
              <a:t>ImageView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D23DFF-C42B-4451-A2DD-E8B6BF2D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67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86B5F-25F1-465E-B08A-83B93903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종류 </a:t>
            </a:r>
            <a:r>
              <a:rPr lang="en-US" altLang="ko-KR" dirty="0"/>
              <a:t>- </a:t>
            </a:r>
            <a:r>
              <a:rPr lang="ko-KR" altLang="en-US" dirty="0"/>
              <a:t>기타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554FDF-B691-4F98-A93C-E136D207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84" y="4607468"/>
            <a:ext cx="2019300" cy="1362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249106-0FA7-4E71-AEE1-B947EE3F6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69" y="1532982"/>
            <a:ext cx="2095500" cy="2724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889982-CE64-414C-AE9F-5DC311D1E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03" y="2788193"/>
            <a:ext cx="2031332" cy="2128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FDE33B-A387-4331-8388-3BAD46C98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481283"/>
            <a:ext cx="4485153" cy="1778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6017E2-8544-409B-8193-77C5D21CE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331" y="2788193"/>
            <a:ext cx="2495550" cy="1819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54A084-F85F-40BC-A811-80F1C1A2A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415" y="2380430"/>
            <a:ext cx="2372101" cy="44775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91A278-B091-4B93-BD24-6B4F2E6B2C8D}"/>
              </a:ext>
            </a:extLst>
          </p:cNvPr>
          <p:cNvSpPr/>
          <p:nvPr/>
        </p:nvSpPr>
        <p:spPr>
          <a:xfrm>
            <a:off x="3712659" y="4839270"/>
            <a:ext cx="1578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Togglebutton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655F39-46A4-4D7F-AEBB-D512CCF7FF27}"/>
              </a:ext>
            </a:extLst>
          </p:cNvPr>
          <p:cNvSpPr/>
          <p:nvPr/>
        </p:nvSpPr>
        <p:spPr>
          <a:xfrm>
            <a:off x="8212693" y="621672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Listview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D38441-1D5B-4F99-A2DD-718D3CDC51B2}"/>
              </a:ext>
            </a:extLst>
          </p:cNvPr>
          <p:cNvSpPr/>
          <p:nvPr/>
        </p:nvSpPr>
        <p:spPr>
          <a:xfrm>
            <a:off x="6623703" y="4929175"/>
            <a:ext cx="1476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RadioButton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3D7E39-B310-4746-8C79-805EBB8FD3FB}"/>
              </a:ext>
            </a:extLst>
          </p:cNvPr>
          <p:cNvSpPr/>
          <p:nvPr/>
        </p:nvSpPr>
        <p:spPr>
          <a:xfrm>
            <a:off x="966940" y="6031755"/>
            <a:ext cx="119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Checkbox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ACBF2E-23D6-4787-84A2-D267B6E8AE0E}"/>
              </a:ext>
            </a:extLst>
          </p:cNvPr>
          <p:cNvSpPr/>
          <p:nvPr/>
        </p:nvSpPr>
        <p:spPr>
          <a:xfrm>
            <a:off x="5941060" y="744398"/>
            <a:ext cx="140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ProgressBar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584870-89AD-4572-B7EB-51A2ADCB0449}"/>
              </a:ext>
            </a:extLst>
          </p:cNvPr>
          <p:cNvSpPr/>
          <p:nvPr/>
        </p:nvSpPr>
        <p:spPr>
          <a:xfrm>
            <a:off x="3016627" y="1952234"/>
            <a:ext cx="1507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ScrollView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431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A9406-3E09-4F4C-A538-E1C1C1BE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D39620-1CF4-4D43-AC3A-957A30ED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 그룹을 부모로 가지며</a:t>
            </a:r>
            <a:r>
              <a:rPr lang="en-US" altLang="ko-KR" dirty="0"/>
              <a:t>. </a:t>
            </a:r>
            <a:r>
              <a:rPr lang="ko-KR" altLang="en-US" dirty="0"/>
              <a:t>뷰를 배치하기 위한 컨테이너 객체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LinearLayout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FrameLayout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RelativeLayout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GridLayout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00CC6B-E32E-4648-84AE-414A6623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466" y="2628190"/>
            <a:ext cx="4942723" cy="40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38701-22F0-433A-8645-69F3BADE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31" y="118811"/>
            <a:ext cx="10515600" cy="1325563"/>
          </a:xfrm>
        </p:spPr>
        <p:txBody>
          <a:bodyPr/>
          <a:lstStyle/>
          <a:p>
            <a:r>
              <a:rPr lang="ko-KR" altLang="en-US" dirty="0"/>
              <a:t>레이아웃 종류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C4BF25-3E98-4977-94C1-7460C2ACA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8" y="1143378"/>
            <a:ext cx="6194138" cy="2614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075A58-1261-4C42-97FD-E7A4D1273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51" y="3757989"/>
            <a:ext cx="6036759" cy="2467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D8F147-48C5-42B8-A1D3-8012075F4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233" y="1143378"/>
            <a:ext cx="3669372" cy="2467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52DB53-57EE-4EE4-A96F-9F59969AF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217" y="3757989"/>
            <a:ext cx="3889388" cy="258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85BB4-8C99-4153-9727-CD47493E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LinearLayout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30277D-ECD7-49D7-9146-1712E302D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695" y="1820975"/>
            <a:ext cx="9134745" cy="503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9FAADD-BF8A-49A6-8E8D-5A04C71315DE}"/>
              </a:ext>
            </a:extLst>
          </p:cNvPr>
          <p:cNvSpPr txBox="1"/>
          <p:nvPr/>
        </p:nvSpPr>
        <p:spPr>
          <a:xfrm>
            <a:off x="645695" y="1138989"/>
            <a:ext cx="707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자식뷰들을</a:t>
            </a:r>
            <a:r>
              <a:rPr lang="ko-KR" altLang="en-US" dirty="0"/>
              <a:t> 수평</a:t>
            </a:r>
            <a:r>
              <a:rPr lang="en-US" altLang="ko-KR" dirty="0"/>
              <a:t>/</a:t>
            </a:r>
            <a:r>
              <a:rPr lang="ko-KR" altLang="en-US" dirty="0"/>
              <a:t>수직 방향으로 순서대로 차곡차곡 배치</a:t>
            </a:r>
          </a:p>
        </p:txBody>
      </p:sp>
    </p:spTree>
    <p:extLst>
      <p:ext uri="{BB962C8B-B14F-4D97-AF65-F5344CB8AC3E}">
        <p14:creationId xmlns:p14="http://schemas.microsoft.com/office/powerpoint/2010/main" val="204174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905418D-AB58-4651-9F15-A44C3C891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63" y="1359859"/>
            <a:ext cx="11209421" cy="543301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7AAA01F-9041-4BE4-949A-E08CF431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34297"/>
            <a:ext cx="10515600" cy="1325563"/>
          </a:xfrm>
        </p:spPr>
        <p:txBody>
          <a:bodyPr/>
          <a:lstStyle/>
          <a:p>
            <a:r>
              <a:rPr lang="en-US" altLang="ko-KR" dirty="0" err="1"/>
              <a:t>LinearLayout</a:t>
            </a:r>
            <a:r>
              <a:rPr lang="en-US" altLang="ko-KR" dirty="0"/>
              <a:t> (2) -</a:t>
            </a:r>
            <a:r>
              <a:rPr lang="ko-KR" altLang="en-US" dirty="0"/>
              <a:t> </a:t>
            </a:r>
            <a:r>
              <a:rPr lang="en-US" altLang="ko-KR" dirty="0"/>
              <a:t>gravity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07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4A5CB285-BD03-46B6-BA69-9C288397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5" y="303257"/>
            <a:ext cx="4238625" cy="4314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781014-AEF1-4F23-A545-2BBDBBE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82810"/>
            <a:ext cx="10515600" cy="1325563"/>
          </a:xfrm>
        </p:spPr>
        <p:txBody>
          <a:bodyPr/>
          <a:lstStyle/>
          <a:p>
            <a:r>
              <a:rPr lang="ko-KR" altLang="en-US" dirty="0"/>
              <a:t>뷰 </a:t>
            </a:r>
            <a:r>
              <a:rPr lang="en-US" altLang="ko-KR" dirty="0"/>
              <a:t>(View) </a:t>
            </a:r>
            <a:r>
              <a:rPr lang="ko-KR" altLang="en-US" dirty="0"/>
              <a:t>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639E67A-405B-4BE9-9031-945F7E896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743" y="1408373"/>
            <a:ext cx="8069338" cy="5063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5EF8A-5E9F-476A-9C80-FE73A1615C8E}"/>
              </a:ext>
            </a:extLst>
          </p:cNvPr>
          <p:cNvSpPr txBox="1"/>
          <p:nvPr/>
        </p:nvSpPr>
        <p:spPr>
          <a:xfrm>
            <a:off x="8676536" y="4662669"/>
            <a:ext cx="334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즉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뷰</a:t>
            </a:r>
            <a:r>
              <a:rPr lang="en-US" altLang="ko-KR" dirty="0">
                <a:solidFill>
                  <a:srgbClr val="FF0000"/>
                </a:solidFill>
              </a:rPr>
              <a:t>(View)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위젯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레이아웃 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A4447-4909-46B3-82AF-6B3372C7CDB2}"/>
              </a:ext>
            </a:extLst>
          </p:cNvPr>
          <p:cNvSpPr txBox="1"/>
          <p:nvPr/>
        </p:nvSpPr>
        <p:spPr>
          <a:xfrm>
            <a:off x="882316" y="4074695"/>
            <a:ext cx="1812758" cy="543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4656C-D418-48AC-A3BF-459641FBF4FC}"/>
              </a:ext>
            </a:extLst>
          </p:cNvPr>
          <p:cNvSpPr txBox="1"/>
          <p:nvPr/>
        </p:nvSpPr>
        <p:spPr>
          <a:xfrm>
            <a:off x="882316" y="4906240"/>
            <a:ext cx="2438400" cy="543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16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D214-5FDC-4C37-BA53-837D31B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자식영역 분할 </a:t>
            </a:r>
            <a:r>
              <a:rPr lang="en-US" altLang="ko-KR" dirty="0"/>
              <a:t>: </a:t>
            </a:r>
            <a:r>
              <a:rPr lang="en-US" altLang="ko-KR" dirty="0" err="1"/>
              <a:t>layout_weight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90C91-EF18-4640-A91D-CB0FED55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68" y="1039562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/>
              <a:t>화면에 여러 개를 고정된 값으로 </a:t>
            </a:r>
            <a:r>
              <a:rPr lang="ko-KR" altLang="en-US" sz="2000" dirty="0" err="1"/>
              <a:t>놓자니</a:t>
            </a:r>
            <a:r>
              <a:rPr lang="ko-KR" altLang="en-US" sz="2000" dirty="0"/>
              <a:t> 화면 크기에 따라 비율이 다르게 나옴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보다 유연한 레이아웃을 위해서 사용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0</a:t>
            </a:r>
            <a:r>
              <a:rPr lang="ko-KR" altLang="en-US" sz="2000" dirty="0"/>
              <a:t>이면 자신의 고유한 크기로 영역 분할대상에서 제외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/>
              <a:t>이상이면 중요도가 </a:t>
            </a:r>
            <a:r>
              <a:rPr lang="en-US" altLang="ko-KR" sz="2000" dirty="0"/>
              <a:t>0</a:t>
            </a:r>
            <a:r>
              <a:rPr lang="ko-KR" altLang="en-US" sz="2000" dirty="0"/>
              <a:t>이 아닌 형제 뷰와 비율에 따라 부모 영역 배분 </a:t>
            </a:r>
            <a:r>
              <a:rPr lang="en-US" altLang="ko-KR" sz="2000" dirty="0"/>
              <a:t>( ** </a:t>
            </a:r>
            <a:r>
              <a:rPr lang="ko-KR" altLang="en-US" sz="2000" dirty="0"/>
              <a:t>단</a:t>
            </a:r>
            <a:r>
              <a:rPr lang="en-US" altLang="ko-KR" sz="2000" dirty="0"/>
              <a:t>. </a:t>
            </a:r>
            <a:r>
              <a:rPr lang="ko-KR" altLang="en-US" sz="2000" dirty="0"/>
              <a:t>해당 방향의 크기 속성값은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지정</a:t>
            </a:r>
            <a:r>
              <a:rPr lang="en-US" altLang="ko-KR" sz="2000" dirty="0"/>
              <a:t>)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9C0942-6729-4904-A4DA-6EC812FE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0350"/>
            <a:ext cx="10274968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7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6C91B-5F35-410D-93D2-F86C1CC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1 - </a:t>
            </a:r>
            <a:r>
              <a:rPr lang="ko-KR" altLang="en-US" dirty="0" err="1"/>
              <a:t>직접만들어보기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AE10C8-F493-48AF-9AFF-9436B56F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44326" cy="4815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FA6446-A75E-4F08-9CA5-AB16CDB4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190" y="2524878"/>
            <a:ext cx="3516057" cy="20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E8DBA-87CB-4342-BAF2-B277E94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90" y="2766218"/>
            <a:ext cx="2723147" cy="1325563"/>
          </a:xfrm>
        </p:spPr>
        <p:txBody>
          <a:bodyPr/>
          <a:lstStyle/>
          <a:p>
            <a:r>
              <a:rPr lang="ko-KR" altLang="en-US" dirty="0"/>
              <a:t>휴식</a:t>
            </a:r>
          </a:p>
        </p:txBody>
      </p:sp>
    </p:spTree>
    <p:extLst>
      <p:ext uri="{BB962C8B-B14F-4D97-AF65-F5344CB8AC3E}">
        <p14:creationId xmlns:p14="http://schemas.microsoft.com/office/powerpoint/2010/main" val="297123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B3C2B-9186-4008-BA89-29C122AB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Relative Layout (</a:t>
            </a:r>
            <a:r>
              <a:rPr lang="ko-KR" altLang="en-US" dirty="0"/>
              <a:t>상대적인 레이아웃</a:t>
            </a:r>
            <a:r>
              <a:rPr lang="en-US" altLang="ko-KR" dirty="0"/>
              <a:t>)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C8C50-1C52-416E-A05F-ACF59E01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025648"/>
            <a:ext cx="10515600" cy="167209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한 위젯과 부모와의 위치 관계를 상대적으로 제안함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특정 뷰가 다른 뷰의 위치에 종속적일 때 기준이 되는 뷰를 먼저 정의 해야 함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기준이 되는 위젯이 반드시 </a:t>
            </a:r>
            <a:r>
              <a:rPr lang="en-US" altLang="ko-KR" sz="1800" dirty="0"/>
              <a:t>id</a:t>
            </a:r>
            <a:r>
              <a:rPr lang="ko-KR" altLang="en-US" sz="1800" dirty="0"/>
              <a:t>를 지정 필요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DF95C-5004-4529-8800-777F9898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1" y="2052388"/>
            <a:ext cx="11032957" cy="48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0DE36-CCCE-423C-AC6F-A34EA3C0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9" y="172620"/>
            <a:ext cx="10515600" cy="1325563"/>
          </a:xfrm>
        </p:spPr>
        <p:txBody>
          <a:bodyPr/>
          <a:lstStyle/>
          <a:p>
            <a:r>
              <a:rPr lang="en-US" altLang="ko-KR" dirty="0" err="1"/>
              <a:t>FrameLayout</a:t>
            </a:r>
            <a:r>
              <a:rPr lang="en-US" altLang="ko-KR" dirty="0"/>
              <a:t> (</a:t>
            </a:r>
            <a:r>
              <a:rPr lang="ko-KR" altLang="en-US" dirty="0"/>
              <a:t>프레임 레이아웃</a:t>
            </a:r>
            <a:r>
              <a:rPr lang="en-US" altLang="ko-KR" dirty="0"/>
              <a:t>)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46FAA-1B3D-4411-9AA5-AB4343DF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69" y="1253331"/>
            <a:ext cx="10515600" cy="4351338"/>
          </a:xfrm>
        </p:spPr>
        <p:txBody>
          <a:bodyPr/>
          <a:lstStyle/>
          <a:p>
            <a:r>
              <a:rPr lang="ko-KR" altLang="en-US" dirty="0" err="1"/>
              <a:t>자식뷰를</a:t>
            </a:r>
            <a:r>
              <a:rPr lang="ko-KR" altLang="en-US" dirty="0"/>
              <a:t> 배치하는 특정 규칙없이 모든 </a:t>
            </a:r>
            <a:r>
              <a:rPr lang="ko-KR" altLang="en-US" dirty="0" err="1"/>
              <a:t>자식뷰를</a:t>
            </a:r>
            <a:r>
              <a:rPr lang="ko-KR" altLang="en-US" dirty="0"/>
              <a:t> 프레임 좌상담에 중첩 배치함 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6A77E-E31F-4C16-AA6C-6AE94974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73" y="2322345"/>
            <a:ext cx="5605548" cy="38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0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C2F30D-3B8D-4768-ABA3-8F0EF645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61032"/>
            <a:ext cx="3737811" cy="61969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C50186-D173-4A3C-8474-011CA374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10" y="657726"/>
            <a:ext cx="3724275" cy="6166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E2BE53-638F-4968-9B5F-B37213222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303" y="631925"/>
            <a:ext cx="3800593" cy="61920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BB8AFBC-5CFA-4649-8B89-B3189AC0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96" y="-340728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–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42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6B1930-6490-4D34-8DE7-BA79039F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5011"/>
            <a:ext cx="5647777" cy="63205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FDAA64-CD2E-477E-8F9A-F132ABEC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4" y="385010"/>
            <a:ext cx="5759116" cy="6472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DEC24-C995-43E3-B156-3D0D34ABD806}"/>
              </a:ext>
            </a:extLst>
          </p:cNvPr>
          <p:cNvSpPr txBox="1"/>
          <p:nvPr/>
        </p:nvSpPr>
        <p:spPr>
          <a:xfrm>
            <a:off x="-1" y="15678"/>
            <a:ext cx="511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전체 </a:t>
            </a:r>
            <a:r>
              <a:rPr lang="en-US" altLang="ko-KR" dirty="0" err="1"/>
              <a:t>LinearLayout</a:t>
            </a:r>
            <a:r>
              <a:rPr lang="ko-KR" altLang="en-US" dirty="0"/>
              <a:t>에 </a:t>
            </a:r>
            <a:r>
              <a:rPr lang="en-US" altLang="ko-KR" dirty="0" err="1"/>
              <a:t>Linearlayout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2863A-55D9-431F-AA4F-6F12230B8B2D}"/>
              </a:ext>
            </a:extLst>
          </p:cNvPr>
          <p:cNvSpPr txBox="1"/>
          <p:nvPr/>
        </p:nvSpPr>
        <p:spPr>
          <a:xfrm>
            <a:off x="6432884" y="0"/>
            <a:ext cx="511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LinearLayout</a:t>
            </a:r>
            <a:r>
              <a:rPr lang="ko-KR" altLang="en-US" dirty="0"/>
              <a:t>밑에 </a:t>
            </a:r>
            <a:r>
              <a:rPr lang="en-US" altLang="ko-KR" dirty="0" err="1"/>
              <a:t>FrameLayout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974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C848ED-4E02-40CB-903D-2B36753A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347" y="0"/>
            <a:ext cx="67552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7331-BB88-473C-B17D-248D06712851}"/>
              </a:ext>
            </a:extLst>
          </p:cNvPr>
          <p:cNvSpPr txBox="1"/>
          <p:nvPr/>
        </p:nvSpPr>
        <p:spPr>
          <a:xfrm>
            <a:off x="816609" y="176462"/>
            <a:ext cx="3594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MainActivity.java</a:t>
            </a:r>
            <a:r>
              <a:rPr lang="ko-KR" altLang="en-US" sz="2500" dirty="0"/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362893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C8F3A-98DA-47C3-A808-CD41C931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GridLayout</a:t>
            </a:r>
            <a:r>
              <a:rPr lang="en-US" altLang="ko-KR" dirty="0"/>
              <a:t> (</a:t>
            </a:r>
            <a:r>
              <a:rPr lang="ko-KR" altLang="en-US" dirty="0"/>
              <a:t>그리드 레이아웃</a:t>
            </a:r>
            <a:r>
              <a:rPr lang="en-US" altLang="ko-KR" dirty="0"/>
              <a:t>) </a:t>
            </a:r>
            <a:r>
              <a:rPr lang="ko-KR" altLang="en-US" dirty="0"/>
              <a:t>속성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55FFE-E6F1-4DDA-8A6A-AC636B59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055604"/>
            <a:ext cx="10515600" cy="4351338"/>
          </a:xfrm>
        </p:spPr>
        <p:txBody>
          <a:bodyPr/>
          <a:lstStyle/>
          <a:p>
            <a:r>
              <a:rPr lang="ko-KR" altLang="en-US" dirty="0"/>
              <a:t>영역을 격자 모양으로 나누어 </a:t>
            </a:r>
            <a:r>
              <a:rPr lang="ko-KR" altLang="en-US" dirty="0" err="1"/>
              <a:t>자식뷰를</a:t>
            </a:r>
            <a:r>
              <a:rPr lang="ko-KR" altLang="en-US" dirty="0"/>
              <a:t> 배치 </a:t>
            </a:r>
            <a:r>
              <a:rPr lang="en-US" altLang="ko-KR" dirty="0"/>
              <a:t>(</a:t>
            </a:r>
            <a:r>
              <a:rPr lang="ko-KR" altLang="en-US" dirty="0" err="1"/>
              <a:t>표형태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71825-79D9-4D70-81CE-5313C017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7" y="1579645"/>
            <a:ext cx="8974662" cy="3457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45D9B-DC44-4BC4-A69B-4A6D3E85048C}"/>
              </a:ext>
            </a:extLst>
          </p:cNvPr>
          <p:cNvSpPr txBox="1"/>
          <p:nvPr/>
        </p:nvSpPr>
        <p:spPr>
          <a:xfrm>
            <a:off x="689811" y="5229726"/>
            <a:ext cx="765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4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4FA036-4BE8-422A-A588-F146B9E18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73" y="1253330"/>
            <a:ext cx="8883316" cy="527518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CA283B7-79A8-4D1E-9844-BB4FD9E6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56578"/>
            <a:ext cx="10515600" cy="1325563"/>
          </a:xfrm>
        </p:spPr>
        <p:txBody>
          <a:bodyPr/>
          <a:lstStyle/>
          <a:p>
            <a:r>
              <a:rPr lang="en-US" altLang="ko-KR" dirty="0" err="1"/>
              <a:t>GridLayout</a:t>
            </a:r>
            <a:r>
              <a:rPr lang="en-US" altLang="ko-KR" dirty="0"/>
              <a:t> (</a:t>
            </a:r>
            <a:r>
              <a:rPr lang="ko-KR" altLang="en-US" dirty="0"/>
              <a:t>그리드 레이아웃</a:t>
            </a:r>
            <a:r>
              <a:rPr lang="en-US" altLang="ko-KR" dirty="0"/>
              <a:t>) </a:t>
            </a:r>
            <a:r>
              <a:rPr lang="ko-KR" altLang="en-US" dirty="0"/>
              <a:t>속성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F9F43-3E0B-4495-9855-A20F8F886683}"/>
              </a:ext>
            </a:extLst>
          </p:cNvPr>
          <p:cNvSpPr txBox="1"/>
          <p:nvPr/>
        </p:nvSpPr>
        <p:spPr>
          <a:xfrm>
            <a:off x="6962273" y="5420004"/>
            <a:ext cx="420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곳에 넣는 경우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56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E5D06-03FB-455B-82D8-2CE2FDA9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32"/>
            <a:ext cx="10515600" cy="1325563"/>
          </a:xfrm>
        </p:spPr>
        <p:txBody>
          <a:bodyPr/>
          <a:lstStyle/>
          <a:p>
            <a:r>
              <a:rPr lang="ko-KR" altLang="en-US" dirty="0"/>
              <a:t>위젯</a:t>
            </a:r>
            <a:r>
              <a:rPr lang="en-US" altLang="ko-KR" dirty="0"/>
              <a:t>(Widget) </a:t>
            </a:r>
            <a:r>
              <a:rPr lang="ko-KR" altLang="en-US" dirty="0"/>
              <a:t>이란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9BB4D1-F68A-49FF-97CB-FD65F7B9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11" y="1119296"/>
            <a:ext cx="9180805" cy="5389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0CC59F-A907-4C1B-B823-AD2886CC5BC5}"/>
              </a:ext>
            </a:extLst>
          </p:cNvPr>
          <p:cNvSpPr txBox="1"/>
          <p:nvPr/>
        </p:nvSpPr>
        <p:spPr>
          <a:xfrm>
            <a:off x="6347535" y="1753339"/>
            <a:ext cx="232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스윙 </a:t>
            </a:r>
            <a:r>
              <a:rPr lang="en-US" altLang="ko-KR" dirty="0" err="1"/>
              <a:t>JTextField</a:t>
            </a:r>
            <a:endParaRPr lang="ko-KR" altLang="en-US" dirty="0"/>
          </a:p>
        </p:txBody>
      </p:sp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033A16BC-945F-4926-A357-4C1B1B840BED}"/>
              </a:ext>
            </a:extLst>
          </p:cNvPr>
          <p:cNvSpPr/>
          <p:nvPr/>
        </p:nvSpPr>
        <p:spPr>
          <a:xfrm rot="10800000">
            <a:off x="6140390" y="1938005"/>
            <a:ext cx="251535" cy="1864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31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40750C-487A-437B-B82C-8CE8DB048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70" y="1072104"/>
            <a:ext cx="9431004" cy="508257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929DE1C-DF89-419A-9431-758957DE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18255"/>
            <a:ext cx="10515600" cy="1325563"/>
          </a:xfrm>
        </p:spPr>
        <p:txBody>
          <a:bodyPr/>
          <a:lstStyle/>
          <a:p>
            <a:r>
              <a:rPr lang="en-US" altLang="ko-KR" dirty="0" err="1"/>
              <a:t>GridLayout</a:t>
            </a:r>
            <a:r>
              <a:rPr lang="en-US" altLang="ko-KR" dirty="0"/>
              <a:t> (</a:t>
            </a:r>
            <a:r>
              <a:rPr lang="ko-KR" altLang="en-US" dirty="0"/>
              <a:t>그리드 레이아웃</a:t>
            </a:r>
            <a:r>
              <a:rPr lang="en-US" altLang="ko-KR" dirty="0"/>
              <a:t>) </a:t>
            </a:r>
            <a:r>
              <a:rPr lang="ko-KR" altLang="en-US" dirty="0"/>
              <a:t>속성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FC0C3-7A49-498F-8B00-817E65B59F63}"/>
              </a:ext>
            </a:extLst>
          </p:cNvPr>
          <p:cNvSpPr txBox="1"/>
          <p:nvPr/>
        </p:nvSpPr>
        <p:spPr>
          <a:xfrm>
            <a:off x="7748337" y="4579839"/>
            <a:ext cx="26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셀 합치는 경우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950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0BD6C-743D-4DA8-9E9B-9D70E4BC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최종 정리 </a:t>
            </a:r>
            <a:r>
              <a:rPr lang="en-US" altLang="ko-KR" dirty="0"/>
              <a:t>- </a:t>
            </a:r>
            <a:r>
              <a:rPr lang="ko-KR" altLang="en-US" dirty="0"/>
              <a:t>레이아웃 비교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B1CF2C-9AF2-454A-877C-52F916C2B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26" y="1065264"/>
            <a:ext cx="10054390" cy="5774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E4A8C-7DF7-43D4-8031-4FDA90A7681E}"/>
              </a:ext>
            </a:extLst>
          </p:cNvPr>
          <p:cNvSpPr txBox="1"/>
          <p:nvPr/>
        </p:nvSpPr>
        <p:spPr>
          <a:xfrm>
            <a:off x="10172699" y="1065263"/>
            <a:ext cx="1742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이것들 외에도 수많은 레이아웃들이 있음</a:t>
            </a:r>
            <a:r>
              <a:rPr lang="en-US" altLang="ko-KR" dirty="0"/>
              <a:t> ! </a:t>
            </a:r>
          </a:p>
          <a:p>
            <a:endParaRPr lang="en-US" altLang="ko-KR" dirty="0"/>
          </a:p>
          <a:p>
            <a:r>
              <a:rPr lang="ko-KR" altLang="en-US" dirty="0"/>
              <a:t>상황에 맞는 레이아웃을 적절히 사용하면 화면 구성이 좀더 </a:t>
            </a:r>
            <a:r>
              <a:rPr lang="ko-KR" altLang="en-US" dirty="0" err="1"/>
              <a:t>쉬워짐</a:t>
            </a:r>
            <a:r>
              <a:rPr lang="en-US" altLang="ko-KR" dirty="0"/>
              <a:t> !!! </a:t>
            </a:r>
          </a:p>
          <a:p>
            <a:endParaRPr lang="en-US" altLang="ko-KR" dirty="0"/>
          </a:p>
          <a:p>
            <a:r>
              <a:rPr lang="ko-KR" altLang="en-US" dirty="0"/>
              <a:t>물론 다 </a:t>
            </a:r>
            <a:r>
              <a:rPr lang="ko-KR" altLang="en-US" dirty="0" err="1"/>
              <a:t>외울필요는</a:t>
            </a:r>
            <a:r>
              <a:rPr lang="ko-KR" altLang="en-US" dirty="0"/>
              <a:t>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어떻게든</a:t>
            </a:r>
            <a:r>
              <a:rPr lang="ko-KR" altLang="en-US" dirty="0"/>
              <a:t> 들어가니까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59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694BF-2823-4622-8798-402A1D62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ko-KR" altLang="en-US" dirty="0"/>
              <a:t>레이아웃 </a:t>
            </a:r>
            <a:r>
              <a:rPr lang="en-US" altLang="ko-KR" dirty="0"/>
              <a:t>(Layout) </a:t>
            </a:r>
            <a:r>
              <a:rPr lang="ko-KR" altLang="en-US" dirty="0"/>
              <a:t>이란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D8893A-244C-40B4-ADD7-C1B6C7683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630" y="1417253"/>
            <a:ext cx="8540740" cy="51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A9156-EC1A-431D-981C-76F90A6B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07672"/>
            <a:ext cx="10515600" cy="1325563"/>
          </a:xfrm>
        </p:spPr>
        <p:txBody>
          <a:bodyPr/>
          <a:lstStyle/>
          <a:p>
            <a:r>
              <a:rPr lang="ko-KR" altLang="en-US" dirty="0"/>
              <a:t>뷰 속성 </a:t>
            </a:r>
            <a:r>
              <a:rPr lang="en-US" altLang="ko-KR" dirty="0"/>
              <a:t>(1) id</a:t>
            </a:r>
            <a:r>
              <a:rPr lang="ko-KR" altLang="en-US" dirty="0"/>
              <a:t>로 뷰 조작하기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5BC0C6-E1EF-449B-9D16-3246A93D1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42" y="1301842"/>
            <a:ext cx="9795788" cy="4956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60D51-E39A-43D0-AB92-9507F2A390CD}"/>
              </a:ext>
            </a:extLst>
          </p:cNvPr>
          <p:cNvSpPr txBox="1"/>
          <p:nvPr/>
        </p:nvSpPr>
        <p:spPr>
          <a:xfrm>
            <a:off x="8210131" y="1301842"/>
            <a:ext cx="36610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Id</a:t>
            </a:r>
            <a:r>
              <a:rPr lang="ko-KR" altLang="en-US" dirty="0"/>
              <a:t>지정하기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@+id/</a:t>
            </a:r>
            <a:r>
              <a:rPr lang="en-US" altLang="ko-KR" dirty="0" err="1"/>
              <a:t>id_text_view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@: id</a:t>
            </a:r>
            <a:r>
              <a:rPr lang="ko-KR" altLang="en-US" dirty="0"/>
              <a:t>를 리소스</a:t>
            </a:r>
            <a:r>
              <a:rPr lang="en-US" altLang="ko-KR" dirty="0"/>
              <a:t>(res)</a:t>
            </a:r>
            <a:r>
              <a:rPr lang="ko-KR" altLang="en-US" dirty="0"/>
              <a:t>에 추가 </a:t>
            </a:r>
            <a:r>
              <a:rPr lang="en-US" altLang="ko-KR" dirty="0"/>
              <a:t>(R.id</a:t>
            </a:r>
            <a:r>
              <a:rPr lang="ko-KR" altLang="en-US" dirty="0"/>
              <a:t>에 추가됨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id_text_view</a:t>
            </a:r>
            <a:r>
              <a:rPr lang="en-US" altLang="ko-KR" dirty="0"/>
              <a:t> : id </a:t>
            </a:r>
            <a:r>
              <a:rPr lang="ko-KR" altLang="en-US" dirty="0"/>
              <a:t>식별자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한 번 쓴 후에는 </a:t>
            </a:r>
            <a:r>
              <a:rPr lang="en-US" altLang="ko-KR" dirty="0"/>
              <a:t>@id/</a:t>
            </a:r>
            <a:r>
              <a:rPr lang="ko-KR" altLang="en-US" dirty="0"/>
              <a:t>로 호출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2. Java</a:t>
            </a:r>
            <a:r>
              <a:rPr lang="ko-KR" altLang="en-US" dirty="0"/>
              <a:t>에서 </a:t>
            </a:r>
            <a:r>
              <a:rPr lang="en-US" altLang="ko-KR" dirty="0" err="1"/>
              <a:t>findViewByID</a:t>
            </a:r>
            <a:r>
              <a:rPr lang="ko-KR" altLang="en-US" dirty="0"/>
              <a:t>를 통해 </a:t>
            </a:r>
            <a:r>
              <a:rPr lang="en-US" altLang="ko-KR" dirty="0"/>
              <a:t>R.id </a:t>
            </a:r>
            <a:r>
              <a:rPr lang="ko-KR" altLang="en-US" dirty="0"/>
              <a:t>에서 접근 </a:t>
            </a:r>
            <a:r>
              <a:rPr lang="ko-KR" altLang="en-US" dirty="0" err="1"/>
              <a:t>얻어오기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       		       </a:t>
            </a:r>
            <a:r>
              <a:rPr lang="ko-KR" altLang="en-US" dirty="0">
                <a:solidFill>
                  <a:srgbClr val="FF0000"/>
                </a:solidFill>
              </a:rPr>
              <a:t>실습하기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57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F0C5-6CA4-40A6-B384-B6D0F9EB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90" y="120104"/>
            <a:ext cx="10515600" cy="1325563"/>
          </a:xfrm>
        </p:spPr>
        <p:txBody>
          <a:bodyPr/>
          <a:lstStyle/>
          <a:p>
            <a:r>
              <a:rPr lang="ko-KR" altLang="en-US" dirty="0"/>
              <a:t>뷰 속성 </a:t>
            </a:r>
            <a:r>
              <a:rPr lang="en-US" altLang="ko-KR" dirty="0"/>
              <a:t>(2) </a:t>
            </a:r>
            <a:r>
              <a:rPr lang="ko-KR" altLang="en-US" dirty="0"/>
              <a:t>뷰 폭과 높이 지정하기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0D80D15-9831-4281-8C72-C3487CDEF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242" y="1252379"/>
            <a:ext cx="7615990" cy="4589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D9358-928C-4A2C-B3FA-692013818267}"/>
              </a:ext>
            </a:extLst>
          </p:cNvPr>
          <p:cNvSpPr txBox="1"/>
          <p:nvPr/>
        </p:nvSpPr>
        <p:spPr>
          <a:xfrm>
            <a:off x="8823158" y="3547065"/>
            <a:ext cx="257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단위 </a:t>
            </a:r>
            <a:r>
              <a:rPr lang="ko-KR" altLang="en-US" dirty="0" err="1">
                <a:solidFill>
                  <a:srgbClr val="FF0000"/>
                </a:solidFill>
              </a:rPr>
              <a:t>어느거</a:t>
            </a:r>
            <a:r>
              <a:rPr lang="ko-KR" altLang="en-US" dirty="0">
                <a:solidFill>
                  <a:srgbClr val="FF0000"/>
                </a:solidFill>
              </a:rPr>
              <a:t> 써도 </a:t>
            </a:r>
            <a:r>
              <a:rPr lang="ko-KR" altLang="en-US" dirty="0" err="1">
                <a:solidFill>
                  <a:srgbClr val="FF0000"/>
                </a:solidFill>
              </a:rPr>
              <a:t>ㄱㅊ</a:t>
            </a:r>
            <a:r>
              <a:rPr lang="ko-KR" altLang="en-US" dirty="0">
                <a:solidFill>
                  <a:srgbClr val="FF0000"/>
                </a:solidFill>
              </a:rPr>
              <a:t> 자기편한대로 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A7044-E8EA-4801-8085-A6A7026EE7C7}"/>
              </a:ext>
            </a:extLst>
          </p:cNvPr>
          <p:cNvSpPr txBox="1"/>
          <p:nvPr/>
        </p:nvSpPr>
        <p:spPr>
          <a:xfrm>
            <a:off x="8823158" y="1574003"/>
            <a:ext cx="171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크기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width 30dp,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height 50dp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해보기 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8DF48-C8C8-475E-AA2D-731C22FA598F}"/>
              </a:ext>
            </a:extLst>
          </p:cNvPr>
          <p:cNvSpPr txBox="1"/>
          <p:nvPr/>
        </p:nvSpPr>
        <p:spPr>
          <a:xfrm>
            <a:off x="2152650" y="6183597"/>
            <a:ext cx="9044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F0000"/>
                </a:solidFill>
              </a:rPr>
              <a:t>★ ★ ★ 즉 </a:t>
            </a:r>
            <a:r>
              <a:rPr lang="en-US" altLang="ko-KR" sz="2200" dirty="0">
                <a:solidFill>
                  <a:srgbClr val="FF0000"/>
                </a:solidFill>
              </a:rPr>
              <a:t>layout_</a:t>
            </a:r>
            <a:r>
              <a:rPr lang="ko-KR" altLang="en-US" sz="2200" dirty="0">
                <a:solidFill>
                  <a:srgbClr val="FF0000"/>
                </a:solidFill>
              </a:rPr>
              <a:t>이 붙으면 </a:t>
            </a:r>
            <a:r>
              <a:rPr lang="ko-KR" altLang="en-US" sz="2200" u="sng" dirty="0">
                <a:solidFill>
                  <a:srgbClr val="FF0000"/>
                </a:solidFill>
              </a:rPr>
              <a:t>부모기준으로 </a:t>
            </a:r>
            <a:r>
              <a:rPr lang="en-US" altLang="ko-KR" sz="2200" u="sng" dirty="0">
                <a:solidFill>
                  <a:srgbClr val="FF0000"/>
                </a:solidFill>
              </a:rPr>
              <a:t>~</a:t>
            </a:r>
            <a:r>
              <a:rPr lang="en-US" altLang="ko-KR" sz="2200" dirty="0">
                <a:solidFill>
                  <a:srgbClr val="FF0000"/>
                </a:solidFill>
              </a:rPr>
              <a:t> </a:t>
            </a:r>
            <a:r>
              <a:rPr lang="ko-KR" altLang="en-US" sz="2200" dirty="0">
                <a:solidFill>
                  <a:srgbClr val="FF0000"/>
                </a:solidFill>
              </a:rPr>
              <a:t>라는 뜻</a:t>
            </a:r>
            <a:r>
              <a:rPr lang="en-US" altLang="ko-KR" sz="2200" dirty="0">
                <a:solidFill>
                  <a:srgbClr val="FF0000"/>
                </a:solidFill>
              </a:rPr>
              <a:t>. </a:t>
            </a:r>
            <a:r>
              <a:rPr lang="ko-KR" altLang="en-US" sz="2200" dirty="0">
                <a:solidFill>
                  <a:srgbClr val="FF0000"/>
                </a:solidFill>
              </a:rPr>
              <a:t>★ ★ ★</a:t>
            </a:r>
          </a:p>
        </p:txBody>
      </p:sp>
    </p:spTree>
    <p:extLst>
      <p:ext uri="{BB962C8B-B14F-4D97-AF65-F5344CB8AC3E}">
        <p14:creationId xmlns:p14="http://schemas.microsoft.com/office/powerpoint/2010/main" val="261007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E8F6-6DE2-4D09-8C40-11765F63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188662"/>
            <a:ext cx="10515600" cy="1325563"/>
          </a:xfrm>
        </p:spPr>
        <p:txBody>
          <a:bodyPr/>
          <a:lstStyle/>
          <a:p>
            <a:r>
              <a:rPr lang="ko-KR" altLang="en-US" dirty="0"/>
              <a:t>뷰 속성 </a:t>
            </a:r>
            <a:r>
              <a:rPr lang="en-US" altLang="ko-KR" dirty="0"/>
              <a:t>(3)</a:t>
            </a:r>
            <a:r>
              <a:rPr lang="ko-KR" altLang="en-US" dirty="0"/>
              <a:t> 텍스트 정렬 방향 정하기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60AB56-39AF-4FA1-8CD9-72C49C6D9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7" y="1376446"/>
            <a:ext cx="10744200" cy="519469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DFFC479-1B52-4B75-A742-6DFA2787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A73B50-AD21-40F9-9FFC-49E1F09F44D4}"/>
              </a:ext>
            </a:extLst>
          </p:cNvPr>
          <p:cNvSpPr/>
          <p:nvPr/>
        </p:nvSpPr>
        <p:spPr>
          <a:xfrm>
            <a:off x="6584184" y="2512605"/>
            <a:ext cx="536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lang="en-US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=“vertical”</a:t>
            </a:r>
            <a:r>
              <a:rPr lang="ko-KR" altLang="ko-KR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 </a:t>
            </a:r>
            <a:r>
              <a:rPr lang="ko-KR" altLang="en-US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수직의</a:t>
            </a:r>
            <a:endParaRPr lang="en-US" altLang="ko-KR" b="1" dirty="0">
              <a:solidFill>
                <a:srgbClr val="660E7A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ko-KR" b="1" dirty="0" err="1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lang="en-US" altLang="ko-KR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“horizontal” / </a:t>
            </a:r>
            <a:r>
              <a:rPr lang="ko-KR" altLang="en-US" b="1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수평의</a:t>
            </a:r>
            <a:endParaRPr lang="en-US" altLang="ko-KR" b="1" dirty="0">
              <a:solidFill>
                <a:srgbClr val="0000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Arial" panose="020B0604020202020204" pitchFamily="34" charset="0"/>
              </a:rPr>
              <a:t>수직으로 나열 </a:t>
            </a:r>
            <a:r>
              <a:rPr lang="en-US" altLang="ko-KR" dirty="0">
                <a:latin typeface="Arial" panose="020B0604020202020204" pitchFamily="34" charset="0"/>
              </a:rPr>
              <a:t>~  / </a:t>
            </a:r>
            <a:r>
              <a:rPr lang="ko-KR" altLang="en-US" dirty="0">
                <a:latin typeface="Arial" panose="020B0604020202020204" pitchFamily="34" charset="0"/>
              </a:rPr>
              <a:t>수평으로 나열 </a:t>
            </a:r>
            <a:r>
              <a:rPr lang="en-US" altLang="ko-KR" dirty="0">
                <a:latin typeface="Arial" panose="020B0604020202020204" pitchFamily="34" charset="0"/>
              </a:rPr>
              <a:t>~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0000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85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5E8DD3-1D0A-47CC-95AA-96C9E2CDF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90" y="1221998"/>
            <a:ext cx="11203008" cy="469753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6A24136-7354-47B6-922D-12EAE33688C5}"/>
              </a:ext>
            </a:extLst>
          </p:cNvPr>
          <p:cNvSpPr txBox="1">
            <a:spLocks/>
          </p:cNvSpPr>
          <p:nvPr/>
        </p:nvSpPr>
        <p:spPr>
          <a:xfrm>
            <a:off x="453190" y="120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뷰 속성 </a:t>
            </a:r>
            <a:r>
              <a:rPr lang="en-US" altLang="ko-KR" dirty="0"/>
              <a:t>(4) </a:t>
            </a:r>
            <a:r>
              <a:rPr lang="ko-KR" altLang="en-US" dirty="0"/>
              <a:t>배경 넣기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F0CE8-47BD-4203-8A02-5D1F349BB21A}"/>
              </a:ext>
            </a:extLst>
          </p:cNvPr>
          <p:cNvSpPr txBox="1"/>
          <p:nvPr/>
        </p:nvSpPr>
        <p:spPr>
          <a:xfrm>
            <a:off x="1299411" y="5919535"/>
            <a:ext cx="10154652" cy="36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컬러는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#000000 = </a:t>
            </a:r>
            <a:r>
              <a:rPr lang="ko-KR" altLang="en-US" b="1" dirty="0"/>
              <a:t>검정색 </a:t>
            </a:r>
            <a:r>
              <a:rPr lang="en-US" altLang="ko-KR" b="1" dirty="0">
                <a:solidFill>
                  <a:srgbClr val="FF0000"/>
                </a:solidFill>
              </a:rPr>
              <a:t>/ #FF0000 = </a:t>
            </a:r>
            <a:r>
              <a:rPr lang="ko-KR" altLang="en-US" b="1" dirty="0">
                <a:solidFill>
                  <a:srgbClr val="FF0000"/>
                </a:solidFill>
              </a:rPr>
              <a:t>빨간색 </a:t>
            </a:r>
            <a:r>
              <a:rPr lang="en-US" altLang="ko-KR" b="1" dirty="0">
                <a:solidFill>
                  <a:srgbClr val="FF0000"/>
                </a:solidFill>
              </a:rPr>
              <a:t>/ </a:t>
            </a:r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#50bcdf = </a:t>
            </a:r>
            <a:r>
              <a:rPr lang="ko-KR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하늘색 </a:t>
            </a:r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#00FF00 =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초록색</a:t>
            </a:r>
          </a:p>
        </p:txBody>
      </p:sp>
    </p:spTree>
    <p:extLst>
      <p:ext uri="{BB962C8B-B14F-4D97-AF65-F5344CB8AC3E}">
        <p14:creationId xmlns:p14="http://schemas.microsoft.com/office/powerpoint/2010/main" val="38562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DA94FD-934D-4044-8199-495C3365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90" y="1177382"/>
            <a:ext cx="11430488" cy="520737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052E785-C432-4C50-9F0B-8C7164A769A4}"/>
              </a:ext>
            </a:extLst>
          </p:cNvPr>
          <p:cNvSpPr txBox="1">
            <a:spLocks/>
          </p:cNvSpPr>
          <p:nvPr/>
        </p:nvSpPr>
        <p:spPr>
          <a:xfrm>
            <a:off x="453190" y="120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뷰 속성 </a:t>
            </a:r>
            <a:r>
              <a:rPr lang="en-US" altLang="ko-KR" dirty="0"/>
              <a:t>(5) </a:t>
            </a:r>
            <a:r>
              <a:rPr lang="ko-KR" altLang="en-US" dirty="0"/>
              <a:t>여백 </a:t>
            </a:r>
            <a:r>
              <a:rPr lang="en-US" altLang="ko-KR" dirty="0"/>
              <a:t>(padding, margin)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1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592</Words>
  <Application>Microsoft Office PowerPoint</Application>
  <PresentationFormat>와이드스크린</PresentationFormat>
  <Paragraphs>111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굴림체</vt:lpstr>
      <vt:lpstr>맑은 고딕</vt:lpstr>
      <vt:lpstr>Arial</vt:lpstr>
      <vt:lpstr>Office 테마</vt:lpstr>
      <vt:lpstr>모바일 프로그래밍</vt:lpstr>
      <vt:lpstr>뷰 (View) 란</vt:lpstr>
      <vt:lpstr>위젯(Widget) 이란 </vt:lpstr>
      <vt:lpstr>레이아웃 (Layout) 이란</vt:lpstr>
      <vt:lpstr>뷰 속성 (1) id로 뷰 조작하기.</vt:lpstr>
      <vt:lpstr>뷰 속성 (2) 뷰 폭과 높이 지정하기.</vt:lpstr>
      <vt:lpstr>뷰 속성 (3) 텍스트 정렬 방향 정하기</vt:lpstr>
      <vt:lpstr>PowerPoint 프레젠테이션</vt:lpstr>
      <vt:lpstr>PowerPoint 프레젠테이션</vt:lpstr>
      <vt:lpstr>PowerPoint 프레젠테이션</vt:lpstr>
      <vt:lpstr>실습</vt:lpstr>
      <vt:lpstr> 뷰 종류 - EditText</vt:lpstr>
      <vt:lpstr> 뷰 종류 – Button</vt:lpstr>
      <vt:lpstr>뷰 종류 – ImageView</vt:lpstr>
      <vt:lpstr>뷰 종류 - 기타 </vt:lpstr>
      <vt:lpstr>레이아웃</vt:lpstr>
      <vt:lpstr>레이아웃 종류</vt:lpstr>
      <vt:lpstr>LinearLayout (1)</vt:lpstr>
      <vt:lpstr>LinearLayout (2) - gravity</vt:lpstr>
      <vt:lpstr>자식영역 분할 : layout_weight</vt:lpstr>
      <vt:lpstr>실습1 - 직접만들어보기</vt:lpstr>
      <vt:lpstr>휴식</vt:lpstr>
      <vt:lpstr>Relative Layout (상대적인 레이아웃) (1)</vt:lpstr>
      <vt:lpstr>FrameLayout (프레임 레이아웃) (1)</vt:lpstr>
      <vt:lpstr>실습2 – </vt:lpstr>
      <vt:lpstr>PowerPoint 프레젠테이션</vt:lpstr>
      <vt:lpstr>PowerPoint 프레젠테이션</vt:lpstr>
      <vt:lpstr>GridLayout (그리드 레이아웃) 속성 (1)</vt:lpstr>
      <vt:lpstr>GridLayout (그리드 레이아웃) 속성 (2)</vt:lpstr>
      <vt:lpstr>GridLayout (그리드 레이아웃) 속성 (3)</vt:lpstr>
      <vt:lpstr>최종 정리 - 레이아웃 비교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</dc:title>
  <dc:creator>선민 김</dc:creator>
  <cp:lastModifiedBy>urse</cp:lastModifiedBy>
  <cp:revision>42</cp:revision>
  <dcterms:created xsi:type="dcterms:W3CDTF">2019-01-02T06:24:42Z</dcterms:created>
  <dcterms:modified xsi:type="dcterms:W3CDTF">2020-03-12T22:08:51Z</dcterms:modified>
</cp:coreProperties>
</file>