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79" r:id="rId5"/>
    <p:sldId id="282" r:id="rId6"/>
    <p:sldId id="262" r:id="rId7"/>
    <p:sldId id="283" r:id="rId8"/>
    <p:sldId id="277" r:id="rId9"/>
    <p:sldId id="28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AD5"/>
    <a:srgbClr val="EEEEEE"/>
    <a:srgbClr val="EFEEED"/>
    <a:srgbClr val="EAF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125" d="100"/>
          <a:sy n="125" d="100"/>
        </p:scale>
        <p:origin x="166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A0B91-9840-4A30-AD6E-F16ABA269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471EA-5580-4F81-904E-564389B4F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EA243-AC26-4C00-8BBD-4EF9A9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D0628-D7B5-4AE1-B0B8-BE0D3ABA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6B22D-584C-4FD2-9DB0-ADA871CD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3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BB46F-7D8A-47EB-BA4D-B6AF22A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68737-66DB-47A6-9ED9-58141AE4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545D4-4F21-4435-B66A-36DDE529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7C2B3-EFE9-4DC8-910E-1838FFD8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B6355-0611-450E-BAD3-81D3EE9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4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EE059-3181-4179-AD66-1D5B1D167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884D7-CD7E-45CF-B9BF-30D4F0F50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F7728-4BF3-4A93-BBB9-CC526D7B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E8F9E-695B-4E17-967B-C4DEF984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51CAE-62EB-46F1-933B-21DBA3DE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AF911-E7FD-43EA-BB52-9208D815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67E8B-491E-4FDC-AEE4-291B9836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70E2B-D93B-4F57-A885-A0E86446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791F8-DF84-49F0-9AEA-5BC282DD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D462-BF52-4F01-82E1-A0416196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0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0281-1F0F-4A1C-907F-51A80DB6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C85A9-F2A2-4FA8-9205-A8BDB429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861B3-AAC0-42CD-96E2-6F33F54A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80734-FA91-4F92-B2F5-BA4AC256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549CE-0E99-4A0B-872E-F117DA07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7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D673-1CA2-4F29-BD36-D369FB4E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D5F0B-C127-4667-A8A4-FD1AAA1B7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9804A-4523-4236-989D-2F1499EA0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E08C1-EA14-4FA7-AF34-0AD25B20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149C3-3423-4470-A48E-E314E181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07B79-C55F-4E06-B736-A0B75593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1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87DC-E953-400E-BBA6-6535DCDA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6F85E-AD5A-4E68-98ED-1BFE0AD17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2AECB-6982-40F6-8BAB-515A8C91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746C32-AEBC-49AB-8702-9041937F6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61EAC5-E4CB-447C-B82D-9384DE399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551A54-E7C3-4B86-B276-B74A45B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E19BF-C31B-45CC-8E73-B96354BB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303ED8-CD5C-43CC-99EF-E6E3E44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BBCB7-52F0-473F-8910-02D363AF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C88EDA-CE20-4336-A8DE-625DCC38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FDF23-BAAA-4395-AB19-F65356A1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7EFB7-DCE5-4F6E-9328-7EDEEF4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2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EE548-1CFA-43FB-87B0-45EAAD67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5E7BF4-BB2D-45B9-8809-B5DFF0A7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46044-A53F-4C52-B816-B76513CF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73988-B5EC-4F3F-BEE5-21F878E3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F7711-8A37-4EBF-940C-DFE0DBF1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28461-D744-4AC5-8B6E-D6D519AEF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5081C-B7E6-4464-BC33-BA91B593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3B4E-F9F0-4720-B9A3-973E5E89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EA8CD-932A-4B94-AEC0-6E17E893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3B068-ADEA-4AC6-ACBA-F2537A82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CBBCB3-E7FC-4A66-8467-23A07483A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E97891-2240-4A1E-B5B2-3D5001193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A50CA-D700-433A-94F4-297DE2B1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6DD88-CB98-4855-A741-E4426450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DD190-2265-4D01-92F5-79910578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6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22155-A4A4-4F78-AAA6-85C5CED3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5A8C9-747F-47B5-A14B-F2611447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496E6-92B2-4FDD-AB0E-7EB59C7DF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2252-510A-4A00-935D-420F5D5B168F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B72E8-C92E-4F85-A374-12FF31FE7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EE145-B419-47E7-B4D5-E843629EE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AE25-BD90-4660-9ADF-D98A78CD4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2396AB-89AB-4B38-9EED-8725B3F2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727" y="777783"/>
            <a:ext cx="10158490" cy="1658530"/>
          </a:xfrm>
          <a:solidFill>
            <a:srgbClr val="CCECFF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스마트공장 제조혁신을 위한 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AI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프레임워크 개발</a:t>
            </a:r>
            <a:b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(Development of AI Framework for Manufacturing Innovation of Smart Factory)</a:t>
            </a:r>
            <a:endParaRPr lang="ko-KR" altLang="en-US" sz="2400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77855D9-7295-472F-820D-5E9D6942C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698"/>
            <a:ext cx="9144000" cy="1312101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/>
              <a:t>2021.01.15</a:t>
            </a:r>
            <a:endParaRPr lang="en-US" altLang="ko-KR" sz="2800" b="1" dirty="0"/>
          </a:p>
          <a:p>
            <a:endParaRPr lang="en-US" altLang="ko-KR" sz="800" dirty="0"/>
          </a:p>
          <a:p>
            <a:r>
              <a:rPr lang="ko-KR" altLang="en-US" sz="3200" b="1" dirty="0"/>
              <a:t>김선민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7E8AA8-7F61-4035-9801-A20A4F2BAB5D}"/>
              </a:ext>
            </a:extLst>
          </p:cNvPr>
          <p:cNvSpPr/>
          <p:nvPr/>
        </p:nvSpPr>
        <p:spPr>
          <a:xfrm>
            <a:off x="210855" y="92262"/>
            <a:ext cx="5068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2021.01.15</a:t>
            </a:r>
            <a:r>
              <a:rPr lang="ko-KR" altLang="en-US" sz="2400" b="1" dirty="0"/>
              <a:t> 연수생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 보고서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C55B24-43AF-4B2B-B4DA-E29BEDF51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3"/>
          <a:stretch/>
        </p:blipFill>
        <p:spPr>
          <a:xfrm>
            <a:off x="4974822" y="5488435"/>
            <a:ext cx="2242356" cy="5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32661A5-B26E-4973-A858-C6D76CFBD284}"/>
              </a:ext>
            </a:extLst>
          </p:cNvPr>
          <p:cNvSpPr txBox="1">
            <a:spLocks/>
          </p:cNvSpPr>
          <p:nvPr/>
        </p:nvSpPr>
        <p:spPr>
          <a:xfrm>
            <a:off x="285195" y="38747"/>
            <a:ext cx="11384544" cy="8756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200" b="1"/>
              <a:t>주간 활동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10881-31FE-4078-A8EB-E8156D04E660}"/>
              </a:ext>
            </a:extLst>
          </p:cNvPr>
          <p:cNvSpPr txBox="1"/>
          <p:nvPr/>
        </p:nvSpPr>
        <p:spPr>
          <a:xfrm>
            <a:off x="878258" y="1049867"/>
            <a:ext cx="642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93596-C897-4710-B574-4DF496311E88}"/>
              </a:ext>
            </a:extLst>
          </p:cNvPr>
          <p:cNvSpPr/>
          <p:nvPr/>
        </p:nvSpPr>
        <p:spPr>
          <a:xfrm>
            <a:off x="695379" y="905738"/>
            <a:ext cx="986086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스마트공장 </a:t>
            </a:r>
            <a:r>
              <a:rPr lang="en-US" altLang="ko-KR" dirty="0"/>
              <a:t>AI </a:t>
            </a:r>
            <a:r>
              <a:rPr lang="ko-KR" altLang="en-US" dirty="0"/>
              <a:t>프레임워크 </a:t>
            </a:r>
            <a:r>
              <a:rPr lang="en-US" altLang="ko-KR" dirty="0"/>
              <a:t>Time-Series </a:t>
            </a:r>
            <a:r>
              <a:rPr lang="ko-KR" altLang="en-US" dirty="0"/>
              <a:t>파트 기획보고서 작성 중 </a:t>
            </a:r>
            <a:r>
              <a:rPr lang="en-US" altLang="ko-KR" dirty="0"/>
              <a:t>(p3</a:t>
            </a:r>
            <a:r>
              <a:rPr lang="ko-KR" altLang="en-US" dirty="0"/>
              <a:t> </a:t>
            </a:r>
            <a:r>
              <a:rPr lang="en-US" altLang="ko-KR" dirty="0"/>
              <a:t>~ p8) 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RPI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및 </a:t>
            </a:r>
            <a:r>
              <a:rPr lang="en-US" altLang="ko-KR" dirty="0"/>
              <a:t>Jetson Nano YOLO</a:t>
            </a:r>
            <a:r>
              <a:rPr lang="ko-KR" altLang="en-US" dirty="0"/>
              <a:t> 설치 및 </a:t>
            </a:r>
            <a:r>
              <a:rPr lang="en-US" altLang="ko-KR" dirty="0"/>
              <a:t>Object Detection </a:t>
            </a:r>
            <a:r>
              <a:rPr lang="ko-KR" altLang="en-US" dirty="0"/>
              <a:t>구현 </a:t>
            </a:r>
            <a:r>
              <a:rPr lang="en-US" altLang="ko-KR" dirty="0"/>
              <a:t>(p9)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92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2B60D76-B4E3-4496-949F-A12FBF4FA15F}"/>
              </a:ext>
            </a:extLst>
          </p:cNvPr>
          <p:cNvGrpSpPr/>
          <p:nvPr/>
        </p:nvGrpSpPr>
        <p:grpSpPr>
          <a:xfrm>
            <a:off x="570654" y="6542782"/>
            <a:ext cx="8322878" cy="276471"/>
            <a:chOff x="601134" y="4617261"/>
            <a:chExt cx="8322878" cy="2764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CDD84D1-E6C7-4DCB-8DCB-43DCC40CD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622" t="95469" r="29017" b="3066"/>
            <a:stretch/>
          </p:blipFill>
          <p:spPr>
            <a:xfrm>
              <a:off x="601134" y="4617261"/>
              <a:ext cx="8322878" cy="2764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55792D-7349-4AED-9AAD-33F0A51F6037}"/>
                </a:ext>
              </a:extLst>
            </p:cNvPr>
            <p:cNvSpPr txBox="1"/>
            <p:nvPr/>
          </p:nvSpPr>
          <p:spPr>
            <a:xfrm>
              <a:off x="812382" y="4676745"/>
              <a:ext cx="58893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(</a:t>
              </a:r>
              <a:r>
                <a:rPr lang="ko-KR" altLang="en-US" sz="700" dirty="0"/>
                <a:t>상태표시줄</a:t>
              </a:r>
              <a:r>
                <a:rPr lang="en-US" altLang="ko-KR" sz="700" dirty="0"/>
                <a:t>) Checks whether it is time series data or not (e.g. when an index or column is in date format or similar format)</a:t>
              </a:r>
              <a:endParaRPr lang="ko-KR" altLang="en-US" sz="7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327B876-111A-427B-B349-A875311ED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42" t="7099" r="60938" b="70555"/>
          <a:stretch/>
        </p:blipFill>
        <p:spPr>
          <a:xfrm>
            <a:off x="756162" y="4058919"/>
            <a:ext cx="8137370" cy="248386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3B50DC-0648-4118-935F-500066D6F486}"/>
              </a:ext>
            </a:extLst>
          </p:cNvPr>
          <p:cNvSpPr txBox="1">
            <a:spLocks/>
          </p:cNvSpPr>
          <p:nvPr/>
        </p:nvSpPr>
        <p:spPr>
          <a:xfrm>
            <a:off x="285195" y="38747"/>
            <a:ext cx="11384544" cy="8756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200" b="1" dirty="0"/>
              <a:t>1. </a:t>
            </a:r>
            <a:r>
              <a:rPr lang="ko-KR" altLang="en-US" sz="3200" b="1" dirty="0"/>
              <a:t>메뉴체계 및 화면 레이아웃</a:t>
            </a:r>
          </a:p>
        </p:txBody>
      </p:sp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92BA033B-15E7-4BFA-B3D9-84C9F456D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424625"/>
              </p:ext>
            </p:extLst>
          </p:nvPr>
        </p:nvGraphicFramePr>
        <p:xfrm>
          <a:off x="781902" y="2009017"/>
          <a:ext cx="8459553" cy="146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메뉴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Time Series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Input Data Check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데이터에 대해 시계열 데이터 여부 파악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Warning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메시지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 항목 활성화 여부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97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View &amp; Decomposition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Period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별 데이터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View &amp;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Decomposition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50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Forecast Modeling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주어진 데이터를 통한 시계열 예측 모델링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Fbprophet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ARIMA, SARIMA, VAR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63589B0-B2D3-4337-B3F0-62C9E1BFFC5F}"/>
              </a:ext>
            </a:extLst>
          </p:cNvPr>
          <p:cNvSpPr txBox="1"/>
          <p:nvPr/>
        </p:nvSpPr>
        <p:spPr>
          <a:xfrm>
            <a:off x="695379" y="1597380"/>
            <a:ext cx="180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메뉴체계 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DA814-3D34-4351-B26F-87FB50F3B131}"/>
              </a:ext>
            </a:extLst>
          </p:cNvPr>
          <p:cNvSpPr txBox="1"/>
          <p:nvPr/>
        </p:nvSpPr>
        <p:spPr>
          <a:xfrm>
            <a:off x="649319" y="3725972"/>
            <a:ext cx="2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</a:t>
            </a:r>
            <a:r>
              <a:rPr lang="en-US" altLang="ko-KR"/>
              <a:t>) </a:t>
            </a:r>
            <a:r>
              <a:rPr lang="ko-KR" altLang="en-US" dirty="0"/>
              <a:t>화면 레이아웃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A076ED-78C4-45FF-8281-4F944F490D2F}"/>
              </a:ext>
            </a:extLst>
          </p:cNvPr>
          <p:cNvSpPr/>
          <p:nvPr/>
        </p:nvSpPr>
        <p:spPr>
          <a:xfrm>
            <a:off x="695379" y="905738"/>
            <a:ext cx="83130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스마트공장 </a:t>
            </a:r>
            <a:r>
              <a:rPr lang="en-US" altLang="ko-KR" dirty="0"/>
              <a:t>AI </a:t>
            </a:r>
            <a:r>
              <a:rPr lang="ko-KR" altLang="en-US" dirty="0"/>
              <a:t>프레임워크 </a:t>
            </a:r>
            <a:r>
              <a:rPr lang="en-US" altLang="ko-KR" dirty="0"/>
              <a:t>Time-Series </a:t>
            </a:r>
            <a:r>
              <a:rPr lang="ko-KR" altLang="en-US" dirty="0"/>
              <a:t>파트 기능 정의 및 구현 </a:t>
            </a:r>
          </a:p>
        </p:txBody>
      </p:sp>
    </p:spTree>
    <p:extLst>
      <p:ext uri="{BB962C8B-B14F-4D97-AF65-F5344CB8AC3E}">
        <p14:creationId xmlns:p14="http://schemas.microsoft.com/office/powerpoint/2010/main" val="300395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EAA3FC-45BE-4C95-9585-328DB53E0BC7}"/>
              </a:ext>
            </a:extLst>
          </p:cNvPr>
          <p:cNvSpPr txBox="1">
            <a:spLocks/>
          </p:cNvSpPr>
          <p:nvPr/>
        </p:nvSpPr>
        <p:spPr>
          <a:xfrm>
            <a:off x="285195" y="38747"/>
            <a:ext cx="11384544" cy="8756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세부 메뉴 설명 </a:t>
            </a:r>
            <a:r>
              <a:rPr lang="en-US" altLang="ko-KR" sz="3200" b="1" dirty="0"/>
              <a:t>– Input Data Check (1/2)</a:t>
            </a:r>
            <a:endParaRPr lang="ko-KR" altLang="en-US" sz="32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3C4CB9-4240-4E21-98E1-056C966A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84020"/>
              </p:ext>
            </p:extLst>
          </p:nvPr>
        </p:nvGraphicFramePr>
        <p:xfrm>
          <a:off x="384173" y="2579881"/>
          <a:ext cx="11285566" cy="378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63">
                  <a:extLst>
                    <a:ext uri="{9D8B030D-6E8A-4147-A177-3AD203B41FA5}">
                      <a16:colId xmlns:a16="http://schemas.microsoft.com/office/drawing/2014/main" val="585246637"/>
                    </a:ext>
                  </a:extLst>
                </a:gridCol>
                <a:gridCol w="3140723">
                  <a:extLst>
                    <a:ext uri="{9D8B030D-6E8A-4147-A177-3AD203B41FA5}">
                      <a16:colId xmlns:a16="http://schemas.microsoft.com/office/drawing/2014/main" val="3803387584"/>
                    </a:ext>
                  </a:extLst>
                </a:gridCol>
                <a:gridCol w="2502060">
                  <a:extLst>
                    <a:ext uri="{9D8B030D-6E8A-4147-A177-3AD203B41FA5}">
                      <a16:colId xmlns:a16="http://schemas.microsoft.com/office/drawing/2014/main" val="2980915867"/>
                    </a:ext>
                  </a:extLst>
                </a:gridCol>
                <a:gridCol w="2502060">
                  <a:extLst>
                    <a:ext uri="{9D8B030D-6E8A-4147-A177-3AD203B41FA5}">
                      <a16:colId xmlns:a16="http://schemas.microsoft.com/office/drawing/2014/main" val="3037697048"/>
                    </a:ext>
                  </a:extLst>
                </a:gridCol>
                <a:gridCol w="2502060">
                  <a:extLst>
                    <a:ext uri="{9D8B030D-6E8A-4147-A177-3AD203B41FA5}">
                      <a16:colId xmlns:a16="http://schemas.microsoft.com/office/drawing/2014/main" val="2768693856"/>
                    </a:ext>
                  </a:extLst>
                </a:gridCol>
              </a:tblGrid>
              <a:tr h="539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예상 모습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예상 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구현 시 예상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필요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71338"/>
                  </a:ext>
                </a:extLst>
              </a:tr>
              <a:tr h="107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Index</a:t>
                      </a:r>
                      <a:r>
                        <a:rPr lang="ko-KR" altLang="en-US" sz="1600" b="1" dirty="0"/>
                        <a:t>에 시계열 인덱스 존재</a:t>
                      </a:r>
                      <a:endParaRPr lang="en-US" altLang="ko-KR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2019-01-01,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12/01/2019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dirty="0">
                          <a:effectLst/>
                        </a:rPr>
                        <a:t>2019-11-25 00:00:07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Dtype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체크</a:t>
                      </a:r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0" dirty="0"/>
                    </a:p>
                    <a:p>
                      <a:pPr algn="ctr" latinLnBrk="1"/>
                      <a:r>
                        <a:rPr lang="ko-KR" altLang="en-US" sz="1600" b="0" dirty="0"/>
                        <a:t>데이터 </a:t>
                      </a:r>
                      <a:r>
                        <a:rPr lang="ko-KR" altLang="en-US" sz="1600" b="0" dirty="0" err="1"/>
                        <a:t>형식자</a:t>
                      </a:r>
                      <a:r>
                        <a:rPr lang="ko-KR" altLang="en-US" sz="1600" b="0" dirty="0"/>
                        <a:t> 체크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en-US" altLang="ko-KR" sz="1600" b="1" dirty="0"/>
                        <a:t>(YYYY-MM-DD,</a:t>
                      </a:r>
                    </a:p>
                    <a:p>
                      <a:pPr algn="ctr" latinLnBrk="1"/>
                      <a:r>
                        <a:rPr lang="en-US" altLang="ko-KR" sz="1600" b="1" dirty="0"/>
                        <a:t>h-m-s-</a:t>
                      </a:r>
                      <a:r>
                        <a:rPr lang="en-US" altLang="ko-KR" sz="1600" b="1" dirty="0" err="1"/>
                        <a:t>ms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0" dirty="0"/>
                        <a:t>)</a:t>
                      </a:r>
                      <a:endParaRPr lang="en-US" altLang="ko-KR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파이썬</a:t>
                      </a:r>
                      <a:r>
                        <a:rPr lang="ko-KR" altLang="en-US" sz="1600" b="0" dirty="0"/>
                        <a:t> </a:t>
                      </a:r>
                      <a:r>
                        <a:rPr lang="en-US" altLang="ko-KR" sz="1600" b="0" dirty="0"/>
                        <a:t>Pandas,</a:t>
                      </a:r>
                      <a:r>
                        <a:rPr lang="ko-KR" altLang="en-US" sz="1600" b="0" dirty="0"/>
                        <a:t> </a:t>
                      </a:r>
                      <a:r>
                        <a:rPr lang="en-US" altLang="ko-KR" sz="1600" b="0" dirty="0"/>
                        <a:t>datetime </a:t>
                      </a:r>
                    </a:p>
                    <a:p>
                      <a:pPr algn="ctr" latinLnBrk="1"/>
                      <a:r>
                        <a:rPr lang="ko-KR" altLang="en-US" sz="1600" b="0" dirty="0"/>
                        <a:t>라이브러리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100363"/>
                  </a:ext>
                </a:extLst>
              </a:tr>
              <a:tr h="107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column</a:t>
                      </a:r>
                      <a:r>
                        <a:rPr lang="ko-KR" altLang="en-US" sz="1600" b="1" dirty="0"/>
                        <a:t>에 시계열 인덱스 존재</a:t>
                      </a:r>
                      <a:endParaRPr lang="en-US" altLang="ko-KR" sz="16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961434"/>
                  </a:ext>
                </a:extLst>
              </a:tr>
              <a:tr h="1070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지원 </a:t>
                      </a:r>
                      <a:r>
                        <a:rPr lang="en-US" altLang="ko-KR" sz="1600" b="1" dirty="0"/>
                        <a:t>x)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시계열 인덱스로 변환 불가 경우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추가 전처리가 필요한 경우 등</a:t>
                      </a:r>
                      <a:r>
                        <a:rPr lang="en-US" altLang="ko-KR" sz="1600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2019|10|12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|3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Column</a:t>
                      </a:r>
                      <a:r>
                        <a:rPr lang="ko-KR" altLang="en-US" sz="1600" b="1" dirty="0"/>
                        <a:t>간</a:t>
                      </a:r>
                      <a:r>
                        <a:rPr lang="en-US" altLang="ko-KR" sz="1600" b="1" dirty="0"/>
                        <a:t> merge(), </a:t>
                      </a:r>
                      <a:r>
                        <a:rPr lang="en-US" altLang="ko-KR" sz="1600" b="1" dirty="0" err="1"/>
                        <a:t>groupby</a:t>
                      </a:r>
                      <a:r>
                        <a:rPr lang="en-US" altLang="ko-KR" sz="1600" b="1" dirty="0"/>
                        <a:t>()</a:t>
                      </a:r>
                    </a:p>
                    <a:p>
                      <a:pPr algn="ctr" latinLnBrk="1"/>
                      <a:r>
                        <a:rPr lang="en-US" altLang="ko-KR" sz="1600" b="1" dirty="0"/>
                        <a:t>Transpose(),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melt() </a:t>
                      </a:r>
                      <a:r>
                        <a:rPr lang="ko-KR" altLang="en-US" sz="1600" b="1" dirty="0"/>
                        <a:t>등 </a:t>
                      </a:r>
                      <a:r>
                        <a:rPr lang="ko-KR" altLang="en-US" sz="1600" b="1" dirty="0" err="1"/>
                        <a:t>전처리</a:t>
                      </a:r>
                      <a:r>
                        <a:rPr lang="ko-KR" altLang="en-US" sz="1600" b="1" dirty="0"/>
                        <a:t> 적인 기능 더 필요</a:t>
                      </a:r>
                      <a:endParaRPr lang="en-US" altLang="ko-KR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381905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133F04-5D04-4EB5-956E-DF885B4AF1BD}"/>
              </a:ext>
            </a:extLst>
          </p:cNvPr>
          <p:cNvSpPr/>
          <p:nvPr/>
        </p:nvSpPr>
        <p:spPr>
          <a:xfrm>
            <a:off x="522261" y="839698"/>
            <a:ext cx="1114747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시계열 데이터의 특수성과 효율적인 시계열 데이터 작업을 위한 </a:t>
            </a:r>
            <a:r>
              <a:rPr lang="en-US" altLang="ko-KR" dirty="0"/>
              <a:t>Input Data </a:t>
            </a:r>
            <a:r>
              <a:rPr lang="ko-KR" altLang="en-US" dirty="0"/>
              <a:t>형식 제한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형식자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ko-KR" altLang="en-US" dirty="0"/>
              <a:t>등 체크 후 자동으로 시계열 기본 </a:t>
            </a:r>
            <a:r>
              <a:rPr lang="en-US" altLang="ko-KR" dirty="0"/>
              <a:t>x</a:t>
            </a:r>
            <a:r>
              <a:rPr lang="ko-KR" altLang="en-US" dirty="0"/>
              <a:t>축으로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Input Data Check </a:t>
            </a:r>
            <a:r>
              <a:rPr lang="ko-KR" altLang="en-US" dirty="0"/>
              <a:t>완료 후 </a:t>
            </a:r>
            <a:r>
              <a:rPr lang="en-US" altLang="ko-KR" dirty="0"/>
              <a:t>View &amp; Decomposition / Forecast Modeling </a:t>
            </a:r>
            <a:r>
              <a:rPr lang="ko-KR" altLang="en-US" dirty="0"/>
              <a:t>기능 활성화</a:t>
            </a:r>
            <a:r>
              <a:rPr lang="en-US" altLang="ko-KR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DC154-8E62-40AE-A6F5-613096E59A9E}"/>
              </a:ext>
            </a:extLst>
          </p:cNvPr>
          <p:cNvSpPr txBox="1"/>
          <p:nvPr/>
        </p:nvSpPr>
        <p:spPr>
          <a:xfrm>
            <a:off x="4796235" y="6405026"/>
            <a:ext cx="411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Input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 종류에 따른 처리 방법</a:t>
            </a:r>
            <a:r>
              <a:rPr lang="en-US" altLang="ko-KR" sz="1400" dirty="0"/>
              <a:t>&gt;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75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EAA3FC-45BE-4C95-9585-328DB53E0BC7}"/>
              </a:ext>
            </a:extLst>
          </p:cNvPr>
          <p:cNvSpPr txBox="1">
            <a:spLocks/>
          </p:cNvSpPr>
          <p:nvPr/>
        </p:nvSpPr>
        <p:spPr>
          <a:xfrm>
            <a:off x="285195" y="38747"/>
            <a:ext cx="11384544" cy="8756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세부 메뉴 설명 </a:t>
            </a:r>
            <a:r>
              <a:rPr lang="en-US" altLang="ko-KR" sz="3200" b="1" dirty="0"/>
              <a:t>– Input Data Check (2/2)</a:t>
            </a:r>
            <a:endParaRPr lang="ko-KR" altLang="en-US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133F04-5D04-4EB5-956E-DF885B4AF1BD}"/>
              </a:ext>
            </a:extLst>
          </p:cNvPr>
          <p:cNvSpPr/>
          <p:nvPr/>
        </p:nvSpPr>
        <p:spPr>
          <a:xfrm>
            <a:off x="522261" y="839698"/>
            <a:ext cx="1114747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시계열 데이터의 특수성과 효율적인 시계열 데이터 작업을 위한 </a:t>
            </a:r>
            <a:r>
              <a:rPr lang="en-US" altLang="ko-KR" dirty="0"/>
              <a:t>Input Data </a:t>
            </a:r>
            <a:r>
              <a:rPr lang="ko-KR" altLang="en-US" dirty="0"/>
              <a:t>형식 제한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형식자</a:t>
            </a:r>
            <a:r>
              <a:rPr lang="en-US" altLang="ko-KR" dirty="0"/>
              <a:t>, </a:t>
            </a:r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ko-KR" altLang="en-US" dirty="0"/>
              <a:t>등 체크 후 자동으로 시계열 기본 </a:t>
            </a:r>
            <a:r>
              <a:rPr lang="en-US" altLang="ko-KR" dirty="0"/>
              <a:t>x</a:t>
            </a:r>
            <a:r>
              <a:rPr lang="ko-KR" altLang="en-US" dirty="0"/>
              <a:t>축으로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Input Data Check </a:t>
            </a:r>
            <a:r>
              <a:rPr lang="ko-KR" altLang="en-US" dirty="0"/>
              <a:t>완료 후 </a:t>
            </a:r>
            <a:r>
              <a:rPr lang="en-US" altLang="ko-KR" dirty="0"/>
              <a:t>View &amp; Decomposition / Forecast Modeling </a:t>
            </a:r>
            <a:r>
              <a:rPr lang="ko-KR" altLang="en-US" dirty="0"/>
              <a:t>기능 활성화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8DD7C8-3A34-45A4-BAFA-6B42C4256085}"/>
              </a:ext>
            </a:extLst>
          </p:cNvPr>
          <p:cNvGrpSpPr/>
          <p:nvPr/>
        </p:nvGrpSpPr>
        <p:grpSpPr>
          <a:xfrm>
            <a:off x="7331419" y="2621280"/>
            <a:ext cx="4013200" cy="1257309"/>
            <a:chOff x="7087579" y="2568880"/>
            <a:chExt cx="4013200" cy="1450513"/>
          </a:xfrm>
        </p:grpSpPr>
        <p:pic>
          <p:nvPicPr>
            <p:cNvPr id="1026" name="Picture 2" descr="The 4 H's of Writing Error Messages - 에러메시지 작성의 원칙, 4H">
              <a:extLst>
                <a:ext uri="{FF2B5EF4-FFF2-40B4-BE49-F238E27FC236}">
                  <a16:creationId xmlns:a16="http://schemas.microsoft.com/office/drawing/2014/main" id="{27FB7F77-259F-418C-9D5E-DF0FABD9DF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0" t="16169" r="7654" b="12336"/>
            <a:stretch/>
          </p:blipFill>
          <p:spPr bwMode="auto">
            <a:xfrm>
              <a:off x="7087579" y="2568880"/>
              <a:ext cx="4013200" cy="145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BEA0FA2-A950-48F6-8884-054C456C9BAF}"/>
                </a:ext>
              </a:extLst>
            </p:cNvPr>
            <p:cNvSpPr/>
            <p:nvPr/>
          </p:nvSpPr>
          <p:spPr>
            <a:xfrm>
              <a:off x="8028585" y="2900178"/>
              <a:ext cx="2944193" cy="542440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Input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Data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Type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Error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 Please select another data. (File -&gt; Read Data)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0162F6-2ACC-4F99-9F60-10444B72012D}"/>
              </a:ext>
            </a:extLst>
          </p:cNvPr>
          <p:cNvGrpSpPr/>
          <p:nvPr/>
        </p:nvGrpSpPr>
        <p:grpSpPr>
          <a:xfrm>
            <a:off x="7331419" y="5021754"/>
            <a:ext cx="4013200" cy="1362308"/>
            <a:chOff x="7087579" y="4277533"/>
            <a:chExt cx="4013200" cy="1450513"/>
          </a:xfrm>
        </p:grpSpPr>
        <p:pic>
          <p:nvPicPr>
            <p:cNvPr id="8" name="Picture 2" descr="The 4 H's of Writing Error Messages - 에러메시지 작성의 원칙, 4H">
              <a:extLst>
                <a:ext uri="{FF2B5EF4-FFF2-40B4-BE49-F238E27FC236}">
                  <a16:creationId xmlns:a16="http://schemas.microsoft.com/office/drawing/2014/main" id="{3BA7F544-0E0F-4DC8-9C7B-96D314294C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0" t="16169" r="7654" b="12336"/>
            <a:stretch/>
          </p:blipFill>
          <p:spPr bwMode="auto">
            <a:xfrm>
              <a:off x="7087579" y="4277533"/>
              <a:ext cx="4013200" cy="145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DBA349-53CA-4972-8E8A-6CFEBC356208}"/>
                </a:ext>
              </a:extLst>
            </p:cNvPr>
            <p:cNvSpPr/>
            <p:nvPr/>
          </p:nvSpPr>
          <p:spPr>
            <a:xfrm>
              <a:off x="8028585" y="4614594"/>
              <a:ext cx="2944193" cy="671804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Input Data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Check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Success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!!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From now on, Menu ‘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View&amp;Decompositon</a:t>
              </a:r>
              <a:r>
                <a:rPr lang="en-US" altLang="ko-KR" sz="1000" dirty="0">
                  <a:solidFill>
                    <a:schemeClr val="tx1"/>
                  </a:solidFill>
                </a:rPr>
                <a:t>’ and ‘Model Forecast’ are available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1499A24-9866-4357-A725-11489D386C1C}"/>
                </a:ext>
              </a:extLst>
            </p:cNvPr>
            <p:cNvSpPr/>
            <p:nvPr/>
          </p:nvSpPr>
          <p:spPr>
            <a:xfrm>
              <a:off x="7313042" y="4686018"/>
              <a:ext cx="665033" cy="65821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래픽 3" descr="확인 표시">
              <a:extLst>
                <a:ext uri="{FF2B5EF4-FFF2-40B4-BE49-F238E27FC236}">
                  <a16:creationId xmlns:a16="http://schemas.microsoft.com/office/drawing/2014/main" id="{95F0698B-F453-47E5-B1BF-0B688EF74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7988" y="4841414"/>
              <a:ext cx="370571" cy="370571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D9B580D-DA7D-4F4E-8B55-EF0A4606B6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45" t="12206" r="62278" b="78059"/>
          <a:stretch/>
        </p:blipFill>
        <p:spPr>
          <a:xfrm>
            <a:off x="605235" y="4823010"/>
            <a:ext cx="5607605" cy="16802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BB86C4-67B4-4838-80B2-9C01E05746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25" t="16666" r="71792" b="76593"/>
          <a:stretch/>
        </p:blipFill>
        <p:spPr>
          <a:xfrm>
            <a:off x="539195" y="2540485"/>
            <a:ext cx="5607605" cy="1338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0AC3E5-0389-4919-820C-6E5CB0962C81}"/>
              </a:ext>
            </a:extLst>
          </p:cNvPr>
          <p:cNvSpPr txBox="1"/>
          <p:nvPr/>
        </p:nvSpPr>
        <p:spPr>
          <a:xfrm>
            <a:off x="4399280" y="3282202"/>
            <a:ext cx="163576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View &amp; </a:t>
            </a:r>
            <a:r>
              <a:rPr lang="en-US" altLang="ko-KR" sz="1100" dirty="0" err="1">
                <a:solidFill>
                  <a:schemeClr val="bg2">
                    <a:lumMod val="75000"/>
                  </a:schemeClr>
                </a:solidFill>
              </a:rPr>
              <a:t>Decompostion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Model Forecast</a:t>
            </a:r>
          </a:p>
          <a:p>
            <a:endParaRPr lang="ko-KR" altLang="en-US" sz="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D0A4C99-199F-4D85-AA16-29DCD27119BE}"/>
              </a:ext>
            </a:extLst>
          </p:cNvPr>
          <p:cNvSpPr/>
          <p:nvPr/>
        </p:nvSpPr>
        <p:spPr>
          <a:xfrm>
            <a:off x="6567721" y="3171398"/>
            <a:ext cx="178519" cy="49333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4D53746-DBDC-43BB-BB00-7856839A187F}"/>
              </a:ext>
            </a:extLst>
          </p:cNvPr>
          <p:cNvSpPr/>
          <p:nvPr/>
        </p:nvSpPr>
        <p:spPr>
          <a:xfrm>
            <a:off x="6643938" y="5531343"/>
            <a:ext cx="178519" cy="49333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BBE48F-0D6B-4080-9BD4-BA5B9F1FBDF9}"/>
              </a:ext>
            </a:extLst>
          </p:cNvPr>
          <p:cNvSpPr txBox="1"/>
          <p:nvPr/>
        </p:nvSpPr>
        <p:spPr>
          <a:xfrm>
            <a:off x="5466738" y="4018647"/>
            <a:ext cx="307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Input Data Type Error &gt;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D2014-8A3F-4FDE-8F04-6957459CBDEB}"/>
              </a:ext>
            </a:extLst>
          </p:cNvPr>
          <p:cNvSpPr txBox="1"/>
          <p:nvPr/>
        </p:nvSpPr>
        <p:spPr>
          <a:xfrm>
            <a:off x="5583578" y="6581356"/>
            <a:ext cx="307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Input Data Check Success &gt;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5CBC7-1898-44E2-8764-483970F43770}"/>
              </a:ext>
            </a:extLst>
          </p:cNvPr>
          <p:cNvSpPr txBox="1"/>
          <p:nvPr/>
        </p:nvSpPr>
        <p:spPr>
          <a:xfrm>
            <a:off x="5765347" y="5392843"/>
            <a:ext cx="81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Activate!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DFA031-5CAA-4E14-AB17-8036BB353635}"/>
              </a:ext>
            </a:extLst>
          </p:cNvPr>
          <p:cNvSpPr txBox="1"/>
          <p:nvPr/>
        </p:nvSpPr>
        <p:spPr>
          <a:xfrm>
            <a:off x="285195" y="823480"/>
            <a:ext cx="5363350" cy="105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Select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column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based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on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checkbox</a:t>
            </a:r>
            <a:r>
              <a:rPr lang="en-US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/>
              <a:t>Timeseries setting</a:t>
            </a:r>
            <a:r>
              <a:rPr lang="ko-KR" altLang="en-US" dirty="0"/>
              <a:t>을 통한 옵션 설정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Data Mode</a:t>
            </a:r>
            <a:r>
              <a:rPr lang="en-US" altLang="ko-KR" dirty="0"/>
              <a:t>, Decomposition Mode </a:t>
            </a:r>
            <a:r>
              <a:rPr lang="ko-KR" altLang="en-US" dirty="0"/>
              <a:t>존재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91FE19-FFFE-4878-B775-6662934E3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93"/>
          <a:stretch/>
        </p:blipFill>
        <p:spPr>
          <a:xfrm>
            <a:off x="1847069" y="2037460"/>
            <a:ext cx="2033130" cy="4379360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A8BF862-B7E5-46E9-8609-7F8D243F93C4}"/>
              </a:ext>
            </a:extLst>
          </p:cNvPr>
          <p:cNvGrpSpPr/>
          <p:nvPr/>
        </p:nvGrpSpPr>
        <p:grpSpPr>
          <a:xfrm>
            <a:off x="5913066" y="2317215"/>
            <a:ext cx="5764926" cy="3485335"/>
            <a:chOff x="5806816" y="1330045"/>
            <a:chExt cx="6012278" cy="3197505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7D77AB57-F9FF-4DFC-92CF-3CC1B64A6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520"/>
            <a:stretch/>
          </p:blipFill>
          <p:spPr>
            <a:xfrm>
              <a:off x="7177871" y="1477195"/>
              <a:ext cx="4641223" cy="3050355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B2EDF9D2-6952-49C7-838B-C0B2F0B18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4893" b="27323"/>
            <a:stretch/>
          </p:blipFill>
          <p:spPr>
            <a:xfrm>
              <a:off x="5806816" y="1330045"/>
              <a:ext cx="1372725" cy="3197504"/>
            </a:xfrm>
            <a:prstGeom prst="rect">
              <a:avLst/>
            </a:prstGeom>
          </p:spPr>
        </p:pic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734662C-0698-4575-9696-DF9FA7E16077}"/>
                </a:ext>
              </a:extLst>
            </p:cNvPr>
            <p:cNvSpPr/>
            <p:nvPr/>
          </p:nvSpPr>
          <p:spPr>
            <a:xfrm>
              <a:off x="6079776" y="4222052"/>
              <a:ext cx="1042343" cy="189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bg2">
                      <a:lumMod val="25000"/>
                    </a:schemeClr>
                  </a:solidFill>
                </a:rPr>
                <a:t>Timeseries Setting</a:t>
              </a:r>
              <a:endParaRPr lang="ko-KR" altLang="en-US" sz="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3D8A95A4-D5A8-4607-8807-A2438FAF0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885" r="84893" b="27323"/>
            <a:stretch/>
          </p:blipFill>
          <p:spPr>
            <a:xfrm>
              <a:off x="5873843" y="3413438"/>
              <a:ext cx="1372725" cy="1061609"/>
            </a:xfrm>
            <a:prstGeom prst="rect">
              <a:avLst/>
            </a:prstGeom>
          </p:spPr>
        </p:pic>
      </p:grpSp>
      <p:sp>
        <p:nvSpPr>
          <p:cNvPr id="2077" name="직사각형 2076">
            <a:extLst>
              <a:ext uri="{FF2B5EF4-FFF2-40B4-BE49-F238E27FC236}">
                <a16:creationId xmlns:a16="http://schemas.microsoft.com/office/drawing/2014/main" id="{8BBA9328-F380-4385-964A-366742BDE5BC}"/>
              </a:ext>
            </a:extLst>
          </p:cNvPr>
          <p:cNvSpPr/>
          <p:nvPr/>
        </p:nvSpPr>
        <p:spPr>
          <a:xfrm>
            <a:off x="7362897" y="2805805"/>
            <a:ext cx="4122055" cy="275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99" name="Picture 16">
            <a:extLst>
              <a:ext uri="{FF2B5EF4-FFF2-40B4-BE49-F238E27FC236}">
                <a16:creationId xmlns:a16="http://schemas.microsoft.com/office/drawing/2014/main" id="{C1D146E5-102E-4665-96CC-7EEB43E6B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95" y="2943473"/>
            <a:ext cx="4131315" cy="102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TextBox 2099">
            <a:extLst>
              <a:ext uri="{FF2B5EF4-FFF2-40B4-BE49-F238E27FC236}">
                <a16:creationId xmlns:a16="http://schemas.microsoft.com/office/drawing/2014/main" id="{254A451E-10D6-4E6F-AAC0-826FDA12ECF2}"/>
              </a:ext>
            </a:extLst>
          </p:cNvPr>
          <p:cNvSpPr txBox="1"/>
          <p:nvPr/>
        </p:nvSpPr>
        <p:spPr>
          <a:xfrm>
            <a:off x="8095055" y="2521467"/>
            <a:ext cx="2717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Time Series Plot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E74B0-0541-4078-9730-704979ECBC5F}"/>
              </a:ext>
            </a:extLst>
          </p:cNvPr>
          <p:cNvSpPr txBox="1"/>
          <p:nvPr/>
        </p:nvSpPr>
        <p:spPr>
          <a:xfrm>
            <a:off x="3456340" y="4707573"/>
            <a:ext cx="132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 Column (y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2EA0FE-6B67-434E-B0D5-EC995C43654C}"/>
              </a:ext>
            </a:extLst>
          </p:cNvPr>
          <p:cNvSpPr txBox="1"/>
          <p:nvPr/>
        </p:nvSpPr>
        <p:spPr>
          <a:xfrm>
            <a:off x="7631659" y="5825278"/>
            <a:ext cx="2649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Period Setting &amp; Decomposition OFF &gt;</a:t>
            </a:r>
            <a:endParaRPr lang="ko-KR" altLang="en-US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891B972-14FD-4D54-B5F6-9BF59CD5E5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096286" y="4830684"/>
            <a:ext cx="36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1BE021AD-42E3-49B3-8A47-E0760EC62436}"/>
              </a:ext>
            </a:extLst>
          </p:cNvPr>
          <p:cNvSpPr/>
          <p:nvPr/>
        </p:nvSpPr>
        <p:spPr>
          <a:xfrm>
            <a:off x="4957480" y="3057010"/>
            <a:ext cx="517921" cy="131503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F9EFFA47-17D2-42AA-9656-F4BBF031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BA558A04-53D1-4AD8-8C08-3D5B7B5E5BD8}"/>
              </a:ext>
            </a:extLst>
          </p:cNvPr>
          <p:cNvSpPr txBox="1">
            <a:spLocks/>
          </p:cNvSpPr>
          <p:nvPr/>
        </p:nvSpPr>
        <p:spPr>
          <a:xfrm>
            <a:off x="285195" y="38747"/>
            <a:ext cx="11384544" cy="8756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세부 메뉴 설명 </a:t>
            </a:r>
            <a:r>
              <a:rPr lang="en-US" altLang="ko-KR" sz="3200" b="1" dirty="0"/>
              <a:t>– View &amp; Decomposition (1/2)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5A53A-903A-49FC-8CD9-AB377D8DE649}"/>
              </a:ext>
            </a:extLst>
          </p:cNvPr>
          <p:cNvSpPr txBox="1"/>
          <p:nvPr/>
        </p:nvSpPr>
        <p:spPr>
          <a:xfrm>
            <a:off x="1958762" y="2301114"/>
            <a:ext cx="637427" cy="200055"/>
          </a:xfrm>
          <a:prstGeom prst="rect">
            <a:avLst/>
          </a:prstGeom>
          <a:solidFill>
            <a:srgbClr val="DCDAD5"/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Mode</a:t>
            </a:r>
            <a:endParaRPr lang="ko-KR" altLang="en-US" sz="7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2D68A3-FA4F-48E9-81C4-32C1909CA806}"/>
              </a:ext>
            </a:extLst>
          </p:cNvPr>
          <p:cNvSpPr txBox="1"/>
          <p:nvPr/>
        </p:nvSpPr>
        <p:spPr>
          <a:xfrm>
            <a:off x="3384763" y="2697252"/>
            <a:ext cx="132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 Column 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B052407-7E17-4EC8-B6DE-8FAFB160AF0B}"/>
              </a:ext>
            </a:extLst>
          </p:cNvPr>
          <p:cNvCxnSpPr>
            <a:cxnSpLocks/>
          </p:cNvCxnSpPr>
          <p:nvPr/>
        </p:nvCxnSpPr>
        <p:spPr>
          <a:xfrm flipH="1">
            <a:off x="3037272" y="2834244"/>
            <a:ext cx="36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16">
            <a:extLst>
              <a:ext uri="{FF2B5EF4-FFF2-40B4-BE49-F238E27FC236}">
                <a16:creationId xmlns:a16="http://schemas.microsoft.com/office/drawing/2014/main" id="{B8162C30-58F6-41B2-9E47-89B7679F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131" y="4380366"/>
            <a:ext cx="4131315" cy="102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4662503-8B71-4DA5-A826-E99B409BF00A}"/>
              </a:ext>
            </a:extLst>
          </p:cNvPr>
          <p:cNvSpPr txBox="1"/>
          <p:nvPr/>
        </p:nvSpPr>
        <p:spPr>
          <a:xfrm>
            <a:off x="5863449" y="932993"/>
            <a:ext cx="5806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축은 </a:t>
            </a:r>
            <a:r>
              <a:rPr lang="en-US" altLang="ko-KR" dirty="0"/>
              <a:t>Time series index Y</a:t>
            </a:r>
            <a:r>
              <a:rPr lang="ko-KR" altLang="en-US" dirty="0"/>
              <a:t>축은 선택한 </a:t>
            </a:r>
            <a:r>
              <a:rPr lang="en-US" altLang="ko-KR" dirty="0"/>
              <a:t>column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컬럼별</a:t>
            </a:r>
            <a:r>
              <a:rPr lang="ko-KR" altLang="en-US" dirty="0"/>
              <a:t> 동일한 </a:t>
            </a:r>
            <a:r>
              <a:rPr lang="en-US" altLang="ko-KR" dirty="0"/>
              <a:t>x</a:t>
            </a:r>
            <a:r>
              <a:rPr lang="ko-KR" altLang="en-US" dirty="0"/>
              <a:t>축을 가지며 각각의 그래프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모드 </a:t>
            </a:r>
            <a:r>
              <a:rPr lang="en-US" altLang="ko-KR" dirty="0"/>
              <a:t>Data </a:t>
            </a:r>
            <a:r>
              <a:rPr lang="ko-KR" altLang="en-US" dirty="0"/>
              <a:t>시 </a:t>
            </a:r>
            <a:r>
              <a:rPr lang="en-US" altLang="ko-KR" dirty="0"/>
              <a:t>Decomposition</a:t>
            </a:r>
            <a:r>
              <a:rPr lang="ko-KR" altLang="en-US" dirty="0"/>
              <a:t>은</a:t>
            </a:r>
            <a:r>
              <a:rPr lang="en-US" altLang="ko-KR" dirty="0"/>
              <a:t> invisible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36F65D-0E20-4DDB-B7FD-6015183AD462}"/>
              </a:ext>
            </a:extLst>
          </p:cNvPr>
          <p:cNvSpPr txBox="1"/>
          <p:nvPr/>
        </p:nvSpPr>
        <p:spPr>
          <a:xfrm>
            <a:off x="7410381" y="2773957"/>
            <a:ext cx="822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Column - Profit</a:t>
            </a:r>
            <a:endParaRPr lang="ko-KR" altLang="en-US" sz="7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916C04-2770-4564-967B-893202657583}"/>
              </a:ext>
            </a:extLst>
          </p:cNvPr>
          <p:cNvSpPr txBox="1"/>
          <p:nvPr/>
        </p:nvSpPr>
        <p:spPr>
          <a:xfrm>
            <a:off x="7403754" y="4200141"/>
            <a:ext cx="9537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Column - Discount</a:t>
            </a:r>
            <a:endParaRPr lang="ko-KR" altLang="en-US" sz="700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805E323-1A31-4A21-889C-8558AC371E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95" t="12604" r="43996" b="2231"/>
          <a:stretch/>
        </p:blipFill>
        <p:spPr>
          <a:xfrm>
            <a:off x="3935040" y="5119669"/>
            <a:ext cx="253613" cy="9602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D449EF5-962C-492F-936B-F918D1E10EBB}"/>
              </a:ext>
            </a:extLst>
          </p:cNvPr>
          <p:cNvCxnSpPr>
            <a:cxnSpLocks/>
            <a:stCxn id="91" idx="3"/>
            <a:endCxn id="89" idx="1"/>
          </p:cNvCxnSpPr>
          <p:nvPr/>
        </p:nvCxnSpPr>
        <p:spPr>
          <a:xfrm flipV="1">
            <a:off x="3291852" y="5599811"/>
            <a:ext cx="64318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id="{0FF7A21F-8499-46E5-84E7-EC40D2E198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248" b="93739"/>
          <a:stretch/>
        </p:blipFill>
        <p:spPr>
          <a:xfrm>
            <a:off x="2837070" y="5523128"/>
            <a:ext cx="454782" cy="15336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240F4957-CD5F-4F18-85B9-6DED2DD195A3}"/>
              </a:ext>
            </a:extLst>
          </p:cNvPr>
          <p:cNvSpPr txBox="1"/>
          <p:nvPr/>
        </p:nvSpPr>
        <p:spPr>
          <a:xfrm>
            <a:off x="1977092" y="5480156"/>
            <a:ext cx="644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Arial Narrow" panose="020B0606020202030204" pitchFamily="34" charset="0"/>
              </a:rPr>
              <a:t>Period</a:t>
            </a:r>
            <a:endParaRPr lang="ko-KR" altLang="en-US" sz="1000" b="1" dirty="0">
              <a:latin typeface="Arial Narrow" panose="020B0606020202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8BA63C-3920-40AA-AFFE-5D9B09A9CE76}"/>
              </a:ext>
            </a:extLst>
          </p:cNvPr>
          <p:cNvSpPr txBox="1"/>
          <p:nvPr/>
        </p:nvSpPr>
        <p:spPr>
          <a:xfrm>
            <a:off x="1838046" y="5292296"/>
            <a:ext cx="1806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lt"/>
              </a:rPr>
              <a:t>Time Series Setting</a:t>
            </a:r>
            <a:endParaRPr lang="ko-KR" altLang="en-US" sz="900" b="1" dirty="0">
              <a:latin typeface="+mj-lt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8F28344-1D18-4C3F-B0C7-FC9197841294}"/>
              </a:ext>
            </a:extLst>
          </p:cNvPr>
          <p:cNvCxnSpPr>
            <a:cxnSpLocks/>
          </p:cNvCxnSpPr>
          <p:nvPr/>
        </p:nvCxnSpPr>
        <p:spPr>
          <a:xfrm flipH="1">
            <a:off x="3096286" y="4830684"/>
            <a:ext cx="36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>
            <a:extLst>
              <a:ext uri="{FF2B5EF4-FFF2-40B4-BE49-F238E27FC236}">
                <a16:creationId xmlns:a16="http://schemas.microsoft.com/office/drawing/2014/main" id="{5B70CC56-9C1E-4844-98AB-52998B3579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248" b="93739"/>
          <a:stretch/>
        </p:blipFill>
        <p:spPr>
          <a:xfrm>
            <a:off x="6391892" y="5057307"/>
            <a:ext cx="341967" cy="11532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540491C-1EF4-40D6-B87A-11C490116015}"/>
              </a:ext>
            </a:extLst>
          </p:cNvPr>
          <p:cNvSpPr txBox="1"/>
          <p:nvPr/>
        </p:nvSpPr>
        <p:spPr>
          <a:xfrm>
            <a:off x="5921210" y="5033899"/>
            <a:ext cx="6447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Arial Narrow" panose="020B0606020202030204" pitchFamily="34" charset="0"/>
              </a:rPr>
              <a:t>Period</a:t>
            </a:r>
            <a:endParaRPr lang="ko-KR" altLang="en-US" sz="600" b="1" dirty="0">
              <a:latin typeface="Arial Narrow" panose="020B0606020202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9235F3-B7AA-4CC4-B48F-B04E3E4145A1}"/>
              </a:ext>
            </a:extLst>
          </p:cNvPr>
          <p:cNvSpPr txBox="1"/>
          <p:nvPr/>
        </p:nvSpPr>
        <p:spPr>
          <a:xfrm>
            <a:off x="5921210" y="4865960"/>
            <a:ext cx="945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+mj-lt"/>
              </a:rPr>
              <a:t>Time Series Setting</a:t>
            </a:r>
            <a:endParaRPr lang="ko-KR" altLang="en-US" sz="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62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F19EDC7-BAB9-49DF-967C-1AB646156455}"/>
              </a:ext>
            </a:extLst>
          </p:cNvPr>
          <p:cNvSpPr txBox="1"/>
          <p:nvPr/>
        </p:nvSpPr>
        <p:spPr>
          <a:xfrm>
            <a:off x="10465657" y="10033190"/>
            <a:ext cx="178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Decomposition Mode &gt;</a:t>
            </a:r>
            <a:endParaRPr lang="ko-KR" altLang="en-US" sz="100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04764D05-04BA-46BA-A578-3D260A91ABE3}"/>
              </a:ext>
            </a:extLst>
          </p:cNvPr>
          <p:cNvSpPr txBox="1">
            <a:spLocks/>
          </p:cNvSpPr>
          <p:nvPr/>
        </p:nvSpPr>
        <p:spPr>
          <a:xfrm>
            <a:off x="285195" y="38747"/>
            <a:ext cx="11384544" cy="8756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세부 메뉴 설명 </a:t>
            </a:r>
            <a:r>
              <a:rPr lang="en-US" altLang="ko-KR" sz="3200" b="1" dirty="0"/>
              <a:t>– View &amp; Decomposition (2/2)</a:t>
            </a:r>
            <a:endParaRPr lang="ko-KR" altLang="en-US" sz="32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7D447A0-C1E6-4C38-B0DD-FD34D794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93"/>
          <a:stretch/>
        </p:blipFill>
        <p:spPr>
          <a:xfrm>
            <a:off x="1847069" y="2037460"/>
            <a:ext cx="2033130" cy="43793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D884F90-0D3D-4D28-BECB-888B9CA83CAB}"/>
              </a:ext>
            </a:extLst>
          </p:cNvPr>
          <p:cNvSpPr txBox="1"/>
          <p:nvPr/>
        </p:nvSpPr>
        <p:spPr>
          <a:xfrm>
            <a:off x="3456340" y="4707573"/>
            <a:ext cx="132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 Column (y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6F96CF-A45F-4441-8249-52324EE90D3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096286" y="4830684"/>
            <a:ext cx="36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D485E7-17C2-4C60-897C-C3EB29BB3DB0}"/>
              </a:ext>
            </a:extLst>
          </p:cNvPr>
          <p:cNvSpPr txBox="1"/>
          <p:nvPr/>
        </p:nvSpPr>
        <p:spPr>
          <a:xfrm>
            <a:off x="1958762" y="2301114"/>
            <a:ext cx="637427" cy="200055"/>
          </a:xfrm>
          <a:prstGeom prst="rect">
            <a:avLst/>
          </a:prstGeom>
          <a:solidFill>
            <a:srgbClr val="DCDAD5"/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Mode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D62FDB-6A85-4F2A-8A8D-6752E9A4669C}"/>
              </a:ext>
            </a:extLst>
          </p:cNvPr>
          <p:cNvSpPr txBox="1"/>
          <p:nvPr/>
        </p:nvSpPr>
        <p:spPr>
          <a:xfrm>
            <a:off x="3384763" y="2697252"/>
            <a:ext cx="132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 Column (x</a:t>
            </a:r>
            <a:r>
              <a:rPr lang="ko-KR" altLang="en-US" sz="1000" dirty="0"/>
              <a:t>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6159DD-C9B0-4A18-8A6E-20E59026859A}"/>
              </a:ext>
            </a:extLst>
          </p:cNvPr>
          <p:cNvCxnSpPr>
            <a:cxnSpLocks/>
          </p:cNvCxnSpPr>
          <p:nvPr/>
        </p:nvCxnSpPr>
        <p:spPr>
          <a:xfrm flipH="1">
            <a:off x="3037272" y="2834244"/>
            <a:ext cx="36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7BF44F-7AE7-4A3B-B2A5-06F9D5551EDA}"/>
              </a:ext>
            </a:extLst>
          </p:cNvPr>
          <p:cNvSpPr txBox="1"/>
          <p:nvPr/>
        </p:nvSpPr>
        <p:spPr>
          <a:xfrm>
            <a:off x="2863634" y="2378301"/>
            <a:ext cx="637427" cy="77023"/>
          </a:xfrm>
          <a:prstGeom prst="rect">
            <a:avLst/>
          </a:prstGeom>
          <a:solidFill>
            <a:srgbClr val="DCDAD5"/>
          </a:solidFill>
        </p:spPr>
        <p:txBody>
          <a:bodyPr wrap="square" rtlCol="0">
            <a:spAutoFit/>
          </a:bodyPr>
          <a:lstStyle/>
          <a:p>
            <a:endParaRPr lang="ko-KR" altLang="en-US" sz="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BF0A4E-6401-4284-B4AF-F42637124BF8}"/>
              </a:ext>
            </a:extLst>
          </p:cNvPr>
          <p:cNvSpPr txBox="1"/>
          <p:nvPr/>
        </p:nvSpPr>
        <p:spPr>
          <a:xfrm>
            <a:off x="2779266" y="2306194"/>
            <a:ext cx="8846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Decomposition</a:t>
            </a:r>
            <a:endParaRPr lang="ko-KR" altLang="en-US" sz="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579C24-8424-46FB-8624-10C531BDDC26}"/>
              </a:ext>
            </a:extLst>
          </p:cNvPr>
          <p:cNvSpPr txBox="1"/>
          <p:nvPr/>
        </p:nvSpPr>
        <p:spPr>
          <a:xfrm>
            <a:off x="285195" y="823480"/>
            <a:ext cx="5363350" cy="105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Select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column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based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on</a:t>
            </a:r>
            <a:r>
              <a:rPr lang="ko-KR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dirty="0" err="1">
                <a:solidFill>
                  <a:srgbClr val="202124"/>
                </a:solidFill>
                <a:latin typeface="Arial Unicode MS"/>
                <a:ea typeface="inherit"/>
              </a:rPr>
              <a:t>checkbox</a:t>
            </a:r>
            <a:r>
              <a:rPr lang="en-US" altLang="ko-KR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/>
              <a:t>Timeseries setting</a:t>
            </a:r>
            <a:r>
              <a:rPr lang="ko-KR" altLang="en-US" dirty="0"/>
              <a:t>을 통한 옵션 설정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/>
              <a:t>Data Mode, </a:t>
            </a:r>
            <a:r>
              <a:rPr lang="en-US" altLang="ko-KR" dirty="0">
                <a:solidFill>
                  <a:srgbClr val="FF0000"/>
                </a:solidFill>
              </a:rPr>
              <a:t>Decomposition Mode </a:t>
            </a:r>
            <a:r>
              <a:rPr lang="ko-KR" altLang="en-US" dirty="0"/>
              <a:t>존재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213786-B253-421D-A1B2-BB8EDBC2BF4A}"/>
              </a:ext>
            </a:extLst>
          </p:cNvPr>
          <p:cNvSpPr txBox="1"/>
          <p:nvPr/>
        </p:nvSpPr>
        <p:spPr>
          <a:xfrm>
            <a:off x="5863449" y="932993"/>
            <a:ext cx="5806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축은 </a:t>
            </a:r>
            <a:r>
              <a:rPr lang="en-US" altLang="ko-KR" dirty="0"/>
              <a:t>Time series index Y</a:t>
            </a:r>
            <a:r>
              <a:rPr lang="ko-KR" altLang="en-US" dirty="0"/>
              <a:t>축은 선택한 </a:t>
            </a:r>
            <a:r>
              <a:rPr lang="en-US" altLang="ko-KR" dirty="0"/>
              <a:t>column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컬럼별</a:t>
            </a:r>
            <a:r>
              <a:rPr lang="ko-KR" altLang="en-US" dirty="0"/>
              <a:t> 동일한 </a:t>
            </a:r>
            <a:r>
              <a:rPr lang="en-US" altLang="ko-KR" dirty="0"/>
              <a:t>x</a:t>
            </a:r>
            <a:r>
              <a:rPr lang="ko-KR" altLang="en-US" dirty="0"/>
              <a:t>축을 가지며 각각의 그래프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모드 </a:t>
            </a:r>
            <a:r>
              <a:rPr lang="en-US" altLang="ko-KR" dirty="0"/>
              <a:t>Decomposition</a:t>
            </a:r>
            <a:r>
              <a:rPr lang="ko-KR" altLang="en-US" dirty="0"/>
              <a:t>시 </a:t>
            </a:r>
            <a:r>
              <a:rPr lang="en-US" altLang="ko-KR" dirty="0"/>
              <a:t>Decomposition </a:t>
            </a:r>
            <a:r>
              <a:rPr lang="ko-KR" altLang="en-US" dirty="0"/>
              <a:t>창 활성화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8D7AFF8-793D-4EE9-8F58-3F1527C24A68}"/>
              </a:ext>
            </a:extLst>
          </p:cNvPr>
          <p:cNvSpPr/>
          <p:nvPr/>
        </p:nvSpPr>
        <p:spPr>
          <a:xfrm>
            <a:off x="4957480" y="3057010"/>
            <a:ext cx="517921" cy="131503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E6DBC38-7D88-45EE-B95E-2B1D440DBC74}"/>
              </a:ext>
            </a:extLst>
          </p:cNvPr>
          <p:cNvGrpSpPr/>
          <p:nvPr/>
        </p:nvGrpSpPr>
        <p:grpSpPr>
          <a:xfrm>
            <a:off x="5913066" y="2317215"/>
            <a:ext cx="5764926" cy="3485335"/>
            <a:chOff x="5806816" y="1330045"/>
            <a:chExt cx="6012278" cy="319750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0F96502-745A-4F0D-83E4-9E4143158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520"/>
            <a:stretch/>
          </p:blipFill>
          <p:spPr>
            <a:xfrm>
              <a:off x="7177871" y="1477195"/>
              <a:ext cx="4641223" cy="3050355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13042F2-DEC4-4B69-BD3C-4C5C1B1A0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4893" b="27323"/>
            <a:stretch/>
          </p:blipFill>
          <p:spPr>
            <a:xfrm>
              <a:off x="5806816" y="1330045"/>
              <a:ext cx="1372725" cy="319750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C5BB7-AADB-48F2-A1BC-F557B05D4C8F}"/>
                </a:ext>
              </a:extLst>
            </p:cNvPr>
            <p:cNvSpPr/>
            <p:nvPr/>
          </p:nvSpPr>
          <p:spPr>
            <a:xfrm>
              <a:off x="6079776" y="4222052"/>
              <a:ext cx="1042343" cy="189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bg2">
                      <a:lumMod val="25000"/>
                    </a:schemeClr>
                  </a:solidFill>
                </a:rPr>
                <a:t>Timeseries Setting</a:t>
              </a:r>
              <a:endParaRPr lang="ko-KR" altLang="en-US" sz="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3F9567A-42A9-4497-BEDA-8C1CAADF1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885" r="84893" b="27323"/>
            <a:stretch/>
          </p:blipFill>
          <p:spPr>
            <a:xfrm>
              <a:off x="5873843" y="3413438"/>
              <a:ext cx="1372725" cy="1061609"/>
            </a:xfrm>
            <a:prstGeom prst="rect">
              <a:avLst/>
            </a:prstGeom>
          </p:spPr>
        </p:pic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CB3629-CFAA-4EF2-9580-F488410C8E52}"/>
              </a:ext>
            </a:extLst>
          </p:cNvPr>
          <p:cNvSpPr/>
          <p:nvPr/>
        </p:nvSpPr>
        <p:spPr>
          <a:xfrm>
            <a:off x="7362897" y="2805805"/>
            <a:ext cx="4122055" cy="2752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29606D-78B4-454E-A9A8-A36EC1358DE4}"/>
              </a:ext>
            </a:extLst>
          </p:cNvPr>
          <p:cNvSpPr txBox="1"/>
          <p:nvPr/>
        </p:nvSpPr>
        <p:spPr>
          <a:xfrm>
            <a:off x="7631659" y="5825278"/>
            <a:ext cx="2649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Period Setting &amp; Decomposition OFF &gt;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13464E-719C-4E94-803B-751E4AE4DE49}"/>
              </a:ext>
            </a:extLst>
          </p:cNvPr>
          <p:cNvSpPr/>
          <p:nvPr/>
        </p:nvSpPr>
        <p:spPr>
          <a:xfrm>
            <a:off x="7509180" y="2571962"/>
            <a:ext cx="3475432" cy="2382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AFF497-D966-42B1-BFA8-05570AF8FB88}"/>
              </a:ext>
            </a:extLst>
          </p:cNvPr>
          <p:cNvSpPr/>
          <p:nvPr/>
        </p:nvSpPr>
        <p:spPr>
          <a:xfrm>
            <a:off x="7509180" y="2571961"/>
            <a:ext cx="3987746" cy="2821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21F7B137-7BF4-417E-8BDC-9D34FE39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34" y="2966692"/>
            <a:ext cx="3889078" cy="9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069F5ABC-620E-4744-826D-CFCB29AB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87" y="4255733"/>
            <a:ext cx="3889078" cy="116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E74E9A-0181-4566-A71F-D973E4D4B883}"/>
              </a:ext>
            </a:extLst>
          </p:cNvPr>
          <p:cNvSpPr txBox="1"/>
          <p:nvPr/>
        </p:nvSpPr>
        <p:spPr>
          <a:xfrm>
            <a:off x="7410381" y="2773957"/>
            <a:ext cx="822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Column - Profit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3A13A-82B9-45CA-B8CC-CF9B7ADDBE40}"/>
              </a:ext>
            </a:extLst>
          </p:cNvPr>
          <p:cNvSpPr txBox="1"/>
          <p:nvPr/>
        </p:nvSpPr>
        <p:spPr>
          <a:xfrm>
            <a:off x="9005526" y="2525091"/>
            <a:ext cx="1516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Decomposition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D8BB3-4719-460D-9F92-7126258210FE}"/>
              </a:ext>
            </a:extLst>
          </p:cNvPr>
          <p:cNvSpPr txBox="1"/>
          <p:nvPr/>
        </p:nvSpPr>
        <p:spPr>
          <a:xfrm>
            <a:off x="7415734" y="4020236"/>
            <a:ext cx="9537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Column - Discount</a:t>
            </a:r>
            <a:endParaRPr lang="ko-KR" altLang="en-US" sz="7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F4043DF-0F85-4E9E-89E5-750272F3E0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248" b="93739"/>
          <a:stretch/>
        </p:blipFill>
        <p:spPr>
          <a:xfrm>
            <a:off x="6391892" y="5057307"/>
            <a:ext cx="341967" cy="11532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2D3ACD8-DAE9-42D9-8C55-A74B37A8B962}"/>
              </a:ext>
            </a:extLst>
          </p:cNvPr>
          <p:cNvSpPr txBox="1"/>
          <p:nvPr/>
        </p:nvSpPr>
        <p:spPr>
          <a:xfrm>
            <a:off x="5870411" y="5033899"/>
            <a:ext cx="6447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Arial Narrow" panose="020B0606020202030204" pitchFamily="34" charset="0"/>
              </a:rPr>
              <a:t>Period</a:t>
            </a:r>
            <a:endParaRPr lang="ko-KR" altLang="en-US" sz="600" b="1" dirty="0">
              <a:latin typeface="Arial Narrow" panose="020B0606020202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709750-AA27-471B-AFD6-052CE873C969}"/>
              </a:ext>
            </a:extLst>
          </p:cNvPr>
          <p:cNvSpPr txBox="1"/>
          <p:nvPr/>
        </p:nvSpPr>
        <p:spPr>
          <a:xfrm>
            <a:off x="5921210" y="4865960"/>
            <a:ext cx="945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+mj-lt"/>
              </a:rPr>
              <a:t>Time Series Setting</a:t>
            </a:r>
            <a:endParaRPr lang="ko-KR" altLang="en-US" sz="600" b="1" dirty="0">
              <a:latin typeface="+mj-lt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A806250-C186-4383-B2AE-3EDC5816FD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295" t="12604" r="43996" b="2231"/>
          <a:stretch/>
        </p:blipFill>
        <p:spPr>
          <a:xfrm>
            <a:off x="3935040" y="5119669"/>
            <a:ext cx="253613" cy="9602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762B579-03D8-4672-8095-884795F9EEF3}"/>
              </a:ext>
            </a:extLst>
          </p:cNvPr>
          <p:cNvCxnSpPr>
            <a:cxnSpLocks/>
            <a:stCxn id="67" idx="3"/>
            <a:endCxn id="64" idx="1"/>
          </p:cNvCxnSpPr>
          <p:nvPr/>
        </p:nvCxnSpPr>
        <p:spPr>
          <a:xfrm flipV="1">
            <a:off x="3235972" y="5599811"/>
            <a:ext cx="69906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58A71B6A-413A-4C18-B0FB-27CD9EA8BA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248" b="93739"/>
          <a:stretch/>
        </p:blipFill>
        <p:spPr>
          <a:xfrm>
            <a:off x="2781190" y="5523128"/>
            <a:ext cx="454782" cy="15336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D50D34C-1010-4B73-B8A5-FE94E9DBC43B}"/>
              </a:ext>
            </a:extLst>
          </p:cNvPr>
          <p:cNvSpPr txBox="1"/>
          <p:nvPr/>
        </p:nvSpPr>
        <p:spPr>
          <a:xfrm>
            <a:off x="1861946" y="5480156"/>
            <a:ext cx="644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Arial Narrow" panose="020B0606020202030204" pitchFamily="34" charset="0"/>
              </a:rPr>
              <a:t>Period</a:t>
            </a:r>
            <a:endParaRPr lang="ko-KR" altLang="en-US" sz="1000" b="1" dirty="0">
              <a:latin typeface="Arial Narrow" panose="020B0606020202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8969E1-3F49-43F4-BAEE-802D3754742C}"/>
              </a:ext>
            </a:extLst>
          </p:cNvPr>
          <p:cNvSpPr txBox="1"/>
          <p:nvPr/>
        </p:nvSpPr>
        <p:spPr>
          <a:xfrm>
            <a:off x="1838046" y="5292296"/>
            <a:ext cx="1806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lt"/>
              </a:rPr>
              <a:t>Time Series Setting</a:t>
            </a:r>
            <a:endParaRPr lang="ko-KR" altLang="en-US" sz="900" b="1" dirty="0">
              <a:latin typeface="+mj-lt"/>
            </a:endParaRPr>
          </a:p>
        </p:txBody>
      </p:sp>
      <p:pic>
        <p:nvPicPr>
          <p:cNvPr id="70" name="Picture 2" descr="라디오 버튼 (Radio Button)">
            <a:extLst>
              <a:ext uri="{FF2B5EF4-FFF2-40B4-BE49-F238E27FC236}">
                <a16:creationId xmlns:a16="http://schemas.microsoft.com/office/drawing/2014/main" id="{7029D219-218E-49BD-A25D-C69ADFD9C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t="24067" r="23495" b="25186"/>
          <a:stretch/>
        </p:blipFill>
        <p:spPr bwMode="auto">
          <a:xfrm>
            <a:off x="2781189" y="5730651"/>
            <a:ext cx="949139" cy="5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764D2FCB-42E9-44DC-B33E-4C2459842D00}"/>
              </a:ext>
            </a:extLst>
          </p:cNvPr>
          <p:cNvSpPr/>
          <p:nvPr/>
        </p:nvSpPr>
        <p:spPr>
          <a:xfrm>
            <a:off x="2976312" y="6099537"/>
            <a:ext cx="805878" cy="200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Multiplicative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2" name="Picture 2" descr="라디오 버튼 (Radio Button)">
            <a:extLst>
              <a:ext uri="{FF2B5EF4-FFF2-40B4-BE49-F238E27FC236}">
                <a16:creationId xmlns:a16="http://schemas.microsoft.com/office/drawing/2014/main" id="{2035FAAB-4495-44CB-A59D-44AC992F1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t="24067" r="23495" b="60381"/>
          <a:stretch/>
        </p:blipFill>
        <p:spPr bwMode="auto">
          <a:xfrm>
            <a:off x="2780127" y="5941640"/>
            <a:ext cx="949139" cy="1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A348A404-33C2-43C9-9116-688A77B8296D}"/>
              </a:ext>
            </a:extLst>
          </p:cNvPr>
          <p:cNvSpPr/>
          <p:nvPr/>
        </p:nvSpPr>
        <p:spPr>
          <a:xfrm>
            <a:off x="2977518" y="5735130"/>
            <a:ext cx="805878" cy="17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DBCD38-1822-4C79-9009-D99BFC72DB99}"/>
              </a:ext>
            </a:extLst>
          </p:cNvPr>
          <p:cNvSpPr txBox="1"/>
          <p:nvPr/>
        </p:nvSpPr>
        <p:spPr>
          <a:xfrm>
            <a:off x="1857248" y="5719323"/>
            <a:ext cx="990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Arial Narrow" panose="020B0606020202030204" pitchFamily="34" charset="0"/>
              </a:rPr>
              <a:t>Decomposition</a:t>
            </a:r>
            <a:endParaRPr lang="ko-KR" altLang="en-US" sz="1000" b="1" dirty="0">
              <a:latin typeface="Arial Narrow" panose="020B0606020202030204" pitchFamily="34" charset="0"/>
            </a:endParaRPr>
          </a:p>
        </p:txBody>
      </p:sp>
      <p:pic>
        <p:nvPicPr>
          <p:cNvPr id="77" name="Picture 2" descr="라디오 버튼 (Radio Button)">
            <a:extLst>
              <a:ext uri="{FF2B5EF4-FFF2-40B4-BE49-F238E27FC236}">
                <a16:creationId xmlns:a16="http://schemas.microsoft.com/office/drawing/2014/main" id="{426E85DD-E346-4170-8749-3A388F273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t="39481" r="23495" b="44966"/>
          <a:stretch/>
        </p:blipFill>
        <p:spPr bwMode="auto">
          <a:xfrm>
            <a:off x="2775047" y="5901032"/>
            <a:ext cx="949139" cy="1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0540D7D7-E846-4DB8-8D3E-4F87872C74AC}"/>
              </a:ext>
            </a:extLst>
          </p:cNvPr>
          <p:cNvSpPr/>
          <p:nvPr/>
        </p:nvSpPr>
        <p:spPr>
          <a:xfrm>
            <a:off x="2976312" y="5917567"/>
            <a:ext cx="798975" cy="17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Additive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8" name="Picture 2" descr="라디오 버튼 (Radio Button)">
            <a:extLst>
              <a:ext uri="{FF2B5EF4-FFF2-40B4-BE49-F238E27FC236}">
                <a16:creationId xmlns:a16="http://schemas.microsoft.com/office/drawing/2014/main" id="{D2D4CCAD-0181-464E-B573-FEBF22D9F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t="24067" r="23495" b="25186"/>
          <a:stretch/>
        </p:blipFill>
        <p:spPr bwMode="auto">
          <a:xfrm>
            <a:off x="6423000" y="5214086"/>
            <a:ext cx="705973" cy="5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D2B622-09EB-4D6B-A091-037B87F17639}"/>
              </a:ext>
            </a:extLst>
          </p:cNvPr>
          <p:cNvSpPr/>
          <p:nvPr/>
        </p:nvSpPr>
        <p:spPr>
          <a:xfrm>
            <a:off x="6564207" y="5566904"/>
            <a:ext cx="653332" cy="21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Multiplicative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80" name="Picture 2" descr="라디오 버튼 (Radio Button)">
            <a:extLst>
              <a:ext uri="{FF2B5EF4-FFF2-40B4-BE49-F238E27FC236}">
                <a16:creationId xmlns:a16="http://schemas.microsoft.com/office/drawing/2014/main" id="{5889DCAA-3E09-4F66-9862-56EF7A21F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t="24067" r="23495" b="60381"/>
          <a:stretch/>
        </p:blipFill>
        <p:spPr bwMode="auto">
          <a:xfrm>
            <a:off x="6421938" y="5425075"/>
            <a:ext cx="705973" cy="1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793C2C40-8C0F-4CD5-9631-7A76E939B01C}"/>
              </a:ext>
            </a:extLst>
          </p:cNvPr>
          <p:cNvSpPr/>
          <p:nvPr/>
        </p:nvSpPr>
        <p:spPr>
          <a:xfrm>
            <a:off x="6619329" y="5218565"/>
            <a:ext cx="599415" cy="17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OFF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82" name="Picture 2" descr="라디오 버튼 (Radio Button)">
            <a:extLst>
              <a:ext uri="{FF2B5EF4-FFF2-40B4-BE49-F238E27FC236}">
                <a16:creationId xmlns:a16="http://schemas.microsoft.com/office/drawing/2014/main" id="{102D90E8-26C6-4592-B8FD-DDEC2C897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6" t="39481" r="23495" b="44966"/>
          <a:stretch/>
        </p:blipFill>
        <p:spPr bwMode="auto">
          <a:xfrm>
            <a:off x="6425324" y="5384467"/>
            <a:ext cx="705973" cy="1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E9B3F0-6F73-444F-B46B-636916639EE5}"/>
              </a:ext>
            </a:extLst>
          </p:cNvPr>
          <p:cNvSpPr/>
          <p:nvPr/>
        </p:nvSpPr>
        <p:spPr>
          <a:xfrm>
            <a:off x="6618123" y="5401002"/>
            <a:ext cx="594281" cy="17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Additive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F666EE-D9DE-429A-9B07-E92A7961ED03}"/>
              </a:ext>
            </a:extLst>
          </p:cNvPr>
          <p:cNvSpPr txBox="1"/>
          <p:nvPr/>
        </p:nvSpPr>
        <p:spPr>
          <a:xfrm>
            <a:off x="5858406" y="5208100"/>
            <a:ext cx="990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Arial Narrow" panose="020B0606020202030204" pitchFamily="34" charset="0"/>
              </a:rPr>
              <a:t>Decomposition</a:t>
            </a:r>
            <a:endParaRPr lang="ko-KR" altLang="en-US" sz="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FF23C69-EED9-42F1-BAA3-08A118BD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28" y="108489"/>
            <a:ext cx="11384544" cy="875654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3200" b="1" dirty="0"/>
              <a:t>3. Input Data Check ~ </a:t>
            </a:r>
            <a:r>
              <a:rPr lang="en-US" altLang="ko-KR" sz="3200" b="1" dirty="0" err="1"/>
              <a:t>View&amp;Decomposition</a:t>
            </a:r>
            <a:r>
              <a:rPr lang="en-US" altLang="ko-KR" sz="3200" b="1" dirty="0"/>
              <a:t> Flow chart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EC9BE-9D2A-402D-8129-2113A79E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1047115"/>
            <a:ext cx="4637088" cy="56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0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021B9-7D25-424A-99C8-97F77C2E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936625"/>
            <a:ext cx="10515600" cy="4351338"/>
          </a:xfrm>
        </p:spPr>
        <p:txBody>
          <a:bodyPr/>
          <a:lstStyle/>
          <a:p>
            <a:r>
              <a:rPr lang="en-US" altLang="ko-KR" dirty="0"/>
              <a:t>RPI4 + YOLO V3 </a:t>
            </a:r>
          </a:p>
          <a:p>
            <a:pPr lvl="1">
              <a:buFontTx/>
              <a:buChar char="-"/>
            </a:pPr>
            <a:r>
              <a:rPr lang="ko-KR" altLang="en-US" dirty="0"/>
              <a:t>결론 </a:t>
            </a:r>
            <a:r>
              <a:rPr lang="en-US" altLang="ko-KR" dirty="0"/>
              <a:t>: CPU </a:t>
            </a:r>
            <a:r>
              <a:rPr lang="ko-KR" altLang="en-US" dirty="0"/>
              <a:t>성능 부족으로 인한 실시간 </a:t>
            </a:r>
            <a:r>
              <a:rPr lang="en-US" altLang="ko-KR" dirty="0"/>
              <a:t>FPS </a:t>
            </a:r>
            <a:r>
              <a:rPr lang="ko-KR" altLang="en-US" dirty="0"/>
              <a:t>부족 </a:t>
            </a:r>
            <a:r>
              <a:rPr lang="en-US" altLang="ko-KR" dirty="0"/>
              <a:t>(0.1 fps)</a:t>
            </a:r>
          </a:p>
          <a:p>
            <a:pPr lvl="1">
              <a:buFontTx/>
              <a:buChar char="-"/>
            </a:pPr>
            <a:r>
              <a:rPr lang="ko-KR" altLang="en-US" dirty="0"/>
              <a:t>차후 진행 </a:t>
            </a:r>
            <a:r>
              <a:rPr lang="en-US" altLang="ko-KR" dirty="0"/>
              <a:t>: </a:t>
            </a:r>
            <a:r>
              <a:rPr lang="ko-KR" altLang="en-US" dirty="0"/>
              <a:t>이미지 영상 </a:t>
            </a:r>
            <a:r>
              <a:rPr lang="en-US" altLang="ko-KR" dirty="0"/>
              <a:t>resize </a:t>
            </a:r>
            <a:r>
              <a:rPr lang="ko-KR" altLang="en-US" dirty="0"/>
              <a:t>및 웹 스트리밍 서버 설치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Jetson Nano + YOLO V3 </a:t>
            </a:r>
          </a:p>
          <a:p>
            <a:pPr lvl="1">
              <a:buFontTx/>
              <a:buChar char="-"/>
            </a:pPr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평균 </a:t>
            </a:r>
            <a:r>
              <a:rPr lang="en-US" altLang="ko-KR" dirty="0"/>
              <a:t>5fps </a:t>
            </a:r>
            <a:r>
              <a:rPr lang="ko-KR" altLang="en-US" dirty="0"/>
              <a:t>정도 및 설치 구동완료 </a:t>
            </a:r>
            <a:r>
              <a:rPr lang="en-US" altLang="ko-KR" dirty="0"/>
              <a:t>(OPENCV + CUDA)</a:t>
            </a:r>
          </a:p>
          <a:p>
            <a:pPr lvl="1">
              <a:buFontTx/>
              <a:buChar char="-"/>
            </a:pPr>
            <a:r>
              <a:rPr lang="ko-KR" altLang="en-US" dirty="0"/>
              <a:t>차후 진행 </a:t>
            </a:r>
            <a:r>
              <a:rPr lang="en-US" altLang="ko-KR" dirty="0"/>
              <a:t>: </a:t>
            </a:r>
            <a:r>
              <a:rPr lang="ko-KR" altLang="en-US" dirty="0"/>
              <a:t>이미지 영상 </a:t>
            </a:r>
            <a:r>
              <a:rPr lang="en-US" altLang="ko-KR" dirty="0"/>
              <a:t>resize </a:t>
            </a:r>
            <a:r>
              <a:rPr lang="ko-KR" altLang="en-US" dirty="0"/>
              <a:t>및 성능 개선 방법 탐구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6239CB3-3581-4ED2-8B3D-6DDC514CE9D8}"/>
              </a:ext>
            </a:extLst>
          </p:cNvPr>
          <p:cNvSpPr txBox="1">
            <a:spLocks/>
          </p:cNvSpPr>
          <p:nvPr/>
        </p:nvSpPr>
        <p:spPr>
          <a:xfrm>
            <a:off x="403728" y="108489"/>
            <a:ext cx="11384544" cy="8756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200" b="1" dirty="0"/>
              <a:t>4. RPI4 &amp; Jetson Nano Object Detection – YOLO V3 </a:t>
            </a:r>
            <a:r>
              <a:rPr lang="ko-KR" altLang="en-US" sz="3200" b="1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72552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696</Words>
  <Application>Microsoft Office PowerPoint</Application>
  <PresentationFormat>와이드스크린</PresentationFormat>
  <Paragraphs>132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 Unicode MS</vt:lpstr>
      <vt:lpstr>inherit</vt:lpstr>
      <vt:lpstr>굴림</vt:lpstr>
      <vt:lpstr>맑은 고딕</vt:lpstr>
      <vt:lpstr>Arial</vt:lpstr>
      <vt:lpstr>Arial Narrow</vt:lpstr>
      <vt:lpstr>Office 테마</vt:lpstr>
      <vt:lpstr>스마트공장 제조혁신을 위한 AI 프레임워크 개발 (Development of AI Framework for Manufacturing Innovation of Smart Factory)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관련 기술 개발</dc:title>
  <dc:creator>SMKim</dc:creator>
  <cp:lastModifiedBy>SMKim</cp:lastModifiedBy>
  <cp:revision>103</cp:revision>
  <dcterms:created xsi:type="dcterms:W3CDTF">2021-01-07T09:35:27Z</dcterms:created>
  <dcterms:modified xsi:type="dcterms:W3CDTF">2021-01-15T09:03:05Z</dcterms:modified>
</cp:coreProperties>
</file>