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90" userDrawn="1">
          <p15:clr>
            <a:srgbClr val="A4A3A4"/>
          </p15:clr>
        </p15:guide>
        <p15:guide id="2" pos="6758" userDrawn="1">
          <p15:clr>
            <a:srgbClr val="A4A3A4"/>
          </p15:clr>
        </p15:guide>
        <p15:guide id="3" pos="12133" userDrawn="1">
          <p15:clr>
            <a:srgbClr val="A4A3A4"/>
          </p15:clr>
        </p15:guide>
        <p15:guide id="4" pos="1360" userDrawn="1">
          <p15:clr>
            <a:srgbClr val="A4A3A4"/>
          </p15:clr>
        </p15:guide>
        <p15:guide id="5" orient="horz" pos="1393" userDrawn="1">
          <p15:clr>
            <a:srgbClr val="A4A3A4"/>
          </p15:clr>
        </p15:guide>
        <p15:guide id="6" orient="horz" pos="17678" userDrawn="1">
          <p15:clr>
            <a:srgbClr val="A4A3A4"/>
          </p15:clr>
        </p15:guide>
        <p15:guide id="7" pos="430" userDrawn="1">
          <p15:clr>
            <a:srgbClr val="A4A3A4"/>
          </p15:clr>
        </p15:guide>
        <p15:guide id="8" pos="13176" userDrawn="1">
          <p15:clr>
            <a:srgbClr val="A4A3A4"/>
          </p15:clr>
        </p15:guide>
        <p15:guide id="9" orient="horz" pos="18562" userDrawn="1">
          <p15:clr>
            <a:srgbClr val="A4A3A4"/>
          </p15:clr>
        </p15:guide>
        <p15:guide id="10" orient="horz" pos="3004" userDrawn="1">
          <p15:clr>
            <a:srgbClr val="A4A3A4"/>
          </p15:clr>
        </p15:guide>
        <p15:guide id="11" orient="horz" pos="3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0070C0"/>
    <a:srgbClr val="000000"/>
    <a:srgbClr val="D4C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134" autoAdjust="0"/>
    <p:restoredTop sz="92254" autoAdjust="0"/>
  </p:normalViewPr>
  <p:slideViewPr>
    <p:cSldViewPr snapToGrid="0">
      <p:cViewPr>
        <p:scale>
          <a:sx n="33" d="100"/>
          <a:sy n="33" d="100"/>
        </p:scale>
        <p:origin x="2242" y="19"/>
      </p:cViewPr>
      <p:guideLst>
        <p:guide orient="horz" pos="9490"/>
        <p:guide pos="6758"/>
        <p:guide pos="12133"/>
        <p:guide pos="1360"/>
        <p:guide orient="horz" pos="1393"/>
        <p:guide orient="horz" pos="17678"/>
        <p:guide pos="430"/>
        <p:guide pos="13176"/>
        <p:guide orient="horz" pos="18562"/>
        <p:guide orient="horz" pos="3004"/>
        <p:guide orient="horz" pos="3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5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5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4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8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0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7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1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7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4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C331-8911-468B-A132-92FA5282741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EC71-7733-4013-AA36-44FE6CD0F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7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image" Target="../media/image1.gi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712300" y="5306364"/>
            <a:ext cx="15746414" cy="3973835"/>
            <a:chOff x="2045559" y="8025116"/>
            <a:chExt cx="4870821" cy="8331246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2045559" y="8025116"/>
              <a:ext cx="4870821" cy="83312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016000" dir="1164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2045559" y="8042716"/>
              <a:ext cx="4870821" cy="1465720"/>
              <a:chOff x="2525337" y="11048116"/>
              <a:chExt cx="4870821" cy="146572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2525337" y="11048116"/>
                <a:ext cx="4870821" cy="1043696"/>
              </a:xfrm>
              <a:prstGeom prst="roundRect">
                <a:avLst>
                  <a:gd name="adj" fmla="val 50000"/>
                </a:avLst>
              </a:prstGeom>
              <a:solidFill>
                <a:srgbClr val="3449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25337" y="11557603"/>
                <a:ext cx="4870821" cy="956233"/>
              </a:xfrm>
              <a:prstGeom prst="rect">
                <a:avLst/>
              </a:prstGeom>
              <a:solidFill>
                <a:srgbClr val="34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476691" y="8158941"/>
              <a:ext cx="3651444" cy="109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&lt; Introduction &gt;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277884" y="6386635"/>
            <a:ext cx="14714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   </a:t>
            </a:r>
            <a:r>
              <a:rPr lang="ko-KR" altLang="en-US" sz="2400" dirty="0"/>
              <a:t> </a:t>
            </a:r>
            <a:r>
              <a:rPr lang="ko-KR" altLang="en-US" sz="2400" b="1" dirty="0">
                <a:solidFill>
                  <a:srgbClr val="0070C0"/>
                </a:solidFill>
              </a:rPr>
              <a:t>시선</a:t>
            </a:r>
            <a:r>
              <a:rPr lang="ko-KR" altLang="en-US" sz="2400" dirty="0"/>
              <a:t>은 인간이 가지고있는 비언어적 교신 수단 중 하나로</a:t>
            </a:r>
            <a:r>
              <a:rPr lang="en-US" altLang="ko-KR" sz="2400" b="1" dirty="0">
                <a:solidFill>
                  <a:srgbClr val="0070C0"/>
                </a:solidFill>
              </a:rPr>
              <a:t>, HCI(Human Computer Interaction) </a:t>
            </a:r>
            <a:r>
              <a:rPr lang="ko-KR" altLang="en-US" sz="2400" dirty="0"/>
              <a:t>분야에서 활용된다</a:t>
            </a:r>
            <a:r>
              <a:rPr lang="en-US" altLang="ko-KR" sz="2400" dirty="0"/>
              <a:t>.</a:t>
            </a:r>
            <a:r>
              <a:rPr lang="ko-KR" altLang="en-US" sz="2400" dirty="0"/>
              <a:t> 시선 분석과 시선 기반 사용자 인터페이스 등 다양한 분야에 응용이 가능하다. 우리는 </a:t>
            </a:r>
            <a:r>
              <a:rPr lang="ko-KR" altLang="en-US" sz="2400" b="1" dirty="0">
                <a:solidFill>
                  <a:srgbClr val="0070C0"/>
                </a:solidFill>
              </a:rPr>
              <a:t>시선 추적 알고리즘</a:t>
            </a:r>
            <a:r>
              <a:rPr lang="ko-KR" altLang="en-US" sz="2400" dirty="0"/>
              <a:t>을 적용하여 시선의 좌표 범위에 있는 물체를 </a:t>
            </a:r>
            <a:r>
              <a:rPr lang="en-US" altLang="ko-KR" sz="2400" dirty="0"/>
              <a:t>Yolo </a:t>
            </a:r>
            <a:r>
              <a:rPr lang="ko-KR" altLang="en-US" sz="2400" dirty="0"/>
              <a:t>프레임워크를 이용하여 </a:t>
            </a:r>
            <a:r>
              <a:rPr lang="ko-KR" altLang="en-US" sz="2400" b="1" dirty="0">
                <a:solidFill>
                  <a:srgbClr val="0070C0"/>
                </a:solidFill>
              </a:rPr>
              <a:t>물체를 인식</a:t>
            </a:r>
            <a:r>
              <a:rPr lang="ko-KR" altLang="en-US" sz="2400" dirty="0"/>
              <a:t>하고 동공의 움직임을 통해 해당 물체에 대한 </a:t>
            </a:r>
            <a:r>
              <a:rPr lang="ko-KR" altLang="en-US" sz="2400" b="1" dirty="0">
                <a:solidFill>
                  <a:srgbClr val="0070C0"/>
                </a:solidFill>
              </a:rPr>
              <a:t>제어 신호를 송신</a:t>
            </a:r>
            <a:r>
              <a:rPr lang="ko-KR" altLang="en-US" sz="2400" dirty="0"/>
              <a:t>하여 물체를 제어할 수 있는 스마트 안경을 제작하였다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</a:t>
            </a:r>
            <a:r>
              <a:rPr lang="ko-KR" altLang="en-US" sz="2400" b="1" dirty="0">
                <a:solidFill>
                  <a:srgbClr val="0070C0"/>
                </a:solidFill>
              </a:rPr>
              <a:t>보정 절차</a:t>
            </a:r>
            <a:r>
              <a:rPr lang="ko-KR" altLang="en-US" sz="2400" dirty="0"/>
              <a:t>를 통해 내 외부 환경 변화에 대해 강인함을 보여 개인에게 맞춤형 제공이 가능하다</a:t>
            </a:r>
            <a:r>
              <a:rPr lang="en-US" altLang="ko-KR" sz="2400" dirty="0"/>
              <a:t>.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6499" y="24271620"/>
            <a:ext cx="21383625" cy="59739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순서도: 수동 연산 59"/>
          <p:cNvSpPr/>
          <p:nvPr/>
        </p:nvSpPr>
        <p:spPr>
          <a:xfrm rot="10800000">
            <a:off x="-840" y="29992319"/>
            <a:ext cx="21383625" cy="272178"/>
          </a:xfrm>
          <a:prstGeom prst="flowChartManualOperation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695673" y="9928104"/>
            <a:ext cx="11409776" cy="18638421"/>
            <a:chOff x="2027647" y="8011743"/>
            <a:chExt cx="6735525" cy="8631840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2045559" y="8025123"/>
              <a:ext cx="6717613" cy="861846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016000" dir="1164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/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2050272" y="8011743"/>
              <a:ext cx="6712900" cy="383983"/>
              <a:chOff x="2530050" y="11017138"/>
              <a:chExt cx="6712900" cy="383983"/>
            </a:xfrm>
          </p:grpSpPr>
          <p:sp>
            <p:nvSpPr>
              <p:cNvPr id="235" name="모서리가 둥근 직사각형 234"/>
              <p:cNvSpPr/>
              <p:nvPr/>
            </p:nvSpPr>
            <p:spPr>
              <a:xfrm>
                <a:off x="2530216" y="11017138"/>
                <a:ext cx="6707856" cy="241929"/>
              </a:xfrm>
              <a:prstGeom prst="roundRect">
                <a:avLst>
                  <a:gd name="adj" fmla="val 50000"/>
                </a:avLst>
              </a:prstGeom>
              <a:solidFill>
                <a:srgbClr val="3449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/>
                  <a:t>…</a:t>
                </a:r>
                <a:endParaRPr lang="ko-KR" altLang="en-US" sz="3600" dirty="0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2530050" y="11163973"/>
                <a:ext cx="6712900" cy="237148"/>
              </a:xfrm>
              <a:prstGeom prst="rect">
                <a:avLst/>
              </a:prstGeom>
              <a:solidFill>
                <a:srgbClr val="34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 dirty="0"/>
              </a:p>
            </p:txBody>
          </p:sp>
        </p:grpSp>
        <p:sp>
          <p:nvSpPr>
            <p:cNvPr id="234" name="TextBox 233"/>
            <p:cNvSpPr txBox="1"/>
            <p:nvPr/>
          </p:nvSpPr>
          <p:spPr>
            <a:xfrm>
              <a:off x="2027647" y="8062810"/>
              <a:ext cx="6717615" cy="29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&lt;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기술 설명 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&gt;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BF295A5E-2EEB-4BCF-A19A-11E70569572B}"/>
              </a:ext>
            </a:extLst>
          </p:cNvPr>
          <p:cNvGrpSpPr/>
          <p:nvPr/>
        </p:nvGrpSpPr>
        <p:grpSpPr>
          <a:xfrm>
            <a:off x="228756" y="594598"/>
            <a:ext cx="20543140" cy="3836735"/>
            <a:chOff x="228755" y="125266"/>
            <a:chExt cx="20543140" cy="3836735"/>
          </a:xfrm>
        </p:grpSpPr>
        <p:sp>
          <p:nvSpPr>
            <p:cNvPr id="287" name="모서리가 둥근 직사각형 286"/>
            <p:cNvSpPr/>
            <p:nvPr/>
          </p:nvSpPr>
          <p:spPr>
            <a:xfrm>
              <a:off x="228755" y="125266"/>
              <a:ext cx="20543140" cy="3836735"/>
            </a:xfrm>
            <a:prstGeom prst="roundRect">
              <a:avLst>
                <a:gd name="adj" fmla="val 992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84200" dir="13260000" sx="102000" sy="102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제목 1"/>
            <p:cNvSpPr txBox="1">
              <a:spLocks/>
            </p:cNvSpPr>
            <p:nvPr/>
          </p:nvSpPr>
          <p:spPr>
            <a:xfrm>
              <a:off x="3449047" y="672092"/>
              <a:ext cx="13122353" cy="222262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213832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403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Aft>
                  <a:spcPts val="1200"/>
                </a:spcAft>
              </a:pPr>
              <a:r>
                <a:rPr lang="ko-KR" altLang="en-US" sz="6000" b="1" spc="-150" dirty="0">
                  <a:solidFill>
                    <a:srgbClr val="34495E"/>
                  </a:solidFill>
                  <a:latin typeface="Ubuntu" panose="020B0504030602030204" pitchFamily="34" charset="0"/>
                  <a:ea typeface="나눔바른고딕" panose="020B0603020101020101" pitchFamily="50" charset="-127"/>
                </a:rPr>
                <a:t>물체 제어</a:t>
              </a:r>
              <a:r>
                <a:rPr lang="ko-KR" altLang="en-US" sz="4800" spc="-150" dirty="0">
                  <a:solidFill>
                    <a:srgbClr val="7F8C8D"/>
                  </a:solidFill>
                  <a:latin typeface="Ubuntu" panose="020B0504030602030204" pitchFamily="34" charset="0"/>
                  <a:ea typeface="나눔바른고딕" panose="020B0603020101020101" pitchFamily="50" charset="-127"/>
                </a:rPr>
                <a:t>를 위한</a:t>
              </a:r>
              <a:r>
                <a:rPr lang="en-US" altLang="ko-KR" sz="6000" b="1" spc="-150" dirty="0">
                  <a:solidFill>
                    <a:srgbClr val="2C3E50"/>
                  </a:solidFill>
                  <a:latin typeface="Ubuntu" panose="020B0504030602030204" pitchFamily="34" charset="0"/>
                  <a:ea typeface="나눔바른고딕" panose="020B0603020101020101" pitchFamily="50" charset="-127"/>
                </a:rPr>
                <a:t> </a:t>
              </a:r>
              <a:r>
                <a:rPr lang="ko-KR" altLang="en-US" sz="6000" b="1" spc="-150" dirty="0">
                  <a:solidFill>
                    <a:srgbClr val="34495E"/>
                  </a:solidFill>
                  <a:latin typeface="Ubuntu" panose="020B0504030602030204" pitchFamily="34" charset="0"/>
                  <a:ea typeface="나눔바른고딕" panose="020B0603020101020101" pitchFamily="50" charset="-127"/>
                </a:rPr>
                <a:t>시선 추적</a:t>
              </a:r>
              <a:endParaRPr lang="en-US" altLang="ko-KR" sz="6000" b="1" spc="-150" dirty="0">
                <a:solidFill>
                  <a:srgbClr val="34495E"/>
                </a:solidFill>
                <a:latin typeface="Ubuntu" panose="020B0504030602030204" pitchFamily="34" charset="0"/>
                <a:ea typeface="나눔바른고딕" panose="020B0603020101020101" pitchFamily="50" charset="-127"/>
              </a:endParaRPr>
            </a:p>
            <a:p>
              <a:pPr algn="l">
                <a:spcAft>
                  <a:spcPts val="1200"/>
                </a:spcAft>
              </a:pPr>
              <a:r>
                <a:rPr lang="ko-KR" altLang="en-US" sz="6600" b="1" spc="-150" dirty="0">
                  <a:solidFill>
                    <a:srgbClr val="2980B9"/>
                  </a:solidFill>
                  <a:latin typeface="Ubuntu" panose="020B0504030602030204" pitchFamily="34" charset="0"/>
                  <a:ea typeface="나눔바른고딕" panose="020B0603020101020101" pitchFamily="50" charset="-127"/>
                </a:rPr>
                <a:t>스마트 안경</a:t>
              </a:r>
              <a:r>
                <a:rPr lang="ko-KR" altLang="en-US" sz="4800" spc="-150" dirty="0">
                  <a:solidFill>
                    <a:srgbClr val="7F8C8D"/>
                  </a:solidFill>
                  <a:latin typeface="Ubuntu" panose="020B0504030602030204" pitchFamily="34" charset="0"/>
                  <a:ea typeface="나눔바른고딕" panose="020B0603020101020101" pitchFamily="50" charset="-127"/>
                </a:rPr>
                <a:t>에 대한 연구</a:t>
              </a:r>
              <a:endParaRPr lang="ko-KR" altLang="en-US" sz="4800" b="1" spc="-150" dirty="0">
                <a:solidFill>
                  <a:srgbClr val="2980B9"/>
                </a:solidFill>
              </a:endParaRPr>
            </a:p>
          </p:txBody>
        </p:sp>
        <p:sp>
          <p:nvSpPr>
            <p:cNvPr id="6" name="텍스트 개체 틀 2"/>
            <p:cNvSpPr txBox="1">
              <a:spLocks/>
            </p:cNvSpPr>
            <p:nvPr/>
          </p:nvSpPr>
          <p:spPr>
            <a:xfrm>
              <a:off x="1011005" y="2928154"/>
              <a:ext cx="12668827" cy="380480"/>
            </a:xfrm>
            <a:prstGeom prst="rect">
              <a:avLst/>
            </a:prstGeom>
          </p:spPr>
          <p:txBody>
            <a:bodyPr vert="horz" wrap="square" lIns="36000" tIns="36000" rIns="36000" bIns="36000" rtlCol="0" anchor="ctr" anchorCtr="0">
              <a:spAutoFit/>
            </a:bodyPr>
            <a:lstStyle>
              <a:defPPr>
                <a:defRPr lang="ko-KR"/>
              </a:defPPr>
              <a:lvl1pPr marL="0" algn="ctr" defTabSz="2479578" rtl="0" eaLnBrk="1" latinLnBrk="1" hangingPunct="1">
                <a:defRPr sz="2806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239789" algn="l" defTabSz="2479578" rtl="0" eaLnBrk="1" latinLnBrk="1" hangingPunct="1">
                <a:defRPr sz="48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79578" algn="l" defTabSz="2479578" rtl="0" eaLnBrk="1" latinLnBrk="1" hangingPunct="1">
                <a:defRPr sz="48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719368" algn="l" defTabSz="2479578" rtl="0" eaLnBrk="1" latinLnBrk="1" hangingPunct="1">
                <a:defRPr sz="48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959157" algn="l" defTabSz="2479578" rtl="0" eaLnBrk="1" latinLnBrk="1" hangingPunct="1">
                <a:defRPr sz="48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198946" algn="l" defTabSz="2479578" rtl="0" eaLnBrk="1" latinLnBrk="1" hangingPunct="1">
                <a:defRPr sz="48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438735" algn="l" defTabSz="2479578" rtl="0" eaLnBrk="1" latinLnBrk="1" hangingPunct="1">
                <a:defRPr sz="48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678525" algn="l" defTabSz="2479578" rtl="0" eaLnBrk="1" latinLnBrk="1" hangingPunct="1">
                <a:defRPr sz="48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918314" algn="l" defTabSz="2479578" rtl="0" eaLnBrk="1" latinLnBrk="1" hangingPunct="1">
                <a:defRPr sz="48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>
                  <a:solidFill>
                    <a:srgbClr val="34495E"/>
                  </a:solidFill>
                  <a:latin typeface="Ubuntu" panose="020B0504030602030204" pitchFamily="34" charset="0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  </a:t>
              </a:r>
              <a:r>
                <a:rPr lang="en-US" altLang="ko-KR" sz="2000" dirty="0">
                  <a:solidFill>
                    <a:srgbClr val="2980B9"/>
                  </a:solidFill>
                  <a:latin typeface="Ubuntu" panose="020B0504030602030204" pitchFamily="34" charset="0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A Study on Smart Glass </a:t>
              </a:r>
              <a:r>
                <a:rPr lang="en-US" altLang="ko-KR" sz="1800" dirty="0">
                  <a:solidFill>
                    <a:srgbClr val="7F8C8D"/>
                  </a:solidFill>
                  <a:latin typeface="Ubuntu" panose="020B0504030602030204" pitchFamily="34" charset="0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for </a:t>
              </a:r>
              <a:r>
                <a:rPr lang="en-US" altLang="ko-KR" sz="1800" b="1" dirty="0">
                  <a:solidFill>
                    <a:srgbClr val="34495E"/>
                  </a:solidFill>
                  <a:latin typeface="Ubuntu" panose="020B0504030602030204" pitchFamily="34" charset="0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Object Control</a:t>
              </a:r>
              <a:r>
                <a:rPr lang="en-US" altLang="ko-KR" sz="1800" dirty="0">
                  <a:solidFill>
                    <a:srgbClr val="7F8C8D"/>
                  </a:solidFill>
                  <a:latin typeface="Ubuntu" panose="020B0504030602030204" pitchFamily="34" charset="0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 using </a:t>
              </a:r>
              <a:r>
                <a:rPr lang="en-US" altLang="ko-KR" sz="1800" b="1" dirty="0">
                  <a:solidFill>
                    <a:srgbClr val="34495E"/>
                  </a:solidFill>
                  <a:latin typeface="Ubuntu" panose="020B0504030602030204" pitchFamily="34" charset="0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Eye Gazing Estimation</a:t>
              </a:r>
              <a:endParaRPr lang="en-US" altLang="ko-KR" sz="2000" b="1" dirty="0">
                <a:solidFill>
                  <a:srgbClr val="34495E"/>
                </a:solidFill>
                <a:latin typeface="Ubuntu" panose="020B0504030602030204" pitchFamily="34" charset="0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13BA84-7BE8-4C36-974D-07B041B7FF76}"/>
                </a:ext>
              </a:extLst>
            </p:cNvPr>
            <p:cNvSpPr txBox="1"/>
            <p:nvPr/>
          </p:nvSpPr>
          <p:spPr>
            <a:xfrm>
              <a:off x="16055071" y="2321841"/>
              <a:ext cx="429420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800" b="1" dirty="0">
                  <a:solidFill>
                    <a:srgbClr val="34495E"/>
                  </a:solidFill>
                  <a:latin typeface="+mj-ea"/>
                  <a:ea typeface="+mj-ea"/>
                </a:rPr>
                <a:t>UBD</a:t>
              </a:r>
              <a:r>
                <a:rPr lang="ko-KR" altLang="en-US" sz="1800" b="1" dirty="0">
                  <a:solidFill>
                    <a:srgbClr val="34495E"/>
                  </a:solidFill>
                  <a:latin typeface="+mj-ea"/>
                  <a:ea typeface="+mj-ea"/>
                </a:rPr>
                <a:t>조</a:t>
              </a:r>
              <a:endParaRPr lang="en-US" altLang="ko-KR" sz="1800" b="1" dirty="0">
                <a:solidFill>
                  <a:srgbClr val="34495E"/>
                </a:solidFill>
                <a:latin typeface="+mj-ea"/>
                <a:ea typeface="+mj-ea"/>
              </a:endParaRPr>
            </a:p>
            <a:p>
              <a:pPr algn="r"/>
              <a:endParaRPr lang="en-US" altLang="ko-KR" sz="500" b="1" dirty="0">
                <a:solidFill>
                  <a:srgbClr val="34495E"/>
                </a:solidFill>
                <a:latin typeface="+mj-ea"/>
                <a:ea typeface="+mj-ea"/>
              </a:endParaRPr>
            </a:p>
            <a:p>
              <a:pPr algn="r"/>
              <a:r>
                <a:rPr lang="ko-KR" altLang="en-US" sz="1800" b="1" dirty="0">
                  <a:solidFill>
                    <a:srgbClr val="34495E"/>
                  </a:solidFill>
                  <a:latin typeface="+mj-ea"/>
                  <a:ea typeface="+mj-ea"/>
                </a:rPr>
                <a:t>지도교수 </a:t>
              </a:r>
              <a:r>
                <a:rPr lang="en-US" altLang="ko-KR" sz="1800" b="1" dirty="0">
                  <a:solidFill>
                    <a:srgbClr val="34495E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800" b="1" dirty="0" err="1">
                  <a:solidFill>
                    <a:srgbClr val="34495E"/>
                  </a:solidFill>
                  <a:latin typeface="+mj-ea"/>
                  <a:ea typeface="+mj-ea"/>
                </a:rPr>
                <a:t>엄종석</a:t>
              </a:r>
              <a:endParaRPr lang="en-US" altLang="ko-KR" sz="1800" b="1" dirty="0">
                <a:solidFill>
                  <a:srgbClr val="34495E"/>
                </a:solidFill>
                <a:latin typeface="+mj-ea"/>
                <a:ea typeface="+mj-ea"/>
              </a:endParaRPr>
            </a:p>
            <a:p>
              <a:pPr algn="r"/>
              <a:endParaRPr lang="en-US" altLang="ko-KR" sz="700" b="1" dirty="0">
                <a:solidFill>
                  <a:srgbClr val="34495E"/>
                </a:solidFill>
                <a:latin typeface="+mj-ea"/>
                <a:ea typeface="+mj-ea"/>
              </a:endParaRPr>
            </a:p>
            <a:p>
              <a:pPr algn="r"/>
              <a:r>
                <a:rPr lang="ko-KR" altLang="en-US" sz="1400" b="1" dirty="0">
                  <a:solidFill>
                    <a:srgbClr val="34495E"/>
                  </a:solidFill>
                  <a:latin typeface="+mj-ea"/>
                  <a:ea typeface="+mj-ea"/>
                </a:rPr>
                <a:t>팀원 </a:t>
              </a:r>
              <a:r>
                <a:rPr lang="en-US" altLang="ko-KR" sz="1400" b="1" dirty="0">
                  <a:solidFill>
                    <a:srgbClr val="34495E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400" b="1" dirty="0" err="1">
                  <a:solidFill>
                    <a:srgbClr val="34495E"/>
                  </a:solidFill>
                  <a:latin typeface="+mj-ea"/>
                  <a:ea typeface="+mj-ea"/>
                </a:rPr>
                <a:t>박성영</a:t>
              </a:r>
              <a:r>
                <a:rPr lang="en-US" altLang="ko-KR" sz="1400" b="1" dirty="0">
                  <a:solidFill>
                    <a:srgbClr val="34495E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 err="1">
                  <a:solidFill>
                    <a:srgbClr val="34495E"/>
                  </a:solidFill>
                  <a:latin typeface="+mj-ea"/>
                  <a:ea typeface="+mj-ea"/>
                </a:rPr>
                <a:t>이강호</a:t>
              </a:r>
              <a:r>
                <a:rPr lang="en-US" altLang="ko-KR" sz="1400" b="1" dirty="0">
                  <a:solidFill>
                    <a:srgbClr val="34495E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solidFill>
                    <a:srgbClr val="34495E"/>
                  </a:solidFill>
                  <a:latin typeface="+mj-ea"/>
                  <a:ea typeface="+mj-ea"/>
                </a:rPr>
                <a:t>김선민</a:t>
              </a:r>
              <a:r>
                <a:rPr lang="en-US" altLang="ko-KR" sz="1400" b="1" dirty="0">
                  <a:solidFill>
                    <a:srgbClr val="34495E"/>
                  </a:solidFill>
                  <a:latin typeface="+mj-ea"/>
                  <a:ea typeface="+mj-ea"/>
                </a:rPr>
                <a:t>,, </a:t>
              </a:r>
              <a:r>
                <a:rPr lang="ko-KR" altLang="en-US" sz="1400" b="1" err="1">
                  <a:solidFill>
                    <a:srgbClr val="34495E"/>
                  </a:solidFill>
                  <a:latin typeface="+mj-ea"/>
                  <a:ea typeface="+mj-ea"/>
                </a:rPr>
                <a:t>장두혁</a:t>
              </a:r>
              <a:r>
                <a:rPr lang="en-US" altLang="ko-KR" sz="1400" b="1">
                  <a:solidFill>
                    <a:srgbClr val="34495E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>
                  <a:solidFill>
                    <a:srgbClr val="34495E"/>
                  </a:solidFill>
                  <a:latin typeface="+mj-ea"/>
                  <a:ea typeface="+mj-ea"/>
                </a:rPr>
                <a:t>장성준</a:t>
              </a:r>
              <a:endParaRPr lang="ko-KR" altLang="en-US" sz="1400" b="1" dirty="0">
                <a:solidFill>
                  <a:srgbClr val="34495E"/>
                </a:solidFill>
                <a:latin typeface="+mj-ea"/>
                <a:ea typeface="+mj-ea"/>
              </a:endParaRPr>
            </a:p>
          </p:txBody>
        </p:sp>
        <p:pic>
          <p:nvPicPr>
            <p:cNvPr id="1026" name="Picture 2" descr="HANSUNG UNIVERSITY íì±ëíêµ êµíì´ë¯¸ì§">
              <a:extLst>
                <a:ext uri="{FF2B5EF4-FFF2-40B4-BE49-F238E27FC236}">
                  <a16:creationId xmlns:a16="http://schemas.microsoft.com/office/drawing/2014/main" id="{802D9AF4-782B-42CA-A5CB-67616BFD4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63" y="872578"/>
              <a:ext cx="2338389" cy="2222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F48774C2-6E81-42F6-A86C-502A4C8B6FA0}"/>
              </a:ext>
            </a:extLst>
          </p:cNvPr>
          <p:cNvSpPr/>
          <p:nvPr/>
        </p:nvSpPr>
        <p:spPr>
          <a:xfrm>
            <a:off x="17740419" y="18574798"/>
            <a:ext cx="33053" cy="3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3" name="그림 392">
            <a:extLst>
              <a:ext uri="{FF2B5EF4-FFF2-40B4-BE49-F238E27FC236}">
                <a16:creationId xmlns:a16="http://schemas.microsoft.com/office/drawing/2014/main" id="{66C57708-1A0E-42E1-8F6B-9A253C354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485" y1="44000" x2="48485" y2="4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14514599" y="22525251"/>
            <a:ext cx="60349" cy="45719"/>
          </a:xfrm>
          <a:prstGeom prst="rect">
            <a:avLst/>
          </a:prstGeom>
        </p:spPr>
      </p:pic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C665BE25-C0AD-4CBB-A80E-0FE50B38A4EB}"/>
              </a:ext>
            </a:extLst>
          </p:cNvPr>
          <p:cNvCxnSpPr>
            <a:cxnSpLocks/>
          </p:cNvCxnSpPr>
          <p:nvPr/>
        </p:nvCxnSpPr>
        <p:spPr>
          <a:xfrm>
            <a:off x="13942512" y="27274775"/>
            <a:ext cx="145653" cy="0"/>
          </a:xfrm>
          <a:prstGeom prst="line">
            <a:avLst/>
          </a:prstGeom>
          <a:solidFill>
            <a:schemeClr val="accent2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12545" r="12986" b="13505"/>
          <a:stretch/>
        </p:blipFill>
        <p:spPr>
          <a:xfrm>
            <a:off x="619786" y="1256777"/>
            <a:ext cx="2401255" cy="238679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17078794" y="5364420"/>
            <a:ext cx="3732630" cy="3894059"/>
            <a:chOff x="15528508" y="4767777"/>
            <a:chExt cx="3732630" cy="3894059"/>
          </a:xfrm>
        </p:grpSpPr>
        <p:grpSp>
          <p:nvGrpSpPr>
            <p:cNvPr id="219" name="그룹 218"/>
            <p:cNvGrpSpPr/>
            <p:nvPr/>
          </p:nvGrpSpPr>
          <p:grpSpPr>
            <a:xfrm>
              <a:off x="15528508" y="4767777"/>
              <a:ext cx="3732630" cy="3894059"/>
              <a:chOff x="2119003" y="8087725"/>
              <a:chExt cx="6153646" cy="8163992"/>
            </a:xfrm>
          </p:grpSpPr>
          <p:sp>
            <p:nvSpPr>
              <p:cNvPr id="220" name="모서리가 둥근 직사각형 219"/>
              <p:cNvSpPr/>
              <p:nvPr/>
            </p:nvSpPr>
            <p:spPr>
              <a:xfrm>
                <a:off x="2119003" y="8095851"/>
                <a:ext cx="6147530" cy="81558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1016000" dir="1164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/>
              </a:p>
            </p:txBody>
          </p:sp>
          <p:grpSp>
            <p:nvGrpSpPr>
              <p:cNvPr id="221" name="그룹 220"/>
              <p:cNvGrpSpPr/>
              <p:nvPr/>
            </p:nvGrpSpPr>
            <p:grpSpPr>
              <a:xfrm>
                <a:off x="2125120" y="8087725"/>
                <a:ext cx="6147529" cy="1405843"/>
                <a:chOff x="2604898" y="11093125"/>
                <a:chExt cx="6147529" cy="1405843"/>
              </a:xfrm>
            </p:grpSpPr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2604898" y="11093125"/>
                  <a:ext cx="6122403" cy="98431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4495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dirty="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2604899" y="11597142"/>
                  <a:ext cx="6147528" cy="901826"/>
                </a:xfrm>
                <a:prstGeom prst="rect">
                  <a:avLst/>
                </a:prstGeom>
                <a:solidFill>
                  <a:srgbClr val="3449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b="1" dirty="0"/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2226207" y="8286725"/>
                <a:ext cx="5994166" cy="109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</a:rPr>
                  <a:t>&lt; </a:t>
                </a:r>
                <a:r>
                  <a:rPr lang="ko-KR" altLang="en-US" sz="2800" b="1" dirty="0">
                    <a:solidFill>
                      <a:schemeClr val="bg1"/>
                    </a:solidFill>
                  </a:rPr>
                  <a:t>개발 환경</a:t>
                </a:r>
                <a:r>
                  <a:rPr lang="en-US" altLang="ko-KR" sz="2800" b="1" dirty="0">
                    <a:solidFill>
                      <a:schemeClr val="bg1"/>
                    </a:solidFill>
                  </a:rPr>
                  <a:t>&gt;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5695465" y="5535419"/>
              <a:ext cx="3533963" cy="2596485"/>
              <a:chOff x="8767783" y="3970085"/>
              <a:chExt cx="3906530" cy="3493979"/>
            </a:xfrm>
          </p:grpSpPr>
          <p:sp>
            <p:nvSpPr>
              <p:cNvPr id="249" name="직사각형 248"/>
              <p:cNvSpPr/>
              <p:nvPr/>
            </p:nvSpPr>
            <p:spPr>
              <a:xfrm>
                <a:off x="8821978" y="4010772"/>
                <a:ext cx="2344630" cy="496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075" indent="0">
                  <a:lnSpc>
                    <a:spcPct val="100000"/>
                  </a:lnSpc>
                  <a:buNone/>
                </a:pPr>
                <a:r>
                  <a:rPr lang="ko-KR" altLang="en-US" sz="1800" b="1" spc="-150" dirty="0">
                    <a:solidFill>
                      <a:srgbClr val="2C3E50"/>
                    </a:solidFill>
                    <a:latin typeface="+mn-ea"/>
                  </a:rPr>
                  <a:t>개발 언어</a:t>
                </a: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11032031" y="3970085"/>
                <a:ext cx="1642282" cy="496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075" indent="0">
                  <a:lnSpc>
                    <a:spcPct val="100000"/>
                  </a:lnSpc>
                  <a:buNone/>
                </a:pPr>
                <a:r>
                  <a:rPr lang="ko-KR" altLang="en-US" sz="1800" b="1" spc="-150" dirty="0">
                    <a:solidFill>
                      <a:srgbClr val="2C3E50"/>
                    </a:solidFill>
                    <a:latin typeface="+mn-ea"/>
                  </a:rPr>
                  <a:t>개발 도구</a:t>
                </a: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8767783" y="5768402"/>
                <a:ext cx="2344629" cy="496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075" indent="0">
                  <a:lnSpc>
                    <a:spcPct val="100000"/>
                  </a:lnSpc>
                  <a:buNone/>
                </a:pPr>
                <a:r>
                  <a:rPr lang="ko-KR" altLang="en-US" sz="1800" b="1" spc="-150" dirty="0">
                    <a:solidFill>
                      <a:srgbClr val="2C3E50"/>
                    </a:solidFill>
                    <a:latin typeface="+mn-ea"/>
                  </a:rPr>
                  <a:t>프레임워크</a:t>
                </a:r>
              </a:p>
            </p:txBody>
          </p:sp>
          <p:pic>
            <p:nvPicPr>
              <p:cNvPr id="253" name="Picture 16" descr="C language logo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824" y="4522550"/>
                <a:ext cx="966143" cy="9661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4" name="Picture 18" descr="C language logo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7915" y="4555861"/>
                <a:ext cx="720720" cy="879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5" name="Picture 20" descr="Visual Studio logo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60560" y="4617908"/>
                <a:ext cx="832746" cy="832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7" name="Picture 24" descr="opencv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3410" y="6508598"/>
                <a:ext cx="775749" cy="955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8" name="Picture 26" descr="yolo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03292" y="6508600"/>
                <a:ext cx="1596446" cy="955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5" name="직사각형 274"/>
          <p:cNvSpPr/>
          <p:nvPr/>
        </p:nvSpPr>
        <p:spPr>
          <a:xfrm>
            <a:off x="1067754" y="11342336"/>
            <a:ext cx="4644456" cy="85100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34495E"/>
                </a:solidFill>
              </a:rPr>
              <a:t>시선추적</a:t>
            </a:r>
            <a:endParaRPr lang="en-US" altLang="ko-KR" sz="3200" b="1" dirty="0">
              <a:solidFill>
                <a:srgbClr val="34495E"/>
              </a:solidFill>
            </a:endParaRPr>
          </a:p>
          <a:p>
            <a:pPr algn="just"/>
            <a:endParaRPr lang="en-US" altLang="ko-KR" sz="1500" dirty="0"/>
          </a:p>
          <a:p>
            <a:pPr algn="just"/>
            <a:r>
              <a:rPr lang="ko-KR" altLang="en-US" sz="2000" dirty="0"/>
              <a:t>   </a:t>
            </a:r>
            <a:r>
              <a:rPr lang="ko-KR" altLang="en-US" sz="2000" dirty="0" err="1"/>
              <a:t>시선추적은</a:t>
            </a:r>
            <a:r>
              <a:rPr lang="ko-KR" altLang="en-US" sz="2000" dirty="0"/>
              <a:t> 두 가지 영역에서 수행되며 </a:t>
            </a:r>
            <a:r>
              <a:rPr lang="ko-KR" altLang="en-US" sz="2000" b="1" dirty="0">
                <a:solidFill>
                  <a:srgbClr val="0070C0"/>
                </a:solidFill>
              </a:rPr>
              <a:t>첫째로</a:t>
            </a:r>
            <a:r>
              <a:rPr lang="ko-KR" altLang="en-US" sz="2000" dirty="0"/>
              <a:t> 동공의 위치를 찾는 작업으로 눈 영역의 동공의 중심위치를 찾는다</a:t>
            </a:r>
            <a:r>
              <a:rPr lang="en-US" altLang="ko-KR" sz="2000" dirty="0"/>
              <a:t>. </a:t>
            </a:r>
          </a:p>
          <a:p>
            <a:pPr algn="just"/>
            <a:r>
              <a:rPr lang="en-US" altLang="ko-KR" sz="2000" dirty="0"/>
              <a:t>(a) ~ (e)</a:t>
            </a:r>
          </a:p>
          <a:p>
            <a:pPr algn="just"/>
            <a:r>
              <a:rPr lang="en-US" altLang="ko-KR" sz="2000" dirty="0"/>
              <a:t>   </a:t>
            </a:r>
            <a:r>
              <a:rPr lang="ko-KR" altLang="en-US" sz="2000" b="1" dirty="0">
                <a:solidFill>
                  <a:srgbClr val="0070C0"/>
                </a:solidFill>
              </a:rPr>
              <a:t>둘째로</a:t>
            </a:r>
            <a:r>
              <a:rPr lang="ko-KR" altLang="en-US" sz="2000" dirty="0"/>
              <a:t> 동공의 움직임을 이용하여 실세계에서 시선이 바라보는 </a:t>
            </a:r>
            <a:r>
              <a:rPr lang="ko-KR" altLang="en-US" sz="2000" dirty="0" err="1"/>
              <a:t>실세계</a:t>
            </a:r>
            <a:r>
              <a:rPr lang="ko-KR" altLang="en-US" sz="2000" dirty="0"/>
              <a:t> 좌표를 찾는 작업이다</a:t>
            </a:r>
            <a:r>
              <a:rPr lang="en-US" altLang="ko-KR" sz="2000" dirty="0"/>
              <a:t>. (f) ~ (g)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ko-KR" altLang="en-US" sz="2000" dirty="0"/>
              <a:t>   제일 먼저 각막에 비친 적외선반사점을 찾고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제거한다</a:t>
            </a:r>
            <a:r>
              <a:rPr lang="en-US" altLang="ko-KR" sz="2000" dirty="0"/>
              <a:t>. (b) ~ (c)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ko-KR" altLang="en-US" sz="2000" dirty="0"/>
              <a:t>   그 후 예상 동공 중심점과 주변의 명암 차이를 이용하는 </a:t>
            </a:r>
            <a:r>
              <a:rPr lang="en-US" altLang="ko-KR" sz="2000" b="1" dirty="0" err="1">
                <a:solidFill>
                  <a:srgbClr val="0070C0"/>
                </a:solidFill>
              </a:rPr>
              <a:t>StarBust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알고리즘</a:t>
            </a:r>
            <a:r>
              <a:rPr lang="ko-KR" altLang="en-US" sz="2000" dirty="0"/>
              <a:t>을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/>
              <a:t>적용하여 타원 모양의 </a:t>
            </a:r>
            <a:r>
              <a:rPr lang="ko-KR" altLang="en-US" sz="2000" b="1" dirty="0"/>
              <a:t>동공 </a:t>
            </a:r>
            <a:r>
              <a:rPr lang="ko-KR" altLang="en-US" sz="2000" b="1" dirty="0" err="1"/>
              <a:t>경계점</a:t>
            </a:r>
            <a:r>
              <a:rPr lang="ko-KR" altLang="en-US" sz="2000" dirty="0"/>
              <a:t> </a:t>
            </a:r>
            <a:r>
              <a:rPr lang="ko-KR" altLang="en-US" sz="2000" b="1" dirty="0"/>
              <a:t>집합</a:t>
            </a:r>
            <a:r>
              <a:rPr lang="ko-KR" altLang="en-US" sz="2000" dirty="0"/>
              <a:t>을 찾는다</a:t>
            </a:r>
            <a:r>
              <a:rPr lang="en-US" altLang="ko-KR" sz="2000" dirty="0"/>
              <a:t>. (d)</a:t>
            </a:r>
          </a:p>
          <a:p>
            <a:pPr algn="just"/>
            <a:r>
              <a:rPr lang="en-US" altLang="ko-KR" sz="2000" b="1" dirty="0">
                <a:solidFill>
                  <a:srgbClr val="0070C0"/>
                </a:solidFill>
              </a:rPr>
              <a:t>   </a:t>
            </a:r>
          </a:p>
          <a:p>
            <a:pPr algn="just"/>
            <a:r>
              <a:rPr lang="en-US" altLang="ko-KR" sz="2000" b="1" dirty="0">
                <a:solidFill>
                  <a:srgbClr val="0070C0"/>
                </a:solidFill>
              </a:rPr>
              <a:t>  </a:t>
            </a:r>
            <a:r>
              <a:rPr lang="ko-KR" altLang="en-US" sz="2000" b="1" dirty="0"/>
              <a:t>샘플링</a:t>
            </a:r>
            <a:r>
              <a:rPr lang="ko-KR" altLang="en-US" sz="2000" dirty="0"/>
              <a:t>을 통하여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dirty="0"/>
              <a:t>유효한 점만 골라내 모델을 복원하는 </a:t>
            </a:r>
            <a:r>
              <a:rPr lang="en-US" altLang="ko-KR" sz="2000" b="1" dirty="0">
                <a:solidFill>
                  <a:srgbClr val="0070C0"/>
                </a:solidFill>
              </a:rPr>
              <a:t>RANSAC </a:t>
            </a:r>
            <a:r>
              <a:rPr lang="ko-KR" altLang="en-US" sz="2000" b="1" dirty="0">
                <a:solidFill>
                  <a:srgbClr val="0070C0"/>
                </a:solidFill>
              </a:rPr>
              <a:t>알고리즘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경계점</a:t>
            </a:r>
            <a:r>
              <a:rPr lang="ko-KR" altLang="en-US" sz="2000" dirty="0"/>
              <a:t> 집합에 적용하여 최적의 </a:t>
            </a:r>
            <a:r>
              <a:rPr lang="ko-KR" altLang="en-US" sz="2000" dirty="0" err="1"/>
              <a:t>경계점</a:t>
            </a:r>
            <a:r>
              <a:rPr lang="ko-KR" altLang="en-US" sz="2000" dirty="0"/>
              <a:t> 및 </a:t>
            </a:r>
            <a:r>
              <a:rPr lang="ko-KR" altLang="en-US" sz="2000" b="1" dirty="0"/>
              <a:t>동공 중심점</a:t>
            </a:r>
            <a:r>
              <a:rPr lang="ko-KR" altLang="en-US" sz="2000" dirty="0"/>
              <a:t>을</a:t>
            </a:r>
            <a:r>
              <a:rPr lang="ko-KR" altLang="en-US" sz="2000" b="1" dirty="0"/>
              <a:t> </a:t>
            </a:r>
            <a:r>
              <a:rPr lang="ko-KR" altLang="en-US" sz="2000" dirty="0"/>
              <a:t>획득한다</a:t>
            </a:r>
            <a:r>
              <a:rPr lang="en-US" altLang="ko-KR" sz="2000" dirty="0"/>
              <a:t>. (e) ~ (f)</a:t>
            </a:r>
          </a:p>
          <a:p>
            <a:endParaRPr lang="en-US" altLang="ko-KR" sz="2000" dirty="0"/>
          </a:p>
          <a:p>
            <a:r>
              <a:rPr lang="ko-KR" altLang="en-US" sz="2000" dirty="0"/>
              <a:t>   동공 좌표와 스크린의 좌표를 </a:t>
            </a:r>
            <a:r>
              <a:rPr lang="ko-KR" altLang="en-US" sz="2000" b="1" dirty="0" err="1"/>
              <a:t>맵핑</a:t>
            </a:r>
            <a:r>
              <a:rPr lang="ko-KR" altLang="en-US" sz="2000" dirty="0" err="1"/>
              <a:t>하는</a:t>
            </a:r>
            <a:r>
              <a:rPr lang="ko-KR" altLang="en-US" sz="2000" dirty="0"/>
              <a:t>  </a:t>
            </a:r>
            <a:r>
              <a:rPr lang="en-US" altLang="ko-KR" sz="2000" b="1" dirty="0" err="1"/>
              <a:t>Homography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행렬</a:t>
            </a:r>
            <a:r>
              <a:rPr lang="ko-KR" altLang="en-US" sz="2000" dirty="0"/>
              <a:t>을 구하는 </a:t>
            </a:r>
            <a:endParaRPr lang="en-US" altLang="ko-KR" sz="2000" dirty="0"/>
          </a:p>
          <a:p>
            <a:r>
              <a:rPr lang="ko-KR" altLang="en-US" sz="2000" b="1" dirty="0">
                <a:solidFill>
                  <a:srgbClr val="0070C0"/>
                </a:solidFill>
              </a:rPr>
              <a:t>캘리브레이션</a:t>
            </a:r>
            <a:r>
              <a:rPr lang="ko-KR" altLang="en-US" sz="2000" dirty="0"/>
              <a:t> 과정을 실행하여 실제 시선좌표를 구한다</a:t>
            </a:r>
            <a:r>
              <a:rPr lang="en-US" altLang="ko-KR" sz="2000" dirty="0"/>
              <a:t>. (g)</a:t>
            </a:r>
          </a:p>
        </p:txBody>
      </p:sp>
      <p:sp>
        <p:nvSpPr>
          <p:cNvPr id="276" name="직사각형 275"/>
          <p:cNvSpPr/>
          <p:nvPr/>
        </p:nvSpPr>
        <p:spPr>
          <a:xfrm>
            <a:off x="1338770" y="10304997"/>
            <a:ext cx="5585028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endParaRPr lang="en-US" altLang="ko-KR" sz="5400" b="1" dirty="0">
              <a:ln w="66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0FBA410-05AC-42D8-B136-2EB64A4E737E}"/>
              </a:ext>
            </a:extLst>
          </p:cNvPr>
          <p:cNvSpPr txBox="1"/>
          <p:nvPr/>
        </p:nvSpPr>
        <p:spPr>
          <a:xfrm>
            <a:off x="5768208" y="17871551"/>
            <a:ext cx="2785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34495E"/>
                </a:solidFill>
              </a:rPr>
              <a:t>(e) RANSAC</a:t>
            </a:r>
            <a:r>
              <a:rPr lang="ko-KR" altLang="en-US" sz="1500" b="1" dirty="0">
                <a:solidFill>
                  <a:srgbClr val="34495E"/>
                </a:solidFill>
              </a:rPr>
              <a:t>을 이용한 최적의 동공 </a:t>
            </a:r>
            <a:r>
              <a:rPr lang="ko-KR" altLang="en-US" sz="1500" b="1" dirty="0" err="1">
                <a:solidFill>
                  <a:srgbClr val="34495E"/>
                </a:solidFill>
              </a:rPr>
              <a:t>경계점</a:t>
            </a:r>
            <a:r>
              <a:rPr lang="ko-KR" altLang="en-US" sz="1500" b="1" dirty="0">
                <a:solidFill>
                  <a:srgbClr val="34495E"/>
                </a:solidFill>
              </a:rPr>
              <a:t> 및 중심 추출</a:t>
            </a:r>
            <a:endParaRPr lang="en-US" altLang="ko-KR" sz="1500" b="1" dirty="0">
              <a:solidFill>
                <a:srgbClr val="34495E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2070051-F4CE-4C2B-8A61-4CAC67F3EA1C}"/>
              </a:ext>
            </a:extLst>
          </p:cNvPr>
          <p:cNvSpPr txBox="1"/>
          <p:nvPr/>
        </p:nvSpPr>
        <p:spPr>
          <a:xfrm>
            <a:off x="9094166" y="15714076"/>
            <a:ext cx="2099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34495E"/>
                </a:solidFill>
              </a:rPr>
              <a:t>(d) </a:t>
            </a:r>
            <a:r>
              <a:rPr lang="ko-KR" altLang="en-US" sz="1500" b="1" dirty="0">
                <a:solidFill>
                  <a:srgbClr val="34495E"/>
                </a:solidFill>
              </a:rPr>
              <a:t>동공 </a:t>
            </a:r>
            <a:r>
              <a:rPr lang="ko-KR" altLang="en-US" sz="1500" b="1" dirty="0" err="1">
                <a:solidFill>
                  <a:srgbClr val="34495E"/>
                </a:solidFill>
              </a:rPr>
              <a:t>경계점</a:t>
            </a:r>
            <a:r>
              <a:rPr lang="ko-KR" altLang="en-US" sz="1500" b="1" dirty="0">
                <a:solidFill>
                  <a:srgbClr val="34495E"/>
                </a:solidFill>
              </a:rPr>
              <a:t> 찾기</a:t>
            </a:r>
            <a:endParaRPr lang="en-US" altLang="ko-KR" sz="1500" b="1" dirty="0">
              <a:solidFill>
                <a:srgbClr val="34495E"/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E47EB-ECF8-46BF-BEDE-B78165218862}"/>
              </a:ext>
            </a:extLst>
          </p:cNvPr>
          <p:cNvSpPr txBox="1"/>
          <p:nvPr/>
        </p:nvSpPr>
        <p:spPr>
          <a:xfrm>
            <a:off x="9136503" y="17928780"/>
            <a:ext cx="1971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34495E"/>
                </a:solidFill>
              </a:rPr>
              <a:t>(f) </a:t>
            </a:r>
            <a:r>
              <a:rPr lang="ko-KR" altLang="en-US" sz="1500" b="1" dirty="0">
                <a:solidFill>
                  <a:srgbClr val="34495E"/>
                </a:solidFill>
              </a:rPr>
              <a:t>보정 스크린 좌표</a:t>
            </a:r>
            <a:endParaRPr lang="en-US" altLang="ko-KR" sz="1500" b="1" dirty="0">
              <a:solidFill>
                <a:srgbClr val="34495E"/>
              </a:solidFill>
            </a:endParaRPr>
          </a:p>
        </p:txBody>
      </p:sp>
      <p:pic>
        <p:nvPicPr>
          <p:cNvPr id="288" name="그림 287" descr="전자기기, 실내, 벽이(가) 표시된 사진&#10;&#10;자동 생성된 설명">
            <a:extLst>
              <a:ext uri="{FF2B5EF4-FFF2-40B4-BE49-F238E27FC236}">
                <a16:creationId xmlns:a16="http://schemas.microsoft.com/office/drawing/2014/main" id="{5AB8EC56-47D3-4B4B-9CAA-2A3248692588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0" t="10334" r="7239" b="6870"/>
          <a:stretch/>
        </p:blipFill>
        <p:spPr>
          <a:xfrm>
            <a:off x="8749033" y="16138946"/>
            <a:ext cx="2655987" cy="18000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C2871B30-6F09-4771-B9F2-43E4CDE6E8D7}"/>
              </a:ext>
            </a:extLst>
          </p:cNvPr>
          <p:cNvSpPr txBox="1"/>
          <p:nvPr/>
        </p:nvSpPr>
        <p:spPr>
          <a:xfrm>
            <a:off x="8777137" y="13439556"/>
            <a:ext cx="2689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34495E"/>
                </a:solidFill>
              </a:rPr>
              <a:t>(b) </a:t>
            </a:r>
            <a:r>
              <a:rPr lang="ko-KR" altLang="en-US" sz="1500" b="1" dirty="0">
                <a:solidFill>
                  <a:srgbClr val="34495E"/>
                </a:solidFill>
              </a:rPr>
              <a:t>각막반사점 검출</a:t>
            </a:r>
            <a:endParaRPr lang="en-US" altLang="ko-KR" sz="1500" b="1" dirty="0">
              <a:solidFill>
                <a:srgbClr val="34495E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6750B37-5060-4BA3-9985-9D7194E49A03}"/>
              </a:ext>
            </a:extLst>
          </p:cNvPr>
          <p:cNvSpPr txBox="1"/>
          <p:nvPr/>
        </p:nvSpPr>
        <p:spPr>
          <a:xfrm>
            <a:off x="6173501" y="13444854"/>
            <a:ext cx="1971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34495E"/>
                </a:solidFill>
              </a:rPr>
              <a:t>(a) </a:t>
            </a:r>
            <a:r>
              <a:rPr lang="ko-KR" altLang="en-US" sz="1500" b="1" dirty="0">
                <a:solidFill>
                  <a:srgbClr val="34495E"/>
                </a:solidFill>
              </a:rPr>
              <a:t>원본 이미지</a:t>
            </a:r>
            <a:endParaRPr lang="en-US" altLang="ko-KR" sz="1500" b="1" dirty="0">
              <a:solidFill>
                <a:srgbClr val="34495E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781972" y="18475334"/>
            <a:ext cx="2807615" cy="2005454"/>
            <a:chOff x="7345419" y="18390081"/>
            <a:chExt cx="2807615" cy="2005454"/>
          </a:xfrm>
        </p:grpSpPr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4DC2AD11-A7EB-4746-ACB6-2181D80A35F2}"/>
                </a:ext>
              </a:extLst>
            </p:cNvPr>
            <p:cNvGrpSpPr/>
            <p:nvPr/>
          </p:nvGrpSpPr>
          <p:grpSpPr>
            <a:xfrm>
              <a:off x="7529649" y="18390081"/>
              <a:ext cx="2623385" cy="1667844"/>
              <a:chOff x="7484876" y="22691661"/>
              <a:chExt cx="2050070" cy="11837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706F2EB3-9426-4E84-A92C-EAE47DF8689B}"/>
                      </a:ext>
                    </a:extLst>
                  </p:cNvPr>
                  <p:cNvSpPr txBox="1"/>
                  <p:nvPr/>
                </p:nvSpPr>
                <p:spPr>
                  <a:xfrm>
                    <a:off x="7709760" y="23108956"/>
                    <a:ext cx="1825186" cy="4859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∙ </m:t>
                        </m:r>
                        <m:acc>
                          <m:accPr>
                            <m:chr m:val="⃗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a14:m>
                    <a:r>
                      <a:rPr lang="en-US" altLang="ko-KR" sz="2800" dirty="0"/>
                      <a:t> </a:t>
                    </a:r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706F2EB3-9426-4E84-A92C-EAE47DF86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760" y="23108956"/>
                    <a:ext cx="1825186" cy="48596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2" name="직선 화살표 연결선 321">
                <a:extLst>
                  <a:ext uri="{FF2B5EF4-FFF2-40B4-BE49-F238E27FC236}">
                    <a16:creationId xmlns:a16="http://schemas.microsoft.com/office/drawing/2014/main" id="{E62D9289-31AF-4FCC-9751-84DAEC9AF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1588" y="23438462"/>
                <a:ext cx="644" cy="19100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6187F988-F1AD-4D7F-BE6B-C932D90DBD0E}"/>
                  </a:ext>
                </a:extLst>
              </p:cNvPr>
              <p:cNvSpPr txBox="1"/>
              <p:nvPr/>
            </p:nvSpPr>
            <p:spPr>
              <a:xfrm>
                <a:off x="7484876" y="23656954"/>
                <a:ext cx="939818" cy="21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현실 좌표</a:t>
                </a: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D7C63E00-68DB-4D13-90CD-AE78099CA29C}"/>
                  </a:ext>
                </a:extLst>
              </p:cNvPr>
              <p:cNvSpPr txBox="1"/>
              <p:nvPr/>
            </p:nvSpPr>
            <p:spPr>
              <a:xfrm>
                <a:off x="8512819" y="23648743"/>
                <a:ext cx="939818" cy="21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눈의 좌표</a:t>
                </a:r>
              </a:p>
            </p:txBody>
          </p:sp>
          <p:cxnSp>
            <p:nvCxnSpPr>
              <p:cNvPr id="325" name="직선 화살표 연결선 324">
                <a:extLst>
                  <a:ext uri="{FF2B5EF4-FFF2-40B4-BE49-F238E27FC236}">
                    <a16:creationId xmlns:a16="http://schemas.microsoft.com/office/drawing/2014/main" id="{57DEBD7A-E591-400D-8128-9878FDC1C2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26710" y="23439285"/>
                <a:ext cx="1" cy="2077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화살표 연결선 325">
                <a:extLst>
                  <a:ext uri="{FF2B5EF4-FFF2-40B4-BE49-F238E27FC236}">
                    <a16:creationId xmlns:a16="http://schemas.microsoft.com/office/drawing/2014/main" id="{03DF0AC2-ED56-4D80-9AA0-015857881E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7856" y="22951521"/>
                <a:ext cx="0" cy="18666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C883BEA2-41A8-44B9-ADC4-EA1A0810F9AD}"/>
                  </a:ext>
                </a:extLst>
              </p:cNvPr>
              <p:cNvSpPr txBox="1"/>
              <p:nvPr/>
            </p:nvSpPr>
            <p:spPr>
              <a:xfrm>
                <a:off x="7563880" y="22691661"/>
                <a:ext cx="1888757" cy="229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 dirty="0"/>
                  <a:t>3x3 </a:t>
                </a:r>
                <a:r>
                  <a:rPr lang="en-US" altLang="ko-KR" sz="1500" b="1" dirty="0" err="1"/>
                  <a:t>Homography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행렬</a:t>
                </a:r>
              </a:p>
            </p:txBody>
          </p:sp>
        </p:grp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400D576F-9C98-441E-993F-76FCCE73395E}"/>
                </a:ext>
              </a:extLst>
            </p:cNvPr>
            <p:cNvSpPr txBox="1"/>
            <p:nvPr/>
          </p:nvSpPr>
          <p:spPr>
            <a:xfrm>
              <a:off x="7345419" y="20072370"/>
              <a:ext cx="25273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rgbClr val="34495E"/>
                  </a:solidFill>
                </a:rPr>
                <a:t>(g) </a:t>
              </a:r>
              <a:r>
                <a:rPr lang="ko-KR" altLang="en-US" sz="1500" b="1" dirty="0" err="1">
                  <a:solidFill>
                    <a:srgbClr val="34495E"/>
                  </a:solidFill>
                </a:rPr>
                <a:t>호모그래피</a:t>
              </a:r>
              <a:r>
                <a:rPr lang="ko-KR" altLang="en-US" sz="1500" b="1" dirty="0">
                  <a:solidFill>
                    <a:srgbClr val="34495E"/>
                  </a:solidFill>
                </a:rPr>
                <a:t> 매핑 공식</a:t>
              </a:r>
              <a:endParaRPr lang="en-US" altLang="ko-KR" sz="1500" b="1" dirty="0">
                <a:solidFill>
                  <a:srgbClr val="34495E"/>
                </a:solidFill>
              </a:endParaRPr>
            </a:p>
          </p:txBody>
        </p:sp>
      </p:grpSp>
      <p:pic>
        <p:nvPicPr>
          <p:cNvPr id="303" name="그림 302" descr="실내이(가) 표시된 사진&#10;&#10;자동 생성된 설명">
            <a:extLst>
              <a:ext uri="{FF2B5EF4-FFF2-40B4-BE49-F238E27FC236}">
                <a16:creationId xmlns:a16="http://schemas.microsoft.com/office/drawing/2014/main" id="{F87A3DA7-61A0-4142-97E6-06E34C8AF7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32" y="11616221"/>
            <a:ext cx="2705913" cy="1800000"/>
          </a:xfrm>
          <a:prstGeom prst="rect">
            <a:avLst/>
          </a:prstGeom>
        </p:spPr>
      </p:pic>
      <p:pic>
        <p:nvPicPr>
          <p:cNvPr id="304" name="그림 303" descr="실내이(가) 표시된 사진&#10;&#10;자동 생성된 설명">
            <a:extLst>
              <a:ext uri="{FF2B5EF4-FFF2-40B4-BE49-F238E27FC236}">
                <a16:creationId xmlns:a16="http://schemas.microsoft.com/office/drawing/2014/main" id="{1AC4E092-7B1C-4E3D-A3AF-A7C258A60C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035" y="11609787"/>
            <a:ext cx="2655985" cy="1800000"/>
          </a:xfrm>
          <a:prstGeom prst="rect">
            <a:avLst/>
          </a:prstGeom>
        </p:spPr>
      </p:pic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B1000C14-B25E-4972-AEDA-47AB62ED3E66}"/>
              </a:ext>
            </a:extLst>
          </p:cNvPr>
          <p:cNvSpPr/>
          <p:nvPr/>
        </p:nvSpPr>
        <p:spPr>
          <a:xfrm>
            <a:off x="5781972" y="20626303"/>
            <a:ext cx="56230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** </a:t>
            </a:r>
            <a:r>
              <a:rPr lang="ko-KR" altLang="en-US" sz="1100" dirty="0"/>
              <a:t>참고 논문</a:t>
            </a:r>
            <a:r>
              <a:rPr lang="en-US" altLang="ko-KR" sz="1100" dirty="0"/>
              <a:t>: Starburst: A hybrid algorithm for video-based eye tracking combining feature-based and model-based approaches (</a:t>
            </a:r>
            <a:r>
              <a:rPr lang="en-US" altLang="ko-KR" sz="1100" dirty="0" err="1"/>
              <a:t>Dongheng</a:t>
            </a:r>
            <a:r>
              <a:rPr lang="en-US" altLang="ko-KR" sz="1100" dirty="0"/>
              <a:t> Li, David Winfield, Derrick J. Parkhurst)</a:t>
            </a:r>
            <a:endParaRPr lang="ko-KR" altLang="en-US" sz="1100" dirty="0"/>
          </a:p>
        </p:txBody>
      </p:sp>
      <p:pic>
        <p:nvPicPr>
          <p:cNvPr id="308" name="그림 307">
            <a:extLst>
              <a:ext uri="{FF2B5EF4-FFF2-40B4-BE49-F238E27FC236}">
                <a16:creationId xmlns:a16="http://schemas.microsoft.com/office/drawing/2014/main" id="{ED18C45D-A21E-4945-9532-5C5A804FF9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5733" y="13922969"/>
            <a:ext cx="2655987" cy="1795797"/>
          </a:xfrm>
          <a:prstGeom prst="rect">
            <a:avLst/>
          </a:prstGeom>
        </p:spPr>
      </p:pic>
      <p:sp>
        <p:nvSpPr>
          <p:cNvPr id="320" name="TextBox 319">
            <a:extLst>
              <a:ext uri="{FF2B5EF4-FFF2-40B4-BE49-F238E27FC236}">
                <a16:creationId xmlns:a16="http://schemas.microsoft.com/office/drawing/2014/main" id="{CA3F30F0-B44F-43D3-A4C8-AC03099CE730}"/>
              </a:ext>
            </a:extLst>
          </p:cNvPr>
          <p:cNvSpPr txBox="1"/>
          <p:nvPr/>
        </p:nvSpPr>
        <p:spPr>
          <a:xfrm>
            <a:off x="5722488" y="15718606"/>
            <a:ext cx="27857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34495E"/>
                </a:solidFill>
              </a:rPr>
              <a:t>(c) </a:t>
            </a:r>
            <a:r>
              <a:rPr lang="ko-KR" altLang="en-US" sz="1500" b="1" dirty="0">
                <a:solidFill>
                  <a:srgbClr val="34495E"/>
                </a:solidFill>
              </a:rPr>
              <a:t>각막반사점 제거</a:t>
            </a:r>
            <a:endParaRPr lang="en-US" altLang="ko-KR" sz="1500" b="1" dirty="0">
              <a:solidFill>
                <a:srgbClr val="34495E"/>
              </a:solidFill>
            </a:endParaRPr>
          </a:p>
        </p:txBody>
      </p:sp>
      <p:pic>
        <p:nvPicPr>
          <p:cNvPr id="272" name="_x505159272" descr="EMB0000398444d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4" y="23940549"/>
            <a:ext cx="5057875" cy="13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" name="TextBox 284"/>
          <p:cNvSpPr txBox="1"/>
          <p:nvPr/>
        </p:nvSpPr>
        <p:spPr>
          <a:xfrm>
            <a:off x="996098" y="21506986"/>
            <a:ext cx="503982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4495E"/>
                </a:solidFill>
                <a:latin typeface="+mj-ea"/>
                <a:ea typeface="+mj-ea"/>
              </a:rPr>
              <a:t>객체 인식 </a:t>
            </a:r>
            <a:r>
              <a:rPr lang="en-US" altLang="ko-KR" sz="3200" b="1" dirty="0">
                <a:solidFill>
                  <a:srgbClr val="34495E"/>
                </a:solidFill>
                <a:latin typeface="+mj-ea"/>
                <a:ea typeface="+mj-ea"/>
              </a:rPr>
              <a:t>&amp; </a:t>
            </a:r>
            <a:r>
              <a:rPr lang="ko-KR" altLang="en-US" sz="3200" b="1" dirty="0">
                <a:solidFill>
                  <a:srgbClr val="34495E"/>
                </a:solidFill>
                <a:latin typeface="+mj-ea"/>
                <a:ea typeface="+mj-ea"/>
              </a:rPr>
              <a:t>물체 제어</a:t>
            </a:r>
            <a:endParaRPr lang="en-US" altLang="ko-KR" sz="3200" b="1" dirty="0">
              <a:solidFill>
                <a:srgbClr val="34495E"/>
              </a:solidFill>
              <a:latin typeface="+mj-ea"/>
              <a:ea typeface="+mj-ea"/>
            </a:endParaRPr>
          </a:p>
          <a:p>
            <a:endParaRPr lang="en-US" altLang="ko-KR" sz="2800" b="1" dirty="0"/>
          </a:p>
          <a:p>
            <a:r>
              <a:rPr lang="en-US" altLang="ko-KR" sz="1800" dirty="0">
                <a:solidFill>
                  <a:srgbClr val="000000"/>
                </a:solidFill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</a:rPr>
              <a:t>Real-time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객체 인식 알고리즘인 </a:t>
            </a:r>
            <a:r>
              <a:rPr lang="en-US" altLang="ko-KR" sz="1800" b="1" dirty="0">
                <a:solidFill>
                  <a:srgbClr val="0070C0"/>
                </a:solidFill>
              </a:rPr>
              <a:t>YOLO</a:t>
            </a:r>
            <a:r>
              <a:rPr lang="ko-KR" altLang="en-US" sz="1800" dirty="0" err="1">
                <a:solidFill>
                  <a:srgbClr val="000000"/>
                </a:solidFill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</a:rPr>
              <a:t> 이용한다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r>
              <a:rPr lang="ko-KR" altLang="en-US" sz="1800" dirty="0">
                <a:solidFill>
                  <a:srgbClr val="000000"/>
                </a:solidFill>
              </a:rPr>
              <a:t>  라디오와 </a:t>
            </a:r>
            <a:r>
              <a:rPr lang="en-US" altLang="ko-KR" sz="1800" dirty="0">
                <a:solidFill>
                  <a:srgbClr val="000000"/>
                </a:solidFill>
              </a:rPr>
              <a:t>RC</a:t>
            </a:r>
            <a:r>
              <a:rPr lang="ko-KR" altLang="en-US" sz="1800" dirty="0">
                <a:solidFill>
                  <a:srgbClr val="000000"/>
                </a:solidFill>
              </a:rPr>
              <a:t>카 </a:t>
            </a:r>
            <a:r>
              <a:rPr lang="en-US" altLang="ko-KR" sz="1800" dirty="0">
                <a:solidFill>
                  <a:srgbClr val="000000"/>
                </a:solidFill>
              </a:rPr>
              <a:t>2</a:t>
            </a:r>
            <a:r>
              <a:rPr lang="ko-KR" altLang="en-US" sz="1800" dirty="0">
                <a:solidFill>
                  <a:srgbClr val="000000"/>
                </a:solidFill>
              </a:rPr>
              <a:t>개의 클래스를 학습 시켰다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물체를 </a:t>
            </a:r>
            <a:r>
              <a:rPr lang="en-US" altLang="ko-KR" sz="1800" dirty="0">
                <a:solidFill>
                  <a:srgbClr val="000000"/>
                </a:solidFill>
              </a:rPr>
              <a:t>3</a:t>
            </a:r>
            <a:r>
              <a:rPr lang="ko-KR" altLang="en-US" sz="1800" dirty="0">
                <a:solidFill>
                  <a:srgbClr val="000000"/>
                </a:solidFill>
              </a:rPr>
              <a:t>초간 응시하여 물체의 </a:t>
            </a:r>
            <a:r>
              <a:rPr lang="ko-KR" altLang="en-US" sz="1800" b="1" dirty="0">
                <a:solidFill>
                  <a:srgbClr val="000000"/>
                </a:solidFill>
              </a:rPr>
              <a:t>레이블</a:t>
            </a:r>
            <a:r>
              <a:rPr lang="ko-KR" altLang="en-US" sz="1800" dirty="0">
                <a:solidFill>
                  <a:srgbClr val="000000"/>
                </a:solidFill>
              </a:rPr>
              <a:t>과 </a:t>
            </a:r>
            <a:r>
              <a:rPr lang="ko-KR" altLang="en-US" sz="1800" b="1" dirty="0">
                <a:solidFill>
                  <a:srgbClr val="000000"/>
                </a:solidFill>
              </a:rPr>
              <a:t>제어 권한</a:t>
            </a:r>
            <a:r>
              <a:rPr lang="ko-KR" altLang="en-US" sz="1800" dirty="0">
                <a:solidFill>
                  <a:srgbClr val="000000"/>
                </a:solidFill>
              </a:rPr>
              <a:t>을 획득한다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동공을 움직여 커맨드를 입력한다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r>
              <a:rPr lang="en-US" altLang="ko-KR" sz="1800" dirty="0">
                <a:solidFill>
                  <a:srgbClr val="000000"/>
                </a:solidFill>
              </a:rPr>
              <a:t>    Remote API</a:t>
            </a:r>
            <a:r>
              <a:rPr lang="ko-KR" altLang="en-US" sz="1800" dirty="0">
                <a:solidFill>
                  <a:srgbClr val="000000"/>
                </a:solidFill>
              </a:rPr>
              <a:t>인 </a:t>
            </a:r>
            <a:r>
              <a:rPr lang="en-US" altLang="ko-KR" sz="1800" b="1" dirty="0">
                <a:solidFill>
                  <a:srgbClr val="0070C0"/>
                </a:solidFill>
              </a:rPr>
              <a:t>LIRC</a:t>
            </a:r>
            <a:r>
              <a:rPr lang="ko-KR" altLang="en-US" sz="1800" dirty="0" err="1">
                <a:solidFill>
                  <a:srgbClr val="000000"/>
                </a:solidFill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</a:rPr>
              <a:t> 이용하여 라디오와 </a:t>
            </a:r>
            <a:r>
              <a:rPr lang="en-US" altLang="ko-KR" sz="1800" dirty="0">
                <a:solidFill>
                  <a:srgbClr val="000000"/>
                </a:solidFill>
              </a:rPr>
              <a:t>RC</a:t>
            </a:r>
            <a:r>
              <a:rPr lang="ko-KR" altLang="en-US" sz="1800" dirty="0">
                <a:solidFill>
                  <a:srgbClr val="000000"/>
                </a:solidFill>
              </a:rPr>
              <a:t>카 명령어를 복사한다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r>
              <a:rPr lang="ko-KR" altLang="en-US" sz="1800" dirty="0">
                <a:solidFill>
                  <a:srgbClr val="000000"/>
                </a:solidFill>
              </a:rPr>
              <a:t> 시선 추적 모듈의 </a:t>
            </a:r>
            <a:r>
              <a:rPr lang="ko-KR" altLang="en-US" sz="1800" b="1" dirty="0">
                <a:solidFill>
                  <a:srgbClr val="000000"/>
                </a:solidFill>
              </a:rPr>
              <a:t>동공 방향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</a:rPr>
              <a:t>커맨드</a:t>
            </a:r>
            <a:r>
              <a:rPr lang="ko-KR" altLang="en-US" sz="1800" dirty="0">
                <a:solidFill>
                  <a:srgbClr val="000000"/>
                </a:solidFill>
              </a:rPr>
              <a:t>와 물체의 </a:t>
            </a:r>
            <a:r>
              <a:rPr lang="ko-KR" altLang="en-US" sz="1800" b="1" dirty="0">
                <a:solidFill>
                  <a:srgbClr val="000000"/>
                </a:solidFill>
              </a:rPr>
              <a:t>레이블</a:t>
            </a:r>
            <a:r>
              <a:rPr lang="ko-KR" altLang="en-US" sz="1800" dirty="0">
                <a:solidFill>
                  <a:srgbClr val="000000"/>
                </a:solidFill>
              </a:rPr>
              <a:t>을 </a:t>
            </a:r>
            <a:r>
              <a:rPr lang="en-US" altLang="ko-KR" sz="1800" dirty="0">
                <a:solidFill>
                  <a:srgbClr val="000000"/>
                </a:solidFill>
              </a:rPr>
              <a:t>Rest API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</a:rPr>
              <a:t>Curl</a:t>
            </a:r>
            <a:r>
              <a:rPr lang="ko-KR" altLang="en-US" sz="1800" dirty="0">
                <a:solidFill>
                  <a:srgbClr val="000000"/>
                </a:solidFill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사용하여 </a:t>
            </a:r>
            <a:r>
              <a:rPr lang="ko-KR" altLang="en-US" sz="1800" dirty="0" err="1">
                <a:solidFill>
                  <a:srgbClr val="000000"/>
                </a:solidFill>
              </a:rPr>
              <a:t>라즈베리</a:t>
            </a:r>
            <a:r>
              <a:rPr lang="ko-KR" altLang="en-US" sz="1800" dirty="0">
                <a:solidFill>
                  <a:srgbClr val="000000"/>
                </a:solidFill>
              </a:rPr>
              <a:t> 파이의 </a:t>
            </a:r>
            <a:r>
              <a:rPr lang="en-US" altLang="ko-KR" sz="1800" b="1" dirty="0">
                <a:solidFill>
                  <a:srgbClr val="0070C0"/>
                </a:solidFill>
              </a:rPr>
              <a:t>Node.js</a:t>
            </a:r>
            <a:r>
              <a:rPr lang="ko-KR" altLang="en-US" sz="1800" dirty="0">
                <a:solidFill>
                  <a:srgbClr val="000000"/>
                </a:solidFill>
              </a:rPr>
              <a:t>로 전송한다</a:t>
            </a:r>
            <a:r>
              <a:rPr lang="en-US" altLang="ko-KR" sz="1800" dirty="0">
                <a:solidFill>
                  <a:srgbClr val="000000"/>
                </a:solidFill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</a:rPr>
              <a:t>레이블과 커맨드에 맞는 신호를 송출하여 물체를 제어한다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endParaRPr lang="en-US" altLang="ko-KR" sz="1800" dirty="0">
              <a:solidFill>
                <a:srgbClr val="0000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77960" y="21881982"/>
            <a:ext cx="5591031" cy="3324104"/>
            <a:chOff x="6267510" y="23363669"/>
            <a:chExt cx="5591031" cy="3324104"/>
          </a:xfrm>
        </p:grpSpPr>
        <p:pic>
          <p:nvPicPr>
            <p:cNvPr id="286" name="Picture 2" descr="https://curt-park.github.io/images/yolo/Figure2.JP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3" t="2205" r="26519" b="40723"/>
            <a:stretch/>
          </p:blipFill>
          <p:spPr bwMode="auto">
            <a:xfrm>
              <a:off x="6267510" y="23363669"/>
              <a:ext cx="5591031" cy="2948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2B707-EA71-4E8C-9A43-DD17BC78A367}"/>
                </a:ext>
              </a:extLst>
            </p:cNvPr>
            <p:cNvSpPr txBox="1"/>
            <p:nvPr/>
          </p:nvSpPr>
          <p:spPr>
            <a:xfrm>
              <a:off x="8362049" y="26410774"/>
              <a:ext cx="1297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YOLO</a:t>
              </a:r>
              <a:r>
                <a:rPr lang="ko-KR" altLang="en-US" sz="1200" dirty="0"/>
                <a:t> 알고리즘</a:t>
              </a:r>
            </a:p>
          </p:txBody>
        </p:sp>
      </p:grpSp>
      <p:pic>
        <p:nvPicPr>
          <p:cNvPr id="328" name="Picture 2" descr="Image result for LIRC">
            <a:extLst>
              <a:ext uri="{FF2B5EF4-FFF2-40B4-BE49-F238E27FC236}">
                <a16:creationId xmlns:a16="http://schemas.microsoft.com/office/drawing/2014/main" id="{DECBAD6D-56FF-42D9-A411-34C6F3682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58" y="25501273"/>
            <a:ext cx="2751668" cy="13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2713873" y="9955309"/>
            <a:ext cx="8204019" cy="6699044"/>
            <a:chOff x="12762431" y="10004000"/>
            <a:chExt cx="8204019" cy="6699044"/>
          </a:xfrm>
        </p:grpSpPr>
        <p:grpSp>
          <p:nvGrpSpPr>
            <p:cNvPr id="32" name="그룹 31"/>
            <p:cNvGrpSpPr/>
            <p:nvPr/>
          </p:nvGrpSpPr>
          <p:grpSpPr>
            <a:xfrm>
              <a:off x="12762431" y="10004000"/>
              <a:ext cx="8204019" cy="6699044"/>
              <a:chOff x="12762431" y="10004000"/>
              <a:chExt cx="8204019" cy="6699044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12762431" y="10004742"/>
                <a:ext cx="8204019" cy="6698302"/>
                <a:chOff x="12762431" y="10004742"/>
                <a:chExt cx="8204019" cy="6698302"/>
              </a:xfrm>
            </p:grpSpPr>
            <p:sp>
              <p:nvSpPr>
                <p:cNvPr id="158" name="모서리가 둥근 직사각형 157"/>
                <p:cNvSpPr/>
                <p:nvPr/>
              </p:nvSpPr>
              <p:spPr>
                <a:xfrm rot="5400000">
                  <a:off x="13515290" y="9251884"/>
                  <a:ext cx="6698302" cy="8204018"/>
                </a:xfrm>
                <a:prstGeom prst="roundRect">
                  <a:avLst>
                    <a:gd name="adj" fmla="val 676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016000" dir="11640000" sx="101000" sy="101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12762431" y="10339947"/>
                  <a:ext cx="8204019" cy="297701"/>
                </a:xfrm>
                <a:prstGeom prst="rect">
                  <a:avLst/>
                </a:prstGeom>
                <a:solidFill>
                  <a:srgbClr val="34495E"/>
                </a:solidFill>
                <a:ln>
                  <a:solidFill>
                    <a:srgbClr val="3449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b="1" dirty="0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12762431" y="10004000"/>
                <a:ext cx="8204019" cy="600481"/>
                <a:chOff x="716770" y="9742474"/>
                <a:chExt cx="10391761" cy="600481"/>
              </a:xfrm>
            </p:grpSpPr>
            <p:sp>
              <p:nvSpPr>
                <p:cNvPr id="262" name="모서리가 둥근 직사각형 261"/>
                <p:cNvSpPr/>
                <p:nvPr/>
              </p:nvSpPr>
              <p:spPr>
                <a:xfrm>
                  <a:off x="716770" y="9742474"/>
                  <a:ext cx="10391761" cy="6004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4495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3772044" y="9793954"/>
                  <a:ext cx="42812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&lt; </a:t>
                  </a:r>
                  <a:r>
                    <a:rPr lang="ko-KR" altLang="en-US" sz="2800" b="1" dirty="0">
                      <a:solidFill>
                        <a:schemeClr val="bg1"/>
                      </a:solidFill>
                    </a:rPr>
                    <a:t>구조</a:t>
                  </a:r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 &gt;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A3C6C0BA-89ED-4C3D-8F81-471AD3E55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-1" r="1160"/>
            <a:stretch/>
          </p:blipFill>
          <p:spPr>
            <a:xfrm>
              <a:off x="12853523" y="11089398"/>
              <a:ext cx="7806772" cy="4847879"/>
            </a:xfrm>
            <a:prstGeom prst="rect">
              <a:avLst/>
            </a:prstGeom>
          </p:spPr>
        </p:pic>
      </p:grpSp>
      <p:grpSp>
        <p:nvGrpSpPr>
          <p:cNvPr id="354" name="그룹 353"/>
          <p:cNvGrpSpPr/>
          <p:nvPr/>
        </p:nvGrpSpPr>
        <p:grpSpPr>
          <a:xfrm>
            <a:off x="12679459" y="16898657"/>
            <a:ext cx="8237441" cy="4681182"/>
            <a:chOff x="12762431" y="10004000"/>
            <a:chExt cx="8204019" cy="4944836"/>
          </a:xfrm>
        </p:grpSpPr>
        <p:grpSp>
          <p:nvGrpSpPr>
            <p:cNvPr id="356" name="그룹 355"/>
            <p:cNvGrpSpPr/>
            <p:nvPr/>
          </p:nvGrpSpPr>
          <p:grpSpPr>
            <a:xfrm>
              <a:off x="12762431" y="10004741"/>
              <a:ext cx="8204019" cy="4944095"/>
              <a:chOff x="12762431" y="10004741"/>
              <a:chExt cx="8204019" cy="4944095"/>
            </a:xfrm>
          </p:grpSpPr>
          <p:sp>
            <p:nvSpPr>
              <p:cNvPr id="360" name="모서리가 둥근 직사각형 359"/>
              <p:cNvSpPr/>
              <p:nvPr/>
            </p:nvSpPr>
            <p:spPr>
              <a:xfrm rot="5400000">
                <a:off x="14392393" y="8374780"/>
                <a:ext cx="4944095" cy="8204018"/>
              </a:xfrm>
              <a:prstGeom prst="roundRect">
                <a:avLst>
                  <a:gd name="adj" fmla="val 67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1016000" dir="11640000" sx="101000" sy="101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>
                <a:off x="12762431" y="10339947"/>
                <a:ext cx="8204019" cy="297701"/>
              </a:xfrm>
              <a:prstGeom prst="rect">
                <a:avLst/>
              </a:prstGeom>
              <a:solidFill>
                <a:srgbClr val="34495E"/>
              </a:solidFill>
              <a:ln>
                <a:solidFill>
                  <a:srgbClr val="3449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 dirty="0"/>
              </a:p>
            </p:txBody>
          </p:sp>
        </p:grpSp>
        <p:grpSp>
          <p:nvGrpSpPr>
            <p:cNvPr id="357" name="그룹 356"/>
            <p:cNvGrpSpPr/>
            <p:nvPr/>
          </p:nvGrpSpPr>
          <p:grpSpPr>
            <a:xfrm>
              <a:off x="12762431" y="10004000"/>
              <a:ext cx="8204019" cy="600481"/>
              <a:chOff x="716770" y="9742474"/>
              <a:chExt cx="10391761" cy="600481"/>
            </a:xfrm>
          </p:grpSpPr>
          <p:sp>
            <p:nvSpPr>
              <p:cNvPr id="358" name="모서리가 둥근 직사각형 357"/>
              <p:cNvSpPr/>
              <p:nvPr/>
            </p:nvSpPr>
            <p:spPr>
              <a:xfrm>
                <a:off x="716770" y="9742474"/>
                <a:ext cx="10391761" cy="600481"/>
              </a:xfrm>
              <a:prstGeom prst="roundRect">
                <a:avLst>
                  <a:gd name="adj" fmla="val 50000"/>
                </a:avLst>
              </a:prstGeom>
              <a:solidFill>
                <a:srgbClr val="3449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3772044" y="9793954"/>
                <a:ext cx="42812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</a:rPr>
                  <a:t>&lt; </a:t>
                </a:r>
                <a:r>
                  <a:rPr lang="ko-KR" altLang="en-US" sz="2800" b="1" dirty="0">
                    <a:solidFill>
                      <a:schemeClr val="bg1"/>
                    </a:solidFill>
                  </a:rPr>
                  <a:t>제안 시스템</a:t>
                </a:r>
                <a:r>
                  <a:rPr lang="en-US" altLang="ko-KR" sz="2800" b="1" dirty="0">
                    <a:solidFill>
                      <a:schemeClr val="bg1"/>
                    </a:solidFill>
                  </a:rPr>
                  <a:t> &gt;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12718346" y="21867484"/>
            <a:ext cx="8204019" cy="6699044"/>
            <a:chOff x="22519755" y="11996590"/>
            <a:chExt cx="8204019" cy="6699044"/>
          </a:xfrm>
        </p:grpSpPr>
        <p:grpSp>
          <p:nvGrpSpPr>
            <p:cNvPr id="335" name="그룹 334"/>
            <p:cNvGrpSpPr/>
            <p:nvPr/>
          </p:nvGrpSpPr>
          <p:grpSpPr>
            <a:xfrm>
              <a:off x="22519755" y="11996590"/>
              <a:ext cx="8204019" cy="6699044"/>
              <a:chOff x="12762431" y="10004000"/>
              <a:chExt cx="8204019" cy="6699044"/>
            </a:xfrm>
          </p:grpSpPr>
          <p:grpSp>
            <p:nvGrpSpPr>
              <p:cNvPr id="336" name="그룹 335"/>
              <p:cNvGrpSpPr/>
              <p:nvPr/>
            </p:nvGrpSpPr>
            <p:grpSpPr>
              <a:xfrm>
                <a:off x="12762431" y="10004742"/>
                <a:ext cx="8204019" cy="6698302"/>
                <a:chOff x="12762431" y="10004742"/>
                <a:chExt cx="8204019" cy="6698302"/>
              </a:xfrm>
            </p:grpSpPr>
            <p:sp>
              <p:nvSpPr>
                <p:cNvPr id="340" name="모서리가 둥근 직사각형 339"/>
                <p:cNvSpPr/>
                <p:nvPr/>
              </p:nvSpPr>
              <p:spPr>
                <a:xfrm rot="5400000">
                  <a:off x="13515290" y="9251884"/>
                  <a:ext cx="6698302" cy="8204018"/>
                </a:xfrm>
                <a:prstGeom prst="roundRect">
                  <a:avLst>
                    <a:gd name="adj" fmla="val 676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1016000" dir="11640000" sx="101000" sy="101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12762431" y="10339947"/>
                  <a:ext cx="8204019" cy="297701"/>
                </a:xfrm>
                <a:prstGeom prst="rect">
                  <a:avLst/>
                </a:prstGeom>
                <a:solidFill>
                  <a:srgbClr val="34495E"/>
                </a:solidFill>
                <a:ln>
                  <a:solidFill>
                    <a:srgbClr val="3449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b="1" dirty="0"/>
                </a:p>
              </p:txBody>
            </p:sp>
          </p:grpSp>
          <p:grpSp>
            <p:nvGrpSpPr>
              <p:cNvPr id="337" name="그룹 336"/>
              <p:cNvGrpSpPr/>
              <p:nvPr/>
            </p:nvGrpSpPr>
            <p:grpSpPr>
              <a:xfrm>
                <a:off x="12762431" y="10004000"/>
                <a:ext cx="8204019" cy="600481"/>
                <a:chOff x="716770" y="9742474"/>
                <a:chExt cx="10391761" cy="600481"/>
              </a:xfrm>
            </p:grpSpPr>
            <p:sp>
              <p:nvSpPr>
                <p:cNvPr id="338" name="모서리가 둥근 직사각형 337"/>
                <p:cNvSpPr/>
                <p:nvPr/>
              </p:nvSpPr>
              <p:spPr>
                <a:xfrm>
                  <a:off x="716770" y="9742474"/>
                  <a:ext cx="10391761" cy="6004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4495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dirty="0"/>
                </a:p>
              </p:txBody>
            </p:sp>
            <p:sp>
              <p:nvSpPr>
                <p:cNvPr id="339" name="TextBox 338"/>
                <p:cNvSpPr txBox="1"/>
                <p:nvPr/>
              </p:nvSpPr>
              <p:spPr>
                <a:xfrm>
                  <a:off x="3772044" y="9793954"/>
                  <a:ext cx="42812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&lt; </a:t>
                  </a:r>
                  <a:r>
                    <a:rPr lang="ko-KR" altLang="en-US" sz="2800" b="1" dirty="0">
                      <a:solidFill>
                        <a:schemeClr val="bg1"/>
                      </a:solidFill>
                    </a:rPr>
                    <a:t>참고 문헌</a:t>
                  </a:r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 &gt;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46" name="TextBox 445"/>
            <p:cNvSpPr txBox="1"/>
            <p:nvPr/>
          </p:nvSpPr>
          <p:spPr>
            <a:xfrm>
              <a:off x="22882421" y="12849985"/>
              <a:ext cx="7690883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2000" dirty="0"/>
                <a:t>[1]D.W. Hansen and Q. Ji, “In the Eye of the Beholder: A survey of Models for Eyes and Gaze.“ Pattern Anal. Mach. Intelligence. 32 (3), pp478-500 2010.</a:t>
              </a:r>
            </a:p>
            <a:p>
              <a:pPr fontAlgn="base"/>
              <a:r>
                <a:rPr lang="en-US" altLang="ko-KR" sz="2000" dirty="0"/>
                <a:t>[2] D. Li, D. Winfield, D.J. Parkhurst, “Starburst: A hybrid algorithm for video-based eye tracking combining feature-based and model-based approaches”, </a:t>
              </a:r>
              <a:r>
                <a:rPr lang="en-US" altLang="ko-KR" sz="2000" i="1" dirty="0"/>
                <a:t>Proc of the IEEE Vision for Human and Computer Interaction workshop at CVPR 2005</a:t>
              </a:r>
              <a:r>
                <a:rPr lang="en-US" altLang="ko-KR" sz="2000" dirty="0"/>
                <a:t>, pp 1-8. 2005</a:t>
              </a:r>
            </a:p>
            <a:p>
              <a:pPr fontAlgn="base"/>
              <a:r>
                <a:rPr lang="en-US" altLang="ko-KR" sz="2000" dirty="0"/>
                <a:t>[3] C. Holland, O. Kolmogortsev, “Eye tracking on unmodified common tablets: challenges and solutionsEye Tracking Research and Applications,” </a:t>
              </a:r>
              <a:r>
                <a:rPr lang="en-US" altLang="ko-KR" sz="2000" i="1" dirty="0"/>
                <a:t>ACM</a:t>
              </a:r>
              <a:r>
                <a:rPr lang="en-US" altLang="ko-KR" sz="2000" dirty="0"/>
                <a:t>. 2012.</a:t>
              </a:r>
            </a:p>
            <a:p>
              <a:pPr fontAlgn="base"/>
              <a:r>
                <a:rPr lang="en-US" altLang="ko-KR" sz="2000" dirty="0"/>
                <a:t>[4] Y. Sugano, Y. Matsusita, and Y. Sato, “Appreance –base gaze estimation using visual saliency,” </a:t>
              </a:r>
              <a:r>
                <a:rPr lang="en-US" altLang="ko-KR" sz="2000" i="1" dirty="0"/>
                <a:t>Pattenr Anal. Mach. Intelligence</a:t>
              </a:r>
              <a:r>
                <a:rPr lang="en-US" altLang="ko-KR" sz="2000" dirty="0"/>
                <a:t>, 35 (2), pp 329-341, 2013.</a:t>
              </a:r>
            </a:p>
            <a:p>
              <a:pPr fontAlgn="base"/>
              <a:r>
                <a:rPr lang="en-US" altLang="ko-KR" sz="2000" dirty="0"/>
                <a:t>[5] A. Villanueva, R. Cabeza, and S.Porta, “ Gaze tracking system model based on physical parameters,” </a:t>
              </a:r>
              <a:r>
                <a:rPr lang="en-US" altLang="ko-KR" sz="2000" i="1" dirty="0"/>
                <a:t>Int. J. Pattern Recognit. Artif. Intell</a:t>
              </a:r>
              <a:r>
                <a:rPr lang="en-US" altLang="ko-KR" sz="2000" dirty="0"/>
                <a:t>, 21 (05), pp. 855-877, 2007.</a:t>
              </a:r>
            </a:p>
            <a:p>
              <a:pPr fontAlgn="base"/>
              <a:r>
                <a:rPr lang="en-US" altLang="ko-KR" sz="2000" dirty="0"/>
                <a:t>[6] D. W. Hansen and A. E. Pece, “Eye tracking in the Wild,” </a:t>
              </a:r>
              <a:r>
                <a:rPr lang="en-US" altLang="ko-KR" sz="2000" i="1" dirty="0"/>
                <a:t>Compu. Vision Image Understanding,</a:t>
              </a:r>
              <a:r>
                <a:rPr lang="en-US" altLang="ko-KR" sz="2000" dirty="0"/>
                <a:t> 98 (1), pp. 155-181, 2005.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EFD2890-8DF0-4818-A13B-494615A90CDD}"/>
              </a:ext>
            </a:extLst>
          </p:cNvPr>
          <p:cNvGrpSpPr/>
          <p:nvPr/>
        </p:nvGrpSpPr>
        <p:grpSpPr>
          <a:xfrm>
            <a:off x="8749033" y="13950610"/>
            <a:ext cx="2656800" cy="1796400"/>
            <a:chOff x="2773680" y="4152900"/>
            <a:chExt cx="2535238" cy="1692275"/>
          </a:xfrm>
        </p:grpSpPr>
        <p:pic>
          <p:nvPicPr>
            <p:cNvPr id="133" name="_x275241392" descr="EMB00002f44590e">
              <a:extLst>
                <a:ext uri="{FF2B5EF4-FFF2-40B4-BE49-F238E27FC236}">
                  <a16:creationId xmlns:a16="http://schemas.microsoft.com/office/drawing/2014/main" id="{B2C9B880-C05E-4108-9565-CFFA70D1F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680" y="4152900"/>
              <a:ext cx="2535238" cy="1692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_x275241392" descr="EMB00002f44590e">
              <a:extLst>
                <a:ext uri="{FF2B5EF4-FFF2-40B4-BE49-F238E27FC236}">
                  <a16:creationId xmlns:a16="http://schemas.microsoft.com/office/drawing/2014/main" id="{8F8FE4FB-22F6-495B-8DF0-2AED8D69C0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19" t="36135" r="29067" b="55460"/>
            <a:stretch/>
          </p:blipFill>
          <p:spPr bwMode="auto">
            <a:xfrm>
              <a:off x="4370070" y="4872036"/>
              <a:ext cx="228600" cy="187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_x49368672" descr="EMB00002f44590d">
              <a:extLst>
                <a:ext uri="{FF2B5EF4-FFF2-40B4-BE49-F238E27FC236}">
                  <a16:creationId xmlns:a16="http://schemas.microsoft.com/office/drawing/2014/main" id="{F2ACFC94-2F3B-44A1-9DE3-D23E70E994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78" t="1764" r="25898" b="1729"/>
            <a:stretch/>
          </p:blipFill>
          <p:spPr bwMode="auto">
            <a:xfrm>
              <a:off x="4320540" y="4179524"/>
              <a:ext cx="320040" cy="166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DA5933B-0C89-4B57-8B5B-CD480E261AFB}"/>
              </a:ext>
            </a:extLst>
          </p:cNvPr>
          <p:cNvGrpSpPr/>
          <p:nvPr/>
        </p:nvGrpSpPr>
        <p:grpSpPr>
          <a:xfrm>
            <a:off x="5847929" y="16155428"/>
            <a:ext cx="2641834" cy="1768352"/>
            <a:chOff x="5534861" y="4076823"/>
            <a:chExt cx="2641834" cy="1768352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5E81101-0819-4D94-87B0-A9FE11058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r="1320" b="11754"/>
            <a:stretch/>
          </p:blipFill>
          <p:spPr>
            <a:xfrm>
              <a:off x="5534861" y="4076823"/>
              <a:ext cx="2641834" cy="1768352"/>
            </a:xfrm>
            <a:prstGeom prst="rect">
              <a:avLst/>
            </a:prstGeom>
          </p:spPr>
        </p:pic>
        <p:pic>
          <p:nvPicPr>
            <p:cNvPr id="139" name="_x246780808" descr="EMB00002f44590d">
              <a:extLst>
                <a:ext uri="{FF2B5EF4-FFF2-40B4-BE49-F238E27FC236}">
                  <a16:creationId xmlns:a16="http://schemas.microsoft.com/office/drawing/2014/main" id="{E0E30C44-F048-4C1E-AEAB-F729FD10F7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14" t="6726" r="27263" b="1547"/>
            <a:stretch/>
          </p:blipFill>
          <p:spPr bwMode="auto">
            <a:xfrm>
              <a:off x="7261860" y="4076823"/>
              <a:ext cx="339090" cy="17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28502DF-52D3-4E1F-B0D9-A964DFD52B5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411782" y="17871551"/>
            <a:ext cx="7029342" cy="34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3846</TotalTime>
  <Words>701</Words>
  <Application>Microsoft Office PowerPoint</Application>
  <PresentationFormat>사용자 지정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Ubuntu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hscom</dc:creator>
  <cp:lastModifiedBy>선민 김</cp:lastModifiedBy>
  <cp:revision>104</cp:revision>
  <dcterms:created xsi:type="dcterms:W3CDTF">2019-05-24T03:00:21Z</dcterms:created>
  <dcterms:modified xsi:type="dcterms:W3CDTF">2019-11-15T02:35:15Z</dcterms:modified>
</cp:coreProperties>
</file>