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4C554-B562-4901-A29E-C3BF7E475A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F08D689-8FC6-4656-BD63-D29B48446F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403A6F4-3BD7-41FB-A898-495161EE59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843830-213B-41A9-837E-BBBAF16200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640CC3-F878-4286-BBAF-22E3343FD2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EC2CC0-CB1B-4BD3-B2CD-125FB16254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CD079B4-917A-4FF7-8F42-468E423239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0CA29F6-F067-42AF-94EB-814BD7AA0C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AC6D358-F573-469E-A524-07D94978D8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3313371-B365-4379-A22F-002691FCEF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DA17D89-6D93-4342-B6A1-E7DC27815D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08B4AE-A6B2-420F-951E-DD48DA7F3F8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Noto Sans KR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 KR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KR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543851-0BB0-4337-8206-662C3A9C8BE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192F70-A251-4306-BAD3-7919E224B5E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30F4EA-20F1-4F40-A32D-92A8F846288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CB9261-44E3-4D19-B32A-C108D9E44A9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C63B6F-11E5-4461-844A-44F9B7037FB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534AF-B9C1-431B-9940-F21376BC908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DC1707-C92F-47F5-AC74-7D28FC78FDD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DDF55B-D4A0-4E7E-B9C3-50437401C49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3FC58F-375E-4BE4-BEB5-D1C68070733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602B05-DF3A-4E5D-8790-90075616129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KR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1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4.png"/><Relationship Id="rId12" Type="http://schemas.openxmlformats.org/officeDocument/2006/relationships/image" Target="../media/image14.png"/><Relationship Id="rId13" Type="http://schemas.openxmlformats.org/officeDocument/2006/relationships/image" Target="../media/image14.png"/><Relationship Id="rId14" Type="http://schemas.openxmlformats.org/officeDocument/2006/relationships/image" Target="../media/image14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5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5.png"/><Relationship Id="rId22" Type="http://schemas.openxmlformats.org/officeDocument/2006/relationships/image" Target="../media/image15.png"/><Relationship Id="rId23" Type="http://schemas.openxmlformats.org/officeDocument/2006/relationships/image" Target="../media/image11.png"/><Relationship Id="rId24" Type="http://schemas.openxmlformats.org/officeDocument/2006/relationships/image" Target="../media/image11.png"/><Relationship Id="rId25" Type="http://schemas.openxmlformats.org/officeDocument/2006/relationships/image" Target="../media/image11.png"/><Relationship Id="rId26" Type="http://schemas.openxmlformats.org/officeDocument/2006/relationships/image" Target="../media/image11.png"/><Relationship Id="rId27" Type="http://schemas.openxmlformats.org/officeDocument/2006/relationships/image" Target="../media/image11.png"/><Relationship Id="rId28" Type="http://schemas.openxmlformats.org/officeDocument/2006/relationships/image" Target="../media/image11.png"/><Relationship Id="rId29" Type="http://schemas.openxmlformats.org/officeDocument/2006/relationships/image" Target="../media/image11.png"/><Relationship Id="rId30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9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9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9.png"/><Relationship Id="rId3" Type="http://schemas.openxmlformats.org/officeDocument/2006/relationships/image" Target="../media/image2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3.png"/><Relationship Id="rId8" Type="http://schemas.openxmlformats.org/officeDocument/2006/relationships/image" Target="../media/image23.png"/><Relationship Id="rId9" Type="http://schemas.openxmlformats.org/officeDocument/2006/relationships/image" Target="../media/image21.png"/><Relationship Id="rId10" Type="http://schemas.openxmlformats.org/officeDocument/2006/relationships/image" Target="../media/image23.png"/><Relationship Id="rId11" Type="http://schemas.openxmlformats.org/officeDocument/2006/relationships/image" Target="../media/image21.png"/><Relationship Id="rId12" Type="http://schemas.openxmlformats.org/officeDocument/2006/relationships/image" Target="../media/image23.png"/><Relationship Id="rId1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84;p13" descr=""/>
          <p:cNvPicPr/>
          <p:nvPr/>
        </p:nvPicPr>
        <p:blipFill>
          <a:blip r:embed="rId1"/>
          <a:stretch/>
        </p:blipFill>
        <p:spPr>
          <a:xfrm>
            <a:off x="749160" y="728964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85;p13" descr=""/>
          <p:cNvPicPr/>
          <p:nvPr/>
        </p:nvPicPr>
        <p:blipFill>
          <a:blip r:embed="rId2"/>
          <a:stretch/>
        </p:blipFill>
        <p:spPr>
          <a:xfrm>
            <a:off x="5130720" y="728964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86;p13" descr=""/>
          <p:cNvPicPr/>
          <p:nvPr/>
        </p:nvPicPr>
        <p:blipFill>
          <a:blip r:embed="rId3"/>
          <a:stretch/>
        </p:blipFill>
        <p:spPr>
          <a:xfrm>
            <a:off x="8877240" y="728964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87;p13" descr=""/>
          <p:cNvPicPr/>
          <p:nvPr/>
        </p:nvPicPr>
        <p:blipFill>
          <a:blip r:embed="rId4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88;p13"/>
          <p:cNvSpPr/>
          <p:nvPr/>
        </p:nvSpPr>
        <p:spPr>
          <a:xfrm>
            <a:off x="15379560" y="660240"/>
            <a:ext cx="220824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207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5caba4"/>
                </a:solidFill>
                <a:latin typeface="Arial"/>
                <a:ea typeface="Arial"/>
              </a:rPr>
              <a:t>MIRICOMPANY</a:t>
            </a:r>
            <a:endParaRPr b="0" lang="en-US" sz="22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93;p14" descr=""/>
          <p:cNvPicPr/>
          <p:nvPr/>
        </p:nvPicPr>
        <p:blipFill>
          <a:blip r:embed="rId1"/>
          <a:stretch/>
        </p:blipFill>
        <p:spPr>
          <a:xfrm>
            <a:off x="0" y="1879560"/>
            <a:ext cx="18286560" cy="839340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94;p14" descr=""/>
          <p:cNvPicPr/>
          <p:nvPr/>
        </p:nvPicPr>
        <p:blipFill>
          <a:blip r:embed="rId2"/>
          <a:stretch/>
        </p:blipFill>
        <p:spPr>
          <a:xfrm>
            <a:off x="-63360" y="-50760"/>
            <a:ext cx="18362880" cy="1033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99;p15" descr=""/>
          <p:cNvPicPr/>
          <p:nvPr/>
        </p:nvPicPr>
        <p:blipFill>
          <a:blip r:embed="rId1"/>
          <a:stretch/>
        </p:blipFill>
        <p:spPr>
          <a:xfrm>
            <a:off x="0" y="1879560"/>
            <a:ext cx="18286560" cy="83934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0;p15" descr=""/>
          <p:cNvPicPr/>
          <p:nvPr/>
        </p:nvPicPr>
        <p:blipFill>
          <a:blip r:embed="rId2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05;p16" descr=""/>
          <p:cNvPicPr/>
          <p:nvPr/>
        </p:nvPicPr>
        <p:blipFill>
          <a:blip r:embed="rId1"/>
          <a:stretch/>
        </p:blipFill>
        <p:spPr>
          <a:xfrm>
            <a:off x="0" y="1879560"/>
            <a:ext cx="18286560" cy="839340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106;p16" descr=""/>
          <p:cNvPicPr/>
          <p:nvPr/>
        </p:nvPicPr>
        <p:blipFill>
          <a:blip r:embed="rId2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11;p17" descr=""/>
          <p:cNvPicPr/>
          <p:nvPr/>
        </p:nvPicPr>
        <p:blipFill>
          <a:blip r:embed="rId1"/>
          <a:stretch/>
        </p:blipFill>
        <p:spPr>
          <a:xfrm>
            <a:off x="0" y="1879560"/>
            <a:ext cx="18286560" cy="8393400"/>
          </a:xfrm>
          <a:prstGeom prst="rect">
            <a:avLst/>
          </a:prstGeom>
          <a:ln w="0">
            <a:noFill/>
          </a:ln>
        </p:spPr>
      </p:pic>
      <p:pic>
        <p:nvPicPr>
          <p:cNvPr id="62" name="Google Shape;112;p17" descr=""/>
          <p:cNvPicPr/>
          <p:nvPr/>
        </p:nvPicPr>
        <p:blipFill>
          <a:blip r:embed="rId2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117;p18" descr=""/>
          <p:cNvPicPr/>
          <p:nvPr/>
        </p:nvPicPr>
        <p:blipFill>
          <a:blip r:embed="rId1"/>
          <a:stretch/>
        </p:blipFill>
        <p:spPr>
          <a:xfrm>
            <a:off x="863640" y="4444920"/>
            <a:ext cx="2970360" cy="504036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118;p18" descr=""/>
          <p:cNvPicPr/>
          <p:nvPr/>
        </p:nvPicPr>
        <p:blipFill>
          <a:blip r:embed="rId2"/>
          <a:stretch/>
        </p:blipFill>
        <p:spPr>
          <a:xfrm>
            <a:off x="0" y="0"/>
            <a:ext cx="18286560" cy="189072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119;p18" descr=""/>
          <p:cNvPicPr/>
          <p:nvPr/>
        </p:nvPicPr>
        <p:blipFill>
          <a:blip r:embed="rId3"/>
          <a:stretch/>
        </p:blipFill>
        <p:spPr>
          <a:xfrm>
            <a:off x="12600" y="1892160"/>
            <a:ext cx="18286560" cy="839340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120;p18" descr=""/>
          <p:cNvPicPr/>
          <p:nvPr/>
        </p:nvPicPr>
        <p:blipFill>
          <a:blip r:embed="rId4"/>
          <a:stretch/>
        </p:blipFill>
        <p:spPr>
          <a:xfrm>
            <a:off x="888840" y="266688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121;p18" descr=""/>
          <p:cNvPicPr/>
          <p:nvPr/>
        </p:nvPicPr>
        <p:blipFill>
          <a:blip r:embed="rId5"/>
          <a:stretch/>
        </p:blipFill>
        <p:spPr>
          <a:xfrm>
            <a:off x="3949560" y="528336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122;p18" descr=""/>
          <p:cNvPicPr/>
          <p:nvPr/>
        </p:nvPicPr>
        <p:blipFill>
          <a:blip r:embed="rId6"/>
          <a:stretch/>
        </p:blipFill>
        <p:spPr>
          <a:xfrm>
            <a:off x="4025880" y="647712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123;p18" descr=""/>
          <p:cNvPicPr/>
          <p:nvPr/>
        </p:nvPicPr>
        <p:blipFill>
          <a:blip r:embed="rId7"/>
          <a:stretch/>
        </p:blipFill>
        <p:spPr>
          <a:xfrm>
            <a:off x="4076640" y="873756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124;p18" descr=""/>
          <p:cNvPicPr/>
          <p:nvPr/>
        </p:nvPicPr>
        <p:blipFill>
          <a:blip r:embed="rId8"/>
          <a:stretch/>
        </p:blipFill>
        <p:spPr>
          <a:xfrm>
            <a:off x="863640" y="3606840"/>
            <a:ext cx="2970360" cy="7858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5;p18" descr=""/>
          <p:cNvPicPr/>
          <p:nvPr/>
        </p:nvPicPr>
        <p:blipFill>
          <a:blip r:embed="rId9"/>
          <a:stretch/>
        </p:blipFill>
        <p:spPr>
          <a:xfrm>
            <a:off x="3911760" y="3606840"/>
            <a:ext cx="5091120" cy="78588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6;p18" descr=""/>
          <p:cNvPicPr/>
          <p:nvPr/>
        </p:nvPicPr>
        <p:blipFill>
          <a:blip r:embed="rId10"/>
          <a:stretch/>
        </p:blipFill>
        <p:spPr>
          <a:xfrm>
            <a:off x="9969480" y="4711680"/>
            <a:ext cx="6856560" cy="2412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7;p18" descr=""/>
          <p:cNvPicPr/>
          <p:nvPr/>
        </p:nvPicPr>
        <p:blipFill>
          <a:blip r:embed="rId11"/>
          <a:stretch/>
        </p:blipFill>
        <p:spPr>
          <a:xfrm>
            <a:off x="9969480" y="5537160"/>
            <a:ext cx="6856560" cy="24120"/>
          </a:xfrm>
          <a:prstGeom prst="rect">
            <a:avLst/>
          </a:prstGeom>
          <a:ln w="0">
            <a:noFill/>
          </a:ln>
        </p:spPr>
      </p:pic>
      <p:pic>
        <p:nvPicPr>
          <p:cNvPr id="74" name="Google Shape;128;p18" descr=""/>
          <p:cNvPicPr/>
          <p:nvPr/>
        </p:nvPicPr>
        <p:blipFill>
          <a:blip r:embed="rId12"/>
          <a:stretch/>
        </p:blipFill>
        <p:spPr>
          <a:xfrm>
            <a:off x="9969480" y="6362640"/>
            <a:ext cx="6856560" cy="2412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129;p18" descr=""/>
          <p:cNvPicPr/>
          <p:nvPr/>
        </p:nvPicPr>
        <p:blipFill>
          <a:blip r:embed="rId13"/>
          <a:stretch/>
        </p:blipFill>
        <p:spPr>
          <a:xfrm>
            <a:off x="9969480" y="7188120"/>
            <a:ext cx="6856560" cy="2412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130;p18" descr="/temp/image14.png"/>
          <p:cNvPicPr/>
          <p:nvPr/>
        </p:nvPicPr>
        <p:blipFill>
          <a:blip r:embed="rId14"/>
          <a:stretch/>
        </p:blipFill>
        <p:spPr>
          <a:xfrm>
            <a:off x="9969480" y="7986960"/>
            <a:ext cx="6857280" cy="2448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31;p18" descr=""/>
          <p:cNvPicPr/>
          <p:nvPr/>
        </p:nvPicPr>
        <p:blipFill>
          <a:blip r:embed="rId15"/>
          <a:stretch/>
        </p:blipFill>
        <p:spPr>
          <a:xfrm>
            <a:off x="9995040" y="8737560"/>
            <a:ext cx="6856560" cy="24120"/>
          </a:xfrm>
          <a:prstGeom prst="rect">
            <a:avLst/>
          </a:prstGeom>
          <a:ln w="0">
            <a:noFill/>
          </a:ln>
        </p:spPr>
      </p:pic>
      <p:pic>
        <p:nvPicPr>
          <p:cNvPr id="78" name="Google Shape;132;p18" descr=""/>
          <p:cNvPicPr/>
          <p:nvPr/>
        </p:nvPicPr>
        <p:blipFill>
          <a:blip r:embed="rId16"/>
          <a:stretch/>
        </p:blipFill>
        <p:spPr>
          <a:xfrm>
            <a:off x="863640" y="5295960"/>
            <a:ext cx="2970360" cy="2412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33;p18" descr=""/>
          <p:cNvPicPr/>
          <p:nvPr/>
        </p:nvPicPr>
        <p:blipFill>
          <a:blip r:embed="rId17"/>
          <a:stretch/>
        </p:blipFill>
        <p:spPr>
          <a:xfrm>
            <a:off x="863640" y="6464160"/>
            <a:ext cx="2970360" cy="2412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34;p18" descr=""/>
          <p:cNvPicPr/>
          <p:nvPr/>
        </p:nvPicPr>
        <p:blipFill>
          <a:blip r:embed="rId18"/>
          <a:stretch/>
        </p:blipFill>
        <p:spPr>
          <a:xfrm>
            <a:off x="863640" y="7543800"/>
            <a:ext cx="2970360" cy="2412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35;p18" descr=""/>
          <p:cNvPicPr/>
          <p:nvPr/>
        </p:nvPicPr>
        <p:blipFill>
          <a:blip r:embed="rId19"/>
          <a:stretch/>
        </p:blipFill>
        <p:spPr>
          <a:xfrm>
            <a:off x="863640" y="9398160"/>
            <a:ext cx="2970360" cy="2412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136;p18" descr=""/>
          <p:cNvPicPr/>
          <p:nvPr/>
        </p:nvPicPr>
        <p:blipFill>
          <a:blip r:embed="rId20"/>
          <a:stretch/>
        </p:blipFill>
        <p:spPr>
          <a:xfrm>
            <a:off x="9435960" y="3632040"/>
            <a:ext cx="5357880" cy="78588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137;p18" descr=""/>
          <p:cNvPicPr/>
          <p:nvPr/>
        </p:nvPicPr>
        <p:blipFill>
          <a:blip r:embed="rId21"/>
          <a:stretch/>
        </p:blipFill>
        <p:spPr>
          <a:xfrm>
            <a:off x="876240" y="9740880"/>
            <a:ext cx="2970360" cy="241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138;p18" descr=""/>
          <p:cNvPicPr/>
          <p:nvPr/>
        </p:nvPicPr>
        <p:blipFill>
          <a:blip r:embed="rId22"/>
          <a:stretch/>
        </p:blipFill>
        <p:spPr>
          <a:xfrm>
            <a:off x="965160" y="8763120"/>
            <a:ext cx="2970360" cy="241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39;p18" descr=""/>
          <p:cNvPicPr/>
          <p:nvPr/>
        </p:nvPicPr>
        <p:blipFill>
          <a:blip r:embed="rId23"/>
          <a:stretch/>
        </p:blipFill>
        <p:spPr>
          <a:xfrm>
            <a:off x="4102200" y="751824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0;p18" descr=""/>
          <p:cNvPicPr/>
          <p:nvPr/>
        </p:nvPicPr>
        <p:blipFill>
          <a:blip r:embed="rId24"/>
          <a:stretch/>
        </p:blipFill>
        <p:spPr>
          <a:xfrm>
            <a:off x="4051440" y="977904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1;p18" descr=""/>
          <p:cNvPicPr/>
          <p:nvPr/>
        </p:nvPicPr>
        <p:blipFill>
          <a:blip r:embed="rId25"/>
          <a:stretch/>
        </p:blipFill>
        <p:spPr>
          <a:xfrm>
            <a:off x="9690120" y="527040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142;p18" descr=""/>
          <p:cNvPicPr/>
          <p:nvPr/>
        </p:nvPicPr>
        <p:blipFill>
          <a:blip r:embed="rId26"/>
          <a:stretch/>
        </p:blipFill>
        <p:spPr>
          <a:xfrm>
            <a:off x="9677520" y="647712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143;p18" descr=""/>
          <p:cNvPicPr/>
          <p:nvPr/>
        </p:nvPicPr>
        <p:blipFill>
          <a:blip r:embed="rId27"/>
          <a:stretch/>
        </p:blipFill>
        <p:spPr>
          <a:xfrm>
            <a:off x="9677520" y="754380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144;p18" descr=""/>
          <p:cNvPicPr/>
          <p:nvPr/>
        </p:nvPicPr>
        <p:blipFill>
          <a:blip r:embed="rId28"/>
          <a:stretch/>
        </p:blipFill>
        <p:spPr>
          <a:xfrm>
            <a:off x="9753480" y="8737560"/>
            <a:ext cx="5002200" cy="2412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145;p18" descr=""/>
          <p:cNvPicPr/>
          <p:nvPr/>
        </p:nvPicPr>
        <p:blipFill>
          <a:blip r:embed="rId29"/>
          <a:stretch/>
        </p:blipFill>
        <p:spPr>
          <a:xfrm>
            <a:off x="9766440" y="9740880"/>
            <a:ext cx="5002200" cy="2412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46;p18"/>
          <p:cNvSpPr/>
          <p:nvPr/>
        </p:nvSpPr>
        <p:spPr>
          <a:xfrm>
            <a:off x="1219320" y="8013600"/>
            <a:ext cx="2259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  <a:ea typeface="Calibri"/>
              </a:rPr>
              <a:t>임세아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3" name="Google Shape;147;p18"/>
          <p:cNvSpPr/>
          <p:nvPr/>
        </p:nvSpPr>
        <p:spPr>
          <a:xfrm>
            <a:off x="1219320" y="6934320"/>
            <a:ext cx="2259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  <a:ea typeface="Calibri"/>
              </a:rPr>
              <a:t>이주화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4" name="Google Shape;148;p18"/>
          <p:cNvSpPr/>
          <p:nvPr/>
        </p:nvSpPr>
        <p:spPr>
          <a:xfrm>
            <a:off x="4060080" y="547956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팀원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5" name="Google Shape;149;p18"/>
          <p:cNvSpPr/>
          <p:nvPr/>
        </p:nvSpPr>
        <p:spPr>
          <a:xfrm>
            <a:off x="1219320" y="5803920"/>
            <a:ext cx="2259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  <a:ea typeface="Calibri"/>
              </a:rPr>
              <a:t>성소현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6" name="Google Shape;150;p18"/>
          <p:cNvSpPr/>
          <p:nvPr/>
        </p:nvSpPr>
        <p:spPr>
          <a:xfrm>
            <a:off x="1168560" y="4749840"/>
            <a:ext cx="237348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  <a:ea typeface="Calibri"/>
              </a:rPr>
              <a:t>박성준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7" name="Google Shape;151;p18"/>
          <p:cNvSpPr/>
          <p:nvPr/>
        </p:nvSpPr>
        <p:spPr>
          <a:xfrm>
            <a:off x="4419720" y="3784680"/>
            <a:ext cx="40370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  <a:ea typeface="Calibri"/>
              </a:rPr>
              <a:t>역할</a:t>
            </a:r>
            <a:endParaRPr b="0" lang="en-US" sz="2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8" name="Google Shape;152;p18"/>
          <p:cNvSpPr/>
          <p:nvPr/>
        </p:nvSpPr>
        <p:spPr>
          <a:xfrm>
            <a:off x="1219320" y="3784680"/>
            <a:ext cx="227196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  <a:ea typeface="Calibri"/>
              </a:rPr>
              <a:t>훈련생</a:t>
            </a:r>
            <a:endParaRPr b="0" lang="en-US" sz="2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9" name="Google Shape;153;p18"/>
          <p:cNvSpPr/>
          <p:nvPr/>
        </p:nvSpPr>
        <p:spPr>
          <a:xfrm>
            <a:off x="1460520" y="2565360"/>
            <a:ext cx="450720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ko-KR" sz="4000" spc="-1" strike="noStrike">
                <a:solidFill>
                  <a:srgbClr val="000000"/>
                </a:solidFill>
                <a:latin typeface="Calibri"/>
                <a:ea typeface="Calibri"/>
              </a:rPr>
              <a:t>조</a:t>
            </a:r>
            <a:endParaRPr b="0" lang="en-US" sz="40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0" name="Google Shape;154;p18"/>
          <p:cNvSpPr/>
          <p:nvPr/>
        </p:nvSpPr>
        <p:spPr>
          <a:xfrm>
            <a:off x="2654280" y="444600"/>
            <a:ext cx="137527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프로젝트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팀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구성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및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역할</a:t>
            </a:r>
            <a:endParaRPr b="0" lang="en-US" sz="60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1" name="Google Shape;155;p18"/>
          <p:cNvSpPr/>
          <p:nvPr/>
        </p:nvSpPr>
        <p:spPr>
          <a:xfrm>
            <a:off x="291960" y="355680"/>
            <a:ext cx="2449800" cy="12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en-US" sz="7100" spc="-1" strike="noStrike">
                <a:solidFill>
                  <a:srgbClr val="5caba4"/>
                </a:solidFill>
                <a:latin typeface="Arial"/>
                <a:ea typeface="Arial"/>
              </a:rPr>
              <a:t>02 |</a:t>
            </a:r>
            <a:endParaRPr b="0" lang="en-US" sz="71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2" name="Google Shape;156;p18"/>
          <p:cNvSpPr/>
          <p:nvPr/>
        </p:nvSpPr>
        <p:spPr>
          <a:xfrm>
            <a:off x="10198080" y="3809880"/>
            <a:ext cx="40370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  <a:ea typeface="Calibri"/>
              </a:rPr>
              <a:t>담당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  <a:ea typeface="Calibri"/>
              </a:rPr>
              <a:t>업무</a:t>
            </a:r>
            <a:endParaRPr b="0" lang="en-US" sz="2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3" name="Google Shape;157;p18"/>
          <p:cNvSpPr/>
          <p:nvPr/>
        </p:nvSpPr>
        <p:spPr>
          <a:xfrm>
            <a:off x="1219320" y="9118440"/>
            <a:ext cx="2259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  <a:ea typeface="Calibri"/>
              </a:rPr>
              <a:t>최서연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4" name="Google Shape;158;p18"/>
          <p:cNvSpPr/>
          <p:nvPr/>
        </p:nvSpPr>
        <p:spPr>
          <a:xfrm>
            <a:off x="9873720" y="551124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커뮤니티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게시판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관리자 기능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5" name="Google Shape;159;p18"/>
          <p:cNvSpPr/>
          <p:nvPr/>
        </p:nvSpPr>
        <p:spPr>
          <a:xfrm>
            <a:off x="9958680" y="890028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커뮤니티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댓글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알람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6" name="Google Shape;160;p18"/>
          <p:cNvSpPr/>
          <p:nvPr/>
        </p:nvSpPr>
        <p:spPr>
          <a:xfrm>
            <a:off x="9963720" y="774648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스터디그룹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7" name="Google Shape;161;p18"/>
          <p:cNvSpPr/>
          <p:nvPr/>
        </p:nvSpPr>
        <p:spPr>
          <a:xfrm>
            <a:off x="9968760" y="668592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8" name="Google Shape;162;p18"/>
          <p:cNvSpPr/>
          <p:nvPr/>
        </p:nvSpPr>
        <p:spPr>
          <a:xfrm>
            <a:off x="9960480" y="445320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로그인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회원가입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마이페이지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9" name="Google Shape;163;p18"/>
          <p:cNvSpPr/>
          <p:nvPr/>
        </p:nvSpPr>
        <p:spPr>
          <a:xfrm>
            <a:off x="9862200" y="668592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투두리스트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캘린더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0" name="Google Shape;164;p18"/>
          <p:cNvSpPr/>
          <p:nvPr/>
        </p:nvSpPr>
        <p:spPr>
          <a:xfrm>
            <a:off x="4078440" y="444564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팀원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1" name="Google Shape;165;p18"/>
          <p:cNvSpPr/>
          <p:nvPr/>
        </p:nvSpPr>
        <p:spPr>
          <a:xfrm>
            <a:off x="4060080" y="770400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팀원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2" name="Google Shape;166;p18"/>
          <p:cNvSpPr/>
          <p:nvPr/>
        </p:nvSpPr>
        <p:spPr>
          <a:xfrm>
            <a:off x="4078440" y="667008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팀원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3" name="Google Shape;167;p18"/>
          <p:cNvSpPr/>
          <p:nvPr/>
        </p:nvSpPr>
        <p:spPr>
          <a:xfrm>
            <a:off x="4065120" y="8814600"/>
            <a:ext cx="4774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팀원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72;p19" descr=""/>
          <p:cNvPicPr/>
          <p:nvPr/>
        </p:nvPicPr>
        <p:blipFill>
          <a:blip r:embed="rId1"/>
          <a:stretch/>
        </p:blipFill>
        <p:spPr>
          <a:xfrm>
            <a:off x="0" y="1892160"/>
            <a:ext cx="18286560" cy="839340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73;p19" descr=""/>
          <p:cNvPicPr/>
          <p:nvPr/>
        </p:nvPicPr>
        <p:blipFill>
          <a:blip r:embed="rId2"/>
          <a:stretch/>
        </p:blipFill>
        <p:spPr>
          <a:xfrm>
            <a:off x="0" y="0"/>
            <a:ext cx="18286560" cy="18907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4;p19" descr=""/>
          <p:cNvPicPr/>
          <p:nvPr/>
        </p:nvPicPr>
        <p:blipFill>
          <a:blip r:embed="rId3"/>
          <a:stretch/>
        </p:blipFill>
        <p:spPr>
          <a:xfrm>
            <a:off x="380880" y="2171880"/>
            <a:ext cx="468360" cy="468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7" name="Google Shape;175;p19"/>
          <p:cNvGraphicFramePr/>
          <p:nvPr/>
        </p:nvGraphicFramePr>
        <p:xfrm>
          <a:off x="216000" y="2781360"/>
          <a:ext cx="17880120" cy="7288560"/>
        </p:xfrm>
        <a:graphic>
          <a:graphicData uri="http://schemas.openxmlformats.org/drawingml/2006/table">
            <a:tbl>
              <a:tblPr/>
              <a:tblGrid>
                <a:gridCol w="4470120"/>
                <a:gridCol w="4470120"/>
                <a:gridCol w="8940240"/>
              </a:tblGrid>
              <a:tr h="533160"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구분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기간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활동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f3f2ee"/>
                    </a:solidFill>
                  </a:tcPr>
                </a:tc>
              </a:tr>
              <a:tr h="1117440"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사전기획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2025.06.18(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수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프로젝트 주제 선정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 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개발 목적 및 방향성 설정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팀원별 업무 분담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회원관리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커뮤니티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스터디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타이머 등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분석단계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2025.06.19(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목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)~2025.06.20(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금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요구사항 정의 및 기능 목록 작성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요구사항관리대장 작성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사용자 시나리오 및 흐름도 설계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 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페이지 구조 및 권한별 역할 분석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설계단계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2025.06.23(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월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)~2025.06.25(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수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DB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구조 설계 및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ERD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작성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URL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및 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MVC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흐름 설계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UI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설계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주요 화면 와이어프레임 및 디자인 시안 제작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98320"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구현단계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2025.06.25(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수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)~2025.06.27(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금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Java + JSP + MyBatis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기반 기능 개발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커뮤니티 게시판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CRUD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및 페이징 처리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타이머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통계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알림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신고 시스템 구현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DB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연동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18960"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테스트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2025.06.30(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월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)~2025.07.01(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화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기능별 동작 및 입력값 유효성 검증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 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예외 상황 테스트 및 수정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구현 결과 화면 캡처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 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최종 점검 및 피드백 반영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65160">
                <a:tc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총 개발기간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936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18720" rIns="18720" anchor="ctr">
                      <a:noAutofit/>
                    </a:bodyPr>
                    <a:p>
                      <a:pPr algn="ctr">
                        <a:lnSpc>
                          <a:spcPct val="91000"/>
                        </a:lnSpc>
                        <a:tabLst>
                          <a:tab algn="l" pos="0"/>
                        </a:tabLst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2025.06.18(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수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 ~ 2025.07.01(</a:t>
                      </a:r>
                      <a:r>
                        <a:rPr b="0" lang="ko-KR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화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en-US" sz="23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ctr" marL="18720" marR="18720">
                    <a:lnL w="25200">
                      <a:solidFill>
                        <a:srgbClr val="f3f2ee"/>
                      </a:solidFill>
                      <a:prstDash val="solid"/>
                    </a:lnL>
                    <a:lnR w="25200">
                      <a:solidFill>
                        <a:srgbClr val="f3f2ee"/>
                      </a:solidFill>
                      <a:prstDash val="solid"/>
                    </a:lnR>
                    <a:lnT w="25200">
                      <a:solidFill>
                        <a:srgbClr val="f3f2ee"/>
                      </a:solidFill>
                      <a:prstDash val="solid"/>
                    </a:lnT>
                    <a:lnB w="25200">
                      <a:solidFill>
                        <a:srgbClr val="f3f2e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76;p19"/>
          <p:cNvSpPr/>
          <p:nvPr/>
        </p:nvSpPr>
        <p:spPr>
          <a:xfrm>
            <a:off x="2641680" y="444600"/>
            <a:ext cx="137527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프로젝트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수행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절차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및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방법</a:t>
            </a:r>
            <a:endParaRPr b="0" lang="en-US" sz="60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9" name="Google Shape;177;p19"/>
          <p:cNvSpPr/>
          <p:nvPr/>
        </p:nvSpPr>
        <p:spPr>
          <a:xfrm>
            <a:off x="1066680" y="2120760"/>
            <a:ext cx="15124320" cy="6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Calibri"/>
                <a:ea typeface="Calibri"/>
              </a:rPr>
              <a:t>프로젝트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latin typeface="Calibri"/>
                <a:ea typeface="Calibri"/>
              </a:rPr>
              <a:t>단계별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latin typeface="Calibri"/>
                <a:ea typeface="Calibri"/>
              </a:rPr>
              <a:t>진행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latin typeface="Calibri"/>
                <a:ea typeface="Calibri"/>
              </a:rPr>
              <a:t>상황</a:t>
            </a:r>
            <a:endParaRPr b="0" lang="en-US" sz="3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20" name="Google Shape;178;p19"/>
          <p:cNvSpPr/>
          <p:nvPr/>
        </p:nvSpPr>
        <p:spPr>
          <a:xfrm>
            <a:off x="291960" y="355680"/>
            <a:ext cx="2449800" cy="12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en-US" sz="7100" spc="-1" strike="noStrike">
                <a:solidFill>
                  <a:srgbClr val="5caba4"/>
                </a:solidFill>
                <a:latin typeface="Arial"/>
                <a:ea typeface="Arial"/>
              </a:rPr>
              <a:t>03 |</a:t>
            </a:r>
            <a:endParaRPr b="0" lang="en-US" sz="71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440;p39" descr=""/>
          <p:cNvPicPr/>
          <p:nvPr/>
        </p:nvPicPr>
        <p:blipFill>
          <a:blip r:embed="rId1"/>
          <a:stretch/>
        </p:blipFill>
        <p:spPr>
          <a:xfrm>
            <a:off x="0" y="1892160"/>
            <a:ext cx="18286560" cy="839340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441;p39" descr=""/>
          <p:cNvPicPr/>
          <p:nvPr/>
        </p:nvPicPr>
        <p:blipFill>
          <a:blip r:embed="rId2"/>
          <a:stretch/>
        </p:blipFill>
        <p:spPr>
          <a:xfrm>
            <a:off x="0" y="0"/>
            <a:ext cx="18286560" cy="189072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442;p39" descr="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3556080" y="2095560"/>
            <a:ext cx="13854240" cy="387216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443;p39" descr=""/>
          <p:cNvPicPr/>
          <p:nvPr/>
        </p:nvPicPr>
        <p:blipFill>
          <a:blip r:embed="rId4"/>
          <a:stretch/>
        </p:blipFill>
        <p:spPr>
          <a:xfrm>
            <a:off x="851040" y="2629080"/>
            <a:ext cx="468360" cy="46836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444;p39" descr=""/>
          <p:cNvPicPr/>
          <p:nvPr/>
        </p:nvPicPr>
        <p:blipFill>
          <a:blip r:embed="rId5"/>
          <a:stretch/>
        </p:blipFill>
        <p:spPr>
          <a:xfrm>
            <a:off x="851040" y="6908760"/>
            <a:ext cx="468360" cy="4683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445;p39" descr=""/>
          <p:cNvPicPr/>
          <p:nvPr/>
        </p:nvPicPr>
        <p:blipFill>
          <a:blip r:embed="rId6">
            <a:alphaModFix amt="30000"/>
          </a:blip>
          <a:stretch/>
        </p:blipFill>
        <p:spPr>
          <a:xfrm>
            <a:off x="3568680" y="6311880"/>
            <a:ext cx="13854240" cy="364356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446;p39"/>
          <p:cNvSpPr/>
          <p:nvPr/>
        </p:nvSpPr>
        <p:spPr>
          <a:xfrm>
            <a:off x="4000680" y="2451240"/>
            <a:ext cx="12698640" cy="32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팀원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역할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분담을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명확히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하고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협업을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원활하게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진행하여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계획된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기능을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 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구현함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MVC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아키텍처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기반으로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구조화된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개발을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수행하고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, MyBatis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를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통한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DB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연동도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안정적으로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구현함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사전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기획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(ERD,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화면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설계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흐름도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등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체계적으로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준비하여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개발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효율을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높임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커뮤니티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스터디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알림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등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다양한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기능을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통합하면서도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전체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흐름이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자연스럽도록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구조화한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점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28" name="Google Shape;447;p39"/>
          <p:cNvSpPr/>
          <p:nvPr/>
        </p:nvSpPr>
        <p:spPr>
          <a:xfrm>
            <a:off x="1460520" y="2565360"/>
            <a:ext cx="213228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3400" spc="-1" strike="noStrike">
                <a:solidFill>
                  <a:srgbClr val="000000"/>
                </a:solidFill>
                <a:latin typeface="Calibri"/>
                <a:ea typeface="Calibri"/>
              </a:rPr>
              <a:t>잘한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3400" spc="-1" strike="noStrike">
                <a:solidFill>
                  <a:srgbClr val="000000"/>
                </a:solidFill>
                <a:latin typeface="Calibri"/>
                <a:ea typeface="Calibri"/>
              </a:rPr>
              <a:t>점</a:t>
            </a:r>
            <a:endParaRPr b="0" lang="en-US" sz="3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29" name="Google Shape;448;p39"/>
          <p:cNvSpPr/>
          <p:nvPr/>
        </p:nvSpPr>
        <p:spPr>
          <a:xfrm>
            <a:off x="3060720" y="444600"/>
            <a:ext cx="137527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자체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평가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60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30" name="Google Shape;449;p39"/>
          <p:cNvSpPr/>
          <p:nvPr/>
        </p:nvSpPr>
        <p:spPr>
          <a:xfrm>
            <a:off x="291960" y="355680"/>
            <a:ext cx="2830680" cy="12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en-US" sz="7100" spc="-1" strike="noStrike">
                <a:solidFill>
                  <a:srgbClr val="5caba4"/>
                </a:solidFill>
                <a:latin typeface="Arial"/>
                <a:ea typeface="Arial"/>
              </a:rPr>
              <a:t>04-1 |</a:t>
            </a:r>
            <a:endParaRPr b="0" lang="en-US" sz="71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31" name="Google Shape;450;p39"/>
          <p:cNvSpPr/>
          <p:nvPr/>
        </p:nvSpPr>
        <p:spPr>
          <a:xfrm>
            <a:off x="1523880" y="6832440"/>
            <a:ext cx="213228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3400" spc="-1" strike="noStrike">
                <a:solidFill>
                  <a:srgbClr val="000000"/>
                </a:solidFill>
                <a:latin typeface="Calibri"/>
                <a:ea typeface="Calibri"/>
              </a:rPr>
              <a:t>아쉬운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3400" spc="-1" strike="noStrike">
                <a:solidFill>
                  <a:srgbClr val="000000"/>
                </a:solidFill>
                <a:latin typeface="Calibri"/>
                <a:ea typeface="Calibri"/>
              </a:rPr>
              <a:t>점</a:t>
            </a:r>
            <a:endParaRPr b="0" lang="en-US" sz="3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32" name="Google Shape;451;p39"/>
          <p:cNvSpPr/>
          <p:nvPr/>
        </p:nvSpPr>
        <p:spPr>
          <a:xfrm>
            <a:off x="3924360" y="6692760"/>
            <a:ext cx="12698640" cy="23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기능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우선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개발에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집중하다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보니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, UI/UX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세부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개선에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마무리가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부족함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일정이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촉박한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후반부에는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각자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개발에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몰두하면서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전체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코드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통합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및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일관성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유지에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어려움이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2600" spc="-1" strike="noStrike">
                <a:solidFill>
                  <a:srgbClr val="000000"/>
                </a:solidFill>
                <a:latin typeface="Calibri"/>
                <a:ea typeface="Calibri"/>
              </a:rPr>
              <a:t>있었음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16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a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456;p40" descr=""/>
          <p:cNvPicPr/>
          <p:nvPr/>
        </p:nvPicPr>
        <p:blipFill>
          <a:blip r:embed="rId1"/>
          <a:stretch/>
        </p:blipFill>
        <p:spPr>
          <a:xfrm>
            <a:off x="0" y="1892160"/>
            <a:ext cx="18286200" cy="839376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457;p40" descr=""/>
          <p:cNvPicPr/>
          <p:nvPr/>
        </p:nvPicPr>
        <p:blipFill>
          <a:blip r:embed="rId2"/>
          <a:stretch/>
        </p:blipFill>
        <p:spPr>
          <a:xfrm>
            <a:off x="0" y="0"/>
            <a:ext cx="18286200" cy="189072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458;p40" descr=""/>
          <p:cNvPicPr/>
          <p:nvPr/>
        </p:nvPicPr>
        <p:blipFill>
          <a:blip r:embed="rId3">
            <a:alphaModFix amt="60000"/>
          </a:blip>
          <a:stretch/>
        </p:blipFill>
        <p:spPr>
          <a:xfrm>
            <a:off x="11988720" y="2209680"/>
            <a:ext cx="5433840" cy="341532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459;p40" descr=""/>
          <p:cNvPicPr/>
          <p:nvPr/>
        </p:nvPicPr>
        <p:blipFill>
          <a:blip r:embed="rId4">
            <a:alphaModFix amt="60000"/>
          </a:blip>
          <a:stretch/>
        </p:blipFill>
        <p:spPr>
          <a:xfrm>
            <a:off x="6273720" y="2209680"/>
            <a:ext cx="5433840" cy="341532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460;p40"/>
          <p:cNvSpPr/>
          <p:nvPr/>
        </p:nvSpPr>
        <p:spPr>
          <a:xfrm>
            <a:off x="495360" y="2209680"/>
            <a:ext cx="5433840" cy="3415320"/>
          </a:xfrm>
          <a:prstGeom prst="rect">
            <a:avLst/>
          </a:prstGeom>
          <a:blipFill rotWithShape="0">
            <a:blip r:embed="rId5">
              <a:alphaModFix amt="6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138" name="Google Shape;461;p40" descr=""/>
          <p:cNvPicPr/>
          <p:nvPr/>
        </p:nvPicPr>
        <p:blipFill>
          <a:blip r:embed="rId6"/>
          <a:stretch/>
        </p:blipFill>
        <p:spPr>
          <a:xfrm>
            <a:off x="1054080" y="2400480"/>
            <a:ext cx="4316400" cy="86184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462;p40" descr=""/>
          <p:cNvPicPr/>
          <p:nvPr/>
        </p:nvPicPr>
        <p:blipFill>
          <a:blip r:embed="rId7"/>
          <a:stretch/>
        </p:blipFill>
        <p:spPr>
          <a:xfrm>
            <a:off x="6794640" y="2400480"/>
            <a:ext cx="4316400" cy="86184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463;p40" descr=""/>
          <p:cNvPicPr/>
          <p:nvPr/>
        </p:nvPicPr>
        <p:blipFill>
          <a:blip r:embed="rId8"/>
          <a:stretch/>
        </p:blipFill>
        <p:spPr>
          <a:xfrm>
            <a:off x="12547440" y="2400480"/>
            <a:ext cx="4316400" cy="86184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464;p40"/>
          <p:cNvSpPr/>
          <p:nvPr/>
        </p:nvSpPr>
        <p:spPr>
          <a:xfrm>
            <a:off x="12738240" y="2590920"/>
            <a:ext cx="39232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700" spc="-1" strike="noStrike">
                <a:solidFill>
                  <a:srgbClr val="ffffff"/>
                </a:solidFill>
                <a:latin typeface="Calibri"/>
                <a:ea typeface="Calibri"/>
              </a:rPr>
              <a:t>이주화</a:t>
            </a:r>
            <a:endParaRPr b="0" lang="en-US" sz="27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42" name="Google Shape;465;p40"/>
          <p:cNvSpPr/>
          <p:nvPr/>
        </p:nvSpPr>
        <p:spPr>
          <a:xfrm>
            <a:off x="7010280" y="2590920"/>
            <a:ext cx="39232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700" spc="-1" strike="noStrike">
                <a:solidFill>
                  <a:srgbClr val="ffffff"/>
                </a:solidFill>
                <a:latin typeface="Calibri"/>
                <a:ea typeface="Calibri"/>
              </a:rPr>
              <a:t>성소현</a:t>
            </a:r>
            <a:endParaRPr b="0" lang="en-US" sz="27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43" name="Google Shape;466;p40"/>
          <p:cNvSpPr/>
          <p:nvPr/>
        </p:nvSpPr>
        <p:spPr>
          <a:xfrm>
            <a:off x="1231920" y="2603520"/>
            <a:ext cx="39232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700" spc="-1" strike="noStrike">
                <a:solidFill>
                  <a:srgbClr val="ffffff"/>
                </a:solidFill>
                <a:latin typeface="Calibri"/>
                <a:ea typeface="Calibri"/>
              </a:rPr>
              <a:t>박성준</a:t>
            </a:r>
            <a:endParaRPr b="0" lang="en-US" sz="27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44" name="Google Shape;467;p40"/>
          <p:cNvSpPr/>
          <p:nvPr/>
        </p:nvSpPr>
        <p:spPr>
          <a:xfrm>
            <a:off x="3124080" y="444600"/>
            <a:ext cx="137530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tabLst>
                <a:tab algn="l" pos="0"/>
              </a:tabLst>
            </a:pP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개인별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latin typeface="Calibri"/>
                <a:ea typeface="Calibri"/>
              </a:rPr>
              <a:t>회고</a:t>
            </a:r>
            <a:endParaRPr b="0" lang="en-US" sz="60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45" name="Google Shape;468;p40"/>
          <p:cNvSpPr/>
          <p:nvPr/>
        </p:nvSpPr>
        <p:spPr>
          <a:xfrm>
            <a:off x="291960" y="355680"/>
            <a:ext cx="2869200" cy="12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en-US" sz="7100" spc="-1" strike="noStrike">
                <a:solidFill>
                  <a:srgbClr val="5caba4"/>
                </a:solidFill>
                <a:latin typeface="Arial"/>
                <a:ea typeface="Arial"/>
              </a:rPr>
              <a:t>04-2 |</a:t>
            </a:r>
            <a:endParaRPr b="0" lang="en-US" sz="7100" spc="-1" strike="noStrike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146" name="Google Shape;469;p4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2565360" y="6311880"/>
            <a:ext cx="5433840" cy="341532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470;p40" descr=""/>
          <p:cNvPicPr/>
          <p:nvPr/>
        </p:nvPicPr>
        <p:blipFill>
          <a:blip r:embed="rId10"/>
          <a:stretch/>
        </p:blipFill>
        <p:spPr>
          <a:xfrm>
            <a:off x="3213000" y="6489720"/>
            <a:ext cx="4316400" cy="861840"/>
          </a:xfrm>
          <a:prstGeom prst="rect">
            <a:avLst/>
          </a:prstGeom>
          <a:ln w="0">
            <a:noFill/>
          </a:ln>
        </p:spPr>
      </p:pic>
      <p:sp>
        <p:nvSpPr>
          <p:cNvPr id="148" name="Google Shape;471;p40"/>
          <p:cNvSpPr/>
          <p:nvPr/>
        </p:nvSpPr>
        <p:spPr>
          <a:xfrm>
            <a:off x="2971800" y="7569360"/>
            <a:ext cx="483768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스터디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홈페이지를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만들면서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자바로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웹사이트가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어떻게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만들어지는지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흐름을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이해할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있었고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프로젝트를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수행하면서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많이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배우는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계기가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되었음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하지만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기능이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많아질수록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코드를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깔끔하게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정리하지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못한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아쉬움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49" name="Google Shape;472;p40"/>
          <p:cNvSpPr/>
          <p:nvPr/>
        </p:nvSpPr>
        <p:spPr>
          <a:xfrm>
            <a:off x="3403440" y="6705720"/>
            <a:ext cx="39232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700" spc="-1" strike="noStrike">
                <a:solidFill>
                  <a:srgbClr val="ffffff"/>
                </a:solidFill>
                <a:latin typeface="Calibri"/>
                <a:ea typeface="Calibri"/>
              </a:rPr>
              <a:t>임세아</a:t>
            </a:r>
            <a:endParaRPr b="0" lang="en-US" sz="2700" spc="-1" strike="noStrike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150" name="Google Shape;473;p4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10439280" y="6311880"/>
            <a:ext cx="5433840" cy="341532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474;p40" descr=""/>
          <p:cNvPicPr/>
          <p:nvPr/>
        </p:nvPicPr>
        <p:blipFill>
          <a:blip r:embed="rId12"/>
          <a:stretch/>
        </p:blipFill>
        <p:spPr>
          <a:xfrm>
            <a:off x="11099880" y="6489720"/>
            <a:ext cx="4316400" cy="861840"/>
          </a:xfrm>
          <a:prstGeom prst="rect">
            <a:avLst/>
          </a:prstGeom>
          <a:ln w="0">
            <a:noFill/>
          </a:ln>
        </p:spPr>
      </p:pic>
      <p:sp>
        <p:nvSpPr>
          <p:cNvPr id="152" name="Google Shape;475;p40"/>
          <p:cNvSpPr/>
          <p:nvPr/>
        </p:nvSpPr>
        <p:spPr>
          <a:xfrm>
            <a:off x="11239560" y="6705720"/>
            <a:ext cx="39232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16000"/>
              </a:lnSpc>
              <a:tabLst>
                <a:tab algn="l" pos="0"/>
              </a:tabLst>
            </a:pPr>
            <a:r>
              <a:rPr b="0" lang="ko-KR" sz="2700" spc="-1" strike="noStrike">
                <a:solidFill>
                  <a:srgbClr val="ffffff"/>
                </a:solidFill>
                <a:latin typeface="Calibri"/>
                <a:ea typeface="Calibri"/>
              </a:rPr>
              <a:t>최서연</a:t>
            </a:r>
            <a:endParaRPr b="0" lang="en-US" sz="27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53" name="Google Shape;476;p40"/>
          <p:cNvSpPr/>
          <p:nvPr/>
        </p:nvSpPr>
        <p:spPr>
          <a:xfrm>
            <a:off x="6701760" y="3528720"/>
            <a:ext cx="4838400" cy="17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지금까지 배운 언어들을  프로젝트를 통해 정리하고 이해하는 데 도움이 됨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설계 단계에서 전체 구조와 역할 분담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데이터 흐름을 명확하게 계획하는 것이 매우 중요하다는 걸 깨달음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228600">
              <a:lnSpc>
                <a:spcPct val="132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228600">
              <a:lnSpc>
                <a:spcPct val="132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54" name="Google Shape;477;p40"/>
          <p:cNvSpPr/>
          <p:nvPr/>
        </p:nvSpPr>
        <p:spPr>
          <a:xfrm>
            <a:off x="12312000" y="3528720"/>
            <a:ext cx="4838400" cy="17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43080">
              <a:lnSpc>
                <a:spcPct val="132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MVC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구조를 실무적으로 적용해보면서 각 역할 간 분리가 왜 중요한지 알 수 있었음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457200" indent="-343080">
              <a:lnSpc>
                <a:spcPct val="132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MyBatis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를 사용해 쿼리 작성 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DB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연동하면서 데이터 흐름과 관계해 감각이 생겼고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리팩토링과 코드정리에 신경을 많이 못 쓴것이 아쉬웠음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55" name="Google Shape;476;p 1"/>
          <p:cNvSpPr/>
          <p:nvPr/>
        </p:nvSpPr>
        <p:spPr>
          <a:xfrm>
            <a:off x="740880" y="3420000"/>
            <a:ext cx="4838400" cy="17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단순한 기능 구현을 넘어서 사용자 경험과 예외 상황을 고려해야 함을 느꼈고전체 흐름과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역할 분담의 중요성도 체감할 수 있었던 유의미한 경험이었음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테스트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예외처리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  <a:ea typeface="Calibri"/>
              </a:rPr>
              <a:t>리팩토링 등을 더 다듬지 못한 부분은 아쉬움으로 남음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228600">
              <a:lnSpc>
                <a:spcPct val="132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228600">
              <a:lnSpc>
                <a:spcPct val="132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56" name="도형 1"/>
          <p:cNvSpPr/>
          <p:nvPr/>
        </p:nvSpPr>
        <p:spPr>
          <a:xfrm>
            <a:off x="10831680" y="7564680"/>
            <a:ext cx="4838760" cy="20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단순한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CRUD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기능을 넘어서 실시간알림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커뮤니티 등의 실제 서비스에 가까운 시스템을 구현해볼 수 있어 도움이 되었음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343080">
              <a:lnSpc>
                <a:spcPct val="132000"/>
              </a:lnSpc>
              <a:buClr>
                <a:srgbClr val="000000"/>
              </a:buClr>
              <a:buFont typeface="Arial"/>
              <a:buChar char="●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팀원들과 협업하면서 구조적인 코드작성과 역할분담이 중요하다는 것을 깨달음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228600">
              <a:lnSpc>
                <a:spcPct val="132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marL="343080" indent="-228600">
              <a:lnSpc>
                <a:spcPct val="132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PPT_Plus/1.0.0.0$Windows_X86_64 LibreOffice_project/</Application>
  <AppVersion>15.0000</AppVersion>
  <Pages>28</Pages>
  <Words>0</Words>
  <Characters>0</Characters>
  <CharactersWithSpaces>0</CharactersWithSpace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2025-07-02T11:52:35Z</dcterms:modified>
  <cp:revision>6</cp:revision>
  <dc:subject/>
  <dc:title/>
  <cp:version>10.105.277.55893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