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xlsx" ContentType="application/vnd.openxmlformats-officedocument.spreadsheetml.sheet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76" r:id="rId25"/>
    <p:sldMasterId id="2147483677" r:id="rId27"/>
  </p:sldMasterIdLst>
  <p:sldIdLst>
    <p:sldId id="256" r:id="rId29"/>
    <p:sldId id="257" r:id="rId30"/>
    <p:sldId id="258" r:id="rId31"/>
    <p:sldId id="259" r:id="rId32"/>
    <p:sldId id="260" r:id="rId33"/>
    <p:sldId id="261" r:id="rId34"/>
  </p:sldIdLst>
  <p:sldSz cx="9906000" cy="6858000"/>
  <p:notesSz cx="6805295" cy="9939020"/>
</p:presentation>
</file>

<file path=ppt/_rels/presentation.xml.rels><?xml version="1.0" encoding="UTF-8"?>
<Relationships xmlns="http://schemas.openxmlformats.org/package/2006/relationships"><Relationship Id="rId25" Type="http://schemas.openxmlformats.org/officeDocument/2006/relationships/slideMaster" Target="slideMasters/slideMaster1.xml"></Relationship><Relationship Id="rId26" Type="http://schemas.openxmlformats.org/officeDocument/2006/relationships/theme" Target="theme/theme1.xml"></Relationship><Relationship Id="rId27" Type="http://schemas.openxmlformats.org/officeDocument/2006/relationships/slideMaster" Target="slideMasters/slideMaster2.xml"></Relationship><Relationship Id="rId29" Type="http://schemas.openxmlformats.org/officeDocument/2006/relationships/slide" Target="slides/slide1.xml"></Relationship><Relationship Id="rId30" Type="http://schemas.openxmlformats.org/officeDocument/2006/relationships/slide" Target="slides/slide2.xml"></Relationship><Relationship Id="rId31" Type="http://schemas.openxmlformats.org/officeDocument/2006/relationships/slide" Target="slides/slide3.xml"></Relationship><Relationship Id="rId32" Type="http://schemas.openxmlformats.org/officeDocument/2006/relationships/slide" Target="slides/slide4.xml"></Relationship><Relationship Id="rId33" Type="http://schemas.openxmlformats.org/officeDocument/2006/relationships/slide" Target="slides/slide5.xml"></Relationship><Relationship Id="rId34" Type="http://schemas.openxmlformats.org/officeDocument/2006/relationships/slide" Target="slides/slide6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702000"/>
            <a:ext cx="9905760" cy="35640"/>
          </a:xfrm>
          <a:prstGeom prst="rect">
            <a:avLst/>
          </a:prstGeom>
          <a:gradFill rotWithShape="0">
            <a:gsLst>
              <a:gs pos="0">
                <a:srgbClr val="f6f9fc"/>
              </a:gs>
              <a:gs pos="100000">
                <a:srgbClr val="411b54"/>
              </a:gs>
            </a:gsLst>
            <a:lin ang="15600000"/>
          </a:gradFill>
          <a:ln>
            <a:noFill/>
          </a:ln>
          <a:effectLst>
            <a:outerShdw algn="tl" blurRad="5080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image5.png"></Relationship><Relationship Id="rId2" Type="http://schemas.openxmlformats.org/officeDocument/2006/relationships/slideLayout" Target="../slideLayouts/slideLayout13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image6.png"></Relationship><Relationship Id="rId2" Type="http://schemas.openxmlformats.org/officeDocument/2006/relationships/slideLayout" Target="../slideLayouts/slideLayout13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951200" y="1389960"/>
            <a:ext cx="6442200" cy="6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15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병원 정보 시스템 프로세스정의서</a:t>
            </a:r>
            <a:endParaRPr b="0" lang="en-US" sz="3200" spc="-1" strike="noStrike">
              <a:latin typeface="굴림"/>
            </a:endParaRPr>
          </a:p>
        </p:txBody>
      </p:sp>
      <p:pic>
        <p:nvPicPr>
          <p:cNvPr id="78" name="Google Shape;18;p1" descr=""/>
          <p:cNvPicPr/>
          <p:nvPr/>
        </p:nvPicPr>
        <p:blipFill>
          <a:blip r:embed="rId1"/>
          <a:stretch/>
        </p:blipFill>
        <p:spPr>
          <a:xfrm rot="10800000">
            <a:off x="1210680" y="2000520"/>
            <a:ext cx="7479360" cy="4968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741480" y="4157640"/>
            <a:ext cx="267120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205000"/>
              </a:lnSpc>
            </a:pPr>
            <a:r>
              <a:rPr b="1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1 </a:t>
            </a:r>
            <a:r>
              <a:rPr b="1" lang="en-US" sz="1800" spc="-1" strike="noStrike">
                <a:solidFill>
                  <a:srgbClr val="262626"/>
                </a:solidFill>
                <a:latin typeface="Arial"/>
                <a:ea typeface="Arial"/>
              </a:rPr>
              <a:t>조</a:t>
            </a:r>
            <a:endParaRPr b="0" lang="en-US" sz="18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901320" y="182880"/>
            <a:ext cx="5753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프로세스정의서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44680" y="903960"/>
            <a:ext cx="904536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프로세스 분류체계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433080" y="2198880"/>
            <a:ext cx="700560" cy="3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주요</a:t>
            </a:r>
            <a:endParaRPr b="0" lang="en-US" sz="11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프로세스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433080" y="2755440"/>
            <a:ext cx="7729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프로세스</a:t>
            </a:r>
            <a:endParaRPr b="0" lang="en-US" sz="1100" spc="-1" strike="noStrike">
              <a:latin typeface="굴림"/>
            </a:endParaRPr>
          </a:p>
        </p:txBody>
      </p:sp>
      <p:grpSp>
        <p:nvGrpSpPr>
          <p:cNvPr id="84" name="Group 5"/>
          <p:cNvGrpSpPr/>
          <p:nvPr/>
        </p:nvGrpSpPr>
        <p:grpSpPr>
          <a:xfrm>
            <a:off x="1128240" y="1716480"/>
            <a:ext cx="8216640" cy="280440"/>
            <a:chOff x="1128240" y="1716480"/>
            <a:chExt cx="8216640" cy="280440"/>
          </a:xfrm>
        </p:grpSpPr>
        <p:sp>
          <p:nvSpPr>
            <p:cNvPr id="85" name="CustomShape 6"/>
            <p:cNvSpPr/>
            <p:nvPr/>
          </p:nvSpPr>
          <p:spPr>
            <a:xfrm>
              <a:off x="1128240" y="1716480"/>
              <a:ext cx="3160800" cy="280440"/>
            </a:xfrm>
            <a:prstGeom prst="rect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7"/>
            <p:cNvSpPr/>
            <p:nvPr/>
          </p:nvSpPr>
          <p:spPr>
            <a:xfrm>
              <a:off x="4147920" y="1716480"/>
              <a:ext cx="5196960" cy="280440"/>
            </a:xfrm>
            <a:prstGeom prst="rtTriangle">
              <a:avLst/>
            </a:prstGeom>
            <a:gradFill rotWithShape="0">
              <a:gsLst>
                <a:gs pos="0">
                  <a:srgbClr val="808080"/>
                </a:gs>
                <a:gs pos="100000">
                  <a:srgbClr val="d9d9d9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" name="CustomShape 8"/>
          <p:cNvSpPr/>
          <p:nvPr/>
        </p:nvSpPr>
        <p:spPr>
          <a:xfrm>
            <a:off x="1128240" y="1428840"/>
            <a:ext cx="3314880" cy="358920"/>
          </a:xfrm>
          <a:prstGeom prst="homePlate">
            <a:avLst>
              <a:gd name="adj" fmla="val 38966"/>
            </a:avLst>
          </a:prstGeom>
          <a:solidFill>
            <a:srgbClr val="333333"/>
          </a:solidFill>
          <a:ln w="9360">
            <a:solidFill>
              <a:schemeClr val="lt2">
                <a:alpha val="100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병원 정보 시스템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88" name="CustomShape 9"/>
          <p:cNvSpPr/>
          <p:nvPr/>
        </p:nvSpPr>
        <p:spPr>
          <a:xfrm>
            <a:off x="433080" y="1469880"/>
            <a:ext cx="627480" cy="38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>
            <a:spAutoFit/>
          </a:bodyPr>
          <a:p>
            <a:pPr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Mega </a:t>
            </a:r>
            <a:br/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Process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89" name="CustomShape 10"/>
          <p:cNvSpPr/>
          <p:nvPr/>
        </p:nvSpPr>
        <p:spPr>
          <a:xfrm>
            <a:off x="2468160" y="271656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기관 정보관리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0" name="CustomShape 11"/>
          <p:cNvSpPr/>
          <p:nvPr/>
        </p:nvSpPr>
        <p:spPr>
          <a:xfrm>
            <a:off x="2468160" y="303084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회원가입 및 의료진 인증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1" name="CustomShape 12"/>
          <p:cNvSpPr/>
          <p:nvPr/>
        </p:nvSpPr>
        <p:spPr>
          <a:xfrm>
            <a:off x="2468160" y="334980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의료진 의뢰관리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2" name="CustomShape 13"/>
          <p:cNvSpPr/>
          <p:nvPr/>
        </p:nvSpPr>
        <p:spPr>
          <a:xfrm flipH="1" rot="16200000">
            <a:off x="2307240" y="2698920"/>
            <a:ext cx="26712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 flipH="1" rot="16200000">
            <a:off x="2151000" y="2856600"/>
            <a:ext cx="57924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 flipH="1" rot="16200000">
            <a:off x="1992960" y="3018240"/>
            <a:ext cx="89568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1254600" y="271656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진료 예약 관리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6" name="CustomShape 17"/>
          <p:cNvSpPr/>
          <p:nvPr/>
        </p:nvSpPr>
        <p:spPr>
          <a:xfrm>
            <a:off x="1254600" y="3030840"/>
            <a:ext cx="952920" cy="4618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예약정보 조회 및 수정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7" name="CustomShape 18"/>
          <p:cNvSpPr/>
          <p:nvPr/>
        </p:nvSpPr>
        <p:spPr>
          <a:xfrm flipH="1" rot="16200000">
            <a:off x="1094400" y="2698920"/>
            <a:ext cx="26712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9"/>
          <p:cNvSpPr/>
          <p:nvPr/>
        </p:nvSpPr>
        <p:spPr>
          <a:xfrm flipH="1" rot="16200000">
            <a:off x="894240" y="2901240"/>
            <a:ext cx="66636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0"/>
          <p:cNvSpPr/>
          <p:nvPr/>
        </p:nvSpPr>
        <p:spPr>
          <a:xfrm>
            <a:off x="3716640" y="271656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병원 소개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00" name="CustomShape 21"/>
          <p:cNvSpPr/>
          <p:nvPr/>
        </p:nvSpPr>
        <p:spPr>
          <a:xfrm flipH="1" rot="16200000">
            <a:off x="3556440" y="2698920"/>
            <a:ext cx="26712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2"/>
          <p:cNvSpPr/>
          <p:nvPr/>
        </p:nvSpPr>
        <p:spPr>
          <a:xfrm>
            <a:off x="4930200" y="271656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just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행사 및 교육 안내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02" name="CustomShape 23"/>
          <p:cNvSpPr/>
          <p:nvPr/>
        </p:nvSpPr>
        <p:spPr>
          <a:xfrm>
            <a:off x="4930200" y="3030840"/>
            <a:ext cx="81684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제증명 발급 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03" name="CustomShape 24"/>
          <p:cNvSpPr/>
          <p:nvPr/>
        </p:nvSpPr>
        <p:spPr>
          <a:xfrm>
            <a:off x="4930200" y="334980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Q&amp;A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관리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04" name="CustomShape 25"/>
          <p:cNvSpPr/>
          <p:nvPr/>
        </p:nvSpPr>
        <p:spPr>
          <a:xfrm>
            <a:off x="4930200" y="367236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피드백 및 칭찬릴레이 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05" name="CustomShape 26"/>
          <p:cNvSpPr/>
          <p:nvPr/>
        </p:nvSpPr>
        <p:spPr>
          <a:xfrm flipH="1" rot="16200000">
            <a:off x="4769280" y="2698920"/>
            <a:ext cx="26712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7"/>
          <p:cNvSpPr/>
          <p:nvPr/>
        </p:nvSpPr>
        <p:spPr>
          <a:xfrm flipH="1" rot="16200000">
            <a:off x="4613040" y="2858040"/>
            <a:ext cx="57996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28"/>
          <p:cNvSpPr/>
          <p:nvPr/>
        </p:nvSpPr>
        <p:spPr>
          <a:xfrm flipH="1" rot="16200000">
            <a:off x="4455720" y="3018240"/>
            <a:ext cx="89496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9"/>
          <p:cNvSpPr/>
          <p:nvPr/>
        </p:nvSpPr>
        <p:spPr>
          <a:xfrm flipH="1" rot="16200000">
            <a:off x="4478400" y="3363480"/>
            <a:ext cx="84924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0"/>
          <p:cNvSpPr/>
          <p:nvPr/>
        </p:nvSpPr>
        <p:spPr>
          <a:xfrm>
            <a:off x="1123200" y="2076480"/>
            <a:ext cx="1206000" cy="535680"/>
          </a:xfrm>
          <a:prstGeom prst="homePlate">
            <a:avLst>
              <a:gd name="adj" fmla="val 16245"/>
            </a:avLst>
          </a:prstGeom>
          <a:solidFill>
            <a:schemeClr val="dk1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진료 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10" name="CustomShape 31"/>
          <p:cNvSpPr/>
          <p:nvPr/>
        </p:nvSpPr>
        <p:spPr>
          <a:xfrm>
            <a:off x="2347560" y="2089080"/>
            <a:ext cx="1206000" cy="535680"/>
          </a:xfrm>
          <a:prstGeom prst="homePlate">
            <a:avLst>
              <a:gd name="adj" fmla="val 16245"/>
            </a:avLst>
          </a:prstGeom>
          <a:solidFill>
            <a:schemeClr val="dk1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협력기관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11" name="CustomShape 32"/>
          <p:cNvSpPr/>
          <p:nvPr/>
        </p:nvSpPr>
        <p:spPr>
          <a:xfrm>
            <a:off x="3571200" y="2089080"/>
            <a:ext cx="1206000" cy="535680"/>
          </a:xfrm>
          <a:prstGeom prst="homePlate">
            <a:avLst>
              <a:gd name="adj" fmla="val 16245"/>
            </a:avLst>
          </a:prstGeom>
          <a:solidFill>
            <a:schemeClr val="dk1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병원정보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12" name="CustomShape 33"/>
          <p:cNvSpPr/>
          <p:nvPr/>
        </p:nvSpPr>
        <p:spPr>
          <a:xfrm>
            <a:off x="4795560" y="2089080"/>
            <a:ext cx="1206000" cy="535680"/>
          </a:xfrm>
          <a:prstGeom prst="homePlate">
            <a:avLst>
              <a:gd name="adj" fmla="val 16245"/>
            </a:avLst>
          </a:prstGeom>
          <a:solidFill>
            <a:schemeClr val="dk1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고객서비스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13" name="CustomShape 34"/>
          <p:cNvSpPr/>
          <p:nvPr/>
        </p:nvSpPr>
        <p:spPr>
          <a:xfrm>
            <a:off x="3719160" y="3045960"/>
            <a:ext cx="952920" cy="4474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위치정보 및 시설안내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14" name="CustomShape 35"/>
          <p:cNvSpPr/>
          <p:nvPr/>
        </p:nvSpPr>
        <p:spPr>
          <a:xfrm flipH="1" rot="16200000">
            <a:off x="3408480" y="2958480"/>
            <a:ext cx="56664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6"/>
          <p:cNvSpPr/>
          <p:nvPr/>
        </p:nvSpPr>
        <p:spPr>
          <a:xfrm>
            <a:off x="1254240" y="3537720"/>
            <a:ext cx="952920" cy="4618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예약정보 조회 및 수정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16" name="CustomShape 37"/>
          <p:cNvSpPr/>
          <p:nvPr/>
        </p:nvSpPr>
        <p:spPr>
          <a:xfrm flipH="1" rot="16200000">
            <a:off x="893520" y="3444120"/>
            <a:ext cx="66636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38"/>
          <p:cNvSpPr/>
          <p:nvPr/>
        </p:nvSpPr>
        <p:spPr>
          <a:xfrm>
            <a:off x="1253520" y="4027320"/>
            <a:ext cx="952920" cy="4618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안내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/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정보제공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18" name="CustomShape 39"/>
          <p:cNvSpPr/>
          <p:nvPr/>
        </p:nvSpPr>
        <p:spPr>
          <a:xfrm flipH="1" rot="16200000">
            <a:off x="893160" y="3905640"/>
            <a:ext cx="66636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0"/>
          <p:cNvSpPr/>
          <p:nvPr/>
        </p:nvSpPr>
        <p:spPr>
          <a:xfrm>
            <a:off x="2467440" y="3665880"/>
            <a:ext cx="952920" cy="2872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기관 게시판 및 문의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0" name="CustomShape 41"/>
          <p:cNvSpPr/>
          <p:nvPr/>
        </p:nvSpPr>
        <p:spPr>
          <a:xfrm flipH="1" rot="16200000">
            <a:off x="1992240" y="3334320"/>
            <a:ext cx="89568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2"/>
          <p:cNvSpPr/>
          <p:nvPr/>
        </p:nvSpPr>
        <p:spPr>
          <a:xfrm>
            <a:off x="3718440" y="3525480"/>
            <a:ext cx="952920" cy="4474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병원 공지사항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2" name="CustomShape 43"/>
          <p:cNvSpPr/>
          <p:nvPr/>
        </p:nvSpPr>
        <p:spPr>
          <a:xfrm flipH="1" rot="16200000">
            <a:off x="3407760" y="3438000"/>
            <a:ext cx="56664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4"/>
          <p:cNvSpPr/>
          <p:nvPr/>
        </p:nvSpPr>
        <p:spPr>
          <a:xfrm>
            <a:off x="3718440" y="4006080"/>
            <a:ext cx="952920" cy="447480"/>
          </a:xfrm>
          <a:prstGeom prst="homePlate">
            <a:avLst>
              <a:gd name="adj" fmla="val 28453"/>
            </a:avLst>
          </a:prstGeom>
          <a:solidFill>
            <a:srgbClr val="eaeaea"/>
          </a:solidFill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7640" rIns="17640" tIns="25560" bIns="25560" anchor="ctr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사회공헌 활동 소개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4" name="CustomShape 45"/>
          <p:cNvSpPr/>
          <p:nvPr/>
        </p:nvSpPr>
        <p:spPr>
          <a:xfrm flipH="1" rot="16200000">
            <a:off x="3407760" y="3918600"/>
            <a:ext cx="566640" cy="55440"/>
          </a:xfrm>
          <a:prstGeom prst="bentConnector2">
            <a:avLst/>
          </a:prstGeom>
          <a:noFill/>
          <a:ln w="93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901320" y="182880"/>
            <a:ext cx="5753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프로세스정의서</a:t>
            </a:r>
            <a:endParaRPr b="0" lang="en-US" sz="2400" spc="-1" strike="noStrike">
              <a:latin typeface="굴림"/>
            </a:endParaRPr>
          </a:p>
        </p:txBody>
      </p:sp>
      <p:graphicFrame>
        <p:nvGraphicFramePr>
          <p:cNvPr id="126" name="Table 2"/>
          <p:cNvGraphicFramePr/>
          <p:nvPr/>
        </p:nvGraphicFramePr>
        <p:xfrm>
          <a:off x="412920" y="5531400"/>
          <a:ext cx="8969040" cy="619560"/>
        </p:xfrm>
        <a:graphic>
          <a:graphicData uri="http://schemas.openxmlformats.org/drawingml/2006/table">
            <a:tbl>
              <a:tblPr/>
              <a:tblGrid>
                <a:gridCol w="867960"/>
                <a:gridCol w="3845520"/>
                <a:gridCol w="4255560"/>
              </a:tblGrid>
              <a:tr h="306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협의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필요사항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d8d8d8"/>
                    </a:solidFill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3132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제약사항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d8d8d8"/>
                    </a:solidFill>
                  </a:tcPr>
                </a:tc>
                <a:tc gridSpan="2"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27" name="CustomShape 3"/>
          <p:cNvSpPr/>
          <p:nvPr/>
        </p:nvSpPr>
        <p:spPr>
          <a:xfrm>
            <a:off x="488880" y="4773960"/>
            <a:ext cx="718920" cy="2066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그웁웨어 서버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88880" y="2558880"/>
            <a:ext cx="718920" cy="2822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웹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(UI)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488880" y="3758400"/>
            <a:ext cx="718920" cy="23760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6"/>
          <p:cNvSpPr/>
          <p:nvPr/>
        </p:nvSpPr>
        <p:spPr>
          <a:xfrm flipH="1">
            <a:off x="416520" y="4317840"/>
            <a:ext cx="896328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31" name="Table 7"/>
          <p:cNvGraphicFramePr/>
          <p:nvPr/>
        </p:nvGraphicFramePr>
        <p:xfrm>
          <a:off x="416520" y="784800"/>
          <a:ext cx="8965080" cy="629640"/>
        </p:xfrm>
        <a:graphic>
          <a:graphicData uri="http://schemas.openxmlformats.org/drawingml/2006/table">
            <a:tbl>
              <a:tblPr/>
              <a:tblGrid>
                <a:gridCol w="1219680"/>
                <a:gridCol w="895320"/>
                <a:gridCol w="1121760"/>
                <a:gridCol w="2756520"/>
                <a:gridCol w="533160"/>
                <a:gridCol w="954720"/>
                <a:gridCol w="741600"/>
                <a:gridCol w="742320"/>
              </a:tblGrid>
              <a:tr h="33768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PROC-GRW-CM-001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명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진료 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작성자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검토자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관련 요구사항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No.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gridSpan="7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RFP-059-001, RFP-076-001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2" name="CustomShape 8"/>
          <p:cNvSpPr/>
          <p:nvPr/>
        </p:nvSpPr>
        <p:spPr>
          <a:xfrm>
            <a:off x="1280880" y="1390680"/>
            <a:ext cx="8099640" cy="2350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"/>
          <p:cNvSpPr/>
          <p:nvPr/>
        </p:nvSpPr>
        <p:spPr>
          <a:xfrm>
            <a:off x="416520" y="1390680"/>
            <a:ext cx="864000" cy="23472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구분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34" name="CustomShape 10"/>
          <p:cNvSpPr/>
          <p:nvPr/>
        </p:nvSpPr>
        <p:spPr>
          <a:xfrm>
            <a:off x="1280880" y="1614960"/>
            <a:ext cx="8098920" cy="384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1"/>
          <p:cNvSpPr/>
          <p:nvPr/>
        </p:nvSpPr>
        <p:spPr>
          <a:xfrm>
            <a:off x="416520" y="1614960"/>
            <a:ext cx="864000" cy="384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2"/>
          <p:cNvSpPr/>
          <p:nvPr/>
        </p:nvSpPr>
        <p:spPr>
          <a:xfrm>
            <a:off x="4521240" y="1409760"/>
            <a:ext cx="1141920" cy="19728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그림 3" descr=""/>
          <p:cNvPicPr/>
          <p:nvPr/>
        </p:nvPicPr>
        <p:blipFill>
          <a:blip r:embed="rId1"/>
          <a:stretch/>
        </p:blipFill>
        <p:spPr>
          <a:xfrm>
            <a:off x="0" y="0"/>
            <a:ext cx="267120" cy="286200"/>
          </a:xfrm>
          <a:prstGeom prst="rect">
            <a:avLst/>
          </a:prstGeom>
          <a:ln>
            <a:noFill/>
          </a:ln>
        </p:spPr>
      </p:pic>
      <p:pic>
        <p:nvPicPr>
          <p:cNvPr id="138" name="그림 4" descr=""/>
          <p:cNvPicPr/>
          <p:nvPr/>
        </p:nvPicPr>
        <p:blipFill>
          <a:blip r:embed="rId2"/>
          <a:stretch/>
        </p:blipFill>
        <p:spPr>
          <a:xfrm>
            <a:off x="2276640" y="1677240"/>
            <a:ext cx="5787360" cy="374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01320" y="182880"/>
            <a:ext cx="57538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프로세스정의서</a:t>
            </a:r>
            <a:endParaRPr b="0" lang="en-US" sz="2400" spc="-1" strike="noStrike">
              <a:latin typeface="굴림"/>
            </a:endParaRPr>
          </a:p>
        </p:txBody>
      </p:sp>
      <p:graphicFrame>
        <p:nvGraphicFramePr>
          <p:cNvPr id="140" name="Table 2"/>
          <p:cNvGraphicFramePr/>
          <p:nvPr/>
        </p:nvGraphicFramePr>
        <p:xfrm>
          <a:off x="412920" y="5531400"/>
          <a:ext cx="8969040" cy="625680"/>
        </p:xfrm>
        <a:graphic>
          <a:graphicData uri="http://schemas.openxmlformats.org/drawingml/2006/table">
            <a:tbl>
              <a:tblPr/>
              <a:tblGrid>
                <a:gridCol w="867960"/>
                <a:gridCol w="3845520"/>
                <a:gridCol w="4255560"/>
              </a:tblGrid>
              <a:tr h="312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협의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/</a:t>
                      </a: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필요사항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d8d8d8"/>
                    </a:solidFill>
                  </a:tcPr>
                </a:tc>
                <a:tc>
                  <a:tcPr marL="91440" marR="91440">
                    <a:noFill/>
                  </a:tcPr>
                </a:tc>
                <a:tc>
                  <a:tcPr marL="91440" marR="91440">
                    <a:noFill/>
                  </a:tcPr>
                </a:tc>
              </a:tr>
              <a:tr h="312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제약사항</a:t>
                      </a:r>
                      <a:endParaRPr b="0" lang="en-US" sz="800" spc="-1" strike="noStrike">
                        <a:latin typeface="굴림"/>
                      </a:endParaRPr>
                    </a:p>
                  </a:txBody>
                  <a:tcPr marL="91440" marR="91440">
                    <a:solidFill>
                      <a:srgbClr val="d8d8d8"/>
                    </a:solidFill>
                  </a:tcPr>
                </a:tc>
                <a:tc gridSpan="2">
                  <a:tcPr marL="91440" marR="91440"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1" name="CustomShape 3"/>
          <p:cNvSpPr/>
          <p:nvPr/>
        </p:nvSpPr>
        <p:spPr>
          <a:xfrm>
            <a:off x="488880" y="4773960"/>
            <a:ext cx="718920" cy="2066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그룹웨어 서버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88880" y="2558880"/>
            <a:ext cx="718920" cy="2822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웹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(UI)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43" name="CustomShape 5"/>
          <p:cNvSpPr/>
          <p:nvPr/>
        </p:nvSpPr>
        <p:spPr>
          <a:xfrm flipH="1">
            <a:off x="416520" y="4317840"/>
            <a:ext cx="8963280" cy="1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4" name="Table 6"/>
          <p:cNvGraphicFramePr/>
          <p:nvPr/>
        </p:nvGraphicFramePr>
        <p:xfrm>
          <a:off x="416520" y="784800"/>
          <a:ext cx="8965080" cy="629640"/>
        </p:xfrm>
        <a:graphic>
          <a:graphicData uri="http://schemas.openxmlformats.org/drawingml/2006/table">
            <a:tbl>
              <a:tblPr/>
              <a:tblGrid>
                <a:gridCol w="1219680"/>
                <a:gridCol w="895320"/>
                <a:gridCol w="1121760"/>
                <a:gridCol w="2756520"/>
                <a:gridCol w="533160"/>
                <a:gridCol w="954720"/>
                <a:gridCol w="741600"/>
                <a:gridCol w="742320"/>
              </a:tblGrid>
              <a:tr h="33768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PROC-GRW-CM-002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명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협력기관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작성자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검토자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관련 요구사항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No.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gridSpan="7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RFP-059-001, RFP-076-001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5" name="CustomShape 7"/>
          <p:cNvSpPr/>
          <p:nvPr/>
        </p:nvSpPr>
        <p:spPr>
          <a:xfrm>
            <a:off x="1280880" y="1390680"/>
            <a:ext cx="8099640" cy="23508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416520" y="1390680"/>
            <a:ext cx="864000" cy="23472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구분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1280880" y="1614960"/>
            <a:ext cx="8098920" cy="384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"/>
          <p:cNvSpPr/>
          <p:nvPr/>
        </p:nvSpPr>
        <p:spPr>
          <a:xfrm>
            <a:off x="416520" y="1614960"/>
            <a:ext cx="864000" cy="384444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그림 7" descr=""/>
          <p:cNvPicPr/>
          <p:nvPr/>
        </p:nvPicPr>
        <p:blipFill>
          <a:blip r:embed="rId1"/>
          <a:stretch/>
        </p:blipFill>
        <p:spPr>
          <a:xfrm>
            <a:off x="2448720" y="1694880"/>
            <a:ext cx="5763600" cy="373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901440" y="182880"/>
            <a:ext cx="5753735" cy="43243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프로세스정의서</a:t>
            </a:r>
            <a:endParaRPr b="0" lang="en-US" sz="2400" spc="-1" strike="noStrike">
              <a:latin typeface="굴림"/>
            </a:endParaRPr>
          </a:p>
        </p:txBody>
      </p:sp>
      <p:graphicFrame>
        <p:nvGraphicFramePr>
          <p:cNvPr id="151" name="Table 2"/>
          <p:cNvGraphicFramePr>
            <a:graphicFrameLocks noGrp="1"/>
          </p:cNvGraphicFramePr>
          <p:nvPr/>
        </p:nvGraphicFramePr>
        <p:xfrm>
          <a:off x="412750" y="5531485"/>
          <a:ext cx="8968740" cy="6261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7410"/>
                <a:gridCol w="3845560"/>
                <a:gridCol w="4255770"/>
              </a:tblGrid>
              <a:tr h="30543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협의/필요사항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제약사항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52" name="CustomShape 3"/>
          <p:cNvSpPr/>
          <p:nvPr/>
        </p:nvSpPr>
        <p:spPr>
          <a:xfrm>
            <a:off x="488950" y="4773930"/>
            <a:ext cx="718820" cy="206375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그룹웨어 서버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488950" y="2559050"/>
            <a:ext cx="718820" cy="2819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웹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(UI)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54" name="CustomShape 5"/>
          <p:cNvSpPr/>
          <p:nvPr/>
        </p:nvSpPr>
        <p:spPr>
          <a:xfrm flipH="1">
            <a:off x="-934085" y="4263390"/>
            <a:ext cx="8964295" cy="15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lt2">
                <a:alpha val="100000"/>
              </a:schemeClr>
            </a:solidFill>
            <a:prstDash val="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5" name="Table 6"/>
          <p:cNvGraphicFramePr/>
          <p:nvPr/>
        </p:nvGraphicFramePr>
        <p:xfrm>
          <a:off x="416520" y="784800"/>
          <a:ext cx="8965080" cy="629640"/>
        </p:xfrm>
        <a:graphic>
          <a:graphicData uri="http://schemas.openxmlformats.org/drawingml/2006/table">
            <a:tbl>
              <a:tblPr/>
              <a:tblGrid>
                <a:gridCol w="1219680"/>
                <a:gridCol w="895320"/>
                <a:gridCol w="1121760"/>
                <a:gridCol w="2756520"/>
                <a:gridCol w="533160"/>
                <a:gridCol w="954720"/>
                <a:gridCol w="741600"/>
                <a:gridCol w="742320"/>
              </a:tblGrid>
              <a:tr h="33768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PROC-GRW-CM-003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명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병원 정보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작성자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검토자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관련 요구사항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No.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gridSpan="7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RFP-059-001, RFP-076-001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56" name="CustomShape 7"/>
          <p:cNvSpPr/>
          <p:nvPr/>
        </p:nvSpPr>
        <p:spPr>
          <a:xfrm>
            <a:off x="1280795" y="1390650"/>
            <a:ext cx="8098790" cy="23495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8"/>
          <p:cNvSpPr/>
          <p:nvPr/>
        </p:nvSpPr>
        <p:spPr>
          <a:xfrm>
            <a:off x="416560" y="1390650"/>
            <a:ext cx="864235" cy="23495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구분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1280795" y="1614805"/>
            <a:ext cx="8098790" cy="384429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0"/>
          <p:cNvSpPr/>
          <p:nvPr/>
        </p:nvSpPr>
        <p:spPr>
          <a:xfrm>
            <a:off x="416560" y="1614805"/>
            <a:ext cx="864235" cy="384429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1"/>
          <p:cNvSpPr/>
          <p:nvPr/>
        </p:nvSpPr>
        <p:spPr>
          <a:xfrm>
            <a:off x="3340100" y="4286885"/>
            <a:ext cx="1499870" cy="3987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87480" indent="-8712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기본으로 운행자와 사용자</a:t>
            </a:r>
            <a:endParaRPr b="0" lang="en-US" sz="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관련 정보를 세팅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"(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운행자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)</a:t>
            </a:r>
            <a:endParaRPr b="0" lang="en-US" sz="8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외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(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동행자 명수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)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명</a:t>
            </a:r>
            <a:r>
              <a:rPr b="1" lang="en-US" sz="800" spc="-1" strike="noStrike">
                <a:solidFill>
                  <a:srgbClr val="0000ff"/>
                </a:solidFill>
                <a:latin typeface="Arial"/>
                <a:ea typeface="Arial"/>
              </a:rPr>
              <a:t>"</a:t>
            </a:r>
            <a:endParaRPr b="0" lang="en-US" sz="800" spc="-1" strike="noStrike">
              <a:latin typeface="굴림"/>
            </a:endParaRPr>
          </a:p>
        </p:txBody>
      </p:sp>
      <p:pic>
        <p:nvPicPr>
          <p:cNvPr id="161" name="그림 8"/>
          <p:cNvPicPr/>
          <p:nvPr/>
        </p:nvPicPr>
        <p:blipFill>
          <a:blip r:embed="rId1"/>
          <a:stretch/>
        </p:blipFill>
        <p:spPr>
          <a:xfrm>
            <a:off x="2439035" y="1706245"/>
            <a:ext cx="5193030" cy="3723005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01440" y="182880"/>
            <a:ext cx="5753735" cy="43243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프로세스정의서</a:t>
            </a:r>
            <a:endParaRPr b="0" lang="en-US" sz="2400" spc="-1" strike="noStrike">
              <a:latin typeface="굴림"/>
            </a:endParaRPr>
          </a:p>
        </p:txBody>
      </p:sp>
      <p:graphicFrame>
        <p:nvGraphicFramePr>
          <p:cNvPr id="163" name="Table 2"/>
          <p:cNvGraphicFramePr>
            <a:graphicFrameLocks noGrp="1"/>
          </p:cNvGraphicFramePr>
          <p:nvPr/>
        </p:nvGraphicFramePr>
        <p:xfrm>
          <a:off x="412750" y="5531485"/>
          <a:ext cx="8968740" cy="6261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867410"/>
                <a:gridCol w="3845560"/>
                <a:gridCol w="4255770"/>
              </a:tblGrid>
              <a:tr h="31305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협의/필요사항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13055">
                <a:tc>
                  <a:txBody>
                    <a:bodyPr/>
                    <a:lstStyle/>
                    <a:p>
                      <a:pPr marL="0" indent="0" algn="ctr" lvl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800" kern="1200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</a:rPr>
                        <a:t>제약사항</a:t>
                      </a: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ctr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lvl="1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800" kern="1200" i="0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</a:endParaRPr>
                    </a:p>
                  </a:txBody>
                  <a:tcPr marL="91440" marR="91440" marT="46355" marB="46355" anchor="t">
                    <a:lnL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6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sp>
        <p:nvSpPr>
          <p:cNvPr id="164" name="CustomShape 3"/>
          <p:cNvSpPr/>
          <p:nvPr/>
        </p:nvSpPr>
        <p:spPr>
          <a:xfrm>
            <a:off x="488950" y="5082540"/>
            <a:ext cx="718820" cy="206375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그룹웨어 서버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88950" y="2559050"/>
            <a:ext cx="718820" cy="281940"/>
          </a:xfrm>
          <a:prstGeom prst="roundRect">
            <a:avLst>
              <a:gd name="adj" fmla="val 11259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웹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Arial"/>
              </a:rPr>
              <a:t>(UI)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66" name="CustomShape 5"/>
          <p:cNvSpPr/>
          <p:nvPr/>
        </p:nvSpPr>
        <p:spPr>
          <a:xfrm flipH="1">
            <a:off x="416560" y="4983480"/>
            <a:ext cx="8963025" cy="14605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lt2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7" name="Table 6"/>
          <p:cNvGraphicFramePr/>
          <p:nvPr/>
        </p:nvGraphicFramePr>
        <p:xfrm>
          <a:off x="416520" y="784800"/>
          <a:ext cx="8965080" cy="629640"/>
        </p:xfrm>
        <a:graphic>
          <a:graphicData uri="http://schemas.openxmlformats.org/drawingml/2006/table">
            <a:tbl>
              <a:tblPr/>
              <a:tblGrid>
                <a:gridCol w="1219680"/>
                <a:gridCol w="895320"/>
                <a:gridCol w="1121760"/>
                <a:gridCol w="2756520"/>
                <a:gridCol w="533160"/>
                <a:gridCol w="954720"/>
                <a:gridCol w="741600"/>
                <a:gridCol w="742320"/>
              </a:tblGrid>
              <a:tr h="33768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PROC-GRW-CM-004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프로세스 명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고객 서비스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작성자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검토자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196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관련 요구사항 </a:t>
                      </a: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No.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dddddd"/>
                    </a:solidFill>
                  </a:tcPr>
                </a:tc>
                <a:tc gridSpan="7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RFP-059-001, RFP-076-001</a:t>
                      </a:r>
                      <a:endParaRPr b="0" lang="en-US" sz="1100" spc="-1" strike="noStrike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68" name="CustomShape 7"/>
          <p:cNvSpPr/>
          <p:nvPr/>
        </p:nvSpPr>
        <p:spPr>
          <a:xfrm>
            <a:off x="1280795" y="1390650"/>
            <a:ext cx="8098790" cy="23495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416560" y="1390650"/>
            <a:ext cx="864235" cy="234950"/>
          </a:xfrm>
          <a:prstGeom prst="rect">
            <a:avLst/>
          </a:prstGeom>
          <a:solidFill>
            <a:srgbClr val="ddddd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구분</a:t>
            </a:r>
            <a:endParaRPr b="0" lang="en-US" sz="1100" spc="-1" strike="noStrike">
              <a:latin typeface="굴림"/>
            </a:endParaRPr>
          </a:p>
        </p:txBody>
      </p:sp>
      <p:sp>
        <p:nvSpPr>
          <p:cNvPr id="170" name="CustomShape 9"/>
          <p:cNvSpPr/>
          <p:nvPr/>
        </p:nvSpPr>
        <p:spPr>
          <a:xfrm>
            <a:off x="1280795" y="1614805"/>
            <a:ext cx="8098790" cy="384429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416560" y="1614805"/>
            <a:ext cx="864235" cy="384429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그림 9"/>
          <p:cNvPicPr/>
          <p:nvPr/>
        </p:nvPicPr>
        <p:blipFill>
          <a:blip r:embed="rId1"/>
          <a:stretch/>
        </p:blipFill>
        <p:spPr>
          <a:xfrm>
            <a:off x="2085340" y="1641475"/>
            <a:ext cx="6122670" cy="3778250"/>
          </a:xfrm>
          <a:prstGeom prst="rect">
            <a:avLst/>
          </a:prstGeom>
          <a:ln>
            <a:noFill/>
          </a:ln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ch00127</cp:lastModifiedBy>
  <cp:version>10.105.280.55985</cp:version>
  <dcterms:modified xsi:type="dcterms:W3CDTF">2025-07-18T17:22:25Z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</vt:lpwstr>
  </property>
  <property fmtid="{D5CDD505-2E9C-101B-9397-08002B2CF9AE}" pid="3" name="DocSecurity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version">
    <vt:lpwstr>10.105.280.55985</vt:lpwstr>
  </property>
</Properties>
</file>