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</p:sldIdLst>
  <p:sldSz cx="12192000" cy="6858000"/>
  <p:notesSz cx="6858000" cy="9144000"/>
  <p:defaultTextStyle>
    <a:defPPr>
      <a:defRPr lang="ko-KR"/>
    </a:defPPr>
    <a:lvl1pPr marL="0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1pPr>
    <a:lvl2pPr marL="334804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2pPr>
    <a:lvl3pPr marL="669608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3pPr>
    <a:lvl4pPr marL="1004411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4pPr>
    <a:lvl5pPr marL="1339216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5pPr>
    <a:lvl6pPr marL="1674020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6pPr>
    <a:lvl7pPr marL="2008826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7pPr>
    <a:lvl8pPr marL="2343628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8pPr>
    <a:lvl9pPr marL="2678432" algn="l" defTabSz="669608" rtl="0" eaLnBrk="1" latinLnBrk="1" hangingPunct="1">
      <a:defRPr sz="13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5C5"/>
    <a:srgbClr val="EE1212"/>
    <a:srgbClr val="243F44"/>
    <a:srgbClr val="2F5597"/>
    <a:srgbClr val="FFFFFF"/>
    <a:srgbClr val="F8CBAD"/>
    <a:srgbClr val="1B4D47"/>
    <a:srgbClr val="EC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5" autoAdjust="0"/>
    <p:restoredTop sz="95184" autoAdjust="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EBFD1-CA81-4A76-B5B4-9D005283EEEF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13FF0-9BD8-4B24-92AF-108FD8B09F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8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282188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564379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846569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128758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1410947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1693137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1975327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2257515" algn="l" defTabSz="564379" rtl="0" eaLnBrk="1" latinLnBrk="1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8EEF0-5881-C169-53C1-983BD937C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9" y="1122371"/>
            <a:ext cx="9144001" cy="2387600"/>
          </a:xfrm>
        </p:spPr>
        <p:txBody>
          <a:bodyPr anchor="b"/>
          <a:lstStyle>
            <a:lvl1pPr algn="ctr">
              <a:defRPr sz="408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7EBCD0-7DBB-426C-BECD-6A432D05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3602047"/>
            <a:ext cx="9144001" cy="1655760"/>
          </a:xfrm>
        </p:spPr>
        <p:txBody>
          <a:bodyPr/>
          <a:lstStyle>
            <a:lvl1pPr marL="0" indent="0" algn="ctr">
              <a:buNone/>
              <a:defRPr sz="1634"/>
            </a:lvl1pPr>
            <a:lvl2pPr marL="311494" indent="0" algn="ctr">
              <a:buNone/>
              <a:defRPr sz="1364"/>
            </a:lvl2pPr>
            <a:lvl3pPr marL="622989" indent="0" algn="ctr">
              <a:buNone/>
              <a:defRPr sz="1224"/>
            </a:lvl3pPr>
            <a:lvl4pPr marL="934484" indent="0" algn="ctr">
              <a:buNone/>
              <a:defRPr sz="1091"/>
            </a:lvl4pPr>
            <a:lvl5pPr marL="1245976" indent="0" algn="ctr">
              <a:buNone/>
              <a:defRPr sz="1091"/>
            </a:lvl5pPr>
            <a:lvl6pPr marL="1557471" indent="0" algn="ctr">
              <a:buNone/>
              <a:defRPr sz="1091"/>
            </a:lvl6pPr>
            <a:lvl7pPr marL="1868964" indent="0" algn="ctr">
              <a:buNone/>
              <a:defRPr sz="1091"/>
            </a:lvl7pPr>
            <a:lvl8pPr marL="2180458" indent="0" algn="ctr">
              <a:buNone/>
              <a:defRPr sz="1091"/>
            </a:lvl8pPr>
            <a:lvl9pPr marL="2491955" indent="0" algn="ctr">
              <a:buNone/>
              <a:defRPr sz="109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67D21-86EC-CB5C-E7C4-729EEC51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3611E-A76D-0758-60D1-F3455093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BBE36-9FA3-11D8-F3E3-99240262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4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C1E1-BA78-E82F-F45E-26A74F35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AD8CE3-7723-6ADC-940F-89E8FDC08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A9FAB-E5CF-89FF-727D-4AFEC5DE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E1CA9-5C56-FB17-B109-F646FD6D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20E03-2E36-4AC3-7BE5-2760AE51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E40666-CF48-7706-DB0A-87802A8A9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9" y="365128"/>
            <a:ext cx="2628900" cy="58118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1C6AC7-2DAD-E8C7-CFC9-407B92408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5" y="365128"/>
            <a:ext cx="7734299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9A7A9-58F0-000C-C5B8-A7D9D40D5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7DCC8-DC5B-4977-D944-2ACFDD24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3021E-2B8D-77D8-9FDF-3173857B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6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E3009-03F7-0907-6D27-332924A4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CD8EB5-30B3-A6B0-D8A2-11CCF7E86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1C677F-0248-E416-9EAF-41DBE89D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78DB88-6CCF-DE16-58F9-FAB30DC6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CB5BF0-D37E-B5B9-5A2C-D13ECBFA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0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1794B-888B-D30F-ADD1-BB72A9CE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60" y="1709745"/>
            <a:ext cx="10515599" cy="2852738"/>
          </a:xfrm>
        </p:spPr>
        <p:txBody>
          <a:bodyPr anchor="b"/>
          <a:lstStyle>
            <a:lvl1pPr>
              <a:defRPr sz="408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6499F-DCB2-48D1-3416-34CAECDD4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60" y="4589471"/>
            <a:ext cx="10515599" cy="1500187"/>
          </a:xfrm>
        </p:spPr>
        <p:txBody>
          <a:bodyPr/>
          <a:lstStyle>
            <a:lvl1pPr marL="0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1pPr>
            <a:lvl2pPr marL="311494" indent="0">
              <a:buNone/>
              <a:defRPr sz="1364">
                <a:solidFill>
                  <a:schemeClr val="tx1">
                    <a:tint val="75000"/>
                  </a:schemeClr>
                </a:solidFill>
              </a:defRPr>
            </a:lvl2pPr>
            <a:lvl3pPr marL="622989" indent="0">
              <a:buNone/>
              <a:defRPr sz="1224">
                <a:solidFill>
                  <a:schemeClr val="tx1">
                    <a:tint val="75000"/>
                  </a:schemeClr>
                </a:solidFill>
              </a:defRPr>
            </a:lvl3pPr>
            <a:lvl4pPr marL="934484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4pPr>
            <a:lvl5pPr marL="1245976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5pPr>
            <a:lvl6pPr marL="1557471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6pPr>
            <a:lvl7pPr marL="1868964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7pPr>
            <a:lvl8pPr marL="2180458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8pPr>
            <a:lvl9pPr marL="2491955" indent="0">
              <a:buNone/>
              <a:defRPr sz="1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D97CD-C020-51A5-0233-6135A7C18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32E55-1614-B6EB-5D2E-2CC159FD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7DBEC-6954-C221-5BB1-7A0351AB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0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BDA6-0779-F4EF-A93D-B3667815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348B7-FDA4-3883-19DE-F2ED642D0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5" y="1825634"/>
            <a:ext cx="5181599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7C7887-BF4C-DA18-461A-82C7B790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5" y="1825634"/>
            <a:ext cx="5181599" cy="435133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512703-E577-B71D-4E72-0B454242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99602-67FF-17DA-3231-B7BD6F35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5D3F9-48C5-74DC-1E08-CB837785A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87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CAA25-6596-B451-7D59-D3E7EF7D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6" y="365135"/>
            <a:ext cx="10515599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425D3-5741-B537-6EEE-12C03A9A5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6" y="1681170"/>
            <a:ext cx="5157787" cy="823911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494" indent="0">
              <a:buNone/>
              <a:defRPr sz="1364" b="1"/>
            </a:lvl2pPr>
            <a:lvl3pPr marL="622989" indent="0">
              <a:buNone/>
              <a:defRPr sz="1224" b="1"/>
            </a:lvl3pPr>
            <a:lvl4pPr marL="934484" indent="0">
              <a:buNone/>
              <a:defRPr sz="1091" b="1"/>
            </a:lvl4pPr>
            <a:lvl5pPr marL="1245976" indent="0">
              <a:buNone/>
              <a:defRPr sz="1091" b="1"/>
            </a:lvl5pPr>
            <a:lvl6pPr marL="1557471" indent="0">
              <a:buNone/>
              <a:defRPr sz="1091" b="1"/>
            </a:lvl6pPr>
            <a:lvl7pPr marL="1868964" indent="0">
              <a:buNone/>
              <a:defRPr sz="1091" b="1"/>
            </a:lvl7pPr>
            <a:lvl8pPr marL="2180458" indent="0">
              <a:buNone/>
              <a:defRPr sz="1091" b="1"/>
            </a:lvl8pPr>
            <a:lvl9pPr marL="2491955" indent="0">
              <a:buNone/>
              <a:defRPr sz="10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1764C0-3000-21FA-F533-D74CF1078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6" y="2505080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253CC7-E1CF-75F5-37AE-A09A01634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70"/>
            <a:ext cx="5183188" cy="823911"/>
          </a:xfrm>
        </p:spPr>
        <p:txBody>
          <a:bodyPr anchor="b"/>
          <a:lstStyle>
            <a:lvl1pPr marL="0" indent="0">
              <a:buNone/>
              <a:defRPr sz="1634" b="1"/>
            </a:lvl1pPr>
            <a:lvl2pPr marL="311494" indent="0">
              <a:buNone/>
              <a:defRPr sz="1364" b="1"/>
            </a:lvl2pPr>
            <a:lvl3pPr marL="622989" indent="0">
              <a:buNone/>
              <a:defRPr sz="1224" b="1"/>
            </a:lvl3pPr>
            <a:lvl4pPr marL="934484" indent="0">
              <a:buNone/>
              <a:defRPr sz="1091" b="1"/>
            </a:lvl4pPr>
            <a:lvl5pPr marL="1245976" indent="0">
              <a:buNone/>
              <a:defRPr sz="1091" b="1"/>
            </a:lvl5pPr>
            <a:lvl6pPr marL="1557471" indent="0">
              <a:buNone/>
              <a:defRPr sz="1091" b="1"/>
            </a:lvl6pPr>
            <a:lvl7pPr marL="1868964" indent="0">
              <a:buNone/>
              <a:defRPr sz="1091" b="1"/>
            </a:lvl7pPr>
            <a:lvl8pPr marL="2180458" indent="0">
              <a:buNone/>
              <a:defRPr sz="1091" b="1"/>
            </a:lvl8pPr>
            <a:lvl9pPr marL="2491955" indent="0">
              <a:buNone/>
              <a:defRPr sz="109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C61B47-180B-80FB-920A-B8F79F59C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80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C910C3-DA4E-4CDD-E5A8-2D6817A2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E9CCA-DD63-5F65-F8EF-DBBEDB95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F421E7-DE4F-22F1-97CA-E58D5B9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0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01F0-3BA4-517D-C59E-A24A84E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CE1B69-D03B-C267-7BCE-A6E29190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98FC49-8A4F-F18A-5E01-A539BDDE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57EC65-D062-B89C-6A45-1404E825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35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84C8CE-E427-7400-4251-D59F998F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136AD5-B389-67B1-6317-597E14CD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C3E8D-1FE4-66F0-2303-9B15F1C8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4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16AA3-942C-E44A-D122-DA945AB6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7"/>
            <a:ext cx="3932237" cy="1600200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2CAE6-F7C4-1B70-6E58-780991C1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32"/>
            <a:ext cx="6172200" cy="4873625"/>
          </a:xfrm>
        </p:spPr>
        <p:txBody>
          <a:bodyPr/>
          <a:lstStyle>
            <a:lvl1pPr>
              <a:defRPr sz="2180"/>
            </a:lvl1pPr>
            <a:lvl2pPr>
              <a:defRPr sz="1908"/>
            </a:lvl2pPr>
            <a:lvl3pPr>
              <a:defRPr sz="1634"/>
            </a:lvl3pPr>
            <a:lvl4pPr>
              <a:defRPr sz="1364"/>
            </a:lvl4pPr>
            <a:lvl5pPr>
              <a:defRPr sz="1364"/>
            </a:lvl5pPr>
            <a:lvl6pPr>
              <a:defRPr sz="1364"/>
            </a:lvl6pPr>
            <a:lvl7pPr>
              <a:defRPr sz="1364"/>
            </a:lvl7pPr>
            <a:lvl8pPr>
              <a:defRPr sz="1364"/>
            </a:lvl8pPr>
            <a:lvl9pPr>
              <a:defRPr sz="136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80552-9B4B-79A7-0462-13B02D791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8"/>
            <a:ext cx="3932237" cy="3811587"/>
          </a:xfrm>
        </p:spPr>
        <p:txBody>
          <a:bodyPr/>
          <a:lstStyle>
            <a:lvl1pPr marL="0" indent="0">
              <a:buNone/>
              <a:defRPr sz="1091"/>
            </a:lvl1pPr>
            <a:lvl2pPr marL="311494" indent="0">
              <a:buNone/>
              <a:defRPr sz="954"/>
            </a:lvl2pPr>
            <a:lvl3pPr marL="622989" indent="0">
              <a:buNone/>
              <a:defRPr sz="818"/>
            </a:lvl3pPr>
            <a:lvl4pPr marL="934484" indent="0">
              <a:buNone/>
              <a:defRPr sz="682"/>
            </a:lvl4pPr>
            <a:lvl5pPr marL="1245976" indent="0">
              <a:buNone/>
              <a:defRPr sz="682"/>
            </a:lvl5pPr>
            <a:lvl6pPr marL="1557471" indent="0">
              <a:buNone/>
              <a:defRPr sz="682"/>
            </a:lvl6pPr>
            <a:lvl7pPr marL="1868964" indent="0">
              <a:buNone/>
              <a:defRPr sz="682"/>
            </a:lvl7pPr>
            <a:lvl8pPr marL="2180458" indent="0">
              <a:buNone/>
              <a:defRPr sz="682"/>
            </a:lvl8pPr>
            <a:lvl9pPr marL="2491955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7FA705-918A-C0B8-D03D-2A3EBE52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851477-79A4-51A6-4896-BB45677B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4138F-3A7F-4707-6097-509BC55A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4A0D0-1890-46F7-BAF0-CBA5C73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457207"/>
            <a:ext cx="3932237" cy="1600200"/>
          </a:xfrm>
        </p:spPr>
        <p:txBody>
          <a:bodyPr anchor="b"/>
          <a:lstStyle>
            <a:lvl1pPr>
              <a:defRPr sz="218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B68CBC-3178-AC09-0FA4-EA7B0F51F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32"/>
            <a:ext cx="6172200" cy="4873625"/>
          </a:xfrm>
        </p:spPr>
        <p:txBody>
          <a:bodyPr/>
          <a:lstStyle>
            <a:lvl1pPr marL="0" indent="0">
              <a:buNone/>
              <a:defRPr sz="2180"/>
            </a:lvl1pPr>
            <a:lvl2pPr marL="311494" indent="0">
              <a:buNone/>
              <a:defRPr sz="1908"/>
            </a:lvl2pPr>
            <a:lvl3pPr marL="622989" indent="0">
              <a:buNone/>
              <a:defRPr sz="1634"/>
            </a:lvl3pPr>
            <a:lvl4pPr marL="934484" indent="0">
              <a:buNone/>
              <a:defRPr sz="1364"/>
            </a:lvl4pPr>
            <a:lvl5pPr marL="1245976" indent="0">
              <a:buNone/>
              <a:defRPr sz="1364"/>
            </a:lvl5pPr>
            <a:lvl6pPr marL="1557471" indent="0">
              <a:buNone/>
              <a:defRPr sz="1364"/>
            </a:lvl6pPr>
            <a:lvl7pPr marL="1868964" indent="0">
              <a:buNone/>
              <a:defRPr sz="1364"/>
            </a:lvl7pPr>
            <a:lvl8pPr marL="2180458" indent="0">
              <a:buNone/>
              <a:defRPr sz="1364"/>
            </a:lvl8pPr>
            <a:lvl9pPr marL="2491955" indent="0">
              <a:buNone/>
              <a:defRPr sz="1364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EE1616-467B-6386-6862-79EBB1527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2057408"/>
            <a:ext cx="3932237" cy="3811587"/>
          </a:xfrm>
        </p:spPr>
        <p:txBody>
          <a:bodyPr/>
          <a:lstStyle>
            <a:lvl1pPr marL="0" indent="0">
              <a:buNone/>
              <a:defRPr sz="1091"/>
            </a:lvl1pPr>
            <a:lvl2pPr marL="311494" indent="0">
              <a:buNone/>
              <a:defRPr sz="954"/>
            </a:lvl2pPr>
            <a:lvl3pPr marL="622989" indent="0">
              <a:buNone/>
              <a:defRPr sz="818"/>
            </a:lvl3pPr>
            <a:lvl4pPr marL="934484" indent="0">
              <a:buNone/>
              <a:defRPr sz="682"/>
            </a:lvl4pPr>
            <a:lvl5pPr marL="1245976" indent="0">
              <a:buNone/>
              <a:defRPr sz="682"/>
            </a:lvl5pPr>
            <a:lvl6pPr marL="1557471" indent="0">
              <a:buNone/>
              <a:defRPr sz="682"/>
            </a:lvl6pPr>
            <a:lvl7pPr marL="1868964" indent="0">
              <a:buNone/>
              <a:defRPr sz="682"/>
            </a:lvl7pPr>
            <a:lvl8pPr marL="2180458" indent="0">
              <a:buNone/>
              <a:defRPr sz="682"/>
            </a:lvl8pPr>
            <a:lvl9pPr marL="2491955" indent="0">
              <a:buNone/>
              <a:defRPr sz="68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B81FE-55FE-2633-8A48-833B8ACB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FF727-E6D0-5A22-8D36-B6F601A19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ABB054-B20A-0682-9F76-18257C66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24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81C538-07DA-DF6D-EC9D-414871A0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7" y="365135"/>
            <a:ext cx="1051559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9A840-851F-F883-9940-194D85EE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7" y="1825634"/>
            <a:ext cx="10515599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10607-421C-D671-01F7-A741C5D5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5" y="6356358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D0E-ACD9-4863-A26A-010089AC0FAB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F0D88D-A263-75D0-630A-22AB52150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58"/>
            <a:ext cx="411480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4D070-9328-5983-F79C-A3E73563C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8" y="6356358"/>
            <a:ext cx="2743199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86ED-171E-4B40-A576-DDF7B0970E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22989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748" indent="-155748" algn="l" defTabSz="622989" rtl="0" eaLnBrk="1" latinLnBrk="1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08" kern="1200">
          <a:solidFill>
            <a:schemeClr val="tx1"/>
          </a:solidFill>
          <a:latin typeface="+mn-lt"/>
          <a:ea typeface="+mn-ea"/>
          <a:cs typeface="+mn-cs"/>
        </a:defRPr>
      </a:lvl1pPr>
      <a:lvl2pPr marL="467242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634" kern="1200">
          <a:solidFill>
            <a:schemeClr val="tx1"/>
          </a:solidFill>
          <a:latin typeface="+mn-lt"/>
          <a:ea typeface="+mn-ea"/>
          <a:cs typeface="+mn-cs"/>
        </a:defRPr>
      </a:lvl2pPr>
      <a:lvl3pPr marL="778736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364" kern="1200">
          <a:solidFill>
            <a:schemeClr val="tx1"/>
          </a:solidFill>
          <a:latin typeface="+mn-lt"/>
          <a:ea typeface="+mn-ea"/>
          <a:cs typeface="+mn-cs"/>
        </a:defRPr>
      </a:lvl3pPr>
      <a:lvl4pPr marL="1090231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401725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713217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2024713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336207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647701" indent="-155748" algn="l" defTabSz="622989" rtl="0" eaLnBrk="1" latinLnBrk="1" hangingPunct="1">
        <a:lnSpc>
          <a:spcPct val="90000"/>
        </a:lnSpc>
        <a:spcBef>
          <a:spcPts val="342"/>
        </a:spcBef>
        <a:buFont typeface="Arial" panose="020B0604020202020204" pitchFamily="34" charset="0"/>
        <a:buChar char="•"/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1pPr>
      <a:lvl2pPr marL="311494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2pPr>
      <a:lvl3pPr marL="622989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3pPr>
      <a:lvl4pPr marL="934484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4pPr>
      <a:lvl5pPr marL="1245976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5pPr>
      <a:lvl6pPr marL="1557471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6pPr>
      <a:lvl7pPr marL="1868964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7pPr>
      <a:lvl8pPr marL="2180458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8pPr>
      <a:lvl9pPr marL="2491955" algn="l" defTabSz="622989" rtl="0" eaLnBrk="1" latinLnBrk="1" hangingPunct="1">
        <a:defRPr sz="12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7" y="237067"/>
            <a:ext cx="11540067" cy="608753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7" y="6316133"/>
            <a:ext cx="11540067" cy="30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267" y="702733"/>
            <a:ext cx="10795000" cy="846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94267" y="1100667"/>
            <a:ext cx="6671733" cy="13123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3600" b="1" spc="-67" dirty="0">
                <a:solidFill>
                  <a:srgbClr val="000000"/>
                </a:solidFill>
                <a:latin typeface="+mn-ea"/>
              </a:rPr>
              <a:t>신용카드 고객 세그먼트 분류 </a:t>
            </a:r>
            <a:endParaRPr lang="en-US" altLang="ko-KR" sz="3600" b="1" spc="-67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99600"/>
              </a:lnSpc>
            </a:pPr>
            <a:r>
              <a:rPr lang="en-US" altLang="ko-KR" sz="3600" b="1" spc="-67" dirty="0">
                <a:solidFill>
                  <a:srgbClr val="000000"/>
                </a:solidFill>
                <a:latin typeface="+mn-ea"/>
              </a:rPr>
              <a:t>AI </a:t>
            </a:r>
            <a:r>
              <a:rPr lang="ko-KR" altLang="en-US" sz="3600" b="1" spc="-67" dirty="0">
                <a:solidFill>
                  <a:srgbClr val="000000"/>
                </a:solidFill>
                <a:latin typeface="+mn-ea"/>
              </a:rPr>
              <a:t>경진대회</a:t>
            </a:r>
            <a:endParaRPr lang="en-US" sz="3600" b="1" spc="-67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4267" y="2362200"/>
            <a:ext cx="1176867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467" b="1" dirty="0">
                <a:solidFill>
                  <a:srgbClr val="000000"/>
                </a:solidFill>
                <a:latin typeface="+mn-ea"/>
              </a:rPr>
              <a:t>DACON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E8B68-723E-30E9-03DF-A5B912C37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B2F85F-F677-B6F7-E6A8-4761974391AA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sp>
        <p:nvSpPr>
          <p:cNvPr id="19" name="부제목 11">
            <a:extLst>
              <a:ext uri="{FF2B5EF4-FFF2-40B4-BE49-F238E27FC236}">
                <a16:creationId xmlns:a16="http://schemas.microsoft.com/office/drawing/2014/main" id="{BACD5774-FC95-08B7-8582-148F2B016872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>
                <a:latin typeface="+mj-lt"/>
              </a:rPr>
              <a:t>모델링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92E90F1-451F-7043-ED24-C678915AAFDF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11">
            <a:extLst>
              <a:ext uri="{FF2B5EF4-FFF2-40B4-BE49-F238E27FC236}">
                <a16:creationId xmlns:a16="http://schemas.microsoft.com/office/drawing/2014/main" id="{A6736FC9-204B-F3E2-4D17-EBFC134D967C}"/>
              </a:ext>
            </a:extLst>
          </p:cNvPr>
          <p:cNvSpPr txBox="1"/>
          <p:nvPr/>
        </p:nvSpPr>
        <p:spPr>
          <a:xfrm>
            <a:off x="1596471" y="2946397"/>
            <a:ext cx="293913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Class weight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Group 5 fold cross validation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 err="1">
                <a:latin typeface="+mj-ea"/>
                <a:ea typeface="+mj-ea"/>
              </a:rPr>
              <a:t>Optuna</a:t>
            </a:r>
            <a:r>
              <a:rPr lang="en-US" altLang="ko-KR" sz="1067" b="1" dirty="0">
                <a:latin typeface="+mj-ea"/>
                <a:ea typeface="+mj-ea"/>
              </a:rPr>
              <a:t> hyper parameter optimization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534F8A-0BA9-E59D-6860-31FFE0B9D5F8}"/>
              </a:ext>
            </a:extLst>
          </p:cNvPr>
          <p:cNvSpPr/>
          <p:nvPr/>
        </p:nvSpPr>
        <p:spPr>
          <a:xfrm>
            <a:off x="1825376" y="2156779"/>
            <a:ext cx="1637905" cy="65128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 dirty="0">
                <a:solidFill>
                  <a:schemeClr val="tx1"/>
                </a:solidFill>
                <a:latin typeface="+mn-ea"/>
              </a:rPr>
              <a:t>XG-boost</a:t>
            </a:r>
            <a:endParaRPr lang="ko-KR" altLang="en-US" sz="18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7AF10E-C7FC-DDD7-EBB4-52BFC8673402}"/>
              </a:ext>
            </a:extLst>
          </p:cNvPr>
          <p:cNvSpPr/>
          <p:nvPr/>
        </p:nvSpPr>
        <p:spPr>
          <a:xfrm>
            <a:off x="1836847" y="3585962"/>
            <a:ext cx="1637905" cy="651284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 dirty="0">
                <a:solidFill>
                  <a:schemeClr val="tx1"/>
                </a:solidFill>
                <a:latin typeface="+mn-ea"/>
              </a:rPr>
              <a:t>Cat-boost</a:t>
            </a:r>
            <a:endParaRPr lang="ko-KR" altLang="en-US" sz="18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CF09E5-2B6B-0E9C-9D5C-AB036D3C3241}"/>
              </a:ext>
            </a:extLst>
          </p:cNvPr>
          <p:cNvSpPr/>
          <p:nvPr/>
        </p:nvSpPr>
        <p:spPr>
          <a:xfrm>
            <a:off x="1836847" y="5015145"/>
            <a:ext cx="1637905" cy="651282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67" b="1" dirty="0" err="1">
                <a:solidFill>
                  <a:schemeClr val="tx1"/>
                </a:solidFill>
                <a:latin typeface="+mn-ea"/>
              </a:rPr>
              <a:t>LightGBM</a:t>
            </a:r>
            <a:endParaRPr lang="ko-KR" altLang="en-US" sz="1867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EFA854-C017-71A5-4177-7641EE29C2AF}"/>
              </a:ext>
            </a:extLst>
          </p:cNvPr>
          <p:cNvSpPr/>
          <p:nvPr/>
        </p:nvSpPr>
        <p:spPr>
          <a:xfrm>
            <a:off x="5611698" y="2291524"/>
            <a:ext cx="1550023" cy="38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78" b="1" dirty="0">
                <a:solidFill>
                  <a:schemeClr val="tx1"/>
                </a:solidFill>
              </a:rPr>
              <a:t>prediction1</a:t>
            </a:r>
            <a:endParaRPr lang="ko-KR" altLang="en-US" sz="878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487E25-62CF-086D-F22E-AE2AA7AF6F73}"/>
              </a:ext>
            </a:extLst>
          </p:cNvPr>
          <p:cNvSpPr/>
          <p:nvPr/>
        </p:nvSpPr>
        <p:spPr>
          <a:xfrm>
            <a:off x="5611697" y="3720707"/>
            <a:ext cx="1550021" cy="38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78" b="1" dirty="0">
                <a:solidFill>
                  <a:schemeClr val="tx1"/>
                </a:solidFill>
              </a:rPr>
              <a:t>prediction2</a:t>
            </a:r>
            <a:endParaRPr lang="ko-KR" altLang="en-US" sz="878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B0311EF-5F13-4408-FC6C-93BD7D0BF80C}"/>
              </a:ext>
            </a:extLst>
          </p:cNvPr>
          <p:cNvSpPr/>
          <p:nvPr/>
        </p:nvSpPr>
        <p:spPr>
          <a:xfrm>
            <a:off x="5613337" y="5147044"/>
            <a:ext cx="1548381" cy="3817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78" b="1" dirty="0">
                <a:solidFill>
                  <a:schemeClr val="tx1"/>
                </a:solidFill>
              </a:rPr>
              <a:t>prediction3</a:t>
            </a:r>
            <a:endParaRPr lang="ko-KR" altLang="en-US" sz="878" b="1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F30380D-1C54-AB6D-927D-C0AA8713AB5F}"/>
              </a:ext>
            </a:extLst>
          </p:cNvPr>
          <p:cNvCxnSpPr>
            <a:cxnSpLocks/>
            <a:stCxn id="6" idx="3"/>
            <a:endCxn id="15" idx="1"/>
          </p:cNvCxnSpPr>
          <p:nvPr/>
        </p:nvCxnSpPr>
        <p:spPr>
          <a:xfrm>
            <a:off x="3463281" y="2482421"/>
            <a:ext cx="2148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EAF2B8-0315-D4C0-661C-B47586D6CA02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3474752" y="3911604"/>
            <a:ext cx="21369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A11799-E294-F0BB-85B6-0E81C2FE9232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3474752" y="5337941"/>
            <a:ext cx="2138585" cy="2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7230FFD7-21A0-16B0-F995-F1A9CF11F322}"/>
              </a:ext>
            </a:extLst>
          </p:cNvPr>
          <p:cNvSpPr/>
          <p:nvPr/>
        </p:nvSpPr>
        <p:spPr>
          <a:xfrm>
            <a:off x="238075" y="3720707"/>
            <a:ext cx="798821" cy="45771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Train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왼쪽 중괄호 30">
            <a:extLst>
              <a:ext uri="{FF2B5EF4-FFF2-40B4-BE49-F238E27FC236}">
                <a16:creationId xmlns:a16="http://schemas.microsoft.com/office/drawing/2014/main" id="{13EA3126-5BDC-5E7A-A83D-B37ABBE93BE0}"/>
              </a:ext>
            </a:extLst>
          </p:cNvPr>
          <p:cNvSpPr/>
          <p:nvPr/>
        </p:nvSpPr>
        <p:spPr>
          <a:xfrm>
            <a:off x="1119912" y="2673318"/>
            <a:ext cx="349865" cy="252987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78"/>
          </a:p>
        </p:txBody>
      </p:sp>
      <p:sp>
        <p:nvSpPr>
          <p:cNvPr id="35" name="부제목 11">
            <a:extLst>
              <a:ext uri="{FF2B5EF4-FFF2-40B4-BE49-F238E27FC236}">
                <a16:creationId xmlns:a16="http://schemas.microsoft.com/office/drawing/2014/main" id="{71AB735F-D532-EB89-4713-16F1DBCF04B3}"/>
              </a:ext>
            </a:extLst>
          </p:cNvPr>
          <p:cNvSpPr txBox="1"/>
          <p:nvPr/>
        </p:nvSpPr>
        <p:spPr>
          <a:xfrm>
            <a:off x="1596470" y="4242316"/>
            <a:ext cx="2939135" cy="769984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Class weight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Group 5 fold cross validation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 err="1">
                <a:latin typeface="+mj-ea"/>
                <a:ea typeface="+mj-ea"/>
              </a:rPr>
              <a:t>Optuna</a:t>
            </a:r>
            <a:r>
              <a:rPr lang="en-US" altLang="ko-KR" sz="1067" b="1" dirty="0">
                <a:latin typeface="+mj-ea"/>
                <a:ea typeface="+mj-ea"/>
              </a:rPr>
              <a:t> hyper parameter optimization</a:t>
            </a:r>
          </a:p>
        </p:txBody>
      </p:sp>
      <p:sp>
        <p:nvSpPr>
          <p:cNvPr id="36" name="부제목 11">
            <a:extLst>
              <a:ext uri="{FF2B5EF4-FFF2-40B4-BE49-F238E27FC236}">
                <a16:creationId xmlns:a16="http://schemas.microsoft.com/office/drawing/2014/main" id="{425B1213-7A8F-9051-43BD-B215A0C0D5EA}"/>
              </a:ext>
            </a:extLst>
          </p:cNvPr>
          <p:cNvSpPr txBox="1"/>
          <p:nvPr/>
        </p:nvSpPr>
        <p:spPr>
          <a:xfrm>
            <a:off x="1596471" y="5768398"/>
            <a:ext cx="2939135" cy="731467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Class weight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>
                <a:latin typeface="+mj-ea"/>
                <a:ea typeface="+mj-ea"/>
              </a:rPr>
              <a:t>Group 5 fold cross validation</a:t>
            </a:r>
          </a:p>
          <a:p>
            <a:pPr marL="228611" indent="-228611" algn="just">
              <a:buFontTx/>
              <a:buChar char="-"/>
              <a:defRPr/>
            </a:pPr>
            <a:r>
              <a:rPr lang="en-US" altLang="ko-KR" sz="1067" b="1" dirty="0" err="1">
                <a:latin typeface="+mj-ea"/>
                <a:ea typeface="+mj-ea"/>
              </a:rPr>
              <a:t>Optuna</a:t>
            </a:r>
            <a:r>
              <a:rPr lang="en-US" altLang="ko-KR" sz="1067" b="1" dirty="0">
                <a:latin typeface="+mj-ea"/>
                <a:ea typeface="+mj-ea"/>
              </a:rPr>
              <a:t> hyper parameter optimization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5FFDAAC-9890-22D9-6529-7AE11FAEC4AA}"/>
              </a:ext>
            </a:extLst>
          </p:cNvPr>
          <p:cNvSpPr/>
          <p:nvPr/>
        </p:nvSpPr>
        <p:spPr>
          <a:xfrm>
            <a:off x="4219226" y="1303116"/>
            <a:ext cx="1150874" cy="642751"/>
          </a:xfrm>
          <a:prstGeom prst="ellips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867" b="1" dirty="0">
                <a:solidFill>
                  <a:schemeClr val="tx1"/>
                </a:solidFill>
              </a:rPr>
              <a:t>Test</a:t>
            </a:r>
            <a:endParaRPr lang="ko-KR" altLang="en-US" sz="1867" b="1" dirty="0">
              <a:solidFill>
                <a:schemeClr val="tx1"/>
              </a:solidFill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AA3FA38-174E-62F3-8DB7-B21FC71E087D}"/>
              </a:ext>
            </a:extLst>
          </p:cNvPr>
          <p:cNvCxnSpPr>
            <a:stCxn id="40" idx="4"/>
          </p:cNvCxnSpPr>
          <p:nvPr/>
        </p:nvCxnSpPr>
        <p:spPr>
          <a:xfrm flipH="1">
            <a:off x="4794663" y="1945867"/>
            <a:ext cx="1" cy="3392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A2DAB6-59CE-C1E0-6F4A-2C746237023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61721" y="2482421"/>
            <a:ext cx="35429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8683653-D88A-1D22-40C5-3A1CD6AEDF18}"/>
              </a:ext>
            </a:extLst>
          </p:cNvPr>
          <p:cNvCxnSpPr>
            <a:cxnSpLocks/>
            <a:stCxn id="17" idx="3"/>
            <a:endCxn id="58" idx="1"/>
          </p:cNvCxnSpPr>
          <p:nvPr/>
        </p:nvCxnSpPr>
        <p:spPr>
          <a:xfrm>
            <a:off x="7161718" y="3911604"/>
            <a:ext cx="354298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1094F1-4EA1-55FE-1281-1D7D90A55B2B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7161718" y="5337938"/>
            <a:ext cx="354295" cy="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33C31C5-0C6B-C632-7888-32E2479E297F}"/>
              </a:ext>
            </a:extLst>
          </p:cNvPr>
          <p:cNvSpPr/>
          <p:nvPr/>
        </p:nvSpPr>
        <p:spPr>
          <a:xfrm>
            <a:off x="7516016" y="2156786"/>
            <a:ext cx="744474" cy="3509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133" dirty="0">
                <a:solidFill>
                  <a:schemeClr val="tx1"/>
                </a:solidFill>
              </a:rPr>
              <a:t>Soft Voting</a:t>
            </a:r>
            <a:endParaRPr lang="ko-KR" altLang="en-US" sz="2133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97C5FD1-DBF0-2CAD-88A8-E076693E368D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 flipV="1">
            <a:off x="8260490" y="3911599"/>
            <a:ext cx="289340" cy="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2003B70-01F5-347E-1FA7-065AFAD19DFA}"/>
              </a:ext>
            </a:extLst>
          </p:cNvPr>
          <p:cNvSpPr/>
          <p:nvPr/>
        </p:nvSpPr>
        <p:spPr>
          <a:xfrm>
            <a:off x="8549830" y="3557465"/>
            <a:ext cx="1128850" cy="708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Prediction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98C558D-D4C2-00A5-03E7-9F8AF3E40E82}"/>
              </a:ext>
            </a:extLst>
          </p:cNvPr>
          <p:cNvCxnSpPr>
            <a:cxnSpLocks/>
            <a:stCxn id="62" idx="3"/>
            <a:endCxn id="10" idx="1"/>
          </p:cNvCxnSpPr>
          <p:nvPr/>
        </p:nvCxnSpPr>
        <p:spPr>
          <a:xfrm>
            <a:off x="9678680" y="3911599"/>
            <a:ext cx="2893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EFBF1A3-4E95-C03C-6550-BE8F3D502B94}"/>
              </a:ext>
            </a:extLst>
          </p:cNvPr>
          <p:cNvSpPr/>
          <p:nvPr/>
        </p:nvSpPr>
        <p:spPr>
          <a:xfrm>
            <a:off x="9968019" y="3557465"/>
            <a:ext cx="1730285" cy="708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별 다수결 집계하여 최종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Label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결정</a:t>
            </a:r>
          </a:p>
        </p:txBody>
      </p:sp>
    </p:spTree>
    <p:extLst>
      <p:ext uri="{BB962C8B-B14F-4D97-AF65-F5344CB8AC3E}">
        <p14:creationId xmlns:p14="http://schemas.microsoft.com/office/powerpoint/2010/main" val="40602796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94D7F-66C8-5FC4-949C-F5A65C32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023A7-50C9-3030-99EA-0670DC146854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671E70F-9452-6829-BC59-4924E0A18A0E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18D338B2-7A79-A6B0-C5D9-FC1C58DF2386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>
                <a:latin typeface="+mj-lt"/>
              </a:rPr>
              <a:t>모델링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9DD62E-54DC-D9FE-626A-63578F8C0A28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1">
            <a:extLst>
              <a:ext uri="{FF2B5EF4-FFF2-40B4-BE49-F238E27FC236}">
                <a16:creationId xmlns:a16="http://schemas.microsoft.com/office/drawing/2014/main" id="{0D8FD43D-DD94-42CB-B38E-2D9D199A309D}"/>
              </a:ext>
            </a:extLst>
          </p:cNvPr>
          <p:cNvSpPr txBox="1"/>
          <p:nvPr/>
        </p:nvSpPr>
        <p:spPr>
          <a:xfrm>
            <a:off x="618489" y="4959703"/>
            <a:ext cx="9989783" cy="304800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latin typeface="+mj-ea"/>
                <a:ea typeface="+mj-ea"/>
              </a:rPr>
              <a:t>- </a:t>
            </a:r>
            <a:r>
              <a:rPr lang="en-US" altLang="ko-KR" sz="1600" b="1" dirty="0" err="1">
                <a:latin typeface="+mj-ea"/>
                <a:ea typeface="+mj-ea"/>
              </a:rPr>
              <a:t>compute_class_weight</a:t>
            </a:r>
            <a:r>
              <a:rPr lang="en-US" altLang="ko-KR" sz="1600" b="1" dirty="0">
                <a:latin typeface="+mj-ea"/>
                <a:ea typeface="+mj-ea"/>
              </a:rPr>
              <a:t> </a:t>
            </a:r>
            <a:r>
              <a:rPr lang="ko-KR" altLang="en-US" sz="1600" b="1" dirty="0">
                <a:latin typeface="+mj-ea"/>
                <a:ea typeface="+mj-ea"/>
              </a:rPr>
              <a:t>함수로부터 클래스의 가중치를 데이터셋에서의 불균형 정도에 따라 자동 조정함</a:t>
            </a:r>
            <a:r>
              <a:rPr lang="en-US" altLang="ko-KR" sz="1600" b="1" dirty="0">
                <a:latin typeface="+mj-ea"/>
                <a:ea typeface="+mj-ea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337A86-2C0E-67C6-0AD8-5E976D61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1459877"/>
            <a:ext cx="4637105" cy="34305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9C3553-1AF9-F193-A83C-109E3B899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1" y="1743322"/>
            <a:ext cx="6378767" cy="2366964"/>
          </a:xfrm>
          <a:prstGeom prst="rect">
            <a:avLst/>
          </a:prstGeom>
        </p:spPr>
      </p:pic>
      <p:sp>
        <p:nvSpPr>
          <p:cNvPr id="9" name="부제목 11">
            <a:extLst>
              <a:ext uri="{FF2B5EF4-FFF2-40B4-BE49-F238E27FC236}">
                <a16:creationId xmlns:a16="http://schemas.microsoft.com/office/drawing/2014/main" id="{BDA8BE48-B35D-0BBD-FD9F-35B0224E661B}"/>
              </a:ext>
            </a:extLst>
          </p:cNvPr>
          <p:cNvSpPr txBox="1"/>
          <p:nvPr/>
        </p:nvSpPr>
        <p:spPr>
          <a:xfrm>
            <a:off x="2452255" y="3959261"/>
            <a:ext cx="2457039" cy="486695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1" dirty="0">
                <a:latin typeface="+mj-ea"/>
                <a:ea typeface="+mj-ea"/>
              </a:rPr>
              <a:t>Distribution of Segment(Target)</a:t>
            </a:r>
          </a:p>
        </p:txBody>
      </p:sp>
      <p:sp>
        <p:nvSpPr>
          <p:cNvPr id="10" name="부제목 11">
            <a:extLst>
              <a:ext uri="{FF2B5EF4-FFF2-40B4-BE49-F238E27FC236}">
                <a16:creationId xmlns:a16="http://schemas.microsoft.com/office/drawing/2014/main" id="{F6DC1C43-A0E3-155C-2FBD-6D89C47CBA74}"/>
              </a:ext>
            </a:extLst>
          </p:cNvPr>
          <p:cNvSpPr txBox="1"/>
          <p:nvPr/>
        </p:nvSpPr>
        <p:spPr>
          <a:xfrm>
            <a:off x="8151233" y="4823338"/>
            <a:ext cx="2457039" cy="486695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11" name="부제목 11">
            <a:extLst>
              <a:ext uri="{FF2B5EF4-FFF2-40B4-BE49-F238E27FC236}">
                <a16:creationId xmlns:a16="http://schemas.microsoft.com/office/drawing/2014/main" id="{004329FF-21E3-9397-97E4-C5F0C12C32E1}"/>
              </a:ext>
            </a:extLst>
          </p:cNvPr>
          <p:cNvSpPr txBox="1"/>
          <p:nvPr/>
        </p:nvSpPr>
        <p:spPr>
          <a:xfrm>
            <a:off x="618490" y="4609955"/>
            <a:ext cx="593471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- XGB, </a:t>
            </a:r>
            <a:r>
              <a:rPr lang="en-US" altLang="ko-KR" sz="1733" b="1" dirty="0" err="1">
                <a:latin typeface="+mj-ea"/>
                <a:ea typeface="+mj-ea"/>
              </a:rPr>
              <a:t>LightGBM</a:t>
            </a:r>
            <a:r>
              <a:rPr lang="en-US" altLang="ko-KR" sz="1733" b="1" dirty="0">
                <a:latin typeface="+mj-ea"/>
                <a:ea typeface="+mj-ea"/>
              </a:rPr>
              <a:t>, </a:t>
            </a:r>
            <a:r>
              <a:rPr lang="en-US" altLang="ko-KR" sz="1733" b="1" dirty="0" err="1">
                <a:latin typeface="+mj-ea"/>
                <a:ea typeface="+mj-ea"/>
              </a:rPr>
              <a:t>CatBoost</a:t>
            </a:r>
            <a:r>
              <a:rPr lang="ko-KR" altLang="en-US" sz="1733" b="1" dirty="0">
                <a:latin typeface="+mj-ea"/>
                <a:ea typeface="+mj-ea"/>
              </a:rPr>
              <a:t> 모델 각각  </a:t>
            </a:r>
            <a:r>
              <a:rPr lang="en-US" altLang="ko-KR" sz="1733" b="1" dirty="0">
                <a:latin typeface="+mj-ea"/>
                <a:ea typeface="+mj-ea"/>
              </a:rPr>
              <a:t>class weight </a:t>
            </a:r>
            <a:r>
              <a:rPr lang="ko-KR" altLang="en-US" sz="1733" b="1" dirty="0">
                <a:latin typeface="+mj-ea"/>
                <a:ea typeface="+mj-ea"/>
              </a:rPr>
              <a:t>지정함</a:t>
            </a:r>
            <a:r>
              <a:rPr lang="en-US" altLang="ko-KR" sz="17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3" name="부제목 11">
            <a:extLst>
              <a:ext uri="{FF2B5EF4-FFF2-40B4-BE49-F238E27FC236}">
                <a16:creationId xmlns:a16="http://schemas.microsoft.com/office/drawing/2014/main" id="{5B95BB82-7A52-CBE9-E8BE-9D852B1CA56F}"/>
              </a:ext>
            </a:extLst>
          </p:cNvPr>
          <p:cNvSpPr txBox="1"/>
          <p:nvPr/>
        </p:nvSpPr>
        <p:spPr>
          <a:xfrm>
            <a:off x="488113" y="1251465"/>
            <a:ext cx="4165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Class </a:t>
            </a:r>
            <a:r>
              <a:rPr lang="ko-KR" altLang="en-US" sz="1733" b="1" dirty="0">
                <a:latin typeface="+mj-ea"/>
                <a:ea typeface="+mj-ea"/>
              </a:rPr>
              <a:t>불균형 문제 해결 방법 </a:t>
            </a:r>
            <a:r>
              <a:rPr lang="en-US" altLang="ko-KR" sz="1733" b="1" dirty="0">
                <a:latin typeface="+mj-ea"/>
                <a:ea typeface="+mj-ea"/>
              </a:rPr>
              <a:t>1.</a:t>
            </a:r>
          </a:p>
        </p:txBody>
      </p:sp>
      <p:sp>
        <p:nvSpPr>
          <p:cNvPr id="15" name="부제목 11">
            <a:extLst>
              <a:ext uri="{FF2B5EF4-FFF2-40B4-BE49-F238E27FC236}">
                <a16:creationId xmlns:a16="http://schemas.microsoft.com/office/drawing/2014/main" id="{281BC426-B6A9-37BA-1718-2388877A62AE}"/>
              </a:ext>
            </a:extLst>
          </p:cNvPr>
          <p:cNvSpPr txBox="1"/>
          <p:nvPr/>
        </p:nvSpPr>
        <p:spPr>
          <a:xfrm>
            <a:off x="618490" y="5295941"/>
            <a:ext cx="7532743" cy="329164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latin typeface="+mj-ea"/>
                <a:ea typeface="+mj-ea"/>
              </a:rPr>
              <a:t>- Class weight </a:t>
            </a:r>
            <a:r>
              <a:rPr lang="ko-KR" altLang="en-US" sz="1600" b="1" dirty="0">
                <a:latin typeface="+mj-ea"/>
                <a:ea typeface="+mj-ea"/>
              </a:rPr>
              <a:t>지정으로 기존 </a:t>
            </a:r>
            <a:r>
              <a:rPr lang="en-US" altLang="ko-KR" sz="1600" b="1" dirty="0">
                <a:latin typeface="+mj-ea"/>
                <a:ea typeface="+mj-ea"/>
              </a:rPr>
              <a:t>public score: </a:t>
            </a:r>
            <a:r>
              <a:rPr lang="ko-KR" altLang="en-US" sz="1600" b="1" dirty="0">
                <a:latin typeface="+mj-ea"/>
                <a:ea typeface="+mj-ea"/>
              </a:rPr>
              <a:t>약 </a:t>
            </a:r>
            <a:r>
              <a:rPr lang="en-US" altLang="ko-KR" sz="1600" b="1" dirty="0">
                <a:latin typeface="+mj-ea"/>
                <a:ea typeface="+mj-ea"/>
              </a:rPr>
              <a:t>0.63 </a:t>
            </a:r>
            <a:r>
              <a:rPr lang="ko-KR" altLang="en-US" sz="1600" b="1" dirty="0">
                <a:solidFill>
                  <a:srgbClr val="171717"/>
                </a:solidFill>
                <a:latin typeface="InterVariable"/>
              </a:rPr>
              <a:t>→</a:t>
            </a:r>
            <a:r>
              <a:rPr lang="en-US" altLang="ko-KR" sz="1600" b="1" dirty="0">
                <a:latin typeface="+mj-ea"/>
                <a:ea typeface="+mj-ea"/>
              </a:rPr>
              <a:t> 0.67</a:t>
            </a:r>
            <a:r>
              <a:rPr lang="ko-KR" altLang="en-US" sz="1600" b="1" dirty="0">
                <a:latin typeface="+mj-ea"/>
                <a:ea typeface="+mj-ea"/>
              </a:rPr>
              <a:t>로 향상</a:t>
            </a:r>
            <a:endParaRPr lang="en-US" altLang="ko-KR" sz="16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81629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7F87-90D1-155B-09D4-8FD513496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C880EE-2E56-C19D-9E02-9044096FA871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613623E-8C95-101E-2A26-FEB9AE49F218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1873CF74-648C-4679-4C40-85839EF240DE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>
                <a:latin typeface="+mj-lt"/>
              </a:rPr>
              <a:t>모델링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2AC0E61-4D0C-1A36-0459-8059161ACD9E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부제목 11">
            <a:extLst>
              <a:ext uri="{FF2B5EF4-FFF2-40B4-BE49-F238E27FC236}">
                <a16:creationId xmlns:a16="http://schemas.microsoft.com/office/drawing/2014/main" id="{1687FFD4-A120-A3DF-4C39-13F043162257}"/>
              </a:ext>
            </a:extLst>
          </p:cNvPr>
          <p:cNvSpPr txBox="1"/>
          <p:nvPr/>
        </p:nvSpPr>
        <p:spPr>
          <a:xfrm>
            <a:off x="8151233" y="4823338"/>
            <a:ext cx="2457039" cy="486695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13" name="부제목 11">
            <a:extLst>
              <a:ext uri="{FF2B5EF4-FFF2-40B4-BE49-F238E27FC236}">
                <a16:creationId xmlns:a16="http://schemas.microsoft.com/office/drawing/2014/main" id="{AF0D2D6B-2F46-F0B9-A4C3-D3A7EECC294F}"/>
              </a:ext>
            </a:extLst>
          </p:cNvPr>
          <p:cNvSpPr txBox="1"/>
          <p:nvPr/>
        </p:nvSpPr>
        <p:spPr>
          <a:xfrm>
            <a:off x="618489" y="1348195"/>
            <a:ext cx="4165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Class </a:t>
            </a:r>
            <a:r>
              <a:rPr lang="ko-KR" altLang="en-US" sz="1733" b="1" dirty="0">
                <a:latin typeface="+mj-ea"/>
                <a:ea typeface="+mj-ea"/>
              </a:rPr>
              <a:t>불균형 문제 해결방법 </a:t>
            </a:r>
            <a:r>
              <a:rPr lang="en-US" altLang="ko-KR" sz="1733" b="1" dirty="0">
                <a:latin typeface="+mj-ea"/>
                <a:ea typeface="+mj-ea"/>
              </a:rPr>
              <a:t>2.</a:t>
            </a:r>
          </a:p>
        </p:txBody>
      </p:sp>
      <p:sp>
        <p:nvSpPr>
          <p:cNvPr id="3" name="부제목 11">
            <a:extLst>
              <a:ext uri="{FF2B5EF4-FFF2-40B4-BE49-F238E27FC236}">
                <a16:creationId xmlns:a16="http://schemas.microsoft.com/office/drawing/2014/main" id="{5926A705-438D-231A-F181-486CF916F66D}"/>
              </a:ext>
            </a:extLst>
          </p:cNvPr>
          <p:cNvSpPr txBox="1"/>
          <p:nvPr/>
        </p:nvSpPr>
        <p:spPr>
          <a:xfrm>
            <a:off x="959495" y="1652996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Group 5 Fold cross validation.</a:t>
            </a:r>
          </a:p>
        </p:txBody>
      </p:sp>
      <p:sp>
        <p:nvSpPr>
          <p:cNvPr id="5" name="부제목 11">
            <a:extLst>
              <a:ext uri="{FF2B5EF4-FFF2-40B4-BE49-F238E27FC236}">
                <a16:creationId xmlns:a16="http://schemas.microsoft.com/office/drawing/2014/main" id="{D53CE272-8E3B-A38D-E1FA-F5AF20C54AB1}"/>
              </a:ext>
            </a:extLst>
          </p:cNvPr>
          <p:cNvSpPr txBox="1"/>
          <p:nvPr/>
        </p:nvSpPr>
        <p:spPr>
          <a:xfrm>
            <a:off x="959494" y="1979427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동일 </a:t>
            </a:r>
            <a:r>
              <a:rPr lang="en-US" altLang="ko-KR" sz="1333" b="1" dirty="0">
                <a:latin typeface="+mj-ea"/>
                <a:ea typeface="+mj-ea"/>
              </a:rPr>
              <a:t>ID </a:t>
            </a:r>
            <a:r>
              <a:rPr lang="ko-KR" altLang="en-US" sz="1333" b="1" dirty="0">
                <a:latin typeface="+mj-ea"/>
                <a:ea typeface="+mj-ea"/>
              </a:rPr>
              <a:t>내에서는 </a:t>
            </a:r>
            <a:r>
              <a:rPr lang="en-US" altLang="ko-KR" sz="1333" b="1" dirty="0">
                <a:latin typeface="+mj-ea"/>
                <a:ea typeface="+mj-ea"/>
              </a:rPr>
              <a:t>Segment </a:t>
            </a:r>
            <a:r>
              <a:rPr lang="ko-KR" altLang="en-US" sz="1333" b="1" dirty="0">
                <a:latin typeface="+mj-ea"/>
                <a:ea typeface="+mj-ea"/>
              </a:rPr>
              <a:t>변화가 없는 것을 확인함</a:t>
            </a:r>
            <a:r>
              <a:rPr lang="en-US" altLang="ko-KR" sz="1333" b="1" dirty="0">
                <a:latin typeface="+mj-ea"/>
                <a:ea typeface="+mj-ea"/>
              </a:rPr>
              <a:t>. </a:t>
            </a:r>
            <a:r>
              <a:rPr lang="ko-KR" altLang="en-US" sz="1333" b="1" dirty="0">
                <a:latin typeface="+mj-ea"/>
                <a:ea typeface="+mj-ea"/>
              </a:rPr>
              <a:t>데이터 누수 방지를 위해 </a:t>
            </a:r>
            <a:r>
              <a:rPr lang="en-US" altLang="ko-KR" sz="1333" b="1" dirty="0">
                <a:latin typeface="+mj-ea"/>
                <a:ea typeface="+mj-ea"/>
              </a:rPr>
              <a:t>ID </a:t>
            </a:r>
            <a:r>
              <a:rPr lang="ko-KR" altLang="en-US" sz="1333" b="1" dirty="0">
                <a:latin typeface="+mj-ea"/>
                <a:ea typeface="+mj-ea"/>
              </a:rPr>
              <a:t>그룹 단위로 분할할 필요 있음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2A950A-6847-46E3-99DD-28FD6409427D}"/>
              </a:ext>
            </a:extLst>
          </p:cNvPr>
          <p:cNvGrpSpPr/>
          <p:nvPr/>
        </p:nvGrpSpPr>
        <p:grpSpPr>
          <a:xfrm>
            <a:off x="619646" y="3480689"/>
            <a:ext cx="10004123" cy="764674"/>
            <a:chOff x="633097" y="2751333"/>
            <a:chExt cx="10004123" cy="764674"/>
          </a:xfrm>
        </p:grpSpPr>
        <p:sp>
          <p:nvSpPr>
            <p:cNvPr id="12" name="부제목 11">
              <a:extLst>
                <a:ext uri="{FF2B5EF4-FFF2-40B4-BE49-F238E27FC236}">
                  <a16:creationId xmlns:a16="http://schemas.microsoft.com/office/drawing/2014/main" id="{ACE7A5FE-DEFF-FE32-4A34-861D0731EDB2}"/>
                </a:ext>
              </a:extLst>
            </p:cNvPr>
            <p:cNvSpPr txBox="1"/>
            <p:nvPr/>
          </p:nvSpPr>
          <p:spPr>
            <a:xfrm>
              <a:off x="633097" y="2751333"/>
              <a:ext cx="4165600" cy="304800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1733" b="1" dirty="0" err="1">
                  <a:latin typeface="+mj-ea"/>
                  <a:ea typeface="+mj-ea"/>
                </a:rPr>
                <a:t>Optuna</a:t>
              </a:r>
              <a:r>
                <a:rPr lang="en-US" altLang="ko-KR" sz="1733" b="1" dirty="0">
                  <a:latin typeface="+mj-ea"/>
                  <a:ea typeface="+mj-ea"/>
                </a:rPr>
                <a:t> Hyperparameter </a:t>
              </a:r>
              <a:r>
                <a:rPr lang="en-US" altLang="ko-KR" sz="1733" b="1" dirty="0" err="1">
                  <a:latin typeface="+mj-ea"/>
                  <a:ea typeface="+mj-ea"/>
                </a:rPr>
                <a:t>optimazation</a:t>
              </a:r>
              <a:endParaRPr lang="en-US" altLang="ko-KR" sz="1733" b="1" dirty="0">
                <a:latin typeface="+mj-ea"/>
                <a:ea typeface="+mj-ea"/>
              </a:endParaRPr>
            </a:p>
          </p:txBody>
        </p:sp>
        <p:sp>
          <p:nvSpPr>
            <p:cNvPr id="17" name="부제목 11">
              <a:extLst>
                <a:ext uri="{FF2B5EF4-FFF2-40B4-BE49-F238E27FC236}">
                  <a16:creationId xmlns:a16="http://schemas.microsoft.com/office/drawing/2014/main" id="{6E79692A-BFF0-7B8A-0A31-B761E375A93E}"/>
                </a:ext>
              </a:extLst>
            </p:cNvPr>
            <p:cNvSpPr txBox="1"/>
            <p:nvPr/>
          </p:nvSpPr>
          <p:spPr>
            <a:xfrm>
              <a:off x="972945" y="3029312"/>
              <a:ext cx="9664275" cy="486695"/>
            </a:xfrm>
            <a:prstGeom prst="rect">
              <a:avLst/>
            </a:prstGeom>
          </p:spPr>
          <p:txBody>
            <a:bodyPr vert="horz" lIns="62325" tIns="31164" rIns="62325" bIns="31164" anchor="ctr">
              <a:no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lang="en-US" altLang="ko-KR" sz="1333" b="1" dirty="0">
                  <a:latin typeface="+mj-ea"/>
                  <a:ea typeface="+mj-ea"/>
                </a:rPr>
                <a:t>- </a:t>
              </a:r>
              <a:r>
                <a:rPr lang="ko-KR" altLang="en-US" sz="1333" b="1" dirty="0">
                  <a:latin typeface="+mj-ea"/>
                  <a:ea typeface="+mj-ea"/>
                </a:rPr>
                <a:t>각 </a:t>
              </a:r>
              <a:r>
                <a:rPr lang="ko-KR" altLang="en-US" sz="1333" b="1" dirty="0" err="1">
                  <a:latin typeface="+mj-ea"/>
                  <a:ea typeface="+mj-ea"/>
                </a:rPr>
                <a:t>모델별</a:t>
              </a:r>
              <a:r>
                <a:rPr lang="ko-KR" altLang="en-US" sz="1333" b="1" dirty="0">
                  <a:latin typeface="+mj-ea"/>
                  <a:ea typeface="+mj-ea"/>
                </a:rPr>
                <a:t> </a:t>
              </a:r>
              <a:r>
                <a:rPr lang="en-US" altLang="ko-KR" sz="1333" b="1" dirty="0" err="1">
                  <a:latin typeface="+mj-ea"/>
                  <a:ea typeface="+mj-ea"/>
                </a:rPr>
                <a:t>optuna</a:t>
              </a:r>
              <a:r>
                <a:rPr lang="ko-KR" altLang="en-US" sz="1333" b="1" dirty="0">
                  <a:latin typeface="+mj-ea"/>
                  <a:ea typeface="+mj-ea"/>
                </a:rPr>
                <a:t>를 통해 </a:t>
              </a:r>
              <a:r>
                <a:rPr lang="ko-KR" altLang="en-US" sz="1333" b="1" dirty="0" err="1">
                  <a:latin typeface="+mj-ea"/>
                  <a:ea typeface="+mj-ea"/>
                </a:rPr>
                <a:t>하이퍼</a:t>
              </a:r>
              <a:r>
                <a:rPr lang="ko-KR" altLang="en-US" sz="1333" b="1" dirty="0">
                  <a:latin typeface="+mj-ea"/>
                  <a:ea typeface="+mj-ea"/>
                </a:rPr>
                <a:t> 파라미터 최적화 수행함</a:t>
              </a:r>
              <a:r>
                <a:rPr lang="en-US" altLang="ko-KR" sz="1333" b="1" dirty="0">
                  <a:latin typeface="+mj-ea"/>
                  <a:ea typeface="+mj-ea"/>
                </a:rPr>
                <a:t>.</a:t>
              </a:r>
            </a:p>
          </p:txBody>
        </p:sp>
      </p:grpSp>
      <p:sp>
        <p:nvSpPr>
          <p:cNvPr id="15" name="부제목 11">
            <a:extLst>
              <a:ext uri="{FF2B5EF4-FFF2-40B4-BE49-F238E27FC236}">
                <a16:creationId xmlns:a16="http://schemas.microsoft.com/office/drawing/2014/main" id="{22292562-C42F-4054-91BC-6A9A446C71B6}"/>
              </a:ext>
            </a:extLst>
          </p:cNvPr>
          <p:cNvSpPr txBox="1"/>
          <p:nvPr/>
        </p:nvSpPr>
        <p:spPr>
          <a:xfrm>
            <a:off x="959494" y="2315257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동시에 </a:t>
            </a:r>
            <a:r>
              <a:rPr lang="en-US" altLang="ko-KR" sz="1333" b="1" dirty="0">
                <a:latin typeface="+mj-ea"/>
                <a:ea typeface="+mj-ea"/>
              </a:rPr>
              <a:t>Segment</a:t>
            </a:r>
            <a:r>
              <a:rPr lang="ko-KR" altLang="en-US" sz="1333" b="1" dirty="0">
                <a:latin typeface="+mj-ea"/>
                <a:ea typeface="+mj-ea"/>
              </a:rPr>
              <a:t>의 분포가 </a:t>
            </a:r>
            <a:r>
              <a:rPr lang="ko-KR" altLang="en-US" sz="1333" b="1" dirty="0" err="1">
                <a:latin typeface="+mj-ea"/>
                <a:ea typeface="+mj-ea"/>
              </a:rPr>
              <a:t>불균형하므로</a:t>
            </a:r>
            <a:r>
              <a:rPr lang="en-US" altLang="ko-KR" sz="1333" b="1" dirty="0">
                <a:latin typeface="+mj-ea"/>
                <a:ea typeface="+mj-ea"/>
              </a:rPr>
              <a:t>, </a:t>
            </a:r>
            <a:r>
              <a:rPr lang="ko-KR" altLang="en-US" sz="1333" b="1" dirty="0">
                <a:latin typeface="+mj-ea"/>
                <a:ea typeface="+mj-ea"/>
              </a:rPr>
              <a:t>각 </a:t>
            </a:r>
            <a:r>
              <a:rPr lang="en-US" altLang="ko-KR" sz="1333" b="1" dirty="0">
                <a:latin typeface="+mj-ea"/>
                <a:ea typeface="+mj-ea"/>
              </a:rPr>
              <a:t>fold</a:t>
            </a:r>
            <a:r>
              <a:rPr lang="ko-KR" altLang="en-US" sz="1333" b="1" dirty="0">
                <a:latin typeface="+mj-ea"/>
                <a:ea typeface="+mj-ea"/>
              </a:rPr>
              <a:t>마다 클래스 비율이 유지되도록 할 필요 있음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8" name="부제목 11">
            <a:extLst>
              <a:ext uri="{FF2B5EF4-FFF2-40B4-BE49-F238E27FC236}">
                <a16:creationId xmlns:a16="http://schemas.microsoft.com/office/drawing/2014/main" id="{C5FC568C-7536-44FB-97B2-41DD873DAD98}"/>
              </a:ext>
            </a:extLst>
          </p:cNvPr>
          <p:cNvSpPr txBox="1"/>
          <p:nvPr/>
        </p:nvSpPr>
        <p:spPr>
          <a:xfrm>
            <a:off x="959494" y="2638351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따라서</a:t>
            </a:r>
            <a:r>
              <a:rPr lang="en-US" altLang="ko-KR" sz="1333" b="1" dirty="0">
                <a:latin typeface="+mj-ea"/>
                <a:ea typeface="+mj-ea"/>
              </a:rPr>
              <a:t>, Stratified + Group </a:t>
            </a:r>
            <a:r>
              <a:rPr lang="ko-KR" altLang="en-US" sz="1333" b="1" dirty="0">
                <a:latin typeface="+mj-ea"/>
                <a:ea typeface="+mj-ea"/>
              </a:rPr>
              <a:t>기준이 모두 반영된 </a:t>
            </a:r>
            <a:r>
              <a:rPr lang="en-US" altLang="ko-KR" sz="1333" b="1" dirty="0" err="1">
                <a:latin typeface="+mj-ea"/>
                <a:ea typeface="+mj-ea"/>
              </a:rPr>
              <a:t>StratifiedGroupKFold</a:t>
            </a:r>
            <a:r>
              <a:rPr lang="en-US" altLang="ko-KR" sz="1333" b="1" dirty="0">
                <a:latin typeface="+mj-ea"/>
                <a:ea typeface="+mj-ea"/>
              </a:rPr>
              <a:t> </a:t>
            </a:r>
            <a:r>
              <a:rPr lang="ko-KR" altLang="en-US" sz="1333" b="1" dirty="0">
                <a:latin typeface="+mj-ea"/>
                <a:ea typeface="+mj-ea"/>
              </a:rPr>
              <a:t>사용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18684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9ED2E-5DAC-D70F-FE06-3B6333902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BC7370-BBA2-73D2-49C1-288953D8F605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7B9EC12-AA64-6731-8C9F-71C50C66E165}"/>
              </a:ext>
            </a:extLst>
          </p:cNvPr>
          <p:cNvCxnSpPr>
            <a:cxnSpLocks/>
          </p:cNvCxnSpPr>
          <p:nvPr/>
        </p:nvCxnSpPr>
        <p:spPr>
          <a:xfrm>
            <a:off x="571500" y="6048634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F6FC8735-F069-8903-368B-8E8ECD63E49D}"/>
              </a:ext>
            </a:extLst>
          </p:cNvPr>
          <p:cNvSpPr txBox="1"/>
          <p:nvPr/>
        </p:nvSpPr>
        <p:spPr>
          <a:xfrm>
            <a:off x="748868" y="428788"/>
            <a:ext cx="319381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ko-KR" altLang="en-US" sz="2044" b="1" dirty="0">
                <a:latin typeface="+mj-lt"/>
              </a:rPr>
              <a:t>목차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09DFAD-BB41-DFAA-627F-B817B60A3F56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66F746-FF88-B1E0-A7EC-091E76618682}"/>
              </a:ext>
            </a:extLst>
          </p:cNvPr>
          <p:cNvGrpSpPr/>
          <p:nvPr/>
        </p:nvGrpSpPr>
        <p:grpSpPr>
          <a:xfrm>
            <a:off x="918192" y="1562731"/>
            <a:ext cx="3029045" cy="3732536"/>
            <a:chOff x="1371601" y="2287891"/>
            <a:chExt cx="2667668" cy="3827271"/>
          </a:xfrm>
        </p:grpSpPr>
        <p:sp>
          <p:nvSpPr>
            <p:cNvPr id="2" name="부제목 11">
              <a:extLst>
                <a:ext uri="{FF2B5EF4-FFF2-40B4-BE49-F238E27FC236}">
                  <a16:creationId xmlns:a16="http://schemas.microsoft.com/office/drawing/2014/main" id="{5BCCF84D-F1E9-DC9B-FE4E-2E7E6E575294}"/>
                </a:ext>
              </a:extLst>
            </p:cNvPr>
            <p:cNvSpPr txBox="1"/>
            <p:nvPr/>
          </p:nvSpPr>
          <p:spPr>
            <a:xfrm>
              <a:off x="1371601" y="2287891"/>
              <a:ext cx="2667000" cy="712079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2044" b="1" dirty="0">
                  <a:latin typeface="+mj-lt"/>
                </a:rPr>
                <a:t>1. </a:t>
              </a:r>
              <a:r>
                <a:rPr lang="ko-KR" altLang="en-US" sz="2044" b="1" dirty="0">
                  <a:latin typeface="+mj-lt"/>
                </a:rPr>
                <a:t>데이터 소개</a:t>
              </a:r>
              <a:endParaRPr lang="en-US" altLang="ko-KR" sz="2044" b="1" dirty="0">
                <a:latin typeface="+mj-lt"/>
              </a:endParaRPr>
            </a:p>
          </p:txBody>
        </p:sp>
        <p:sp>
          <p:nvSpPr>
            <p:cNvPr id="4" name="부제목 11">
              <a:extLst>
                <a:ext uri="{FF2B5EF4-FFF2-40B4-BE49-F238E27FC236}">
                  <a16:creationId xmlns:a16="http://schemas.microsoft.com/office/drawing/2014/main" id="{780D82C7-B785-FC8D-77A7-1EA223857B8F}"/>
                </a:ext>
              </a:extLst>
            </p:cNvPr>
            <p:cNvSpPr txBox="1"/>
            <p:nvPr/>
          </p:nvSpPr>
          <p:spPr>
            <a:xfrm>
              <a:off x="1371601" y="3326289"/>
              <a:ext cx="2667000" cy="712079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2044" b="1" dirty="0">
                  <a:latin typeface="+mj-lt"/>
                </a:rPr>
                <a:t>2. EDA</a:t>
              </a:r>
            </a:p>
          </p:txBody>
        </p:sp>
        <p:sp>
          <p:nvSpPr>
            <p:cNvPr id="5" name="부제목 11">
              <a:extLst>
                <a:ext uri="{FF2B5EF4-FFF2-40B4-BE49-F238E27FC236}">
                  <a16:creationId xmlns:a16="http://schemas.microsoft.com/office/drawing/2014/main" id="{27CF45B1-03DF-597E-981F-2ED393EEBD5E}"/>
                </a:ext>
              </a:extLst>
            </p:cNvPr>
            <p:cNvSpPr txBox="1"/>
            <p:nvPr/>
          </p:nvSpPr>
          <p:spPr>
            <a:xfrm>
              <a:off x="1372269" y="4364686"/>
              <a:ext cx="2667000" cy="712079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2044" b="1" dirty="0">
                  <a:latin typeface="+mj-lt"/>
                </a:rPr>
                <a:t>3. </a:t>
              </a:r>
              <a:r>
                <a:rPr lang="ko-KR" altLang="en-US" sz="2044" b="1" dirty="0" err="1">
                  <a:latin typeface="+mj-lt"/>
                </a:rPr>
                <a:t>전처리</a:t>
              </a:r>
              <a:endParaRPr lang="en-US" altLang="ko-KR" sz="2044" b="1" dirty="0">
                <a:latin typeface="+mj-lt"/>
              </a:endParaRPr>
            </a:p>
          </p:txBody>
        </p:sp>
        <p:sp>
          <p:nvSpPr>
            <p:cNvPr id="7" name="부제목 11">
              <a:extLst>
                <a:ext uri="{FF2B5EF4-FFF2-40B4-BE49-F238E27FC236}">
                  <a16:creationId xmlns:a16="http://schemas.microsoft.com/office/drawing/2014/main" id="{733BB9DF-B091-DBD9-B61C-189196D66AEF}"/>
                </a:ext>
              </a:extLst>
            </p:cNvPr>
            <p:cNvSpPr txBox="1"/>
            <p:nvPr/>
          </p:nvSpPr>
          <p:spPr>
            <a:xfrm>
              <a:off x="1372269" y="5403083"/>
              <a:ext cx="2667000" cy="712079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2044" b="1" dirty="0">
                  <a:latin typeface="+mj-lt"/>
                </a:rPr>
                <a:t>4. </a:t>
              </a:r>
              <a:r>
                <a:rPr lang="ko-KR" altLang="en-US" sz="2044" b="1" dirty="0">
                  <a:latin typeface="+mj-lt"/>
                </a:rPr>
                <a:t>모델링</a:t>
              </a:r>
              <a:endParaRPr lang="en-US" altLang="ko-KR" sz="2044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33504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F6DC1-B8A5-734F-A5C1-B33A557D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2DE862A-75FF-CACB-0E46-B368639A5263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E55DE4-F231-2F72-1BF9-1355DDA37BFB}"/>
              </a:ext>
            </a:extLst>
          </p:cNvPr>
          <p:cNvCxnSpPr>
            <a:cxnSpLocks/>
          </p:cNvCxnSpPr>
          <p:nvPr/>
        </p:nvCxnSpPr>
        <p:spPr>
          <a:xfrm>
            <a:off x="558800" y="64262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A0D3AD00-B7E7-832C-42B8-C739D01ABFD4}"/>
              </a:ext>
            </a:extLst>
          </p:cNvPr>
          <p:cNvSpPr txBox="1"/>
          <p:nvPr/>
        </p:nvSpPr>
        <p:spPr>
          <a:xfrm>
            <a:off x="748868" y="428788"/>
            <a:ext cx="319381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ko-KR" altLang="en-US" sz="2044" b="1" dirty="0">
                <a:latin typeface="+mj-lt"/>
              </a:rPr>
              <a:t>데이터 소개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7B48FB-D37A-2081-D9DA-6072449B71E0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부제목 11">
            <a:extLst>
              <a:ext uri="{FF2B5EF4-FFF2-40B4-BE49-F238E27FC236}">
                <a16:creationId xmlns:a16="http://schemas.microsoft.com/office/drawing/2014/main" id="{08AD1C98-8975-96E5-1911-EAB71B0755E7}"/>
              </a:ext>
            </a:extLst>
          </p:cNvPr>
          <p:cNvSpPr txBox="1"/>
          <p:nvPr/>
        </p:nvSpPr>
        <p:spPr>
          <a:xfrm>
            <a:off x="1708333" y="1513901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1. </a:t>
            </a:r>
            <a:r>
              <a:rPr lang="ko-KR" altLang="en-US" sz="1733" b="1" dirty="0">
                <a:latin typeface="+mj-ea"/>
                <a:ea typeface="+mj-ea"/>
              </a:rPr>
              <a:t>회원정보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1" name="부제목 11">
            <a:extLst>
              <a:ext uri="{FF2B5EF4-FFF2-40B4-BE49-F238E27FC236}">
                <a16:creationId xmlns:a16="http://schemas.microsoft.com/office/drawing/2014/main" id="{22972710-65D0-B0F7-1388-01B71E842030}"/>
              </a:ext>
            </a:extLst>
          </p:cNvPr>
          <p:cNvSpPr txBox="1"/>
          <p:nvPr/>
        </p:nvSpPr>
        <p:spPr>
          <a:xfrm>
            <a:off x="1714400" y="2086840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2. </a:t>
            </a:r>
            <a:r>
              <a:rPr lang="ko-KR" altLang="en-US" sz="1733" b="1" dirty="0">
                <a:latin typeface="+mj-ea"/>
                <a:ea typeface="+mj-ea"/>
              </a:rPr>
              <a:t>신용정보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7CD44220-B712-F5FD-0BA7-23C83C922FAE}"/>
              </a:ext>
            </a:extLst>
          </p:cNvPr>
          <p:cNvSpPr txBox="1"/>
          <p:nvPr/>
        </p:nvSpPr>
        <p:spPr>
          <a:xfrm>
            <a:off x="1708333" y="2661864"/>
            <a:ext cx="1733267" cy="304800"/>
          </a:xfrm>
          <a:prstGeom prst="rect">
            <a:avLst/>
          </a:prstGeom>
        </p:spPr>
        <p:txBody>
          <a:bodyPr vert="horz" lIns="62325" tIns="31164" rIns="62325" bIns="31164" anchor="ctr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2044" b="1" dirty="0">
                <a:latin typeface="+mj-ea"/>
                <a:ea typeface="+mj-ea"/>
              </a:rPr>
              <a:t>3. </a:t>
            </a:r>
            <a:r>
              <a:rPr lang="ko-KR" altLang="en-US" sz="2044" b="1" dirty="0">
                <a:latin typeface="+mj-lt"/>
              </a:rPr>
              <a:t>승인매출정보</a:t>
            </a:r>
            <a:endParaRPr lang="en-US" altLang="ko-KR" sz="2044" b="1" dirty="0">
              <a:latin typeface="+mj-lt"/>
            </a:endParaRPr>
          </a:p>
        </p:txBody>
      </p:sp>
      <p:sp>
        <p:nvSpPr>
          <p:cNvPr id="13" name="부제목 11">
            <a:extLst>
              <a:ext uri="{FF2B5EF4-FFF2-40B4-BE49-F238E27FC236}">
                <a16:creationId xmlns:a16="http://schemas.microsoft.com/office/drawing/2014/main" id="{4CC376A3-EB64-C0F5-CA3E-2AA6760026D0}"/>
              </a:ext>
            </a:extLst>
          </p:cNvPr>
          <p:cNvSpPr txBox="1"/>
          <p:nvPr/>
        </p:nvSpPr>
        <p:spPr>
          <a:xfrm>
            <a:off x="1708333" y="3234803"/>
            <a:ext cx="1733267" cy="412697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4. </a:t>
            </a:r>
            <a:r>
              <a:rPr lang="ko-KR" altLang="en-US" sz="1733" b="1" dirty="0">
                <a:latin typeface="+mj-ea"/>
                <a:ea typeface="+mj-ea"/>
              </a:rPr>
              <a:t>청구입금정보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5" name="부제목 11">
            <a:extLst>
              <a:ext uri="{FF2B5EF4-FFF2-40B4-BE49-F238E27FC236}">
                <a16:creationId xmlns:a16="http://schemas.microsoft.com/office/drawing/2014/main" id="{F3D97443-809B-8ED7-445A-4711A1B7A727}"/>
              </a:ext>
            </a:extLst>
          </p:cNvPr>
          <p:cNvSpPr txBox="1"/>
          <p:nvPr/>
        </p:nvSpPr>
        <p:spPr>
          <a:xfrm>
            <a:off x="1714400" y="3890372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5. </a:t>
            </a:r>
            <a:r>
              <a:rPr lang="ko-KR" altLang="en-US" sz="1733" b="1" dirty="0">
                <a:latin typeface="+mj-ea"/>
                <a:ea typeface="+mj-ea"/>
              </a:rPr>
              <a:t>잔액정보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7" name="부제목 11">
            <a:extLst>
              <a:ext uri="{FF2B5EF4-FFF2-40B4-BE49-F238E27FC236}">
                <a16:creationId xmlns:a16="http://schemas.microsoft.com/office/drawing/2014/main" id="{6005FCD5-0E98-632E-72F8-D21B67C9E5FA}"/>
              </a:ext>
            </a:extLst>
          </p:cNvPr>
          <p:cNvSpPr txBox="1"/>
          <p:nvPr/>
        </p:nvSpPr>
        <p:spPr>
          <a:xfrm>
            <a:off x="1714400" y="4468553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6. </a:t>
            </a:r>
            <a:r>
              <a:rPr lang="ko-KR" altLang="en-US" sz="1733" b="1" dirty="0">
                <a:latin typeface="+mj-ea"/>
                <a:ea typeface="+mj-ea"/>
              </a:rPr>
              <a:t>채널정보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8" name="부제목 11">
            <a:extLst>
              <a:ext uri="{FF2B5EF4-FFF2-40B4-BE49-F238E27FC236}">
                <a16:creationId xmlns:a16="http://schemas.microsoft.com/office/drawing/2014/main" id="{B30F425A-1DE7-662A-547A-11B116CCC215}"/>
              </a:ext>
            </a:extLst>
          </p:cNvPr>
          <p:cNvSpPr txBox="1"/>
          <p:nvPr/>
        </p:nvSpPr>
        <p:spPr>
          <a:xfrm>
            <a:off x="1714400" y="5044534"/>
            <a:ext cx="1517933" cy="304800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7. </a:t>
            </a:r>
            <a:r>
              <a:rPr lang="ko-KR" altLang="en-US" sz="1733" b="1" dirty="0">
                <a:latin typeface="+mj-ea"/>
                <a:ea typeface="+mj-ea"/>
              </a:rPr>
              <a:t>마케팅정보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20" name="부제목 11">
            <a:extLst>
              <a:ext uri="{FF2B5EF4-FFF2-40B4-BE49-F238E27FC236}">
                <a16:creationId xmlns:a16="http://schemas.microsoft.com/office/drawing/2014/main" id="{AFF89479-A856-EED7-8BC4-A29CEADF05F1}"/>
              </a:ext>
            </a:extLst>
          </p:cNvPr>
          <p:cNvSpPr txBox="1"/>
          <p:nvPr/>
        </p:nvSpPr>
        <p:spPr>
          <a:xfrm>
            <a:off x="1708333" y="5617861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8. </a:t>
            </a:r>
            <a:r>
              <a:rPr lang="ko-KR" altLang="en-US" sz="1733" b="1" dirty="0">
                <a:latin typeface="+mj-ea"/>
                <a:ea typeface="+mj-ea"/>
              </a:rPr>
              <a:t>성과정보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21" name="부제목 11">
            <a:extLst>
              <a:ext uri="{FF2B5EF4-FFF2-40B4-BE49-F238E27FC236}">
                <a16:creationId xmlns:a16="http://schemas.microsoft.com/office/drawing/2014/main" id="{C51D925F-DDD9-6DB2-80E1-531ECC1A04D6}"/>
              </a:ext>
            </a:extLst>
          </p:cNvPr>
          <p:cNvSpPr txBox="1"/>
          <p:nvPr/>
        </p:nvSpPr>
        <p:spPr>
          <a:xfrm>
            <a:off x="3638734" y="1500634"/>
            <a:ext cx="3374065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(2400000, 78)</a:t>
            </a:r>
          </a:p>
        </p:txBody>
      </p:sp>
      <p:sp>
        <p:nvSpPr>
          <p:cNvPr id="22" name="부제목 11">
            <a:extLst>
              <a:ext uri="{FF2B5EF4-FFF2-40B4-BE49-F238E27FC236}">
                <a16:creationId xmlns:a16="http://schemas.microsoft.com/office/drawing/2014/main" id="{430711B8-2402-0EBF-3D67-D6146DF279A4}"/>
              </a:ext>
            </a:extLst>
          </p:cNvPr>
          <p:cNvSpPr txBox="1"/>
          <p:nvPr/>
        </p:nvSpPr>
        <p:spPr>
          <a:xfrm>
            <a:off x="3638734" y="2075658"/>
            <a:ext cx="3333898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(2400000, 42)</a:t>
            </a:r>
          </a:p>
        </p:txBody>
      </p:sp>
      <p:sp>
        <p:nvSpPr>
          <p:cNvPr id="23" name="부제목 11">
            <a:extLst>
              <a:ext uri="{FF2B5EF4-FFF2-40B4-BE49-F238E27FC236}">
                <a16:creationId xmlns:a16="http://schemas.microsoft.com/office/drawing/2014/main" id="{0C6C1545-3FEA-01A2-4DE9-ACF608F11FF0}"/>
              </a:ext>
            </a:extLst>
          </p:cNvPr>
          <p:cNvSpPr txBox="1"/>
          <p:nvPr/>
        </p:nvSpPr>
        <p:spPr>
          <a:xfrm>
            <a:off x="3638734" y="2588243"/>
            <a:ext cx="3374065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(2400000, 406)</a:t>
            </a:r>
          </a:p>
        </p:txBody>
      </p:sp>
      <p:sp>
        <p:nvSpPr>
          <p:cNvPr id="24" name="부제목 11">
            <a:extLst>
              <a:ext uri="{FF2B5EF4-FFF2-40B4-BE49-F238E27FC236}">
                <a16:creationId xmlns:a16="http://schemas.microsoft.com/office/drawing/2014/main" id="{56D06768-6E44-6A78-AA75-22631EAA61DD}"/>
              </a:ext>
            </a:extLst>
          </p:cNvPr>
          <p:cNvSpPr txBox="1"/>
          <p:nvPr/>
        </p:nvSpPr>
        <p:spPr>
          <a:xfrm>
            <a:off x="3638733" y="3259514"/>
            <a:ext cx="3454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(2400000, 46)</a:t>
            </a:r>
          </a:p>
        </p:txBody>
      </p:sp>
      <p:sp>
        <p:nvSpPr>
          <p:cNvPr id="25" name="부제목 11">
            <a:extLst>
              <a:ext uri="{FF2B5EF4-FFF2-40B4-BE49-F238E27FC236}">
                <a16:creationId xmlns:a16="http://schemas.microsoft.com/office/drawing/2014/main" id="{1694692E-F5DF-DEBB-57D7-ACD6E34EA45C}"/>
              </a:ext>
            </a:extLst>
          </p:cNvPr>
          <p:cNvSpPr txBox="1"/>
          <p:nvPr/>
        </p:nvSpPr>
        <p:spPr>
          <a:xfrm>
            <a:off x="3638733" y="3888853"/>
            <a:ext cx="3371667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(2400000, 82)</a:t>
            </a:r>
          </a:p>
        </p:txBody>
      </p:sp>
      <p:sp>
        <p:nvSpPr>
          <p:cNvPr id="26" name="부제목 11">
            <a:extLst>
              <a:ext uri="{FF2B5EF4-FFF2-40B4-BE49-F238E27FC236}">
                <a16:creationId xmlns:a16="http://schemas.microsoft.com/office/drawing/2014/main" id="{72455438-31E8-78C8-B9E7-13711B26BF09}"/>
              </a:ext>
            </a:extLst>
          </p:cNvPr>
          <p:cNvSpPr txBox="1"/>
          <p:nvPr/>
        </p:nvSpPr>
        <p:spPr>
          <a:xfrm>
            <a:off x="3638733" y="4468553"/>
            <a:ext cx="3371667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(2400000, 105)</a:t>
            </a:r>
          </a:p>
        </p:txBody>
      </p:sp>
      <p:sp>
        <p:nvSpPr>
          <p:cNvPr id="27" name="부제목 11">
            <a:extLst>
              <a:ext uri="{FF2B5EF4-FFF2-40B4-BE49-F238E27FC236}">
                <a16:creationId xmlns:a16="http://schemas.microsoft.com/office/drawing/2014/main" id="{F15F26D8-E328-FFAD-32C8-26D7B845561E}"/>
              </a:ext>
            </a:extLst>
          </p:cNvPr>
          <p:cNvSpPr txBox="1"/>
          <p:nvPr/>
        </p:nvSpPr>
        <p:spPr>
          <a:xfrm>
            <a:off x="3638733" y="5031909"/>
            <a:ext cx="3454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(2400000, 64)</a:t>
            </a:r>
          </a:p>
        </p:txBody>
      </p:sp>
      <p:sp>
        <p:nvSpPr>
          <p:cNvPr id="28" name="부제목 11">
            <a:extLst>
              <a:ext uri="{FF2B5EF4-FFF2-40B4-BE49-F238E27FC236}">
                <a16:creationId xmlns:a16="http://schemas.microsoft.com/office/drawing/2014/main" id="{58B1A4C9-EFC3-279F-EA0A-5DA5A50F9A29}"/>
              </a:ext>
            </a:extLst>
          </p:cNvPr>
          <p:cNvSpPr txBox="1"/>
          <p:nvPr/>
        </p:nvSpPr>
        <p:spPr>
          <a:xfrm>
            <a:off x="3638734" y="5536195"/>
            <a:ext cx="3333898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(2400000, 49)</a:t>
            </a:r>
          </a:p>
        </p:txBody>
      </p:sp>
      <p:sp>
        <p:nvSpPr>
          <p:cNvPr id="29" name="부제목 11">
            <a:extLst>
              <a:ext uri="{FF2B5EF4-FFF2-40B4-BE49-F238E27FC236}">
                <a16:creationId xmlns:a16="http://schemas.microsoft.com/office/drawing/2014/main" id="{DFD5DD0E-B823-7FA4-EA33-75AE3087C097}"/>
              </a:ext>
            </a:extLst>
          </p:cNvPr>
          <p:cNvSpPr txBox="1"/>
          <p:nvPr/>
        </p:nvSpPr>
        <p:spPr>
          <a:xfrm>
            <a:off x="7209932" y="1510504"/>
            <a:ext cx="3374065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(600000, 77)</a:t>
            </a:r>
          </a:p>
        </p:txBody>
      </p:sp>
      <p:sp>
        <p:nvSpPr>
          <p:cNvPr id="30" name="부제목 11">
            <a:extLst>
              <a:ext uri="{FF2B5EF4-FFF2-40B4-BE49-F238E27FC236}">
                <a16:creationId xmlns:a16="http://schemas.microsoft.com/office/drawing/2014/main" id="{8A5FE5DE-3FAA-BF74-0E2D-04FE863292B4}"/>
              </a:ext>
            </a:extLst>
          </p:cNvPr>
          <p:cNvSpPr txBox="1"/>
          <p:nvPr/>
        </p:nvSpPr>
        <p:spPr>
          <a:xfrm>
            <a:off x="7209932" y="2085528"/>
            <a:ext cx="3333898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(600000, 42)</a:t>
            </a:r>
          </a:p>
        </p:txBody>
      </p:sp>
      <p:sp>
        <p:nvSpPr>
          <p:cNvPr id="31" name="부제목 11">
            <a:extLst>
              <a:ext uri="{FF2B5EF4-FFF2-40B4-BE49-F238E27FC236}">
                <a16:creationId xmlns:a16="http://schemas.microsoft.com/office/drawing/2014/main" id="{D6F3B7BC-E19B-55E7-C9DE-9E789330BC9E}"/>
              </a:ext>
            </a:extLst>
          </p:cNvPr>
          <p:cNvSpPr txBox="1"/>
          <p:nvPr/>
        </p:nvSpPr>
        <p:spPr>
          <a:xfrm>
            <a:off x="7209932" y="2598113"/>
            <a:ext cx="3374065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(600000, 406)</a:t>
            </a:r>
          </a:p>
        </p:txBody>
      </p:sp>
      <p:sp>
        <p:nvSpPr>
          <p:cNvPr id="32" name="부제목 11">
            <a:extLst>
              <a:ext uri="{FF2B5EF4-FFF2-40B4-BE49-F238E27FC236}">
                <a16:creationId xmlns:a16="http://schemas.microsoft.com/office/drawing/2014/main" id="{6743FCD9-DEE0-4E5C-9AE0-AB14960197AE}"/>
              </a:ext>
            </a:extLst>
          </p:cNvPr>
          <p:cNvSpPr txBox="1"/>
          <p:nvPr/>
        </p:nvSpPr>
        <p:spPr>
          <a:xfrm>
            <a:off x="7209932" y="3269384"/>
            <a:ext cx="3454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(600000, 46)</a:t>
            </a:r>
          </a:p>
        </p:txBody>
      </p:sp>
      <p:sp>
        <p:nvSpPr>
          <p:cNvPr id="33" name="부제목 11">
            <a:extLst>
              <a:ext uri="{FF2B5EF4-FFF2-40B4-BE49-F238E27FC236}">
                <a16:creationId xmlns:a16="http://schemas.microsoft.com/office/drawing/2014/main" id="{89C83A47-0D31-0593-FF3B-3D9906DDEB81}"/>
              </a:ext>
            </a:extLst>
          </p:cNvPr>
          <p:cNvSpPr txBox="1"/>
          <p:nvPr/>
        </p:nvSpPr>
        <p:spPr>
          <a:xfrm>
            <a:off x="7209932" y="3898723"/>
            <a:ext cx="3371667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(600000, 82)</a:t>
            </a:r>
          </a:p>
        </p:txBody>
      </p:sp>
      <p:sp>
        <p:nvSpPr>
          <p:cNvPr id="34" name="부제목 11">
            <a:extLst>
              <a:ext uri="{FF2B5EF4-FFF2-40B4-BE49-F238E27FC236}">
                <a16:creationId xmlns:a16="http://schemas.microsoft.com/office/drawing/2014/main" id="{4BAA5EBA-93CD-0F34-19A9-2C0E2220B03B}"/>
              </a:ext>
            </a:extLst>
          </p:cNvPr>
          <p:cNvSpPr txBox="1"/>
          <p:nvPr/>
        </p:nvSpPr>
        <p:spPr>
          <a:xfrm>
            <a:off x="7209932" y="4478423"/>
            <a:ext cx="3371667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(600000, 105)</a:t>
            </a:r>
          </a:p>
        </p:txBody>
      </p:sp>
      <p:sp>
        <p:nvSpPr>
          <p:cNvPr id="35" name="부제목 11">
            <a:extLst>
              <a:ext uri="{FF2B5EF4-FFF2-40B4-BE49-F238E27FC236}">
                <a16:creationId xmlns:a16="http://schemas.microsoft.com/office/drawing/2014/main" id="{3A5075DA-5BF9-2558-6270-596D6537AC09}"/>
              </a:ext>
            </a:extLst>
          </p:cNvPr>
          <p:cNvSpPr txBox="1"/>
          <p:nvPr/>
        </p:nvSpPr>
        <p:spPr>
          <a:xfrm>
            <a:off x="7209932" y="5041779"/>
            <a:ext cx="3454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(600000, 64)</a:t>
            </a:r>
          </a:p>
        </p:txBody>
      </p:sp>
      <p:sp>
        <p:nvSpPr>
          <p:cNvPr id="36" name="부제목 11">
            <a:extLst>
              <a:ext uri="{FF2B5EF4-FFF2-40B4-BE49-F238E27FC236}">
                <a16:creationId xmlns:a16="http://schemas.microsoft.com/office/drawing/2014/main" id="{425869B6-B490-46CB-B29B-69F05A1B0E32}"/>
              </a:ext>
            </a:extLst>
          </p:cNvPr>
          <p:cNvSpPr txBox="1"/>
          <p:nvPr/>
        </p:nvSpPr>
        <p:spPr>
          <a:xfrm>
            <a:off x="7209932" y="5546065"/>
            <a:ext cx="3333898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600" b="1" dirty="0">
                <a:ea typeface="+mj-ea"/>
              </a:rPr>
              <a:t>(600000, 49)</a:t>
            </a:r>
          </a:p>
        </p:txBody>
      </p:sp>
      <p:sp>
        <p:nvSpPr>
          <p:cNvPr id="37" name="부제목 11">
            <a:extLst>
              <a:ext uri="{FF2B5EF4-FFF2-40B4-BE49-F238E27FC236}">
                <a16:creationId xmlns:a16="http://schemas.microsoft.com/office/drawing/2014/main" id="{07BC928B-CC20-8A6F-0B35-E17A968409BB}"/>
              </a:ext>
            </a:extLst>
          </p:cNvPr>
          <p:cNvSpPr txBox="1"/>
          <p:nvPr/>
        </p:nvSpPr>
        <p:spPr>
          <a:xfrm>
            <a:off x="3537133" y="1059269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733" b="1" dirty="0">
                <a:latin typeface="+mj-ea"/>
                <a:ea typeface="+mj-ea"/>
              </a:rPr>
              <a:t>Train</a:t>
            </a:r>
          </a:p>
        </p:txBody>
      </p:sp>
      <p:sp>
        <p:nvSpPr>
          <p:cNvPr id="38" name="부제목 11">
            <a:extLst>
              <a:ext uri="{FF2B5EF4-FFF2-40B4-BE49-F238E27FC236}">
                <a16:creationId xmlns:a16="http://schemas.microsoft.com/office/drawing/2014/main" id="{331F968B-9ED5-7FAF-04BE-9CB7868959DD}"/>
              </a:ext>
            </a:extLst>
          </p:cNvPr>
          <p:cNvSpPr txBox="1"/>
          <p:nvPr/>
        </p:nvSpPr>
        <p:spPr>
          <a:xfrm>
            <a:off x="7010400" y="1058219"/>
            <a:ext cx="14224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733" b="1" dirty="0">
                <a:latin typeface="+mj-ea"/>
                <a:ea typeface="+mj-ea"/>
              </a:rPr>
              <a:t>Test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A14BB9-061C-4078-81F4-A9AE3B2C828F}"/>
              </a:ext>
            </a:extLst>
          </p:cNvPr>
          <p:cNvGrpSpPr/>
          <p:nvPr/>
        </p:nvGrpSpPr>
        <p:grpSpPr>
          <a:xfrm>
            <a:off x="5215898" y="1204638"/>
            <a:ext cx="1756734" cy="919635"/>
            <a:chOff x="5181600" y="1241977"/>
            <a:chExt cx="1756734" cy="919635"/>
          </a:xfrm>
        </p:grpSpPr>
        <p:sp>
          <p:nvSpPr>
            <p:cNvPr id="39" name="왼쪽 중괄호 38">
              <a:extLst>
                <a:ext uri="{FF2B5EF4-FFF2-40B4-BE49-F238E27FC236}">
                  <a16:creationId xmlns:a16="http://schemas.microsoft.com/office/drawing/2014/main" id="{EE295B77-ED49-E741-6A3F-70ED12816294}"/>
                </a:ext>
              </a:extLst>
            </p:cNvPr>
            <p:cNvSpPr/>
            <p:nvPr/>
          </p:nvSpPr>
          <p:spPr>
            <a:xfrm>
              <a:off x="5181600" y="1404688"/>
              <a:ext cx="203200" cy="566187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78"/>
            </a:p>
          </p:txBody>
        </p:sp>
        <p:sp>
          <p:nvSpPr>
            <p:cNvPr id="40" name="부제목 11">
              <a:extLst>
                <a:ext uri="{FF2B5EF4-FFF2-40B4-BE49-F238E27FC236}">
                  <a16:creationId xmlns:a16="http://schemas.microsoft.com/office/drawing/2014/main" id="{3DD7DF9F-0333-ECF0-059F-38E0704DFDAC}"/>
                </a:ext>
              </a:extLst>
            </p:cNvPr>
            <p:cNvSpPr txBox="1"/>
            <p:nvPr/>
          </p:nvSpPr>
          <p:spPr>
            <a:xfrm>
              <a:off x="5365933" y="1241977"/>
              <a:ext cx="1316182" cy="376580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1600" b="1" dirty="0">
                  <a:ea typeface="+mj-ea"/>
                </a:rPr>
                <a:t>77 features</a:t>
              </a:r>
            </a:p>
          </p:txBody>
        </p:sp>
        <p:sp>
          <p:nvSpPr>
            <p:cNvPr id="41" name="부제목 11">
              <a:extLst>
                <a:ext uri="{FF2B5EF4-FFF2-40B4-BE49-F238E27FC236}">
                  <a16:creationId xmlns:a16="http://schemas.microsoft.com/office/drawing/2014/main" id="{43F99897-9B11-DB51-A3B7-245DB4D80D75}"/>
                </a:ext>
              </a:extLst>
            </p:cNvPr>
            <p:cNvSpPr txBox="1"/>
            <p:nvPr/>
          </p:nvSpPr>
          <p:spPr>
            <a:xfrm>
              <a:off x="5365933" y="1785031"/>
              <a:ext cx="1572401" cy="376581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 fontScale="92500"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defRPr/>
              </a:pPr>
              <a:r>
                <a:rPr lang="en-US" altLang="ko-KR" sz="1600" b="1" dirty="0">
                  <a:ea typeface="+mj-ea"/>
                </a:rPr>
                <a:t>Segment(Target)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4739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561A1-36FE-B8FC-2922-A3BFB538B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BCBD3B-94EE-FACC-DEF4-79057762980A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EF239E-F853-79F8-F950-692458ACA4C1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39593C96-529E-96BE-058E-3BFAC491B1BA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44" b="1" dirty="0">
                <a:latin typeface="+mj-lt"/>
              </a:rPr>
              <a:t>EDA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BBB9FA1-3DE7-AF19-9B72-F917DDF0C835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1739A69-6986-7DCC-0D69-F950CA1D7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0" y="1102275"/>
            <a:ext cx="5172710" cy="512407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1EF0FF0-150B-404C-B132-4B813B1FB066}"/>
              </a:ext>
            </a:extLst>
          </p:cNvPr>
          <p:cNvGrpSpPr/>
          <p:nvPr/>
        </p:nvGrpSpPr>
        <p:grpSpPr>
          <a:xfrm>
            <a:off x="6093210" y="1622637"/>
            <a:ext cx="5605095" cy="3612726"/>
            <a:chOff x="6093210" y="1701800"/>
            <a:chExt cx="5605095" cy="361272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7126483-C3EC-EC67-2306-ED783C00FADD}"/>
                </a:ext>
              </a:extLst>
            </p:cNvPr>
            <p:cNvGrpSpPr/>
            <p:nvPr/>
          </p:nvGrpSpPr>
          <p:grpSpPr>
            <a:xfrm>
              <a:off x="6093210" y="1701800"/>
              <a:ext cx="3401773" cy="3612726"/>
              <a:chOff x="8956963" y="2288771"/>
              <a:chExt cx="6435437" cy="6553538"/>
            </a:xfrm>
          </p:grpSpPr>
          <p:sp>
            <p:nvSpPr>
              <p:cNvPr id="7" name="부제목 11">
                <a:extLst>
                  <a:ext uri="{FF2B5EF4-FFF2-40B4-BE49-F238E27FC236}">
                    <a16:creationId xmlns:a16="http://schemas.microsoft.com/office/drawing/2014/main" id="{6D291F40-D18B-385A-A7A9-3BA741462CDC}"/>
                  </a:ext>
                </a:extLst>
              </p:cNvPr>
              <p:cNvSpPr txBox="1"/>
              <p:nvPr/>
            </p:nvSpPr>
            <p:spPr>
              <a:xfrm>
                <a:off x="8991600" y="3090670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 err="1">
                    <a:latin typeface="+mj-ea"/>
                    <a:ea typeface="+mj-ea"/>
                  </a:rPr>
                  <a:t>승인거절건수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</a:t>
                </a:r>
                <a:r>
                  <a:rPr lang="ko-KR" altLang="en-US" sz="1200" b="1" dirty="0">
                    <a:latin typeface="+mj-ea"/>
                    <a:ea typeface="+mj-ea"/>
                  </a:rPr>
                  <a:t>입력오류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_R3M</a:t>
                </a:r>
              </a:p>
            </p:txBody>
          </p:sp>
          <p:sp>
            <p:nvSpPr>
              <p:cNvPr id="10" name="부제목 11">
                <a:extLst>
                  <a:ext uri="{FF2B5EF4-FFF2-40B4-BE49-F238E27FC236}">
                    <a16:creationId xmlns:a16="http://schemas.microsoft.com/office/drawing/2014/main" id="{3432D606-A65F-DCFF-576A-31664CB10C99}"/>
                  </a:ext>
                </a:extLst>
              </p:cNvPr>
              <p:cNvSpPr txBox="1"/>
              <p:nvPr/>
            </p:nvSpPr>
            <p:spPr>
              <a:xfrm>
                <a:off x="8991600" y="3973542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신청건수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_ATM_CL_B0</a:t>
                </a:r>
              </a:p>
            </p:txBody>
          </p:sp>
          <p:sp>
            <p:nvSpPr>
              <p:cNvPr id="11" name="부제목 11">
                <a:extLst>
                  <a:ext uri="{FF2B5EF4-FFF2-40B4-BE49-F238E27FC236}">
                    <a16:creationId xmlns:a16="http://schemas.microsoft.com/office/drawing/2014/main" id="{552C338C-76B5-B1BA-55E3-2F2C7956A8F5}"/>
                  </a:ext>
                </a:extLst>
              </p:cNvPr>
              <p:cNvSpPr txBox="1"/>
              <p:nvPr/>
            </p:nvSpPr>
            <p:spPr>
              <a:xfrm>
                <a:off x="8991600" y="4761279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신청건수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_ATM_CL_B0</a:t>
                </a:r>
              </a:p>
            </p:txBody>
          </p:sp>
          <p:sp>
            <p:nvSpPr>
              <p:cNvPr id="12" name="부제목 11">
                <a:extLst>
                  <a:ext uri="{FF2B5EF4-FFF2-40B4-BE49-F238E27FC236}">
                    <a16:creationId xmlns:a16="http://schemas.microsoft.com/office/drawing/2014/main" id="{65D917F1-AEF1-3EF7-DB99-7360D0F2915F}"/>
                  </a:ext>
                </a:extLst>
              </p:cNvPr>
              <p:cNvSpPr txBox="1"/>
              <p:nvPr/>
            </p:nvSpPr>
            <p:spPr>
              <a:xfrm>
                <a:off x="8956963" y="5529725"/>
                <a:ext cx="4668981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연체잔액</a:t>
                </a:r>
                <a:r>
                  <a:rPr lang="en-US" altLang="ko-KR" sz="1200" b="1" dirty="0">
                    <a:latin typeface="+mj-ea"/>
                    <a:ea typeface="+mj-ea"/>
                  </a:rPr>
                  <a:t>_</a:t>
                </a:r>
                <a:r>
                  <a:rPr lang="ko-KR" altLang="en-US" sz="1200" b="1" dirty="0" err="1">
                    <a:latin typeface="+mj-ea"/>
                    <a:ea typeface="+mj-ea"/>
                  </a:rPr>
                  <a:t>대환론</a:t>
                </a:r>
                <a:r>
                  <a:rPr lang="en-US" altLang="ko-KR" sz="1200" b="1" dirty="0">
                    <a:latin typeface="+mj-ea"/>
                    <a:ea typeface="+mj-ea"/>
                  </a:rPr>
                  <a:t>_B0M</a:t>
                </a:r>
              </a:p>
            </p:txBody>
          </p:sp>
          <p:sp>
            <p:nvSpPr>
              <p:cNvPr id="15" name="부제목 11">
                <a:extLst>
                  <a:ext uri="{FF2B5EF4-FFF2-40B4-BE49-F238E27FC236}">
                    <a16:creationId xmlns:a16="http://schemas.microsoft.com/office/drawing/2014/main" id="{FD452726-E008-CAEA-9B06-95BCB603EAC4}"/>
                  </a:ext>
                </a:extLst>
              </p:cNvPr>
              <p:cNvSpPr txBox="1"/>
              <p:nvPr/>
            </p:nvSpPr>
            <p:spPr>
              <a:xfrm>
                <a:off x="8991600" y="6269943"/>
                <a:ext cx="64008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 err="1">
                    <a:latin typeface="+mj-ea"/>
                    <a:ea typeface="+mj-ea"/>
                  </a:rPr>
                  <a:t>컨택건수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</a:t>
                </a:r>
                <a:r>
                  <a:rPr lang="ko-KR" altLang="en-US" sz="1200" b="1" dirty="0">
                    <a:latin typeface="+mj-ea"/>
                    <a:ea typeface="+mj-ea"/>
                  </a:rPr>
                  <a:t>부대서비스</a:t>
                </a:r>
                <a:r>
                  <a:rPr lang="en-US" altLang="ko-KR" sz="1200" b="1" dirty="0">
                    <a:latin typeface="+mj-ea"/>
                    <a:ea typeface="+mj-ea"/>
                  </a:rPr>
                  <a:t>_TM_BOM</a:t>
                </a:r>
              </a:p>
            </p:txBody>
          </p:sp>
          <p:sp>
            <p:nvSpPr>
              <p:cNvPr id="17" name="부제목 11">
                <a:extLst>
                  <a:ext uri="{FF2B5EF4-FFF2-40B4-BE49-F238E27FC236}">
                    <a16:creationId xmlns:a16="http://schemas.microsoft.com/office/drawing/2014/main" id="{ED30FB16-4C96-83AD-E8EE-2B9295E50F78}"/>
                  </a:ext>
                </a:extLst>
              </p:cNvPr>
              <p:cNvSpPr txBox="1"/>
              <p:nvPr/>
            </p:nvSpPr>
            <p:spPr>
              <a:xfrm>
                <a:off x="8956963" y="7149262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할부건수</a:t>
                </a:r>
                <a:r>
                  <a:rPr lang="en-US" altLang="ko-KR" sz="1200" b="1" dirty="0">
                    <a:latin typeface="+mj-ea"/>
                    <a:ea typeface="+mj-ea"/>
                  </a:rPr>
                  <a:t>_</a:t>
                </a:r>
                <a:r>
                  <a:rPr lang="ko-KR" altLang="en-US" sz="1200" b="1" dirty="0">
                    <a:latin typeface="+mj-ea"/>
                    <a:ea typeface="+mj-ea"/>
                  </a:rPr>
                  <a:t>무이자</a:t>
                </a:r>
                <a:r>
                  <a:rPr lang="en-US" altLang="ko-KR" sz="1200" b="1" dirty="0">
                    <a:latin typeface="+mj-ea"/>
                    <a:ea typeface="+mj-ea"/>
                  </a:rPr>
                  <a:t>_14M_R12M</a:t>
                </a:r>
              </a:p>
            </p:txBody>
          </p:sp>
          <p:sp>
            <p:nvSpPr>
              <p:cNvPr id="18" name="부제목 11">
                <a:extLst>
                  <a:ext uri="{FF2B5EF4-FFF2-40B4-BE49-F238E27FC236}">
                    <a16:creationId xmlns:a16="http://schemas.microsoft.com/office/drawing/2014/main" id="{2A9343D3-E7DA-F241-C55B-D50304A9D9A3}"/>
                  </a:ext>
                </a:extLst>
              </p:cNvPr>
              <p:cNvSpPr txBox="1"/>
              <p:nvPr/>
            </p:nvSpPr>
            <p:spPr>
              <a:xfrm>
                <a:off x="8956963" y="7959437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할부금액</a:t>
                </a:r>
                <a:r>
                  <a:rPr lang="en-US" altLang="ko-KR" sz="1200" b="1" dirty="0">
                    <a:latin typeface="+mj-ea"/>
                    <a:ea typeface="+mj-ea"/>
                  </a:rPr>
                  <a:t>_</a:t>
                </a:r>
                <a:r>
                  <a:rPr lang="ko-KR" altLang="en-US" sz="1200" b="1" dirty="0">
                    <a:latin typeface="+mj-ea"/>
                    <a:ea typeface="+mj-ea"/>
                  </a:rPr>
                  <a:t>부분</a:t>
                </a:r>
                <a:r>
                  <a:rPr lang="en-US" altLang="ko-KR" sz="1200" b="1" dirty="0">
                    <a:latin typeface="+mj-ea"/>
                    <a:ea typeface="+mj-ea"/>
                  </a:rPr>
                  <a:t>_6M_R12M</a:t>
                </a:r>
              </a:p>
            </p:txBody>
          </p:sp>
          <p:sp>
            <p:nvSpPr>
              <p:cNvPr id="20" name="부제목 11">
                <a:extLst>
                  <a:ext uri="{FF2B5EF4-FFF2-40B4-BE49-F238E27FC236}">
                    <a16:creationId xmlns:a16="http://schemas.microsoft.com/office/drawing/2014/main" id="{5CE224F8-752F-0CE3-49FD-903916F1466F}"/>
                  </a:ext>
                </a:extLst>
              </p:cNvPr>
              <p:cNvSpPr txBox="1"/>
              <p:nvPr/>
            </p:nvSpPr>
            <p:spPr>
              <a:xfrm>
                <a:off x="8956963" y="2288771"/>
                <a:ext cx="4648200" cy="882872"/>
              </a:xfrm>
              <a:prstGeom prst="rect">
                <a:avLst/>
              </a:prstGeom>
            </p:spPr>
            <p:txBody>
              <a:bodyPr vert="horz" lIns="62325" tIns="31164" rIns="62325" bIns="31164" anchor="ctr">
                <a:normAutofit/>
              </a:bodyPr>
              <a:lstStyle>
                <a:lvl1pPr marL="0" indent="0" algn="ctr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just">
                  <a:defRPr/>
                </a:pPr>
                <a:r>
                  <a:rPr lang="ko-KR" altLang="en-US" sz="1200" b="1" dirty="0">
                    <a:latin typeface="+mj-ea"/>
                    <a:ea typeface="+mj-ea"/>
                  </a:rPr>
                  <a:t>매각잔액</a:t>
                </a:r>
                <a:r>
                  <a:rPr lang="en-US" altLang="ko-KR" sz="1200" b="1" dirty="0">
                    <a:latin typeface="+mj-ea"/>
                    <a:ea typeface="+mj-ea"/>
                  </a:rPr>
                  <a:t>_B1M</a:t>
                </a:r>
              </a:p>
            </p:txBody>
          </p:sp>
        </p:grpSp>
        <p:sp>
          <p:nvSpPr>
            <p:cNvPr id="22" name="왼쪽 중괄호 21">
              <a:extLst>
                <a:ext uri="{FF2B5EF4-FFF2-40B4-BE49-F238E27FC236}">
                  <a16:creationId xmlns:a16="http://schemas.microsoft.com/office/drawing/2014/main" id="{799A7BA4-734B-4B8E-9AAB-A6702F3BFFBD}"/>
                </a:ext>
              </a:extLst>
            </p:cNvPr>
            <p:cNvSpPr/>
            <p:nvPr/>
          </p:nvSpPr>
          <p:spPr>
            <a:xfrm rot="10800000">
              <a:off x="8394539" y="1900520"/>
              <a:ext cx="487014" cy="3293667"/>
            </a:xfrm>
            <a:prstGeom prst="leftBrac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878"/>
            </a:p>
          </p:txBody>
        </p:sp>
        <p:sp>
          <p:nvSpPr>
            <p:cNvPr id="23" name="부제목 11">
              <a:extLst>
                <a:ext uri="{FF2B5EF4-FFF2-40B4-BE49-F238E27FC236}">
                  <a16:creationId xmlns:a16="http://schemas.microsoft.com/office/drawing/2014/main" id="{DCB31E24-1372-4BF4-909D-179929FE09F5}"/>
                </a:ext>
              </a:extLst>
            </p:cNvPr>
            <p:cNvSpPr txBox="1"/>
            <p:nvPr/>
          </p:nvSpPr>
          <p:spPr>
            <a:xfrm>
              <a:off x="9116471" y="2976938"/>
              <a:ext cx="2581834" cy="1177412"/>
            </a:xfrm>
            <a:prstGeom prst="rect">
              <a:avLst/>
            </a:prstGeom>
          </p:spPr>
          <p:txBody>
            <a:bodyPr vert="horz" lIns="62325" tIns="31164" rIns="62325" bIns="31164" anchor="ctr">
              <a:normAutofit/>
            </a:bodyPr>
            <a:lstStyle>
              <a:lvl1pPr marL="0" indent="0" algn="ctr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just">
                <a:defRPr/>
              </a:pPr>
              <a:r>
                <a:rPr lang="ko-KR" altLang="en-US" sz="1200" b="1" dirty="0">
                  <a:latin typeface="+mj-ea"/>
                  <a:ea typeface="+mj-ea"/>
                </a:rPr>
                <a:t>해당 피처들의 분포가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pPr lvl="0" algn="just">
                <a:defRPr/>
              </a:pPr>
              <a:r>
                <a:rPr lang="ko-KR" altLang="en-US" sz="1200" b="1" dirty="0">
                  <a:latin typeface="+mj-ea"/>
                  <a:ea typeface="+mj-ea"/>
                </a:rPr>
                <a:t>하나의 값으로 매우 치우쳐져 있어</a:t>
              </a:r>
              <a:endParaRPr lang="en-US" altLang="ko-KR" sz="1200" b="1" dirty="0">
                <a:latin typeface="+mj-ea"/>
                <a:ea typeface="+mj-ea"/>
              </a:endParaRPr>
            </a:p>
            <a:p>
              <a:pPr lvl="0" algn="just">
                <a:defRPr/>
              </a:pPr>
              <a:r>
                <a:rPr lang="ko-KR" altLang="en-US" sz="1200" b="1" dirty="0">
                  <a:latin typeface="+mj-ea"/>
                  <a:ea typeface="+mj-ea"/>
                </a:rPr>
                <a:t>학습에 악영향을 미칠 가능성 있음</a:t>
              </a:r>
              <a:endParaRPr lang="en-US" altLang="ko-KR" sz="1200" b="1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93688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81B2E-1058-8BC9-79EC-A299A7FC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72CB8-EF69-70D7-596F-2DA3FE77BF03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C1573BD-4590-64E4-8B42-9B0D321C2230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7CD8DDE7-15AE-2E6C-C49F-1398001B0C27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44" b="1" dirty="0">
                <a:latin typeface="+mj-lt"/>
              </a:rPr>
              <a:t>EDA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0D46448-0A74-FAB3-FC38-18626B8002AA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AAC6137-A0C7-FA6E-7525-725EE2F9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487" y="1695791"/>
            <a:ext cx="10096500" cy="3746500"/>
          </a:xfrm>
          <a:prstGeom prst="rect">
            <a:avLst/>
          </a:prstGeom>
        </p:spPr>
      </p:pic>
      <p:sp>
        <p:nvSpPr>
          <p:cNvPr id="5" name="부제목 11">
            <a:extLst>
              <a:ext uri="{FF2B5EF4-FFF2-40B4-BE49-F238E27FC236}">
                <a16:creationId xmlns:a16="http://schemas.microsoft.com/office/drawing/2014/main" id="{15F2CE86-7A61-C7A6-D336-A8C8B3EC86F1}"/>
              </a:ext>
            </a:extLst>
          </p:cNvPr>
          <p:cNvSpPr txBox="1"/>
          <p:nvPr/>
        </p:nvSpPr>
        <p:spPr>
          <a:xfrm>
            <a:off x="748868" y="1107411"/>
            <a:ext cx="2841957" cy="506428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600" b="1" dirty="0">
                <a:latin typeface="+mj-ea"/>
                <a:ea typeface="+mj-ea"/>
              </a:rPr>
              <a:t>Segment(Target) </a:t>
            </a:r>
            <a:r>
              <a:rPr lang="ko-KR" altLang="en-US" sz="1600" b="1" dirty="0">
                <a:latin typeface="+mj-ea"/>
                <a:ea typeface="+mj-ea"/>
              </a:rPr>
              <a:t>분포</a:t>
            </a:r>
            <a:endParaRPr lang="en-US" altLang="ko-KR" sz="1600" b="1" dirty="0">
              <a:latin typeface="+mj-ea"/>
              <a:ea typeface="+mj-ea"/>
            </a:endParaRPr>
          </a:p>
        </p:txBody>
      </p:sp>
      <p:sp>
        <p:nvSpPr>
          <p:cNvPr id="9" name="부제목 11">
            <a:extLst>
              <a:ext uri="{FF2B5EF4-FFF2-40B4-BE49-F238E27FC236}">
                <a16:creationId xmlns:a16="http://schemas.microsoft.com/office/drawing/2014/main" id="{703923E2-45FA-4FC3-A4B7-58D9D12F1CF3}"/>
              </a:ext>
            </a:extLst>
          </p:cNvPr>
          <p:cNvSpPr txBox="1"/>
          <p:nvPr/>
        </p:nvSpPr>
        <p:spPr>
          <a:xfrm>
            <a:off x="4408233" y="5431732"/>
            <a:ext cx="3630705" cy="506428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600" b="1" dirty="0">
                <a:latin typeface="+mj-ea"/>
                <a:ea typeface="+mj-ea"/>
              </a:rPr>
              <a:t>Target variable:</a:t>
            </a:r>
            <a:r>
              <a:rPr lang="ko-KR" altLang="en-US" sz="1600" b="1" dirty="0">
                <a:latin typeface="+mj-ea"/>
                <a:ea typeface="+mj-ea"/>
              </a:rPr>
              <a:t> </a:t>
            </a:r>
            <a:r>
              <a:rPr lang="en-US" altLang="ko-KR" sz="1600" b="1" dirty="0">
                <a:latin typeface="+mj-ea"/>
                <a:ea typeface="+mj-ea"/>
              </a:rPr>
              <a:t>Imbalanced classes</a:t>
            </a:r>
          </a:p>
        </p:txBody>
      </p:sp>
    </p:spTree>
    <p:extLst>
      <p:ext uri="{BB962C8B-B14F-4D97-AF65-F5344CB8AC3E}">
        <p14:creationId xmlns:p14="http://schemas.microsoft.com/office/powerpoint/2010/main" val="10932679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157E4-D8A7-18F3-3AD5-22DF0BA3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46A64-7B0B-F1F2-52C6-5269941A9F39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AF63632-5F29-5D10-608B-4EFDFF793CC8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BECFF84C-D746-69FD-6BE0-EB188BF5435E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 err="1">
                <a:latin typeface="+mj-lt"/>
              </a:rPr>
              <a:t>전처리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017EE9E-2C15-0229-740B-9D82ACC02A15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1">
            <a:extLst>
              <a:ext uri="{FF2B5EF4-FFF2-40B4-BE49-F238E27FC236}">
                <a16:creationId xmlns:a16="http://schemas.microsoft.com/office/drawing/2014/main" id="{C941DC9C-88C4-CD24-CB2E-32C40974EAD9}"/>
              </a:ext>
            </a:extLst>
          </p:cNvPr>
          <p:cNvSpPr txBox="1"/>
          <p:nvPr/>
        </p:nvSpPr>
        <p:spPr>
          <a:xfrm>
            <a:off x="914400" y="1397408"/>
            <a:ext cx="2641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1.) </a:t>
            </a:r>
            <a:r>
              <a:rPr lang="ko-KR" altLang="en-US" sz="1733" b="1" dirty="0">
                <a:latin typeface="+mj-ea"/>
                <a:ea typeface="+mj-ea"/>
              </a:rPr>
              <a:t>데이터 병합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1" name="부제목 11">
            <a:extLst>
              <a:ext uri="{FF2B5EF4-FFF2-40B4-BE49-F238E27FC236}">
                <a16:creationId xmlns:a16="http://schemas.microsoft.com/office/drawing/2014/main" id="{7B88EEB4-19EA-BC57-0C53-DD94DBD0EB53}"/>
              </a:ext>
            </a:extLst>
          </p:cNvPr>
          <p:cNvSpPr txBox="1"/>
          <p:nvPr/>
        </p:nvSpPr>
        <p:spPr>
          <a:xfrm>
            <a:off x="1261072" y="1747807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카테고리별 각 </a:t>
            </a:r>
            <a:r>
              <a:rPr lang="en-US" altLang="ko-KR" sz="1333" b="1" dirty="0">
                <a:latin typeface="+mj-ea"/>
                <a:ea typeface="+mj-ea"/>
              </a:rPr>
              <a:t>201807~201812 </a:t>
            </a:r>
            <a:r>
              <a:rPr lang="ko-KR" altLang="en-US" sz="1333" b="1" dirty="0">
                <a:latin typeface="+mj-ea"/>
                <a:ea typeface="+mj-ea"/>
              </a:rPr>
              <a:t>데이터를 병합하여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en-US" altLang="ko-KR" sz="1333" b="1" dirty="0">
                <a:latin typeface="+mj-ea"/>
                <a:ea typeface="+mj-ea"/>
              </a:rPr>
              <a:t>, </a:t>
            </a:r>
            <a:r>
              <a:rPr lang="en-US" altLang="ko-KR" sz="1333" b="1" dirty="0" err="1">
                <a:latin typeface="+mj-ea"/>
                <a:ea typeface="+mj-ea"/>
              </a:rPr>
              <a:t>test.parquet</a:t>
            </a:r>
            <a:r>
              <a:rPr lang="en-US" altLang="ko-KR" sz="1333" b="1" dirty="0">
                <a:latin typeface="+mj-ea"/>
                <a:ea typeface="+mj-ea"/>
              </a:rPr>
              <a:t> </a:t>
            </a:r>
            <a:r>
              <a:rPr lang="ko-KR" altLang="en-US" sz="1333" b="1" dirty="0">
                <a:latin typeface="+mj-ea"/>
                <a:ea typeface="+mj-ea"/>
              </a:rPr>
              <a:t>데이터 파일을 생성함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CE521A69-9DF2-7E5F-90EF-0F18796F16A2}"/>
              </a:ext>
            </a:extLst>
          </p:cNvPr>
          <p:cNvSpPr txBox="1"/>
          <p:nvPr/>
        </p:nvSpPr>
        <p:spPr>
          <a:xfrm>
            <a:off x="1266654" y="2063035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en-US" altLang="ko-KR" sz="1333" b="1" dirty="0">
                <a:latin typeface="+mj-ea"/>
                <a:ea typeface="+mj-ea"/>
              </a:rPr>
              <a:t>: (2400000, 858)</a:t>
            </a:r>
          </a:p>
        </p:txBody>
      </p:sp>
      <p:sp>
        <p:nvSpPr>
          <p:cNvPr id="13" name="부제목 11">
            <a:extLst>
              <a:ext uri="{FF2B5EF4-FFF2-40B4-BE49-F238E27FC236}">
                <a16:creationId xmlns:a16="http://schemas.microsoft.com/office/drawing/2014/main" id="{5883FAE2-5563-FDCA-490B-89B610D6F68A}"/>
              </a:ext>
            </a:extLst>
          </p:cNvPr>
          <p:cNvSpPr txBox="1"/>
          <p:nvPr/>
        </p:nvSpPr>
        <p:spPr>
          <a:xfrm>
            <a:off x="1266653" y="2424305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test.parquet</a:t>
            </a:r>
            <a:r>
              <a:rPr lang="en-US" altLang="ko-KR" sz="1333" b="1" dirty="0">
                <a:latin typeface="+mj-ea"/>
                <a:ea typeface="+mj-ea"/>
              </a:rPr>
              <a:t>: (2400000, 857)</a:t>
            </a:r>
          </a:p>
        </p:txBody>
      </p:sp>
      <p:sp>
        <p:nvSpPr>
          <p:cNvPr id="15" name="부제목 11">
            <a:extLst>
              <a:ext uri="{FF2B5EF4-FFF2-40B4-BE49-F238E27FC236}">
                <a16:creationId xmlns:a16="http://schemas.microsoft.com/office/drawing/2014/main" id="{DC5B4D79-EAFC-6174-6792-FC3035DD1771}"/>
              </a:ext>
            </a:extLst>
          </p:cNvPr>
          <p:cNvSpPr txBox="1"/>
          <p:nvPr/>
        </p:nvSpPr>
        <p:spPr>
          <a:xfrm>
            <a:off x="914400" y="3180487"/>
            <a:ext cx="88900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2.) </a:t>
            </a:r>
            <a:r>
              <a:rPr lang="ko-KR" altLang="en-US" sz="1733" b="1" dirty="0">
                <a:latin typeface="+mj-ea"/>
                <a:ea typeface="+mj-ea"/>
              </a:rPr>
              <a:t>단일 값만 가지는 컬럼들을 제거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7" name="부제목 11">
            <a:extLst>
              <a:ext uri="{FF2B5EF4-FFF2-40B4-BE49-F238E27FC236}">
                <a16:creationId xmlns:a16="http://schemas.microsoft.com/office/drawing/2014/main" id="{8B4A28EE-FF4D-7EE7-D3B0-96396B6F3261}"/>
              </a:ext>
            </a:extLst>
          </p:cNvPr>
          <p:cNvSpPr txBox="1"/>
          <p:nvPr/>
        </p:nvSpPr>
        <p:spPr>
          <a:xfrm>
            <a:off x="1261072" y="3555568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병합된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en-US" altLang="ko-KR" sz="1333" b="1" dirty="0">
                <a:latin typeface="+mj-ea"/>
                <a:ea typeface="+mj-ea"/>
              </a:rPr>
              <a:t>,</a:t>
            </a:r>
            <a:r>
              <a:rPr lang="ko-KR" altLang="en-US" sz="1333" b="1" dirty="0">
                <a:latin typeface="+mj-ea"/>
                <a:ea typeface="+mj-ea"/>
              </a:rPr>
              <a:t> </a:t>
            </a:r>
            <a:r>
              <a:rPr lang="en-US" altLang="ko-KR" sz="1333" b="1" dirty="0" err="1">
                <a:latin typeface="+mj-ea"/>
                <a:ea typeface="+mj-ea"/>
              </a:rPr>
              <a:t>test.parquet</a:t>
            </a:r>
            <a:r>
              <a:rPr lang="ko-KR" altLang="en-US" sz="1333" b="1" dirty="0">
                <a:latin typeface="+mj-ea"/>
                <a:ea typeface="+mj-ea"/>
              </a:rPr>
              <a:t>을 각각 불러들여</a:t>
            </a:r>
            <a:r>
              <a:rPr lang="en-US" altLang="ko-KR" sz="1333" b="1" dirty="0">
                <a:latin typeface="+mj-ea"/>
                <a:ea typeface="+mj-ea"/>
              </a:rPr>
              <a:t>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ko-KR" altLang="en-US" sz="1333" b="1" dirty="0">
                <a:latin typeface="+mj-ea"/>
                <a:ea typeface="+mj-ea"/>
              </a:rPr>
              <a:t>에서 단일 값만 가지는 컬럼들을 추출</a:t>
            </a:r>
            <a:r>
              <a:rPr lang="en-US" altLang="ko-KR" sz="1333" b="1" dirty="0">
                <a:latin typeface="+mj-ea"/>
                <a:ea typeface="+mj-ea"/>
              </a:rPr>
              <a:t>(</a:t>
            </a:r>
            <a:r>
              <a:rPr lang="ko-KR" altLang="en-US" sz="1333" b="1" dirty="0">
                <a:latin typeface="+mj-ea"/>
                <a:ea typeface="+mj-ea"/>
              </a:rPr>
              <a:t>총 </a:t>
            </a:r>
            <a:r>
              <a:rPr lang="en-US" altLang="ko-KR" sz="1333" b="1" dirty="0">
                <a:latin typeface="+mj-ea"/>
                <a:ea typeface="+mj-ea"/>
              </a:rPr>
              <a:t>108</a:t>
            </a:r>
            <a:r>
              <a:rPr lang="ko-KR" altLang="en-US" sz="1333" b="1" dirty="0">
                <a:latin typeface="+mj-ea"/>
                <a:ea typeface="+mj-ea"/>
              </a:rPr>
              <a:t>개 추출</a:t>
            </a:r>
            <a:r>
              <a:rPr lang="en-US" altLang="ko-KR" sz="1333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18" name="부제목 11">
            <a:extLst>
              <a:ext uri="{FF2B5EF4-FFF2-40B4-BE49-F238E27FC236}">
                <a16:creationId xmlns:a16="http://schemas.microsoft.com/office/drawing/2014/main" id="{1527E154-EF22-ACE2-8398-685B340AEF24}"/>
              </a:ext>
            </a:extLst>
          </p:cNvPr>
          <p:cNvSpPr txBox="1"/>
          <p:nvPr/>
        </p:nvSpPr>
        <p:spPr>
          <a:xfrm>
            <a:off x="1273003" y="4360681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en-US" altLang="ko-KR" sz="1333" b="1" dirty="0">
                <a:latin typeface="+mj-ea"/>
                <a:ea typeface="+mj-ea"/>
              </a:rPr>
              <a:t>: (2400000, 750)</a:t>
            </a:r>
          </a:p>
        </p:txBody>
      </p:sp>
      <p:sp>
        <p:nvSpPr>
          <p:cNvPr id="20" name="부제목 11">
            <a:extLst>
              <a:ext uri="{FF2B5EF4-FFF2-40B4-BE49-F238E27FC236}">
                <a16:creationId xmlns:a16="http://schemas.microsoft.com/office/drawing/2014/main" id="{C9108A47-4B4D-50CA-6314-7C804EAFE833}"/>
              </a:ext>
            </a:extLst>
          </p:cNvPr>
          <p:cNvSpPr txBox="1"/>
          <p:nvPr/>
        </p:nvSpPr>
        <p:spPr>
          <a:xfrm>
            <a:off x="1282528" y="4795547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test.parquet</a:t>
            </a:r>
            <a:r>
              <a:rPr lang="en-US" altLang="ko-KR" sz="1333" b="1" dirty="0">
                <a:latin typeface="+mj-ea"/>
                <a:ea typeface="+mj-ea"/>
              </a:rPr>
              <a:t>: (2400000, 749)</a:t>
            </a:r>
          </a:p>
        </p:txBody>
      </p:sp>
      <p:sp>
        <p:nvSpPr>
          <p:cNvPr id="21" name="부제목 11">
            <a:extLst>
              <a:ext uri="{FF2B5EF4-FFF2-40B4-BE49-F238E27FC236}">
                <a16:creationId xmlns:a16="http://schemas.microsoft.com/office/drawing/2014/main" id="{E24CB7E2-73B8-2433-AB85-1628883B0680}"/>
              </a:ext>
            </a:extLst>
          </p:cNvPr>
          <p:cNvSpPr txBox="1"/>
          <p:nvPr/>
        </p:nvSpPr>
        <p:spPr>
          <a:xfrm>
            <a:off x="1273003" y="3991670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추출된 컬럼들을 기반으로 </a:t>
            </a:r>
            <a:r>
              <a:rPr lang="en-US" altLang="ko-KR" sz="1333" b="1" dirty="0" err="1">
                <a:latin typeface="+mj-ea"/>
                <a:ea typeface="+mj-ea"/>
              </a:rPr>
              <a:t>train.parquet</a:t>
            </a:r>
            <a:r>
              <a:rPr lang="en-US" altLang="ko-KR" sz="1333" b="1" dirty="0">
                <a:latin typeface="+mj-ea"/>
                <a:ea typeface="+mj-ea"/>
              </a:rPr>
              <a:t>, </a:t>
            </a:r>
            <a:r>
              <a:rPr lang="en-US" altLang="ko-KR" sz="1333" b="1" dirty="0" err="1">
                <a:latin typeface="+mj-ea"/>
                <a:ea typeface="+mj-ea"/>
              </a:rPr>
              <a:t>test.parqeuet</a:t>
            </a:r>
            <a:r>
              <a:rPr lang="ko-KR" altLang="en-US" sz="1333" b="1" dirty="0">
                <a:latin typeface="+mj-ea"/>
                <a:ea typeface="+mj-ea"/>
              </a:rPr>
              <a:t>에서 </a:t>
            </a:r>
            <a:r>
              <a:rPr lang="en-US" altLang="ko-KR" sz="1333" b="1" dirty="0">
                <a:latin typeface="+mj-ea"/>
                <a:ea typeface="+mj-ea"/>
              </a:rPr>
              <a:t>drop </a:t>
            </a:r>
            <a:r>
              <a:rPr lang="ko-KR" altLang="en-US" sz="1333" b="1" dirty="0">
                <a:latin typeface="+mj-ea"/>
                <a:ea typeface="+mj-ea"/>
              </a:rPr>
              <a:t>하였음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22" name="부제목 11">
            <a:extLst>
              <a:ext uri="{FF2B5EF4-FFF2-40B4-BE49-F238E27FC236}">
                <a16:creationId xmlns:a16="http://schemas.microsoft.com/office/drawing/2014/main" id="{045AE2BE-D7E6-855E-FB96-EF8C55037A2C}"/>
              </a:ext>
            </a:extLst>
          </p:cNvPr>
          <p:cNvSpPr txBox="1"/>
          <p:nvPr/>
        </p:nvSpPr>
        <p:spPr>
          <a:xfrm>
            <a:off x="1292053" y="5164557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train_filtered.parquet</a:t>
            </a:r>
            <a:r>
              <a:rPr lang="en-US" altLang="ko-KR" sz="1333" b="1" dirty="0">
                <a:latin typeface="+mj-ea"/>
                <a:ea typeface="+mj-ea"/>
              </a:rPr>
              <a:t>, </a:t>
            </a:r>
            <a:r>
              <a:rPr lang="en-US" altLang="ko-KR" sz="1333" b="1" dirty="0" err="1">
                <a:latin typeface="+mj-ea"/>
                <a:ea typeface="+mj-ea"/>
              </a:rPr>
              <a:t>test_filtered.parquet</a:t>
            </a:r>
            <a:r>
              <a:rPr lang="ko-KR" altLang="en-US" sz="1333" b="1" dirty="0">
                <a:latin typeface="+mj-ea"/>
                <a:ea typeface="+mj-ea"/>
              </a:rPr>
              <a:t>으로 다시 저장함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1347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E6145-BF02-8B23-B32C-E607B6D6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35DE5D-77A5-D042-AC83-9CF1D15EEC46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055AACF-693C-9B60-22FF-F1EA4FFB86B8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193FAD75-C389-A640-31F9-133A82199AE5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 err="1">
                <a:latin typeface="+mj-lt"/>
              </a:rPr>
              <a:t>전처리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4C2F786-EFBE-8AF1-E84C-CCB2669C158C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1">
            <a:extLst>
              <a:ext uri="{FF2B5EF4-FFF2-40B4-BE49-F238E27FC236}">
                <a16:creationId xmlns:a16="http://schemas.microsoft.com/office/drawing/2014/main" id="{0F60320E-6C89-965A-E749-3F9AEA633ADD}"/>
              </a:ext>
            </a:extLst>
          </p:cNvPr>
          <p:cNvSpPr txBox="1"/>
          <p:nvPr/>
        </p:nvSpPr>
        <p:spPr>
          <a:xfrm>
            <a:off x="914400" y="1627021"/>
            <a:ext cx="4165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3.) </a:t>
            </a:r>
            <a:r>
              <a:rPr lang="ko-KR" altLang="en-US" sz="1733" b="1" dirty="0">
                <a:latin typeface="+mj-ea"/>
                <a:ea typeface="+mj-ea"/>
              </a:rPr>
              <a:t>메모리 사용량 최소화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1" name="부제목 11">
            <a:extLst>
              <a:ext uri="{FF2B5EF4-FFF2-40B4-BE49-F238E27FC236}">
                <a16:creationId xmlns:a16="http://schemas.microsoft.com/office/drawing/2014/main" id="{3E1E14BD-F18B-5FA4-CC02-D731E3FEB284}"/>
              </a:ext>
            </a:extLst>
          </p:cNvPr>
          <p:cNvSpPr txBox="1"/>
          <p:nvPr/>
        </p:nvSpPr>
        <p:spPr>
          <a:xfrm>
            <a:off x="1261072" y="1977420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train_filtred.parquet</a:t>
            </a:r>
            <a:r>
              <a:rPr lang="en-US" altLang="ko-KR" sz="1333" b="1" dirty="0">
                <a:latin typeface="+mj-ea"/>
                <a:ea typeface="+mj-ea"/>
              </a:rPr>
              <a:t>, </a:t>
            </a:r>
            <a:r>
              <a:rPr lang="en-US" altLang="ko-KR" sz="1333" b="1" dirty="0" err="1">
                <a:latin typeface="+mj-ea"/>
                <a:ea typeface="+mj-ea"/>
              </a:rPr>
              <a:t>test_filtered.parquet</a:t>
            </a:r>
            <a:r>
              <a:rPr lang="ko-KR" altLang="en-US" sz="1333" b="1" dirty="0">
                <a:latin typeface="+mj-ea"/>
                <a:ea typeface="+mj-ea"/>
              </a:rPr>
              <a:t>를 데이터 프레임으로 다시 불러옴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F65FC767-F467-DFBF-B1EF-81CF0911A3D4}"/>
              </a:ext>
            </a:extLst>
          </p:cNvPr>
          <p:cNvSpPr txBox="1"/>
          <p:nvPr/>
        </p:nvSpPr>
        <p:spPr>
          <a:xfrm>
            <a:off x="1266653" y="2292648"/>
            <a:ext cx="9909347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train_colums_type</a:t>
            </a:r>
            <a:r>
              <a:rPr lang="en-US" altLang="ko-KR" sz="1333" b="1" dirty="0">
                <a:latin typeface="+mj-ea"/>
                <a:ea typeface="+mj-ea"/>
              </a:rPr>
              <a:t>()</a:t>
            </a:r>
            <a:r>
              <a:rPr lang="ko-KR" altLang="en-US" sz="1333" b="1" dirty="0">
                <a:latin typeface="+mj-ea"/>
                <a:ea typeface="+mj-ea"/>
              </a:rPr>
              <a:t> 함수</a:t>
            </a:r>
            <a:r>
              <a:rPr lang="en-US" altLang="ko-KR" sz="1333" b="1" dirty="0">
                <a:latin typeface="+mj-ea"/>
                <a:ea typeface="+mj-ea"/>
              </a:rPr>
              <a:t>(</a:t>
            </a:r>
            <a:r>
              <a:rPr lang="ko-KR" altLang="en-US" sz="1333" b="1" dirty="0">
                <a:latin typeface="+mj-ea"/>
                <a:ea typeface="+mj-ea"/>
              </a:rPr>
              <a:t>코드 참고</a:t>
            </a:r>
            <a:r>
              <a:rPr lang="en-US" altLang="ko-KR" sz="1333" b="1" dirty="0">
                <a:latin typeface="+mj-ea"/>
                <a:ea typeface="+mj-ea"/>
              </a:rPr>
              <a:t>)</a:t>
            </a:r>
            <a:r>
              <a:rPr lang="ko-KR" altLang="en-US" sz="1333" b="1" dirty="0">
                <a:latin typeface="+mj-ea"/>
                <a:ea typeface="+mj-ea"/>
              </a:rPr>
              <a:t>로부터 데이터 프레임의 각 컬럼들의 데이터 타입을 변환하여 메모리 사용량 최소화</a:t>
            </a:r>
            <a:endParaRPr lang="en-US" altLang="ko-KR" sz="1333" b="1" dirty="0">
              <a:latin typeface="+mj-ea"/>
              <a:ea typeface="+mj-ea"/>
            </a:endParaRPr>
          </a:p>
        </p:txBody>
      </p:sp>
      <p:sp>
        <p:nvSpPr>
          <p:cNvPr id="15" name="부제목 11">
            <a:extLst>
              <a:ext uri="{FF2B5EF4-FFF2-40B4-BE49-F238E27FC236}">
                <a16:creationId xmlns:a16="http://schemas.microsoft.com/office/drawing/2014/main" id="{D6C8241B-5704-61E1-26EB-B6BA72569A16}"/>
              </a:ext>
            </a:extLst>
          </p:cNvPr>
          <p:cNvSpPr txBox="1"/>
          <p:nvPr/>
        </p:nvSpPr>
        <p:spPr>
          <a:xfrm>
            <a:off x="914400" y="3410100"/>
            <a:ext cx="88900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4.) Null </a:t>
            </a:r>
            <a:r>
              <a:rPr lang="ko-KR" altLang="en-US" sz="1733" b="1" dirty="0">
                <a:latin typeface="+mj-ea"/>
                <a:ea typeface="+mj-ea"/>
              </a:rPr>
              <a:t>값을 가지는 컬럼들 모두 제거</a:t>
            </a:r>
            <a:endParaRPr lang="en-US" altLang="ko-KR" sz="1733" b="1" dirty="0">
              <a:latin typeface="+mj-ea"/>
              <a:ea typeface="+mj-ea"/>
            </a:endParaRPr>
          </a:p>
        </p:txBody>
      </p:sp>
      <p:sp>
        <p:nvSpPr>
          <p:cNvPr id="17" name="부제목 11">
            <a:extLst>
              <a:ext uri="{FF2B5EF4-FFF2-40B4-BE49-F238E27FC236}">
                <a16:creationId xmlns:a16="http://schemas.microsoft.com/office/drawing/2014/main" id="{5008F3E5-3F4B-4141-E35B-AD1B772658A8}"/>
              </a:ext>
            </a:extLst>
          </p:cNvPr>
          <p:cNvSpPr txBox="1"/>
          <p:nvPr/>
        </p:nvSpPr>
        <p:spPr>
          <a:xfrm>
            <a:off x="1261072" y="3785181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Null </a:t>
            </a:r>
            <a:r>
              <a:rPr lang="ko-KR" altLang="en-US" sz="1333" b="1" dirty="0">
                <a:latin typeface="+mj-ea"/>
                <a:ea typeface="+mj-ea"/>
              </a:rPr>
              <a:t>적어도 한 개 이상을 가지는 컬럼이면 제거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3" name="부제목 11">
            <a:extLst>
              <a:ext uri="{FF2B5EF4-FFF2-40B4-BE49-F238E27FC236}">
                <a16:creationId xmlns:a16="http://schemas.microsoft.com/office/drawing/2014/main" id="{A1386893-7E9F-953F-DB41-F99487D4AC08}"/>
              </a:ext>
            </a:extLst>
          </p:cNvPr>
          <p:cNvSpPr txBox="1"/>
          <p:nvPr/>
        </p:nvSpPr>
        <p:spPr>
          <a:xfrm>
            <a:off x="1628775" y="2651029"/>
            <a:ext cx="9909347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int64 </a:t>
            </a:r>
            <a:r>
              <a:rPr lang="ko-KR" altLang="en-US" sz="1333" b="1" dirty="0">
                <a:solidFill>
                  <a:srgbClr val="171717"/>
                </a:solidFill>
                <a:latin typeface="InterVariable"/>
              </a:rPr>
              <a:t>→ </a:t>
            </a:r>
            <a:r>
              <a:rPr lang="en-US" altLang="ko-KR" sz="1333" b="1" dirty="0">
                <a:latin typeface="+mj-ea"/>
                <a:ea typeface="+mj-ea"/>
              </a:rPr>
              <a:t>int32, float64</a:t>
            </a:r>
            <a:r>
              <a:rPr lang="ko-KR" altLang="en-US" sz="1333" b="1" dirty="0">
                <a:solidFill>
                  <a:srgbClr val="171717"/>
                </a:solidFill>
                <a:latin typeface="InterVariable"/>
              </a:rPr>
              <a:t> →  </a:t>
            </a:r>
            <a:r>
              <a:rPr lang="en-US" altLang="ko-KR" sz="1333" b="1" dirty="0">
                <a:latin typeface="+mj-ea"/>
                <a:ea typeface="+mj-ea"/>
              </a:rPr>
              <a:t>float32</a:t>
            </a:r>
          </a:p>
        </p:txBody>
      </p:sp>
      <p:sp>
        <p:nvSpPr>
          <p:cNvPr id="4" name="부제목 11">
            <a:extLst>
              <a:ext uri="{FF2B5EF4-FFF2-40B4-BE49-F238E27FC236}">
                <a16:creationId xmlns:a16="http://schemas.microsoft.com/office/drawing/2014/main" id="{98733A62-7D24-9ECB-3A29-500C9FB3B497}"/>
              </a:ext>
            </a:extLst>
          </p:cNvPr>
          <p:cNvSpPr txBox="1"/>
          <p:nvPr/>
        </p:nvSpPr>
        <p:spPr>
          <a:xfrm>
            <a:off x="1261072" y="4866902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[</a:t>
            </a:r>
            <a:r>
              <a:rPr lang="ko-KR" altLang="en-US" sz="1333" b="1" dirty="0">
                <a:latin typeface="+mj-ea"/>
                <a:ea typeface="+mj-ea"/>
              </a:rPr>
              <a:t>참고</a:t>
            </a:r>
            <a:r>
              <a:rPr lang="en-US" altLang="ko-KR" sz="1333" b="1" dirty="0">
                <a:latin typeface="+mj-ea"/>
                <a:ea typeface="+mj-ea"/>
              </a:rPr>
              <a:t>] </a:t>
            </a:r>
            <a:r>
              <a:rPr lang="ko-KR" altLang="en-US" sz="1333" b="1" dirty="0">
                <a:latin typeface="+mj-ea"/>
                <a:ea typeface="+mj-ea"/>
              </a:rPr>
              <a:t>평균 대치</a:t>
            </a:r>
            <a:r>
              <a:rPr lang="en-US" altLang="ko-KR" sz="1333" b="1" dirty="0">
                <a:latin typeface="+mj-ea"/>
                <a:ea typeface="+mj-ea"/>
              </a:rPr>
              <a:t>, 0</a:t>
            </a:r>
            <a:r>
              <a:rPr lang="ko-KR" altLang="en-US" sz="1333" b="1" dirty="0">
                <a:latin typeface="+mj-ea"/>
                <a:ea typeface="+mj-ea"/>
              </a:rPr>
              <a:t> 대치</a:t>
            </a:r>
            <a:r>
              <a:rPr lang="en-US" altLang="ko-KR" sz="1333" b="1" dirty="0">
                <a:latin typeface="+mj-ea"/>
                <a:ea typeface="+mj-ea"/>
              </a:rPr>
              <a:t> </a:t>
            </a:r>
            <a:r>
              <a:rPr lang="ko-KR" altLang="en-US" sz="1333" b="1" dirty="0">
                <a:latin typeface="+mj-ea"/>
                <a:ea typeface="+mj-ea"/>
              </a:rPr>
              <a:t>등의 여러 기본 </a:t>
            </a:r>
            <a:r>
              <a:rPr lang="ko-KR" altLang="en-US" sz="1333" b="1" dirty="0" err="1">
                <a:latin typeface="+mj-ea"/>
                <a:ea typeface="+mj-ea"/>
              </a:rPr>
              <a:t>결측치</a:t>
            </a:r>
            <a:r>
              <a:rPr lang="ko-KR" altLang="en-US" sz="1333" b="1" dirty="0">
                <a:latin typeface="+mj-ea"/>
                <a:ea typeface="+mj-ea"/>
              </a:rPr>
              <a:t> 처리 기법을 활용하였으나</a:t>
            </a:r>
            <a:r>
              <a:rPr lang="en-US" altLang="ko-KR" sz="1333" b="1" dirty="0">
                <a:latin typeface="+mj-ea"/>
                <a:ea typeface="+mj-ea"/>
              </a:rPr>
              <a:t>, drop </a:t>
            </a:r>
            <a:r>
              <a:rPr lang="ko-KR" altLang="en-US" sz="1333" b="1" dirty="0">
                <a:latin typeface="+mj-ea"/>
                <a:ea typeface="+mj-ea"/>
              </a:rPr>
              <a:t>하는 것이 성능이 좋았음</a:t>
            </a:r>
            <a:r>
              <a:rPr lang="en-US" altLang="ko-KR" sz="1333" b="1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부제목 11">
            <a:extLst>
              <a:ext uri="{FF2B5EF4-FFF2-40B4-BE49-F238E27FC236}">
                <a16:creationId xmlns:a16="http://schemas.microsoft.com/office/drawing/2014/main" id="{7CE27137-DB35-1623-1971-9F9ABBA1B795}"/>
              </a:ext>
            </a:extLst>
          </p:cNvPr>
          <p:cNvSpPr txBox="1"/>
          <p:nvPr/>
        </p:nvSpPr>
        <p:spPr>
          <a:xfrm>
            <a:off x="1266654" y="4143428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train_filtred.parquet</a:t>
            </a:r>
            <a:r>
              <a:rPr lang="en-US" altLang="ko-KR" sz="1333" b="1" dirty="0">
                <a:latin typeface="+mj-ea"/>
                <a:ea typeface="+mj-ea"/>
              </a:rPr>
              <a:t>: (2400000, 719) </a:t>
            </a:r>
          </a:p>
        </p:txBody>
      </p:sp>
      <p:sp>
        <p:nvSpPr>
          <p:cNvPr id="6" name="부제목 11">
            <a:extLst>
              <a:ext uri="{FF2B5EF4-FFF2-40B4-BE49-F238E27FC236}">
                <a16:creationId xmlns:a16="http://schemas.microsoft.com/office/drawing/2014/main" id="{3BB04BA9-C65F-6317-29F6-906502D9ADE9}"/>
              </a:ext>
            </a:extLst>
          </p:cNvPr>
          <p:cNvSpPr txBox="1"/>
          <p:nvPr/>
        </p:nvSpPr>
        <p:spPr>
          <a:xfrm>
            <a:off x="1272237" y="4478233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train_filtred.parquet</a:t>
            </a:r>
            <a:r>
              <a:rPr lang="en-US" altLang="ko-KR" sz="1333" b="1" dirty="0">
                <a:latin typeface="+mj-ea"/>
                <a:ea typeface="+mj-ea"/>
              </a:rPr>
              <a:t>: (2400000, 718) </a:t>
            </a:r>
          </a:p>
        </p:txBody>
      </p:sp>
    </p:spTree>
    <p:extLst>
      <p:ext uri="{BB962C8B-B14F-4D97-AF65-F5344CB8AC3E}">
        <p14:creationId xmlns:p14="http://schemas.microsoft.com/office/powerpoint/2010/main" val="18012702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CD53E-5913-DBA7-0251-3D1DE26D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22FD46-221F-EFFD-A262-BE31EC7A09A0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35F58FA-DB29-D9C9-E979-D07CB1C912E1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E97AC043-FE06-6ECD-B5EE-D0C1AFBB27D7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 err="1">
                <a:latin typeface="+mj-lt"/>
              </a:rPr>
              <a:t>전처리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C3AE6B7-DEE2-B81D-93D6-3B2CAA952A74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1">
            <a:extLst>
              <a:ext uri="{FF2B5EF4-FFF2-40B4-BE49-F238E27FC236}">
                <a16:creationId xmlns:a16="http://schemas.microsoft.com/office/drawing/2014/main" id="{E4CB2092-2E66-A750-1C85-ED222FCAB0C6}"/>
              </a:ext>
            </a:extLst>
          </p:cNvPr>
          <p:cNvSpPr txBox="1"/>
          <p:nvPr/>
        </p:nvSpPr>
        <p:spPr>
          <a:xfrm>
            <a:off x="863600" y="1357605"/>
            <a:ext cx="4165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5.) </a:t>
            </a:r>
            <a:r>
              <a:rPr lang="ko-KR" altLang="en-US" sz="1733" b="1" dirty="0">
                <a:latin typeface="+mj-ea"/>
                <a:ea typeface="+mj-ea"/>
              </a:rPr>
              <a:t>불균형 분포를 가진 컬럼들 제거</a:t>
            </a:r>
            <a:endParaRPr lang="en-US" altLang="ko-KR" sz="1733" b="1" dirty="0">
              <a:latin typeface="+mj-ea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594439-D8C0-C416-113A-87E16A04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458" y="3429000"/>
            <a:ext cx="2378710" cy="2356345"/>
          </a:xfrm>
          <a:prstGeom prst="rect">
            <a:avLst/>
          </a:prstGeom>
        </p:spPr>
      </p:pic>
      <p:sp>
        <p:nvSpPr>
          <p:cNvPr id="9" name="부제목 11">
            <a:extLst>
              <a:ext uri="{FF2B5EF4-FFF2-40B4-BE49-F238E27FC236}">
                <a16:creationId xmlns:a16="http://schemas.microsoft.com/office/drawing/2014/main" id="{B5DF67F0-DF8C-07BB-E689-14E22AAF1CD3}"/>
              </a:ext>
            </a:extLst>
          </p:cNvPr>
          <p:cNvSpPr txBox="1"/>
          <p:nvPr/>
        </p:nvSpPr>
        <p:spPr>
          <a:xfrm>
            <a:off x="9160458" y="5785345"/>
            <a:ext cx="2457039" cy="304801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1200" b="1" dirty="0">
                <a:latin typeface="+mj-ea"/>
                <a:ea typeface="+mj-ea"/>
              </a:rPr>
              <a:t>EDA </a:t>
            </a:r>
            <a:r>
              <a:rPr lang="ko-KR" altLang="en-US" sz="1200" b="1" dirty="0">
                <a:latin typeface="+mj-ea"/>
                <a:ea typeface="+mj-ea"/>
              </a:rPr>
              <a:t>참고</a:t>
            </a:r>
            <a:r>
              <a:rPr lang="en-US" altLang="ko-KR" sz="1200" b="1" dirty="0">
                <a:latin typeface="+mj-ea"/>
                <a:ea typeface="+mj-ea"/>
              </a:rPr>
              <a:t>.(page-4)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CA8BEE3-A10B-3AB7-355E-8868BEBF3BAB}"/>
              </a:ext>
            </a:extLst>
          </p:cNvPr>
          <p:cNvGraphicFramePr>
            <a:graphicFrameLocks noGrp="1"/>
          </p:cNvGraphicFramePr>
          <p:nvPr/>
        </p:nvGraphicFramePr>
        <p:xfrm>
          <a:off x="841375" y="1884160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매각잔액</a:t>
                      </a:r>
                      <a:r>
                        <a:rPr lang="en-US" altLang="ko-KR" sz="800" dirty="0"/>
                        <a:t>_B1M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46708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6D8AEE4-A5F5-072A-7A86-19BAF1D9B64D}"/>
              </a:ext>
            </a:extLst>
          </p:cNvPr>
          <p:cNvGraphicFramePr>
            <a:graphicFrameLocks noGrp="1"/>
          </p:cNvGraphicFramePr>
          <p:nvPr/>
        </p:nvGraphicFramePr>
        <p:xfrm>
          <a:off x="841375" y="2956629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승인거절건수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입력오류</a:t>
                      </a:r>
                      <a:r>
                        <a:rPr lang="en-US" altLang="ko-KR" sz="800" dirty="0"/>
                        <a:t>_R3M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818CF6-34EF-8C82-4269-5DF00849070C}"/>
              </a:ext>
            </a:extLst>
          </p:cNvPr>
          <p:cNvGraphicFramePr>
            <a:graphicFrameLocks noGrp="1"/>
          </p:cNvGraphicFramePr>
          <p:nvPr/>
        </p:nvGraphicFramePr>
        <p:xfrm>
          <a:off x="841375" y="4029099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신청건수</a:t>
                      </a:r>
                      <a:r>
                        <a:rPr lang="en-US" altLang="ko-KR" sz="800" dirty="0"/>
                        <a:t>_ATM_CL_B0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74662E3-6DB7-8BDD-6ADE-26387E46D5C2}"/>
              </a:ext>
            </a:extLst>
          </p:cNvPr>
          <p:cNvGraphicFramePr>
            <a:graphicFrameLocks noGrp="1"/>
          </p:cNvGraphicFramePr>
          <p:nvPr/>
        </p:nvGraphicFramePr>
        <p:xfrm>
          <a:off x="6388488" y="1884160"/>
          <a:ext cx="2368740" cy="20963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연체잔액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 err="1"/>
                        <a:t>대환론</a:t>
                      </a:r>
                      <a:r>
                        <a:rPr lang="en-US" altLang="ko-KR" sz="800" dirty="0"/>
                        <a:t>_B0M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239994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27479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27348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16485035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27752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4594231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27018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6040789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27108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99233817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27663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55110747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905A72A-559C-F383-A5BD-68D0F2B93FFE}"/>
              </a:ext>
            </a:extLst>
          </p:cNvPr>
          <p:cNvGraphicFramePr>
            <a:graphicFrameLocks noGrp="1"/>
          </p:cNvGraphicFramePr>
          <p:nvPr/>
        </p:nvGraphicFramePr>
        <p:xfrm>
          <a:off x="3613344" y="1884160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컨택건수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부대서비스</a:t>
                      </a:r>
                      <a:r>
                        <a:rPr lang="en-US" altLang="ko-KR" sz="800" dirty="0"/>
                        <a:t>_TM_B0M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05C779F-FDC8-2EA0-0C0B-47D07A8D84A3}"/>
              </a:ext>
            </a:extLst>
          </p:cNvPr>
          <p:cNvGraphicFramePr>
            <a:graphicFrameLocks noGrp="1"/>
          </p:cNvGraphicFramePr>
          <p:nvPr/>
        </p:nvGraphicFramePr>
        <p:xfrm>
          <a:off x="3613344" y="2956629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할부건수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무이자</a:t>
                      </a:r>
                      <a:r>
                        <a:rPr lang="en-US" altLang="ko-KR" sz="800" dirty="0"/>
                        <a:t>_14M_R12M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2399997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3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7AAF0A4E-953E-10EF-96E1-F833ED500BF0}"/>
              </a:ext>
            </a:extLst>
          </p:cNvPr>
          <p:cNvGraphicFramePr>
            <a:graphicFrameLocks noGrp="1"/>
          </p:cNvGraphicFramePr>
          <p:nvPr/>
        </p:nvGraphicFramePr>
        <p:xfrm>
          <a:off x="3613344" y="4022421"/>
          <a:ext cx="2368740" cy="77554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4370">
                  <a:extLst>
                    <a:ext uri="{9D8B030D-6E8A-4147-A177-3AD203B41FA5}">
                      <a16:colId xmlns:a16="http://schemas.microsoft.com/office/drawing/2014/main" val="1653674747"/>
                    </a:ext>
                  </a:extLst>
                </a:gridCol>
                <a:gridCol w="1184370">
                  <a:extLst>
                    <a:ext uri="{9D8B030D-6E8A-4147-A177-3AD203B41FA5}">
                      <a16:colId xmlns:a16="http://schemas.microsoft.com/office/drawing/2014/main" val="452700049"/>
                    </a:ext>
                  </a:extLst>
                </a:gridCol>
              </a:tblGrid>
              <a:tr h="24722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할부건수</a:t>
                      </a:r>
                      <a:r>
                        <a:rPr lang="en-US" altLang="ko-KR" sz="800" dirty="0"/>
                        <a:t>_</a:t>
                      </a:r>
                      <a:r>
                        <a:rPr lang="ko-KR" altLang="en-US" sz="800" dirty="0"/>
                        <a:t>무이자</a:t>
                      </a:r>
                      <a:r>
                        <a:rPr lang="en-US" altLang="ko-KR" sz="800" dirty="0"/>
                        <a:t>_14M_R12M</a:t>
                      </a:r>
                      <a:endParaRPr lang="ko-KR" altLang="en-US" sz="800" dirty="0"/>
                    </a:p>
                  </a:txBody>
                  <a:tcPr marL="60960" marR="60960" marT="30480" marB="3048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38537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0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2399999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70144576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4249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/>
                        <a:t>1</a:t>
                      </a:r>
                      <a:endParaRPr lang="ko-KR" altLang="en-US" sz="1300" b="1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915374869"/>
                  </a:ext>
                </a:extLst>
              </a:tr>
            </a:tbl>
          </a:graphicData>
        </a:graphic>
      </p:graphicFrame>
      <p:sp>
        <p:nvSpPr>
          <p:cNvPr id="25" name="부제목 11">
            <a:extLst>
              <a:ext uri="{FF2B5EF4-FFF2-40B4-BE49-F238E27FC236}">
                <a16:creationId xmlns:a16="http://schemas.microsoft.com/office/drawing/2014/main" id="{3DB9E1B9-C17A-6596-5DED-FA81199C6649}"/>
              </a:ext>
            </a:extLst>
          </p:cNvPr>
          <p:cNvSpPr txBox="1"/>
          <p:nvPr/>
        </p:nvSpPr>
        <p:spPr>
          <a:xfrm>
            <a:off x="924119" y="4978401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train_filtred.parquet</a:t>
            </a:r>
            <a:r>
              <a:rPr lang="en-US" altLang="ko-KR" sz="1333" b="1" dirty="0">
                <a:latin typeface="+mj-ea"/>
                <a:ea typeface="+mj-ea"/>
              </a:rPr>
              <a:t>: (2400000, 712) </a:t>
            </a:r>
          </a:p>
        </p:txBody>
      </p:sp>
      <p:sp>
        <p:nvSpPr>
          <p:cNvPr id="26" name="부제목 11">
            <a:extLst>
              <a:ext uri="{FF2B5EF4-FFF2-40B4-BE49-F238E27FC236}">
                <a16:creationId xmlns:a16="http://schemas.microsoft.com/office/drawing/2014/main" id="{0A3E0858-81A9-91F9-0492-C12FCCB9BE19}"/>
              </a:ext>
            </a:extLst>
          </p:cNvPr>
          <p:cNvSpPr txBox="1"/>
          <p:nvPr/>
        </p:nvSpPr>
        <p:spPr>
          <a:xfrm>
            <a:off x="929702" y="5313206"/>
            <a:ext cx="9664275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en-US" altLang="ko-KR" sz="1333" b="1" dirty="0" err="1">
                <a:latin typeface="+mj-ea"/>
                <a:ea typeface="+mj-ea"/>
              </a:rPr>
              <a:t>train_filtred.parquet</a:t>
            </a:r>
            <a:r>
              <a:rPr lang="en-US" altLang="ko-KR" sz="1333" b="1" dirty="0">
                <a:latin typeface="+mj-ea"/>
                <a:ea typeface="+mj-ea"/>
              </a:rPr>
              <a:t>: (2400000, 711) </a:t>
            </a:r>
          </a:p>
        </p:txBody>
      </p:sp>
    </p:spTree>
    <p:extLst>
      <p:ext uri="{BB962C8B-B14F-4D97-AF65-F5344CB8AC3E}">
        <p14:creationId xmlns:p14="http://schemas.microsoft.com/office/powerpoint/2010/main" val="29322042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B7E53-DAE1-A242-4FA9-DEE9C1120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071BC7-923F-B412-03AC-7BDB4A4A8B99}"/>
              </a:ext>
            </a:extLst>
          </p:cNvPr>
          <p:cNvSpPr/>
          <p:nvPr/>
        </p:nvSpPr>
        <p:spPr>
          <a:xfrm>
            <a:off x="488114" y="274076"/>
            <a:ext cx="260754" cy="572099"/>
          </a:xfrm>
          <a:prstGeom prst="rect">
            <a:avLst/>
          </a:prstGeom>
          <a:solidFill>
            <a:schemeClr val="bg1">
              <a:lumMod val="50000"/>
            </a:schemeClr>
          </a:solidFill>
          <a:ln cap="sq">
            <a:noFill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758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129035D-BB41-2D44-CED7-B7AE4C5C44F8}"/>
              </a:ext>
            </a:extLst>
          </p:cNvPr>
          <p:cNvCxnSpPr>
            <a:cxnSpLocks/>
          </p:cNvCxnSpPr>
          <p:nvPr/>
        </p:nvCxnSpPr>
        <p:spPr>
          <a:xfrm>
            <a:off x="618490" y="6324600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부제목 11">
            <a:extLst>
              <a:ext uri="{FF2B5EF4-FFF2-40B4-BE49-F238E27FC236}">
                <a16:creationId xmlns:a16="http://schemas.microsoft.com/office/drawing/2014/main" id="{1E1E7844-1E4D-B691-43E6-478B223586EA}"/>
              </a:ext>
            </a:extLst>
          </p:cNvPr>
          <p:cNvSpPr txBox="1"/>
          <p:nvPr/>
        </p:nvSpPr>
        <p:spPr>
          <a:xfrm>
            <a:off x="748921" y="419059"/>
            <a:ext cx="876679" cy="474719"/>
          </a:xfrm>
          <a:prstGeom prst="rect">
            <a:avLst/>
          </a:prstGeom>
        </p:spPr>
        <p:txBody>
          <a:bodyPr vert="horz" lIns="62325" tIns="31164" rIns="62325" bIns="31164" anchor="ctr">
            <a:normAutofit fontScale="925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sz="2044" b="1" dirty="0" err="1">
                <a:latin typeface="+mj-lt"/>
              </a:rPr>
              <a:t>전처리</a:t>
            </a:r>
            <a:endParaRPr lang="en-US" altLang="ko-KR" sz="2044" b="1" dirty="0">
              <a:latin typeface="+mj-lt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AD2FF05-D805-235D-3E2B-932D83E8CA46}"/>
              </a:ext>
            </a:extLst>
          </p:cNvPr>
          <p:cNvCxnSpPr>
            <a:cxnSpLocks/>
          </p:cNvCxnSpPr>
          <p:nvPr/>
        </p:nvCxnSpPr>
        <p:spPr>
          <a:xfrm>
            <a:off x="488113" y="960818"/>
            <a:ext cx="1121019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11">
            <a:extLst>
              <a:ext uri="{FF2B5EF4-FFF2-40B4-BE49-F238E27FC236}">
                <a16:creationId xmlns:a16="http://schemas.microsoft.com/office/drawing/2014/main" id="{382A559B-27A9-DCAB-6DF2-D458219C816A}"/>
              </a:ext>
            </a:extLst>
          </p:cNvPr>
          <p:cNvSpPr txBox="1"/>
          <p:nvPr/>
        </p:nvSpPr>
        <p:spPr>
          <a:xfrm>
            <a:off x="914400" y="1627021"/>
            <a:ext cx="4165600" cy="304800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Step 6.) Label Encoding</a:t>
            </a:r>
          </a:p>
        </p:txBody>
      </p:sp>
      <p:sp>
        <p:nvSpPr>
          <p:cNvPr id="12" name="부제목 11">
            <a:extLst>
              <a:ext uri="{FF2B5EF4-FFF2-40B4-BE49-F238E27FC236}">
                <a16:creationId xmlns:a16="http://schemas.microsoft.com/office/drawing/2014/main" id="{6272BD50-D68F-1AA3-D08A-2A135240A6B3}"/>
              </a:ext>
            </a:extLst>
          </p:cNvPr>
          <p:cNvSpPr txBox="1"/>
          <p:nvPr/>
        </p:nvSpPr>
        <p:spPr>
          <a:xfrm>
            <a:off x="1275513" y="2046721"/>
            <a:ext cx="8890000" cy="486695"/>
          </a:xfrm>
          <a:prstGeom prst="rect">
            <a:avLst/>
          </a:prstGeom>
        </p:spPr>
        <p:txBody>
          <a:bodyPr vert="horz" lIns="62325" tIns="31164" rIns="62325" bIns="31164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altLang="ko-KR" sz="1333" b="1" dirty="0">
                <a:latin typeface="+mj-ea"/>
                <a:ea typeface="+mj-ea"/>
              </a:rPr>
              <a:t>- </a:t>
            </a:r>
            <a:r>
              <a:rPr lang="ko-KR" altLang="en-US" sz="1333" b="1" dirty="0">
                <a:latin typeface="+mj-ea"/>
                <a:ea typeface="+mj-ea"/>
              </a:rPr>
              <a:t>각 컬럼의 </a:t>
            </a:r>
            <a:r>
              <a:rPr lang="en-US" altLang="ko-KR" sz="1333" b="1" dirty="0">
                <a:latin typeface="+mj-ea"/>
                <a:ea typeface="+mj-ea"/>
              </a:rPr>
              <a:t>label encode</a:t>
            </a:r>
            <a:r>
              <a:rPr lang="ko-KR" altLang="en-US" sz="1333" b="1" dirty="0">
                <a:latin typeface="+mj-ea"/>
                <a:ea typeface="+mj-ea"/>
              </a:rPr>
              <a:t>에서 </a:t>
            </a:r>
            <a:r>
              <a:rPr lang="en-US" altLang="ko-KR" sz="1333" b="1" dirty="0">
                <a:latin typeface="+mj-ea"/>
                <a:ea typeface="+mj-ea"/>
              </a:rPr>
              <a:t>test</a:t>
            </a:r>
            <a:r>
              <a:rPr lang="ko-KR" altLang="en-US" sz="1333" b="1" dirty="0">
                <a:latin typeface="+mj-ea"/>
                <a:ea typeface="+mj-ea"/>
              </a:rPr>
              <a:t> 데이터에만 있는 범주형 변수 존재 시</a:t>
            </a:r>
            <a:r>
              <a:rPr lang="en-US" altLang="ko-KR" sz="1333" b="1" dirty="0">
                <a:latin typeface="+mj-ea"/>
                <a:ea typeface="+mj-ea"/>
              </a:rPr>
              <a:t>, label encoder</a:t>
            </a:r>
            <a:r>
              <a:rPr lang="ko-KR" altLang="en-US" sz="1333" b="1" dirty="0">
                <a:latin typeface="+mj-ea"/>
                <a:ea typeface="+mj-ea"/>
              </a:rPr>
              <a:t>에 추가하여 처리함</a:t>
            </a:r>
            <a:r>
              <a:rPr lang="en-US" altLang="ko-KR" sz="1333" b="1" dirty="0">
                <a:latin typeface="+mj-ea"/>
                <a:ea typeface="+mj-ea"/>
              </a:rPr>
              <a:t>. (baseline code </a:t>
            </a:r>
            <a:r>
              <a:rPr lang="ko-KR" altLang="en-US" sz="1333" b="1" dirty="0">
                <a:latin typeface="+mj-ea"/>
                <a:ea typeface="+mj-ea"/>
              </a:rPr>
              <a:t>활용</a:t>
            </a:r>
            <a:r>
              <a:rPr lang="en-US" altLang="ko-KR" sz="1333" b="1" dirty="0">
                <a:latin typeface="+mj-ea"/>
                <a:ea typeface="+mj-ea"/>
              </a:rPr>
              <a:t>)</a:t>
            </a:r>
          </a:p>
        </p:txBody>
      </p:sp>
      <p:sp>
        <p:nvSpPr>
          <p:cNvPr id="7" name="부제목 11">
            <a:extLst>
              <a:ext uri="{FF2B5EF4-FFF2-40B4-BE49-F238E27FC236}">
                <a16:creationId xmlns:a16="http://schemas.microsoft.com/office/drawing/2014/main" id="{E5AF6679-9ED6-4534-9516-65C6BC48DF26}"/>
              </a:ext>
            </a:extLst>
          </p:cNvPr>
          <p:cNvSpPr txBox="1"/>
          <p:nvPr/>
        </p:nvSpPr>
        <p:spPr>
          <a:xfrm>
            <a:off x="1097231" y="3492254"/>
            <a:ext cx="10252710" cy="1192709"/>
          </a:xfrm>
          <a:prstGeom prst="rect">
            <a:avLst/>
          </a:prstGeom>
        </p:spPr>
        <p:txBody>
          <a:bodyPr vert="horz" lIns="62325" tIns="31164" rIns="62325" bIns="31164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defRPr/>
            </a:pPr>
            <a:r>
              <a:rPr lang="en-US" altLang="ko-KR" sz="1733" b="1" dirty="0">
                <a:latin typeface="+mj-ea"/>
                <a:ea typeface="+mj-ea"/>
              </a:rPr>
              <a:t>* </a:t>
            </a:r>
            <a:r>
              <a:rPr lang="ko-KR" altLang="en-US" sz="1733" b="1" dirty="0">
                <a:latin typeface="+mj-ea"/>
                <a:ea typeface="+mj-ea"/>
              </a:rPr>
              <a:t>데이터셋이 워낙 크고 </a:t>
            </a:r>
            <a:r>
              <a:rPr lang="en-US" altLang="ko-KR" sz="1733" b="1" dirty="0">
                <a:latin typeface="+mj-ea"/>
                <a:ea typeface="+mj-ea"/>
              </a:rPr>
              <a:t>high dimension</a:t>
            </a:r>
            <a:r>
              <a:rPr lang="ko-KR" altLang="en-US" sz="1733" b="1" dirty="0">
                <a:latin typeface="+mj-ea"/>
                <a:ea typeface="+mj-ea"/>
              </a:rPr>
              <a:t>이기 때문에</a:t>
            </a:r>
            <a:r>
              <a:rPr lang="en-US" altLang="ko-KR" sz="1733" b="1" dirty="0">
                <a:latin typeface="+mj-ea"/>
                <a:ea typeface="+mj-ea"/>
              </a:rPr>
              <a:t>, </a:t>
            </a:r>
            <a:r>
              <a:rPr lang="ko-KR" altLang="en-US" sz="1733" b="1" dirty="0">
                <a:latin typeface="+mj-ea"/>
                <a:ea typeface="+mj-ea"/>
              </a:rPr>
              <a:t>불필요한 컬럼들은 최대한 줄이고자 하였고</a:t>
            </a:r>
            <a:r>
              <a:rPr lang="en-US" altLang="ko-KR" sz="1733" b="1" dirty="0">
                <a:latin typeface="+mj-ea"/>
                <a:ea typeface="+mj-ea"/>
              </a:rPr>
              <a:t>, </a:t>
            </a:r>
            <a:r>
              <a:rPr lang="ko-KR" altLang="en-US" sz="1733" b="1" dirty="0">
                <a:latin typeface="+mj-ea"/>
                <a:ea typeface="+mj-ea"/>
              </a:rPr>
              <a:t>이후 파생변수 생성 없이 모델링 하는데 초점을 두었음</a:t>
            </a:r>
            <a:r>
              <a:rPr lang="en-US" altLang="ko-KR" sz="1733" b="1" dirty="0"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6067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818</Words>
  <Application>Microsoft Office PowerPoint</Application>
  <PresentationFormat>와이드스크린</PresentationFormat>
  <Paragraphs>163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InterVariable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태혁 서</dc:creator>
  <cp:lastModifiedBy>ADMIN</cp:lastModifiedBy>
  <cp:revision>160</cp:revision>
  <dcterms:created xsi:type="dcterms:W3CDTF">2024-08-06T15:25:53Z</dcterms:created>
  <dcterms:modified xsi:type="dcterms:W3CDTF">2025-05-06T10:45:48Z</dcterms:modified>
  <cp:version/>
</cp:coreProperties>
</file>