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ko-KR" altLang="en-US" sz="5200" dirty="0" err="1"/>
              <a:t>엔터티와</a:t>
            </a:r>
            <a:r>
              <a:rPr lang="ko-KR" altLang="en-US" sz="5200" dirty="0"/>
              <a:t> 인코딩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콘텐츠 인코딩 헤더</a:t>
            </a:r>
          </a:p>
        </p:txBody>
      </p:sp>
      <p:pic>
        <p:nvPicPr>
          <p:cNvPr id="17" name="내용 개체 틀 2" descr="랩톱 단색으로 채워진">
            <a:extLst>
              <a:ext uri="{FF2B5EF4-FFF2-40B4-BE49-F238E27FC236}">
                <a16:creationId xmlns:a16="http://schemas.microsoft.com/office/drawing/2014/main" id="{7E788D60-67B3-0441-175C-D11C4BB2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 단색으로 채워진">
            <a:extLst>
              <a:ext uri="{FF2B5EF4-FFF2-40B4-BE49-F238E27FC236}">
                <a16:creationId xmlns:a16="http://schemas.microsoft.com/office/drawing/2014/main" id="{5E110A8C-D2C4-907A-2177-F634B5B1A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99DB60-603C-DC65-FFB4-C95D35640CD4}"/>
              </a:ext>
            </a:extLst>
          </p:cNvPr>
          <p:cNvSpPr/>
          <p:nvPr/>
        </p:nvSpPr>
        <p:spPr>
          <a:xfrm>
            <a:off x="3480621" y="288575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649DAF75-4C5B-BF36-60D6-EDF6F3BE8A6E}"/>
              </a:ext>
            </a:extLst>
          </p:cNvPr>
          <p:cNvSpPr/>
          <p:nvPr/>
        </p:nvSpPr>
        <p:spPr>
          <a:xfrm>
            <a:off x="3480621" y="5277347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0D906-8894-FD89-1015-C660ACF8E7C2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D8E9D-AFD3-7EE0-6DF3-4D09C132ACC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D4E95D-5C83-FDED-980F-76E6C1E6143D}"/>
              </a:ext>
            </a:extLst>
          </p:cNvPr>
          <p:cNvSpPr/>
          <p:nvPr/>
        </p:nvSpPr>
        <p:spPr>
          <a:xfrm>
            <a:off x="3506042" y="2039965"/>
            <a:ext cx="3067286" cy="83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/index.html HTTP/1.1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Accept-encoding: </a:t>
            </a:r>
            <a:r>
              <a:rPr lang="en-US" altLang="ko-KR" dirty="0" err="1">
                <a:solidFill>
                  <a:schemeClr val="tx1"/>
                </a:solidFill>
              </a:rPr>
              <a:t>gzip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[…]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D8BF80-E848-5466-58AE-FAA761895F7C}"/>
              </a:ext>
            </a:extLst>
          </p:cNvPr>
          <p:cNvSpPr/>
          <p:nvPr/>
        </p:nvSpPr>
        <p:spPr>
          <a:xfrm>
            <a:off x="6392412" y="4160935"/>
            <a:ext cx="2773153" cy="10680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text/html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Content-encoding: </a:t>
            </a:r>
            <a:r>
              <a:rPr lang="en-US" altLang="ko-KR" dirty="0" err="1">
                <a:solidFill>
                  <a:schemeClr val="tx1"/>
                </a:solidFill>
              </a:rPr>
              <a:t>gzip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51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콘텐츠 인코딩 </a:t>
            </a:r>
            <a:r>
              <a:rPr lang="en-US" altLang="ko-KR" dirty="0"/>
              <a:t>vs </a:t>
            </a:r>
            <a:r>
              <a:rPr lang="ko-KR" altLang="en-US" dirty="0"/>
              <a:t>전송 인코딩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D8BF80-E848-5466-58AE-FAA761895F7C}"/>
              </a:ext>
            </a:extLst>
          </p:cNvPr>
          <p:cNvSpPr/>
          <p:nvPr/>
        </p:nvSpPr>
        <p:spPr>
          <a:xfrm>
            <a:off x="2029928" y="2360925"/>
            <a:ext cx="2773153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text/html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Content-encoding: </a:t>
            </a:r>
            <a:r>
              <a:rPr lang="en-US" altLang="ko-KR" dirty="0" err="1">
                <a:solidFill>
                  <a:schemeClr val="tx1"/>
                </a:solidFill>
              </a:rPr>
              <a:t>gzip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[encoded message]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5B7AD0-5657-3242-6AC6-F3100AD1868D}"/>
              </a:ext>
            </a:extLst>
          </p:cNvPr>
          <p:cNvSpPr/>
          <p:nvPr/>
        </p:nvSpPr>
        <p:spPr>
          <a:xfrm>
            <a:off x="6191585" y="2360925"/>
            <a:ext cx="3427573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Transfer-encoding: chunked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나머지 싹 다 </a:t>
            </a:r>
            <a:r>
              <a:rPr lang="en-US" altLang="ko-KR" dirty="0">
                <a:solidFill>
                  <a:schemeClr val="tx1"/>
                </a:solidFill>
              </a:rPr>
              <a:t>encoded]</a:t>
            </a:r>
          </a:p>
        </p:txBody>
      </p:sp>
    </p:spTree>
    <p:extLst>
      <p:ext uri="{BB962C8B-B14F-4D97-AF65-F5344CB8AC3E}">
        <p14:creationId xmlns:p14="http://schemas.microsoft.com/office/powerpoint/2010/main" val="304326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전송 인코딩 헤더</a:t>
            </a:r>
          </a:p>
        </p:txBody>
      </p:sp>
      <p:pic>
        <p:nvPicPr>
          <p:cNvPr id="17" name="내용 개체 틀 2" descr="랩톱 단색으로 채워진">
            <a:extLst>
              <a:ext uri="{FF2B5EF4-FFF2-40B4-BE49-F238E27FC236}">
                <a16:creationId xmlns:a16="http://schemas.microsoft.com/office/drawing/2014/main" id="{7E788D60-67B3-0441-175C-D11C4BB2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 단색으로 채워진">
            <a:extLst>
              <a:ext uri="{FF2B5EF4-FFF2-40B4-BE49-F238E27FC236}">
                <a16:creationId xmlns:a16="http://schemas.microsoft.com/office/drawing/2014/main" id="{5E110A8C-D2C4-907A-2177-F634B5B1A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99DB60-603C-DC65-FFB4-C95D35640CD4}"/>
              </a:ext>
            </a:extLst>
          </p:cNvPr>
          <p:cNvSpPr/>
          <p:nvPr/>
        </p:nvSpPr>
        <p:spPr>
          <a:xfrm>
            <a:off x="3480621" y="2885759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649DAF75-4C5B-BF36-60D6-EDF6F3BE8A6E}"/>
              </a:ext>
            </a:extLst>
          </p:cNvPr>
          <p:cNvSpPr/>
          <p:nvPr/>
        </p:nvSpPr>
        <p:spPr>
          <a:xfrm>
            <a:off x="3480621" y="5277347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0D906-8894-FD89-1015-C660ACF8E7C2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D8E9D-AFD3-7EE0-6DF3-4D09C132ACC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D4E95D-5C83-FDED-980F-76E6C1E6143D}"/>
              </a:ext>
            </a:extLst>
          </p:cNvPr>
          <p:cNvSpPr/>
          <p:nvPr/>
        </p:nvSpPr>
        <p:spPr>
          <a:xfrm>
            <a:off x="3506042" y="2039965"/>
            <a:ext cx="3067286" cy="83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/index.html HTTP/1.1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TE: trailers, chunked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[…]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D8BF80-E848-5466-58AE-FAA761895F7C}"/>
              </a:ext>
            </a:extLst>
          </p:cNvPr>
          <p:cNvSpPr/>
          <p:nvPr/>
        </p:nvSpPr>
        <p:spPr>
          <a:xfrm>
            <a:off x="5891842" y="4160935"/>
            <a:ext cx="3273723" cy="10680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Transfer-Encoding: chunked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39553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전송 인코딩 </a:t>
            </a:r>
            <a:r>
              <a:rPr lang="en-US" altLang="ko-KR" dirty="0"/>
              <a:t>– </a:t>
            </a:r>
            <a:r>
              <a:rPr lang="ko-KR" altLang="en-US" dirty="0" err="1"/>
              <a:t>청크</a:t>
            </a:r>
            <a:r>
              <a:rPr lang="ko-KR" altLang="en-US" dirty="0"/>
              <a:t> 인코딩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5B7AD0-5657-3242-6AC6-F3100AD1868D}"/>
              </a:ext>
            </a:extLst>
          </p:cNvPr>
          <p:cNvSpPr/>
          <p:nvPr/>
        </p:nvSpPr>
        <p:spPr>
          <a:xfrm>
            <a:off x="1568436" y="2285910"/>
            <a:ext cx="3427573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text/plain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Transfer-encoding: chunked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Trailer: Content-MD5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&lt;CR&gt;&lt;LF&gt;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3960C-5037-3FA4-D584-222B4D78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22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메시지를 일정 크기의 여러 </a:t>
            </a:r>
            <a:r>
              <a:rPr lang="ko-KR" altLang="en-US" sz="2000" dirty="0" err="1"/>
              <a:t>청크로</a:t>
            </a:r>
            <a:r>
              <a:rPr lang="ko-KR" altLang="en-US" sz="2000" dirty="0"/>
              <a:t> 쪼갠다</a:t>
            </a:r>
            <a:r>
              <a:rPr lang="en-US" altLang="ko-KR" sz="2000" dirty="0"/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15958D-2CE3-E5BF-29F3-2B86EB678916}"/>
              </a:ext>
            </a:extLst>
          </p:cNvPr>
          <p:cNvSpPr/>
          <p:nvPr/>
        </p:nvSpPr>
        <p:spPr>
          <a:xfrm>
            <a:off x="1568436" y="4028446"/>
            <a:ext cx="3427573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27&lt;CR&gt;&lt;LF&gt;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We hold these truths to be …&lt;CR&gt;&lt;LF&gt;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AFE197-BCF3-393B-052B-F0B05179CDBA}"/>
              </a:ext>
            </a:extLst>
          </p:cNvPr>
          <p:cNvSpPr/>
          <p:nvPr/>
        </p:nvSpPr>
        <p:spPr>
          <a:xfrm>
            <a:off x="5849132" y="2280298"/>
            <a:ext cx="4002234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84&lt;CR&gt;&lt;LF&gt;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They are endowed by…&lt;CR&gt;&lt;LF&gt;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DD6100-F0E2-027F-81ED-F269713130A4}"/>
              </a:ext>
            </a:extLst>
          </p:cNvPr>
          <p:cNvSpPr/>
          <p:nvPr/>
        </p:nvSpPr>
        <p:spPr>
          <a:xfrm>
            <a:off x="5849132" y="4028446"/>
            <a:ext cx="2058167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0&lt;CR&gt;&lt;LF&gt;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1E5BEA-0C10-DA71-3E42-C1CB09314640}"/>
              </a:ext>
            </a:extLst>
          </p:cNvPr>
          <p:cNvSpPr/>
          <p:nvPr/>
        </p:nvSpPr>
        <p:spPr>
          <a:xfrm>
            <a:off x="8548777" y="4028446"/>
            <a:ext cx="2898476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Content-MD5: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gjqei6534sxcf&lt;CR&gt;&lt;LF&gt;</a:t>
            </a:r>
          </a:p>
        </p:txBody>
      </p:sp>
    </p:spTree>
    <p:extLst>
      <p:ext uri="{BB962C8B-B14F-4D97-AF65-F5344CB8AC3E}">
        <p14:creationId xmlns:p14="http://schemas.microsoft.com/office/powerpoint/2010/main" val="42403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인스턴스 조작</a:t>
            </a:r>
            <a:r>
              <a:rPr lang="en-US" altLang="ko-KR" dirty="0"/>
              <a:t>(Instance Manipulation)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36EF9D-C7C0-9BC5-B70C-4274EF39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2466975"/>
            <a:ext cx="62388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6C583D5-A800-ED2B-60EA-D4D5DE19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473"/>
            <a:ext cx="10515600" cy="1828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신선도 검사</a:t>
            </a:r>
            <a:r>
              <a:rPr lang="en-US" altLang="ko-KR" sz="2000" dirty="0"/>
              <a:t>(x)</a:t>
            </a:r>
          </a:p>
          <a:p>
            <a:r>
              <a:rPr lang="ko-KR" altLang="en-US" sz="2000" dirty="0"/>
              <a:t>범위 요청</a:t>
            </a:r>
            <a:endParaRPr lang="en-US" altLang="ko-KR" sz="2000" dirty="0"/>
          </a:p>
          <a:p>
            <a:r>
              <a:rPr lang="ko-KR" altLang="en-US" sz="2000" dirty="0"/>
              <a:t>델타 인코딩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88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범위 요청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8E94A66-98B7-075B-F665-90EBCE36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62" y="1875929"/>
            <a:ext cx="6285345" cy="24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0FA5698-BA6D-484F-9098-7CBAF975D0D5}"/>
              </a:ext>
            </a:extLst>
          </p:cNvPr>
          <p:cNvSpPr/>
          <p:nvPr/>
        </p:nvSpPr>
        <p:spPr>
          <a:xfrm>
            <a:off x="6326625" y="4736878"/>
            <a:ext cx="3662764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Content-Range: bytes=20224-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Accept-ranges: bytes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80DAEF1-1E9A-3B3E-BDDF-FC067F2E05FD}"/>
              </a:ext>
            </a:extLst>
          </p:cNvPr>
          <p:cNvSpPr/>
          <p:nvPr/>
        </p:nvSpPr>
        <p:spPr>
          <a:xfrm>
            <a:off x="1815009" y="4736878"/>
            <a:ext cx="3427573" cy="145194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/bigfile.html HTTP/1.1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Range: bytes=20224-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델타 인코딩</a:t>
            </a:r>
          </a:p>
        </p:txBody>
      </p:sp>
      <p:pic>
        <p:nvPicPr>
          <p:cNvPr id="17" name="내용 개체 틀 2" descr="랩톱 단색으로 채워진">
            <a:extLst>
              <a:ext uri="{FF2B5EF4-FFF2-40B4-BE49-F238E27FC236}">
                <a16:creationId xmlns:a16="http://schemas.microsoft.com/office/drawing/2014/main" id="{7E788D60-67B3-0441-175C-D11C4BB2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601" y="303952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 단색으로 채워진">
            <a:extLst>
              <a:ext uri="{FF2B5EF4-FFF2-40B4-BE49-F238E27FC236}">
                <a16:creationId xmlns:a16="http://schemas.microsoft.com/office/drawing/2014/main" id="{5E110A8C-D2C4-907A-2177-F634B5B1A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2245" y="3043840"/>
            <a:ext cx="914400" cy="91440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299DB60-603C-DC65-FFB4-C95D35640CD4}"/>
              </a:ext>
            </a:extLst>
          </p:cNvPr>
          <p:cNvSpPr/>
          <p:nvPr/>
        </p:nvSpPr>
        <p:spPr>
          <a:xfrm>
            <a:off x="3480621" y="2584820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649DAF75-4C5B-BF36-60D6-EDF6F3BE8A6E}"/>
              </a:ext>
            </a:extLst>
          </p:cNvPr>
          <p:cNvSpPr/>
          <p:nvPr/>
        </p:nvSpPr>
        <p:spPr>
          <a:xfrm>
            <a:off x="3480621" y="3965734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0D906-8894-FD89-1015-C660ACF8E7C2}"/>
              </a:ext>
            </a:extLst>
          </p:cNvPr>
          <p:cNvSpPr txBox="1"/>
          <p:nvPr/>
        </p:nvSpPr>
        <p:spPr>
          <a:xfrm>
            <a:off x="1984840" y="379196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D8E9D-AFD3-7EE0-6DF3-4D09C132ACCD}"/>
              </a:ext>
            </a:extLst>
          </p:cNvPr>
          <p:cNvSpPr txBox="1"/>
          <p:nvPr/>
        </p:nvSpPr>
        <p:spPr>
          <a:xfrm>
            <a:off x="9995661" y="3753246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D4E95D-5C83-FDED-980F-76E6C1E6143D}"/>
              </a:ext>
            </a:extLst>
          </p:cNvPr>
          <p:cNvSpPr/>
          <p:nvPr/>
        </p:nvSpPr>
        <p:spPr>
          <a:xfrm>
            <a:off x="3506042" y="1739026"/>
            <a:ext cx="3852290" cy="83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GET /index.html HTTP/1.1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Date: Mon, 01 Feb 2001 12:00:00 GMT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9D8BF80-E848-5466-58AE-FAA761895F7C}"/>
              </a:ext>
            </a:extLst>
          </p:cNvPr>
          <p:cNvSpPr/>
          <p:nvPr/>
        </p:nvSpPr>
        <p:spPr>
          <a:xfrm>
            <a:off x="4994694" y="2849322"/>
            <a:ext cx="4170871" cy="10680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Content-type: text/html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Expires: Mon, 01 Feb 2001 12:03:00 GMT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Etag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abcdefg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72D182A-C2F5-40A4-588F-6B3637853F4A}"/>
              </a:ext>
            </a:extLst>
          </p:cNvPr>
          <p:cNvSpPr/>
          <p:nvPr/>
        </p:nvSpPr>
        <p:spPr>
          <a:xfrm>
            <a:off x="3480621" y="5248656"/>
            <a:ext cx="5597149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EE3849C-4BF5-A7AB-AC4F-4524CBCF7D32}"/>
              </a:ext>
            </a:extLst>
          </p:cNvPr>
          <p:cNvSpPr/>
          <p:nvPr/>
        </p:nvSpPr>
        <p:spPr>
          <a:xfrm>
            <a:off x="3506041" y="4125570"/>
            <a:ext cx="4197347" cy="11083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GET /index.html HTTP/1.1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If-None-Match: </a:t>
            </a:r>
            <a:r>
              <a:rPr lang="en-US" altLang="ko-KR" sz="1600" dirty="0" err="1">
                <a:solidFill>
                  <a:schemeClr val="tx1"/>
                </a:solidFill>
              </a:rPr>
              <a:t>abcdefg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A-IM: </a:t>
            </a:r>
            <a:r>
              <a:rPr lang="en-US" altLang="ko-KR" sz="1600" dirty="0" err="1">
                <a:solidFill>
                  <a:schemeClr val="tx1"/>
                </a:solidFill>
              </a:rPr>
              <a:t>diffe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Date: Tue, 02 Feb 2001 03:03:00 GMT</a:t>
            </a:r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8384FA56-A16A-2BBE-BB30-4555E0EEB3E0}"/>
              </a:ext>
            </a:extLst>
          </p:cNvPr>
          <p:cNvSpPr/>
          <p:nvPr/>
        </p:nvSpPr>
        <p:spPr>
          <a:xfrm>
            <a:off x="3480621" y="6648868"/>
            <a:ext cx="5597149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E97DE3-4DA4-9FE0-2431-4B6E6916C128}"/>
              </a:ext>
            </a:extLst>
          </p:cNvPr>
          <p:cNvSpPr/>
          <p:nvPr/>
        </p:nvSpPr>
        <p:spPr>
          <a:xfrm>
            <a:off x="4994694" y="5532456"/>
            <a:ext cx="4170871" cy="10680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HTTP/1.1 226 IM Used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IM: </a:t>
            </a:r>
            <a:r>
              <a:rPr lang="en-US" altLang="ko-KR" sz="1600" dirty="0" err="1">
                <a:solidFill>
                  <a:schemeClr val="tx1"/>
                </a:solidFill>
              </a:rPr>
              <a:t>diffe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Delta-base: </a:t>
            </a:r>
            <a:r>
              <a:rPr lang="en-US" altLang="ko-KR" sz="1600" dirty="0" err="1">
                <a:solidFill>
                  <a:schemeClr val="tx1"/>
                </a:solidFill>
              </a:rPr>
              <a:t>abcdefg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Etag</a:t>
            </a:r>
            <a:r>
              <a:rPr lang="en-US" altLang="ko-KR" sz="1600" dirty="0">
                <a:solidFill>
                  <a:schemeClr val="tx1"/>
                </a:solidFill>
              </a:rPr>
              <a:t>: 0123456</a:t>
            </a:r>
          </a:p>
        </p:txBody>
      </p:sp>
    </p:spTree>
    <p:extLst>
      <p:ext uri="{BB962C8B-B14F-4D97-AF65-F5344CB8AC3E}">
        <p14:creationId xmlns:p14="http://schemas.microsoft.com/office/powerpoint/2010/main" val="11874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29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델타 인코딩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9F54E88-0E4D-E1EC-4639-DE57117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Vcdiff</a:t>
            </a:r>
            <a:endParaRPr lang="en-US" altLang="ko-KR" sz="2000" dirty="0"/>
          </a:p>
          <a:p>
            <a:r>
              <a:rPr lang="en-US" altLang="ko-KR" sz="2000" dirty="0" err="1"/>
              <a:t>Diffe</a:t>
            </a:r>
            <a:endParaRPr lang="en-US" altLang="ko-KR" sz="2000" dirty="0"/>
          </a:p>
          <a:p>
            <a:r>
              <a:rPr lang="en-US" altLang="ko-KR" sz="2000" dirty="0" err="1"/>
              <a:t>Gdiff</a:t>
            </a:r>
            <a:endParaRPr lang="en-US" altLang="ko-KR" sz="2000" dirty="0"/>
          </a:p>
          <a:p>
            <a:r>
              <a:rPr lang="en-US" altLang="ko-KR" sz="2000" dirty="0" err="1"/>
              <a:t>Gzip</a:t>
            </a:r>
            <a:endParaRPr lang="en-US" altLang="ko-KR" sz="2000" dirty="0"/>
          </a:p>
          <a:p>
            <a:r>
              <a:rPr lang="en-US" altLang="ko-KR" sz="2000" dirty="0"/>
              <a:t>Deflate</a:t>
            </a:r>
          </a:p>
          <a:p>
            <a:r>
              <a:rPr lang="en-US" altLang="ko-KR" sz="2000" dirty="0"/>
              <a:t>Range</a:t>
            </a:r>
          </a:p>
          <a:p>
            <a:r>
              <a:rPr lang="en-US" altLang="ko-KR" sz="2000" dirty="0" err="1"/>
              <a:t>Identit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모든 사본을 갖고 있어야 한다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전송량</a:t>
            </a:r>
            <a:r>
              <a:rPr lang="ko-KR" altLang="en-US" sz="2000" dirty="0"/>
              <a:t> 감소 </a:t>
            </a:r>
            <a:r>
              <a:rPr lang="en-US" altLang="ko-KR" sz="2000" dirty="0"/>
              <a:t>&lt;-&gt; </a:t>
            </a:r>
            <a:r>
              <a:rPr lang="ko-KR" altLang="en-US" sz="2000" dirty="0"/>
              <a:t>디스크 공간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52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엔터티</a:t>
            </a:r>
            <a:endParaRPr lang="ko-KR" altLang="en-US" dirty="0"/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895E3A02-CF9D-9E8F-D1CF-0C058308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  <a:prstGeom prst="rect">
            <a:avLst/>
          </a:prstGeom>
        </p:spPr>
      </p:pic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F056077F-7C63-84F3-5D21-20C19202F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E18F9D0-DD42-34E5-609C-0C7C13877961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CD4FA706-89B3-9078-608F-3ACBD78D8E8C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30A4-5200-583D-098B-25E8FC7A3266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FA3C0-8229-2B60-C19A-F5251571DEFD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8366F1-562F-4C87-7D1F-C19B4A41EDF0}"/>
              </a:ext>
            </a:extLst>
          </p:cNvPr>
          <p:cNvSpPr/>
          <p:nvPr/>
        </p:nvSpPr>
        <p:spPr>
          <a:xfrm>
            <a:off x="508958" y="3121876"/>
            <a:ext cx="4787661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/hi-there.txt HTTP/1.0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User-agent: Mozilla/4.75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Host: www.joes-hardware.com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Accept: text/*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Accept-Language: 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fr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9BE019-E7CE-C0CD-DF64-CDBAA051B943}"/>
              </a:ext>
            </a:extLst>
          </p:cNvPr>
          <p:cNvSpPr/>
          <p:nvPr/>
        </p:nvSpPr>
        <p:spPr>
          <a:xfrm>
            <a:off x="6354543" y="3137167"/>
            <a:ext cx="5403261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HTTP/1.0 200 OK</a:t>
            </a:r>
          </a:p>
          <a:p>
            <a:r>
              <a:rPr lang="en-US" altLang="ko-KR">
                <a:solidFill>
                  <a:schemeClr val="tx1"/>
                </a:solidFill>
              </a:rPr>
              <a:t>Server: Netscape-Enterprise/3.6</a:t>
            </a:r>
          </a:p>
          <a:p>
            <a:r>
              <a:rPr lang="en-US" altLang="ko-KR">
                <a:solidFill>
                  <a:schemeClr val="tx1"/>
                </a:solidFill>
              </a:rPr>
              <a:t>Date: Sun, 17 Sep 2000 00:01:05 GMT</a:t>
            </a:r>
          </a:p>
          <a:p>
            <a:r>
              <a:rPr lang="en-US" altLang="ko-KR">
                <a:solidFill>
                  <a:schemeClr val="tx1"/>
                </a:solidFill>
              </a:rPr>
              <a:t>Content-type: text/plain</a:t>
            </a:r>
          </a:p>
          <a:p>
            <a:r>
              <a:rPr lang="en-US" altLang="ko-KR">
                <a:solidFill>
                  <a:schemeClr val="tx1"/>
                </a:solidFill>
              </a:rPr>
              <a:t>Content-length: 18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Hi! I’m a message!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033A5-561B-86D6-6466-6F4EDC3FF934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91FB48-749B-F0D2-754E-319AECA13D29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331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엔터티</a:t>
            </a:r>
            <a:r>
              <a:rPr lang="ko-KR" altLang="en-US" dirty="0"/>
              <a:t> 헤더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Content-Type</a:t>
            </a:r>
          </a:p>
          <a:p>
            <a:r>
              <a:rPr lang="en-US" altLang="ko-KR" sz="2000" dirty="0"/>
              <a:t>Content-Length</a:t>
            </a:r>
          </a:p>
          <a:p>
            <a:r>
              <a:rPr lang="en-US" altLang="ko-KR" sz="2000" dirty="0"/>
              <a:t>Content-Language</a:t>
            </a:r>
          </a:p>
          <a:p>
            <a:r>
              <a:rPr lang="en-US" altLang="ko-KR" sz="2000" dirty="0"/>
              <a:t>Content-Encoding</a:t>
            </a:r>
          </a:p>
          <a:p>
            <a:r>
              <a:rPr lang="en-US" altLang="ko-KR" sz="2000" dirty="0"/>
              <a:t>Content-Location</a:t>
            </a:r>
          </a:p>
          <a:p>
            <a:r>
              <a:rPr lang="en-US" altLang="ko-KR" sz="2000" dirty="0"/>
              <a:t>Content-Range</a:t>
            </a:r>
          </a:p>
          <a:p>
            <a:r>
              <a:rPr lang="en-US" altLang="ko-KR" sz="2000" dirty="0"/>
              <a:t>Content-MD5</a:t>
            </a:r>
          </a:p>
          <a:p>
            <a:r>
              <a:rPr lang="en-US" altLang="ko-KR" sz="2000" dirty="0"/>
              <a:t>Last-Modified</a:t>
            </a:r>
          </a:p>
          <a:p>
            <a:r>
              <a:rPr lang="en-US" altLang="ko-KR" sz="2000" dirty="0"/>
              <a:t>Expires</a:t>
            </a:r>
          </a:p>
          <a:p>
            <a:r>
              <a:rPr lang="en-US" altLang="ko-KR" sz="2000" dirty="0"/>
              <a:t>Allow</a:t>
            </a:r>
          </a:p>
        </p:txBody>
      </p:sp>
    </p:spTree>
    <p:extLst>
      <p:ext uri="{BB962C8B-B14F-4D97-AF65-F5344CB8AC3E}">
        <p14:creationId xmlns:p14="http://schemas.microsoft.com/office/powerpoint/2010/main" val="279392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Content-Length</a:t>
            </a:r>
            <a:r>
              <a:rPr lang="ko-KR" altLang="en-US" dirty="0"/>
              <a:t> 특징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2265"/>
          </a:xfrm>
        </p:spPr>
        <p:txBody>
          <a:bodyPr>
            <a:normAutofit/>
          </a:bodyPr>
          <a:lstStyle/>
          <a:p>
            <a:r>
              <a:rPr lang="ko-KR" altLang="en-US" dirty="0"/>
              <a:t>메시지가 잘리지 않도록 사용된다</a:t>
            </a:r>
            <a:r>
              <a:rPr lang="en-US" altLang="ko-KR" dirty="0"/>
              <a:t>. -&gt; </a:t>
            </a:r>
            <a:r>
              <a:rPr lang="ko-KR" altLang="en-US" dirty="0"/>
              <a:t>지속 커넥션에서 필수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14323-5C17-705D-E6F8-E21704DADC41}"/>
              </a:ext>
            </a:extLst>
          </p:cNvPr>
          <p:cNvSpPr txBox="1">
            <a:spLocks/>
          </p:cNvSpPr>
          <p:nvPr/>
        </p:nvSpPr>
        <p:spPr>
          <a:xfrm>
            <a:off x="838200" y="239395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Content-Length </a:t>
            </a:r>
            <a:r>
              <a:rPr lang="ko-KR" altLang="en-US" dirty="0"/>
              <a:t>헤더가 없으면 </a:t>
            </a:r>
            <a:r>
              <a:rPr lang="ko-KR" altLang="en-US" dirty="0" err="1"/>
              <a:t>캐시하지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A02118-49E6-1D38-A81B-39D2B6ACE21A}"/>
              </a:ext>
            </a:extLst>
          </p:cNvPr>
          <p:cNvSpPr txBox="1">
            <a:spLocks/>
          </p:cNvSpPr>
          <p:nvPr/>
        </p:nvSpPr>
        <p:spPr>
          <a:xfrm>
            <a:off x="838200" y="295797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Content-Length </a:t>
            </a:r>
            <a:r>
              <a:rPr lang="ko-KR" altLang="en-US" dirty="0"/>
              <a:t>값이 옳은 값인지 확인한다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20DAB6-CE69-611A-5082-6653CC9D4F57}"/>
              </a:ext>
            </a:extLst>
          </p:cNvPr>
          <p:cNvSpPr txBox="1">
            <a:spLocks/>
          </p:cNvSpPr>
          <p:nvPr/>
        </p:nvSpPr>
        <p:spPr>
          <a:xfrm>
            <a:off x="838200" y="352199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인코딩 시 </a:t>
            </a:r>
            <a:r>
              <a:rPr lang="ko-KR" altLang="en-US" dirty="0" err="1"/>
              <a:t>인코딩된</a:t>
            </a:r>
            <a:r>
              <a:rPr lang="ko-KR" altLang="en-US" dirty="0"/>
              <a:t> 본문의 길이로 재정의한다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3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Content-Length</a:t>
            </a:r>
            <a:r>
              <a:rPr lang="ko-KR" altLang="en-US" dirty="0"/>
              <a:t> 규칙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2265"/>
          </a:xfrm>
        </p:spPr>
        <p:txBody>
          <a:bodyPr>
            <a:normAutofit/>
          </a:bodyPr>
          <a:lstStyle/>
          <a:p>
            <a:r>
              <a:rPr lang="en-US" altLang="ko-KR" dirty="0"/>
              <a:t>HEAD </a:t>
            </a:r>
            <a:r>
              <a:rPr lang="ko-KR" altLang="en-US" dirty="0"/>
              <a:t>응답과 같이 본문이 없을 땐 무시한다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14323-5C17-705D-E6F8-E21704DADC41}"/>
              </a:ext>
            </a:extLst>
          </p:cNvPr>
          <p:cNvSpPr txBox="1">
            <a:spLocks/>
          </p:cNvSpPr>
          <p:nvPr/>
        </p:nvSpPr>
        <p:spPr>
          <a:xfrm>
            <a:off x="838200" y="239395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Transfer-Encoding </a:t>
            </a:r>
            <a:r>
              <a:rPr lang="ko-KR" altLang="en-US" dirty="0"/>
              <a:t>헤더가 있다면 사용법이 바뀐다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A02118-49E6-1D38-A81B-39D2B6ACE21A}"/>
              </a:ext>
            </a:extLst>
          </p:cNvPr>
          <p:cNvSpPr txBox="1">
            <a:spLocks/>
          </p:cNvSpPr>
          <p:nvPr/>
        </p:nvSpPr>
        <p:spPr>
          <a:xfrm>
            <a:off x="838200" y="295797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Transfer-Encoding</a:t>
            </a:r>
            <a:r>
              <a:rPr lang="ko-KR" altLang="en-US" dirty="0"/>
              <a:t>와 공존할 경우 </a:t>
            </a:r>
            <a:r>
              <a:rPr lang="en-US" altLang="ko-KR" dirty="0"/>
              <a:t>Content-Length</a:t>
            </a:r>
            <a:r>
              <a:rPr lang="ko-KR" altLang="en-US" dirty="0"/>
              <a:t>는 무시한다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20DAB6-CE69-611A-5082-6653CC9D4F57}"/>
              </a:ext>
            </a:extLst>
          </p:cNvPr>
          <p:cNvSpPr txBox="1">
            <a:spLocks/>
          </p:cNvSpPr>
          <p:nvPr/>
        </p:nvSpPr>
        <p:spPr>
          <a:xfrm>
            <a:off x="838200" y="352199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Multipart/</a:t>
            </a:r>
            <a:r>
              <a:rPr lang="en-US" altLang="ko-KR" dirty="0" err="1"/>
              <a:t>byteranges</a:t>
            </a:r>
            <a:r>
              <a:rPr lang="en-US" altLang="ko-KR" dirty="0"/>
              <a:t> </a:t>
            </a:r>
            <a:r>
              <a:rPr lang="ko-KR" altLang="en-US" dirty="0"/>
              <a:t>타입 메시지라면 각자 크기를 따로 정의한다</a:t>
            </a:r>
            <a:r>
              <a:rPr lang="en-US" altLang="ko-KR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F56508-7055-65F8-D722-3E8E4AF387F4}"/>
              </a:ext>
            </a:extLst>
          </p:cNvPr>
          <p:cNvSpPr txBox="1">
            <a:spLocks/>
          </p:cNvSpPr>
          <p:nvPr/>
        </p:nvSpPr>
        <p:spPr>
          <a:xfrm>
            <a:off x="838200" y="4086018"/>
            <a:ext cx="10515600" cy="55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위에 해당되지 않는다면 커넥션이 닫힐 때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3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MIME type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6280B65-2FFF-149A-98B6-76C45DA5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Text/html</a:t>
            </a:r>
          </a:p>
          <a:p>
            <a:r>
              <a:rPr lang="en-US" altLang="ko-KR" sz="2000" dirty="0"/>
              <a:t>Text/plain</a:t>
            </a:r>
          </a:p>
          <a:p>
            <a:r>
              <a:rPr lang="en-US" altLang="ko-KR" sz="2000" dirty="0"/>
              <a:t>Image/gif</a:t>
            </a:r>
          </a:p>
          <a:p>
            <a:r>
              <a:rPr lang="en-US" altLang="ko-KR" sz="2000" dirty="0"/>
              <a:t>Image/jpeg</a:t>
            </a:r>
          </a:p>
          <a:p>
            <a:r>
              <a:rPr lang="en-US" altLang="ko-KR" sz="2000" dirty="0"/>
              <a:t>Audio/x-wav</a:t>
            </a:r>
          </a:p>
          <a:p>
            <a:r>
              <a:rPr lang="en-US" altLang="ko-KR" sz="2000" dirty="0"/>
              <a:t>Model/</a:t>
            </a:r>
            <a:r>
              <a:rPr lang="en-US" altLang="ko-KR" sz="2000" dirty="0" err="1"/>
              <a:t>vml</a:t>
            </a:r>
            <a:endParaRPr lang="en-US" altLang="ko-KR" sz="2000" dirty="0"/>
          </a:p>
          <a:p>
            <a:r>
              <a:rPr lang="en-US" altLang="ko-KR" sz="2000" dirty="0"/>
              <a:t>Application/vnd.ms-</a:t>
            </a:r>
            <a:r>
              <a:rPr lang="en-US" altLang="ko-KR" sz="2000" dirty="0" err="1"/>
              <a:t>powerpoint</a:t>
            </a:r>
            <a:endParaRPr lang="en-US" altLang="ko-KR" sz="2000" dirty="0"/>
          </a:p>
          <a:p>
            <a:r>
              <a:rPr lang="en-US" altLang="ko-KR" sz="2000" dirty="0"/>
              <a:t>Multipart/</a:t>
            </a:r>
            <a:r>
              <a:rPr lang="en-US" altLang="ko-KR" sz="2000" dirty="0" err="1"/>
              <a:t>byteranges</a:t>
            </a:r>
            <a:endParaRPr lang="en-US" altLang="ko-KR" sz="2000" dirty="0"/>
          </a:p>
          <a:p>
            <a:r>
              <a:rPr lang="en-US" altLang="ko-KR" sz="2000" dirty="0"/>
              <a:t>Message/http</a:t>
            </a:r>
          </a:p>
        </p:txBody>
      </p:sp>
    </p:spTree>
    <p:extLst>
      <p:ext uri="{BB962C8B-B14F-4D97-AF65-F5344CB8AC3E}">
        <p14:creationId xmlns:p14="http://schemas.microsoft.com/office/powerpoint/2010/main" val="38795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Multipart form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02333F-AC41-9927-0C33-0D8F6244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0" y="1690688"/>
            <a:ext cx="4715316" cy="132556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8366F1-562F-4C87-7D1F-C19B4A41EDF0}"/>
              </a:ext>
            </a:extLst>
          </p:cNvPr>
          <p:cNvSpPr/>
          <p:nvPr/>
        </p:nvSpPr>
        <p:spPr>
          <a:xfrm>
            <a:off x="5167223" y="948906"/>
            <a:ext cx="6581953" cy="54596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Content-type: multipart/form-data; boundary=AaB03x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--AaB03x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Content-Disposition: form-data; name=“submit-name”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Sally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--AaB03x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Content-Disposition: form-data; name=“files”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multipart/mixed; boundary=BbC04y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--BbC04y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Content-Disposition: file; filename=“essayfile.txt”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text/plain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…contents of essayfile.txt…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--BbC04y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Content-Disposition: file; filename=“imagefile.gif”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image/gif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Content-Transfer-Encoding: binary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…contents of imagefile.gif…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--BbC04y—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--AaB03x--</a:t>
            </a:r>
          </a:p>
        </p:txBody>
      </p:sp>
    </p:spTree>
    <p:extLst>
      <p:ext uri="{BB962C8B-B14F-4D97-AF65-F5344CB8AC3E}">
        <p14:creationId xmlns:p14="http://schemas.microsoft.com/office/powerpoint/2010/main" val="376513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Multipart Response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8366F1-562F-4C87-7D1F-C19B4A41EDF0}"/>
              </a:ext>
            </a:extLst>
          </p:cNvPr>
          <p:cNvSpPr/>
          <p:nvPr/>
        </p:nvSpPr>
        <p:spPr>
          <a:xfrm>
            <a:off x="642744" y="1690688"/>
            <a:ext cx="10123022" cy="47178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HTTP/1.0 206 Partial content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multipart/x-</a:t>
            </a:r>
            <a:r>
              <a:rPr lang="en-US" altLang="ko-KR" dirty="0" err="1">
                <a:solidFill>
                  <a:schemeClr val="tx1"/>
                </a:solidFill>
              </a:rPr>
              <a:t>byteranges</a:t>
            </a:r>
            <a:r>
              <a:rPr lang="en-US" altLang="ko-KR" dirty="0">
                <a:solidFill>
                  <a:schemeClr val="tx1"/>
                </a:solidFill>
              </a:rPr>
              <a:t>; boundary=--[</a:t>
            </a:r>
            <a:r>
              <a:rPr lang="en-US" altLang="ko-KR" dirty="0" err="1">
                <a:solidFill>
                  <a:schemeClr val="tx1"/>
                </a:solidFill>
              </a:rPr>
              <a:t>abcdefgh</a:t>
            </a:r>
            <a:r>
              <a:rPr lang="en-US" altLang="ko-KR" dirty="0">
                <a:solidFill>
                  <a:schemeClr val="tx1"/>
                </a:solidFill>
              </a:rPr>
              <a:t>]--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--[</a:t>
            </a:r>
            <a:r>
              <a:rPr lang="en-US" altLang="ko-KR" dirty="0" err="1">
                <a:solidFill>
                  <a:schemeClr val="tx1"/>
                </a:solidFill>
              </a:rPr>
              <a:t>abcdefgh</a:t>
            </a:r>
            <a:r>
              <a:rPr lang="en-US" altLang="ko-KR" dirty="0">
                <a:solidFill>
                  <a:schemeClr val="tx1"/>
                </a:solidFill>
              </a:rPr>
              <a:t>]--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text/plain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Content-Range: bytes 0-174/1441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…content…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--[</a:t>
            </a:r>
            <a:r>
              <a:rPr lang="en-US" altLang="ko-KR" dirty="0" err="1">
                <a:solidFill>
                  <a:schemeClr val="tx1"/>
                </a:solidFill>
              </a:rPr>
              <a:t>abcdefgh</a:t>
            </a:r>
            <a:r>
              <a:rPr lang="en-US" altLang="ko-KR" dirty="0">
                <a:solidFill>
                  <a:schemeClr val="tx1"/>
                </a:solidFill>
              </a:rPr>
              <a:t>]--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Content-Type: text/plain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Content-Range: bytes 552-761/1441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…content…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--[</a:t>
            </a:r>
            <a:r>
              <a:rPr lang="en-US" altLang="ko-KR" dirty="0" err="1">
                <a:solidFill>
                  <a:schemeClr val="tx1"/>
                </a:solidFill>
              </a:rPr>
              <a:t>abcdefgh</a:t>
            </a:r>
            <a:r>
              <a:rPr lang="en-US" altLang="ko-KR" dirty="0">
                <a:solidFill>
                  <a:schemeClr val="tx1"/>
                </a:solidFill>
              </a:rPr>
              <a:t>]--</a:t>
            </a:r>
          </a:p>
        </p:txBody>
      </p:sp>
    </p:spTree>
    <p:extLst>
      <p:ext uri="{BB962C8B-B14F-4D97-AF65-F5344CB8AC3E}">
        <p14:creationId xmlns:p14="http://schemas.microsoft.com/office/powerpoint/2010/main" val="6485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751E-91C8-5A9B-C8AD-22010B09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EF4DA7E-C6E3-3E5F-293D-87937DC3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40A8FD-45E4-861C-7F17-70CA29AFE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584C398B-5D76-C038-2A77-EB43BCB4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F5B55A9B-CA66-BE1C-0F3B-62E5C16E8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B8B97BD3-F13A-4A84-0B98-17C5C932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A1DCB39A-4621-5A49-67F2-A440D615B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C0773433-18AF-D465-BC46-D9ED545B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91103ED-0C2D-C994-F0A7-393EB911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83D94FB9-E899-556C-9544-D506FCE6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9">
              <a:extLst>
                <a:ext uri="{FF2B5EF4-FFF2-40B4-BE49-F238E27FC236}">
                  <a16:creationId xmlns:a16="http://schemas.microsoft.com/office/drawing/2014/main" id="{5F87F883-0B84-4D22-16B3-5268C5733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20">
              <a:extLst>
                <a:ext uri="{FF2B5EF4-FFF2-40B4-BE49-F238E27FC236}">
                  <a16:creationId xmlns:a16="http://schemas.microsoft.com/office/drawing/2014/main" id="{41DF390C-7FD4-6901-306C-5EBE336B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1">
              <a:extLst>
                <a:ext uri="{FF2B5EF4-FFF2-40B4-BE49-F238E27FC236}">
                  <a16:creationId xmlns:a16="http://schemas.microsoft.com/office/drawing/2014/main" id="{A814DA5C-1AE3-12D4-DBD3-F6DBA8F3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48D47E74-310E-BD07-E249-A84A62F448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콘텐츠 인코딩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07A07-C399-8784-76C7-717455376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9283" r="8150" b="12698"/>
          <a:stretch/>
        </p:blipFill>
        <p:spPr bwMode="auto">
          <a:xfrm>
            <a:off x="2341416" y="1980471"/>
            <a:ext cx="6423894" cy="262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453AEB0-29D4-B6DC-9945-8E97ECA9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473"/>
            <a:ext cx="10515600" cy="182880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Gzip</a:t>
            </a:r>
            <a:endParaRPr lang="en-US" altLang="ko-KR" sz="2000" dirty="0"/>
          </a:p>
          <a:p>
            <a:r>
              <a:rPr lang="en-US" altLang="ko-KR" sz="2000" dirty="0"/>
              <a:t>Compress</a:t>
            </a:r>
          </a:p>
          <a:p>
            <a:r>
              <a:rPr lang="en-US" altLang="ko-KR" sz="2000" dirty="0"/>
              <a:t>Deflate</a:t>
            </a:r>
          </a:p>
          <a:p>
            <a:r>
              <a:rPr lang="en-US" altLang="ko-KR" sz="2000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409108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665</Words>
  <Application>Microsoft Office PowerPoint</Application>
  <PresentationFormat>와이드스크린</PresentationFormat>
  <Paragraphs>173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엔터티와 인코딩</vt:lpstr>
      <vt:lpstr>엔터티</vt:lpstr>
      <vt:lpstr>엔터티 헤더</vt:lpstr>
      <vt:lpstr>Content-Length 특징</vt:lpstr>
      <vt:lpstr>Content-Length 규칙</vt:lpstr>
      <vt:lpstr>MIME type</vt:lpstr>
      <vt:lpstr>Multipart form</vt:lpstr>
      <vt:lpstr>Multipart Response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6</cp:revision>
  <dcterms:created xsi:type="dcterms:W3CDTF">2022-12-12T05:39:12Z</dcterms:created>
  <dcterms:modified xsi:type="dcterms:W3CDTF">2022-12-20T11:40:02Z</dcterms:modified>
</cp:coreProperties>
</file>