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ko-KR" sz="5200" dirty="0"/>
              <a:t>HTTP : </a:t>
            </a:r>
            <a:r>
              <a:rPr lang="ko-KR" altLang="en-US" sz="5200" dirty="0"/>
              <a:t>웹의 기초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커넥션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TCP(Transmission Control Protocol)</a:t>
            </a:r>
          </a:p>
          <a:p>
            <a:pPr lvl="1"/>
            <a:r>
              <a:rPr lang="ko-KR" altLang="en-US" dirty="0"/>
              <a:t>연결 지향 </a:t>
            </a:r>
            <a:r>
              <a:rPr lang="en-US" altLang="ko-KR" dirty="0"/>
              <a:t>– TCP 3 way handshake</a:t>
            </a:r>
          </a:p>
          <a:p>
            <a:pPr lvl="1"/>
            <a:r>
              <a:rPr lang="ko-KR" altLang="en-US" dirty="0"/>
              <a:t>데이터 전달 보증</a:t>
            </a:r>
            <a:endParaRPr lang="en-US" altLang="ko-KR" dirty="0"/>
          </a:p>
          <a:p>
            <a:pPr lvl="1"/>
            <a:r>
              <a:rPr lang="ko-KR" altLang="en-US" dirty="0"/>
              <a:t>순서 보장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통신 작동 순서</a:t>
            </a:r>
            <a:endParaRPr lang="en-US" altLang="ko-KR" dirty="0"/>
          </a:p>
          <a:p>
            <a:pPr lvl="1"/>
            <a:r>
              <a:rPr lang="en-US" altLang="ko-KR" sz="2400" dirty="0">
                <a:solidFill>
                  <a:schemeClr val="tx1"/>
                </a:solidFill>
              </a:rPr>
              <a:t>http://www.oreilly.com/</a:t>
            </a:r>
            <a:r>
              <a:rPr lang="en-US" altLang="ko-KR" dirty="0"/>
              <a:t>index.html</a:t>
            </a:r>
          </a:p>
          <a:p>
            <a:pPr lvl="1"/>
            <a:r>
              <a:rPr lang="en-US" altLang="ko-KR" dirty="0"/>
              <a:t>http://23.42.131.147:80/index.html</a:t>
            </a:r>
          </a:p>
        </p:txBody>
      </p:sp>
    </p:spTree>
    <p:extLst>
      <p:ext uri="{BB962C8B-B14F-4D97-AF65-F5344CB8AC3E}">
        <p14:creationId xmlns:p14="http://schemas.microsoft.com/office/powerpoint/2010/main" val="16035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커넥션 </a:t>
            </a:r>
            <a:r>
              <a:rPr lang="en-US" altLang="ko-KR" dirty="0"/>
              <a:t>– OSI 7 Layer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FE84C-1120-3506-DF36-41E40475D4F3}"/>
              </a:ext>
            </a:extLst>
          </p:cNvPr>
          <p:cNvSpPr txBox="1"/>
          <p:nvPr/>
        </p:nvSpPr>
        <p:spPr>
          <a:xfrm>
            <a:off x="3928907" y="6024753"/>
            <a:ext cx="433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https://shlee0882.tistory.com/110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9EF17-ADC7-2E5F-CD46-D8533BD026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26" y="2002659"/>
            <a:ext cx="47815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094D3B-082A-2822-1EAB-71A20567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6" y="2200203"/>
            <a:ext cx="5840330" cy="2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2D476E-3EE2-C5B6-BA83-10219C1F1E7C}"/>
              </a:ext>
            </a:extLst>
          </p:cNvPr>
          <p:cNvCxnSpPr/>
          <p:nvPr/>
        </p:nvCxnSpPr>
        <p:spPr>
          <a:xfrm>
            <a:off x="6449421" y="1819564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16"/>
            <a:ext cx="10515600" cy="490297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sz="2000" dirty="0"/>
              <a:t>프로토콜 버전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HTTP/1.1, HTTP/2.0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>
                <a:solidFill>
                  <a:schemeClr val="tx1"/>
                </a:solidFill>
              </a:rPr>
              <a:t>프락시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1"/>
                </a:solidFill>
              </a:rPr>
              <a:t>보안을 담당하는 클라이언트와 서버의 중개자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캐시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 err="1"/>
              <a:t>프락시에</a:t>
            </a:r>
            <a:r>
              <a:rPr lang="ko-KR" altLang="en-US" sz="1800" dirty="0"/>
              <a:t> 사본을 저장해두고 빠르게 받아올 수 있게 하는 기술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게이트웨이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서버들을 중개하며 </a:t>
            </a:r>
            <a:r>
              <a:rPr lang="en-US" altLang="ko-KR" sz="1800" dirty="0"/>
              <a:t>HTTP </a:t>
            </a:r>
            <a:r>
              <a:rPr lang="ko-KR" altLang="en-US" sz="1800" dirty="0"/>
              <a:t>트래픽을 다른 프로토콜로 변환해준다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터널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암호화된 비 </a:t>
            </a:r>
            <a:r>
              <a:rPr lang="en-US" altLang="ko-KR" sz="1800" dirty="0"/>
              <a:t>HTTP </a:t>
            </a:r>
            <a:r>
              <a:rPr lang="ko-KR" altLang="en-US" sz="1800" dirty="0"/>
              <a:t>데이터를 </a:t>
            </a:r>
            <a:r>
              <a:rPr lang="en-US" altLang="ko-KR" sz="1800" dirty="0"/>
              <a:t>HTTP </a:t>
            </a:r>
            <a:r>
              <a:rPr lang="ko-KR" altLang="en-US" sz="1800" dirty="0"/>
              <a:t>연결을 통해 그대로 전송해줄 때 사용된다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에이전트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900" dirty="0"/>
              <a:t>   HTTP </a:t>
            </a:r>
            <a:r>
              <a:rPr lang="ko-KR" altLang="en-US" sz="1900" dirty="0"/>
              <a:t>요청을 만들어주는 역할을 한다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8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 </a:t>
            </a:r>
            <a:r>
              <a:rPr lang="ko-KR" altLang="en-US" dirty="0"/>
              <a:t>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메시지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TCP </a:t>
            </a:r>
            <a:r>
              <a:rPr lang="ko-KR" altLang="en-US" dirty="0"/>
              <a:t>커넥션</a:t>
            </a:r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http://www.oreilly.com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/index.html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</a:t>
            </a:r>
            <a:r>
              <a:rPr lang="ko-KR" altLang="en-US" dirty="0">
                <a:solidFill>
                  <a:schemeClr val="tx1"/>
                </a:solidFill>
              </a:rPr>
              <a:t>방식의 응답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B6A3402-EE8B-EDA6-3690-3F2331E03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000" y="4148840"/>
            <a:ext cx="2947112" cy="16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34C546-6D05-A7D4-1359-2F456FE8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미디어 타입</a:t>
            </a:r>
            <a:r>
              <a:rPr lang="en-US" altLang="ko-KR" dirty="0"/>
              <a:t>(MIME </a:t>
            </a:r>
            <a:r>
              <a:rPr lang="ko-KR" altLang="en-US" dirty="0"/>
              <a:t>타입</a:t>
            </a:r>
            <a:r>
              <a:rPr lang="en-US" altLang="ko-KR" dirty="0"/>
              <a:t>) – </a:t>
            </a:r>
            <a:r>
              <a:rPr lang="ko-KR" altLang="en-US" dirty="0">
                <a:solidFill>
                  <a:schemeClr val="accent2"/>
                </a:solidFill>
              </a:rPr>
              <a:t>리소스의 데이터 타입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- content-type : text/html</a:t>
            </a:r>
          </a:p>
          <a:p>
            <a:pPr marL="0" indent="0">
              <a:buNone/>
            </a:pPr>
            <a:r>
              <a:rPr lang="en-US" altLang="ko-KR" sz="2000" dirty="0"/>
              <a:t>  - content-type : image/jpeg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URI – </a:t>
            </a:r>
            <a:r>
              <a:rPr lang="ko-KR" altLang="en-US" dirty="0">
                <a:solidFill>
                  <a:schemeClr val="accent2"/>
                </a:solidFill>
              </a:rPr>
              <a:t>리소스의 위치와 접근 방법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img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src</a:t>
            </a:r>
            <a:r>
              <a:rPr lang="en-US" altLang="ko-KR" sz="1100" dirty="0">
                <a:solidFill>
                  <a:schemeClr val="tx1"/>
                </a:solidFill>
              </a:rPr>
              <a:t>="http://cdn.oreillystatic.com/</a:t>
            </a:r>
            <a:r>
              <a:rPr lang="en-US" altLang="ko-KR" sz="1100" dirty="0" err="1">
                <a:solidFill>
                  <a:schemeClr val="tx1"/>
                </a:solidFill>
              </a:rPr>
              <a:t>oreilly</a:t>
            </a:r>
            <a:r>
              <a:rPr lang="en-US" altLang="ko-KR" sz="1100" dirty="0">
                <a:solidFill>
                  <a:schemeClr val="tx1"/>
                </a:solidFill>
              </a:rPr>
              <a:t>/images/home-video-testimonial-thumb2-400x225-20221019.jpg" alt="Testimonial video thumbnail 2"&gt;</a:t>
            </a:r>
          </a:p>
          <a:p>
            <a:pPr marL="0" indent="0">
              <a:buNone/>
            </a:pPr>
            <a:r>
              <a:rPr lang="en-US" altLang="ko-KR" sz="2000" dirty="0"/>
              <a:t>  - http://</a:t>
            </a:r>
          </a:p>
          <a:p>
            <a:pPr marL="0" indent="0">
              <a:buNone/>
            </a:pPr>
            <a:r>
              <a:rPr lang="en-US" altLang="ko-KR" sz="2000" dirty="0"/>
              <a:t>  - cdn.oreillystatic.com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</a:rPr>
              <a:t>oreilly</a:t>
            </a:r>
            <a:r>
              <a:rPr lang="en-US" altLang="ko-KR" sz="2000" dirty="0">
                <a:solidFill>
                  <a:schemeClr val="tx1"/>
                </a:solidFill>
              </a:rPr>
              <a:t>/images/home-video-testimonial-thumb2-400x225-20221019.jpg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36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11B6F7-CB7C-A4E7-01AF-BEA237FB1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oreilly</a:t>
            </a:r>
            <a:r>
              <a:rPr lang="en-US" altLang="ko-KR" sz="1000" dirty="0">
                <a:solidFill>
                  <a:schemeClr val="tx1"/>
                </a:solidFill>
              </a:rPr>
              <a:t>/images/home-video-testimonial-thumb2-400x225-20221019.jpg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HTTP/1.1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Host : </a:t>
            </a:r>
            <a:r>
              <a:rPr lang="en-US" altLang="ko-KR" sz="1050" dirty="0">
                <a:solidFill>
                  <a:schemeClr val="tx1"/>
                </a:solidFill>
              </a:rPr>
              <a:t>http://www.oreilly.com/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Content-type: </a:t>
            </a:r>
            <a:r>
              <a:rPr lang="en-US" altLang="ko-KR" sz="1600" dirty="0">
                <a:solidFill>
                  <a:schemeClr val="tx1"/>
                </a:solidFill>
              </a:rPr>
              <a:t>image/jpeg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Content-length: 15909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007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트랜잭션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GET / PUT / DELETE / POST / HEAD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상태 코드</a:t>
            </a:r>
            <a:endParaRPr lang="en-US" altLang="ko-KR" dirty="0"/>
          </a:p>
          <a:p>
            <a:pPr lvl="1"/>
            <a:r>
              <a:rPr lang="en-US" altLang="ko-KR" dirty="0"/>
              <a:t>200 / 300 / 400</a:t>
            </a:r>
          </a:p>
        </p:txBody>
      </p:sp>
    </p:spTree>
    <p:extLst>
      <p:ext uri="{BB962C8B-B14F-4D97-AF65-F5344CB8AC3E}">
        <p14:creationId xmlns:p14="http://schemas.microsoft.com/office/powerpoint/2010/main" val="308345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메시지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oreilly</a:t>
            </a:r>
            <a:r>
              <a:rPr lang="en-US" altLang="ko-KR" sz="1000" dirty="0">
                <a:solidFill>
                  <a:schemeClr val="tx1"/>
                </a:solidFill>
              </a:rPr>
              <a:t>/images/home-video-testimonial-thumb2-400x225-20221019.jpg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HTTP/1.1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Host : </a:t>
            </a:r>
            <a:r>
              <a:rPr lang="en-US" altLang="ko-KR" sz="1050" dirty="0">
                <a:solidFill>
                  <a:schemeClr val="tx1"/>
                </a:solidFill>
              </a:rPr>
              <a:t>http://www.oreilly.com/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Accept-Language: </a:t>
            </a:r>
            <a:r>
              <a:rPr lang="en-US" altLang="ko-KR" sz="1600" dirty="0" err="1">
                <a:solidFill>
                  <a:schemeClr val="tx1"/>
                </a:solidFill>
              </a:rPr>
              <a:t>en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fr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Content-type: </a:t>
            </a:r>
            <a:r>
              <a:rPr lang="en-US" altLang="ko-KR" sz="1600" dirty="0">
                <a:solidFill>
                  <a:schemeClr val="tx1"/>
                </a:solidFill>
              </a:rPr>
              <a:t>image/jpeg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Content-length: 15909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E198C-929F-4A4D-D771-ACAC7B66D7CD}"/>
              </a:ext>
            </a:extLst>
          </p:cNvPr>
          <p:cNvCxnSpPr/>
          <p:nvPr/>
        </p:nvCxnSpPr>
        <p:spPr>
          <a:xfrm>
            <a:off x="6354544" y="4295955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180CD4-52DD-B56E-7688-447AD1745AA3}"/>
              </a:ext>
            </a:extLst>
          </p:cNvPr>
          <p:cNvCxnSpPr/>
          <p:nvPr/>
        </p:nvCxnSpPr>
        <p:spPr>
          <a:xfrm>
            <a:off x="6354544" y="5727939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653E7D-FC92-9ECC-7650-EADB72FAB0D7}"/>
              </a:ext>
            </a:extLst>
          </p:cNvPr>
          <p:cNvCxnSpPr/>
          <p:nvPr/>
        </p:nvCxnSpPr>
        <p:spPr>
          <a:xfrm>
            <a:off x="2191109" y="4780499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A4CA19-4E26-0D7A-C8D3-3AE12A9C7226}"/>
              </a:ext>
            </a:extLst>
          </p:cNvPr>
          <p:cNvSpPr txBox="1"/>
          <p:nvPr/>
        </p:nvSpPr>
        <p:spPr>
          <a:xfrm>
            <a:off x="2232689" y="3274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시작줄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22A7A-0E90-7E9C-A884-4E48B14E002B}"/>
              </a:ext>
            </a:extLst>
          </p:cNvPr>
          <p:cNvSpPr txBox="1"/>
          <p:nvPr/>
        </p:nvSpPr>
        <p:spPr>
          <a:xfrm>
            <a:off x="2232689" y="4780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헤더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02F21-BCBD-01EB-C53E-DF8F7DCF9356}"/>
              </a:ext>
            </a:extLst>
          </p:cNvPr>
          <p:cNvSpPr txBox="1"/>
          <p:nvPr/>
        </p:nvSpPr>
        <p:spPr>
          <a:xfrm>
            <a:off x="6462017" y="5727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본문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5D759-E7DD-A7F3-34F5-467468323868}"/>
              </a:ext>
            </a:extLst>
          </p:cNvPr>
          <p:cNvSpPr txBox="1"/>
          <p:nvPr/>
        </p:nvSpPr>
        <p:spPr>
          <a:xfrm>
            <a:off x="6494810" y="3274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시작줄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59D94-169E-B575-4E1A-AF3E08B29BC3}"/>
              </a:ext>
            </a:extLst>
          </p:cNvPr>
          <p:cNvSpPr txBox="1"/>
          <p:nvPr/>
        </p:nvSpPr>
        <p:spPr>
          <a:xfrm>
            <a:off x="6490366" y="4307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8854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368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HTTP : 웹의 기초</vt:lpstr>
      <vt:lpstr>목차</vt:lpstr>
      <vt:lpstr>HTTP 통신</vt:lpstr>
      <vt:lpstr>리소스</vt:lpstr>
      <vt:lpstr>리소스</vt:lpstr>
      <vt:lpstr>리소스</vt:lpstr>
      <vt:lpstr>트랜잭션</vt:lpstr>
      <vt:lpstr>트랜잭션</vt:lpstr>
      <vt:lpstr>메시지</vt:lpstr>
      <vt:lpstr>TCP 커넥션</vt:lpstr>
      <vt:lpstr>TCP 커넥션 – OSI 7 Layer</vt:lpstr>
      <vt:lpstr>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1</cp:revision>
  <dcterms:created xsi:type="dcterms:W3CDTF">2022-12-12T05:39:12Z</dcterms:created>
  <dcterms:modified xsi:type="dcterms:W3CDTF">2022-12-12T08:11:28Z</dcterms:modified>
</cp:coreProperties>
</file>