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백지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8"/>
              <a:buFont typeface="Calibri"/>
              <a:buNone/>
            </a:pPr>
            <a:r>
              <a:rPr b="0" i="0" lang="ko-KR" sz="43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뷰어용 dApp 브라우저 개발</a:t>
            </a:r>
            <a:endParaRPr b="0" i="0" sz="43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3466601" y="5082650"/>
            <a:ext cx="42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9팀 : 김형준(</a:t>
            </a: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SolTeam)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800" y="4999211"/>
            <a:ext cx="2364450" cy="10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91"/>
          <p:cNvGrpSpPr/>
          <p:nvPr/>
        </p:nvGrpSpPr>
        <p:grpSpPr>
          <a:xfrm>
            <a:off x="3531348" y="1100020"/>
            <a:ext cx="2672395" cy="4133351"/>
            <a:chOff x="3911600" y="285008"/>
            <a:chExt cx="4368800" cy="5950692"/>
          </a:xfrm>
        </p:grpSpPr>
        <p:pic>
          <p:nvPicPr>
            <p:cNvPr id="92" name="Shape 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11600" y="622300"/>
              <a:ext cx="4368800" cy="561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Shape 93"/>
            <p:cNvSpPr/>
            <p:nvPr/>
          </p:nvSpPr>
          <p:spPr>
            <a:xfrm>
              <a:off x="3911600" y="285008"/>
              <a:ext cx="4368800" cy="1413163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18823"/>
              </a:schemeClr>
            </a:solidFill>
            <a:ln cap="flat" cmpd="sng" w="12700">
              <a:solidFill>
                <a:srgbClr val="31538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7125" lIns="74275" spcFirstLastPara="1" rIns="74275" wrap="square" tIns="3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Shape 94"/>
          <p:cNvSpPr txBox="1"/>
          <p:nvPr/>
        </p:nvSpPr>
        <p:spPr>
          <a:xfrm>
            <a:off x="3940373" y="5233278"/>
            <a:ext cx="17295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6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dApp Architecture</a:t>
            </a:r>
            <a:endParaRPr sz="146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" y="5752306"/>
            <a:ext cx="9906000" cy="1105694"/>
          </a:xfrm>
          <a:prstGeom prst="rect">
            <a:avLst/>
          </a:prstGeom>
          <a:solidFill>
            <a:srgbClr val="0346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191420" y="6016347"/>
            <a:ext cx="7523213" cy="452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컨텐츠 뷰어용 dApp 브라우저</a:t>
            </a: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와</a:t>
            </a:r>
            <a:r>
              <a:rPr b="1" lang="ko-KR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GUI </a:t>
            </a: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기반 </a:t>
            </a:r>
            <a:r>
              <a:rPr b="1" lang="ko-KR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저작 환경</a:t>
            </a: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및 </a:t>
            </a:r>
            <a:r>
              <a:rPr b="1" lang="ko-KR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컨텐츠 배포 </a:t>
            </a: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시스템</a:t>
            </a:r>
            <a:endParaRPr b="1" sz="1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6378350" y="1126275"/>
            <a:ext cx="24843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+  Authoring Tool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+  CMS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+  Marketplace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 목표 및 개발 범위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29384" y="926275"/>
            <a:ext cx="7137077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  개발 목표 : 컨텐츠 뷰어용 dApp 브라우저 및 저작 환경 개발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개발 범위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컨텐츠 뷰어용 </a:t>
            </a:r>
            <a:r>
              <a:rPr lang="ko-KR" sz="16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dApp 브라우저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멀티플랫폼 Unity와 같은 </a:t>
            </a:r>
            <a:r>
              <a:rPr lang="ko-KR" sz="16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컨텐츠 제작 환경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(HTML 웹기반)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컨텐츠 </a:t>
            </a:r>
            <a:r>
              <a:rPr lang="ko-KR" sz="16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마켓 플레이스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(ERC-721 스마트컨트랙트로 컨텐츠별 관리)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목표 시장 : 웹툰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검토 기술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dApp 브라우저 : 미스트, Status.im, 크롬 익스텐션(메타마스트), 기타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- 뷰어 전용 브라우저(지갑 겸용) : 윈도우, 리눅스, 안드로이드 환경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- 인증 기술 : uPort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- 대량의 스마트컨트랙트 처리 : </a:t>
            </a:r>
            <a:r>
              <a:rPr lang="ko-KR" sz="1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Raiden Network</a:t>
            </a:r>
            <a:endParaRPr sz="1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저작 환경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- Web3js 웹기반(HTML/CSS/JavaScrypt) 저작 도구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(GUI + </a:t>
            </a: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전용 </a:t>
            </a: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스크립트 기반)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- 이미지 업로드 </a:t>
            </a: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방식</a:t>
            </a: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부터 단계별로 </a:t>
            </a: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개발 진행</a:t>
            </a: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- 배포관리툴(CMS)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컨텐츠 스토리지 : IPFS or </a:t>
            </a: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컨텐츠 배포/구매 : 컨텐츠 마켓 플레이스(스마트컨트랙트)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- 인증을 통한 컨텐츠별 접근 제어(무료/유료) 필요 : ERC721 non fungible 기능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결제 : 전용 토큰(CBT : Contents Based Token)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- PG 연동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- 정산 기능(백오피스)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272480" y="2488244"/>
            <a:ext cx="3681085" cy="1578862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A5A5A5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" y="5752306"/>
            <a:ext cx="9906000" cy="1105694"/>
          </a:xfrm>
          <a:prstGeom prst="rect">
            <a:avLst/>
          </a:prstGeom>
          <a:solidFill>
            <a:srgbClr val="0346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7265932" y="1403866"/>
            <a:ext cx="2439596" cy="3897342"/>
          </a:xfrm>
          <a:prstGeom prst="roundRect">
            <a:avLst>
              <a:gd fmla="val 4173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A5A5A5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272480" y="4742966"/>
            <a:ext cx="3681085" cy="84627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A5A5A5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Shape 114"/>
          <p:cNvGrpSpPr/>
          <p:nvPr/>
        </p:nvGrpSpPr>
        <p:grpSpPr>
          <a:xfrm>
            <a:off x="778440" y="5011789"/>
            <a:ext cx="2749851" cy="539351"/>
            <a:chOff x="645804" y="4876241"/>
            <a:chExt cx="2947368" cy="578092"/>
          </a:xfrm>
        </p:grpSpPr>
        <p:grpSp>
          <p:nvGrpSpPr>
            <p:cNvPr id="115" name="Shape 115"/>
            <p:cNvGrpSpPr/>
            <p:nvPr/>
          </p:nvGrpSpPr>
          <p:grpSpPr>
            <a:xfrm>
              <a:off x="645804" y="4876241"/>
              <a:ext cx="299846" cy="578092"/>
              <a:chOff x="937850" y="3935109"/>
              <a:chExt cx="299846" cy="578092"/>
            </a:xfrm>
          </p:grpSpPr>
          <p:sp>
            <p:nvSpPr>
              <p:cNvPr id="116" name="Shape 116"/>
              <p:cNvSpPr/>
              <p:nvPr/>
            </p:nvSpPr>
            <p:spPr>
              <a:xfrm>
                <a:off x="937850" y="4041648"/>
                <a:ext cx="299846" cy="471553"/>
              </a:xfrm>
              <a:custGeom>
                <a:pathLst>
                  <a:path extrusionOk="0" h="619" w="363">
                    <a:moveTo>
                      <a:pt x="75" y="0"/>
                    </a:moveTo>
                    <a:cubicBezTo>
                      <a:pt x="288" y="0"/>
                      <a:pt x="288" y="0"/>
                      <a:pt x="288" y="0"/>
                    </a:cubicBezTo>
                    <a:cubicBezTo>
                      <a:pt x="297" y="0"/>
                      <a:pt x="305" y="6"/>
                      <a:pt x="308" y="14"/>
                    </a:cubicBezTo>
                    <a:cubicBezTo>
                      <a:pt x="308" y="15"/>
                      <a:pt x="309" y="16"/>
                      <a:pt x="309" y="17"/>
                    </a:cubicBezTo>
                    <a:cubicBezTo>
                      <a:pt x="362" y="257"/>
                      <a:pt x="362" y="257"/>
                      <a:pt x="362" y="257"/>
                    </a:cubicBezTo>
                    <a:cubicBezTo>
                      <a:pt x="363" y="265"/>
                      <a:pt x="358" y="272"/>
                      <a:pt x="351" y="274"/>
                    </a:cubicBezTo>
                    <a:cubicBezTo>
                      <a:pt x="332" y="278"/>
                      <a:pt x="332" y="278"/>
                      <a:pt x="332" y="278"/>
                    </a:cubicBezTo>
                    <a:cubicBezTo>
                      <a:pt x="324" y="280"/>
                      <a:pt x="317" y="275"/>
                      <a:pt x="315" y="268"/>
                    </a:cubicBezTo>
                    <a:cubicBezTo>
                      <a:pt x="272" y="73"/>
                      <a:pt x="272" y="73"/>
                      <a:pt x="272" y="73"/>
                    </a:cubicBezTo>
                    <a:cubicBezTo>
                      <a:pt x="262" y="73"/>
                      <a:pt x="262" y="73"/>
                      <a:pt x="262" y="73"/>
                    </a:cubicBezTo>
                    <a:cubicBezTo>
                      <a:pt x="262" y="228"/>
                      <a:pt x="262" y="228"/>
                      <a:pt x="262" y="228"/>
                    </a:cubicBezTo>
                    <a:cubicBezTo>
                      <a:pt x="262" y="249"/>
                      <a:pt x="262" y="249"/>
                      <a:pt x="262" y="249"/>
                    </a:cubicBezTo>
                    <a:cubicBezTo>
                      <a:pt x="262" y="600"/>
                      <a:pt x="262" y="600"/>
                      <a:pt x="262" y="600"/>
                    </a:cubicBezTo>
                    <a:cubicBezTo>
                      <a:pt x="262" y="611"/>
                      <a:pt x="253" y="619"/>
                      <a:pt x="243" y="619"/>
                    </a:cubicBezTo>
                    <a:cubicBezTo>
                      <a:pt x="215" y="619"/>
                      <a:pt x="215" y="619"/>
                      <a:pt x="215" y="619"/>
                    </a:cubicBezTo>
                    <a:cubicBezTo>
                      <a:pt x="205" y="619"/>
                      <a:pt x="196" y="611"/>
                      <a:pt x="196" y="600"/>
                    </a:cubicBezTo>
                    <a:cubicBezTo>
                      <a:pt x="196" y="296"/>
                      <a:pt x="196" y="296"/>
                      <a:pt x="196" y="296"/>
                    </a:cubicBezTo>
                    <a:cubicBezTo>
                      <a:pt x="167" y="296"/>
                      <a:pt x="167" y="296"/>
                      <a:pt x="167" y="296"/>
                    </a:cubicBezTo>
                    <a:cubicBezTo>
                      <a:pt x="167" y="600"/>
                      <a:pt x="167" y="600"/>
                      <a:pt x="167" y="600"/>
                    </a:cubicBezTo>
                    <a:cubicBezTo>
                      <a:pt x="167" y="611"/>
                      <a:pt x="158" y="619"/>
                      <a:pt x="148" y="619"/>
                    </a:cubicBezTo>
                    <a:cubicBezTo>
                      <a:pt x="121" y="619"/>
                      <a:pt x="121" y="619"/>
                      <a:pt x="121" y="619"/>
                    </a:cubicBezTo>
                    <a:cubicBezTo>
                      <a:pt x="110" y="619"/>
                      <a:pt x="102" y="611"/>
                      <a:pt x="102" y="600"/>
                    </a:cubicBezTo>
                    <a:cubicBezTo>
                      <a:pt x="102" y="249"/>
                      <a:pt x="102" y="249"/>
                      <a:pt x="102" y="249"/>
                    </a:cubicBezTo>
                    <a:cubicBezTo>
                      <a:pt x="102" y="228"/>
                      <a:pt x="102" y="228"/>
                      <a:pt x="102" y="228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48" y="268"/>
                      <a:pt x="48" y="268"/>
                      <a:pt x="48" y="268"/>
                    </a:cubicBezTo>
                    <a:cubicBezTo>
                      <a:pt x="47" y="275"/>
                      <a:pt x="39" y="280"/>
                      <a:pt x="32" y="278"/>
                    </a:cubicBezTo>
                    <a:cubicBezTo>
                      <a:pt x="12" y="274"/>
                      <a:pt x="12" y="274"/>
                      <a:pt x="12" y="274"/>
                    </a:cubicBezTo>
                    <a:cubicBezTo>
                      <a:pt x="5" y="272"/>
                      <a:pt x="0" y="265"/>
                      <a:pt x="2" y="25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16"/>
                      <a:pt x="55" y="15"/>
                      <a:pt x="56" y="14"/>
                    </a:cubicBezTo>
                    <a:cubicBezTo>
                      <a:pt x="59" y="6"/>
                      <a:pt x="66" y="0"/>
                      <a:pt x="7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1040179" y="3935109"/>
                <a:ext cx="95189" cy="8823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962528" y="4876241"/>
              <a:ext cx="299846" cy="578092"/>
              <a:chOff x="937850" y="3935109"/>
              <a:chExt cx="299846" cy="578092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937850" y="4041648"/>
                <a:ext cx="299846" cy="471553"/>
              </a:xfrm>
              <a:custGeom>
                <a:pathLst>
                  <a:path extrusionOk="0" h="619" w="363">
                    <a:moveTo>
                      <a:pt x="75" y="0"/>
                    </a:moveTo>
                    <a:cubicBezTo>
                      <a:pt x="288" y="0"/>
                      <a:pt x="288" y="0"/>
                      <a:pt x="288" y="0"/>
                    </a:cubicBezTo>
                    <a:cubicBezTo>
                      <a:pt x="297" y="0"/>
                      <a:pt x="305" y="6"/>
                      <a:pt x="308" y="14"/>
                    </a:cubicBezTo>
                    <a:cubicBezTo>
                      <a:pt x="308" y="15"/>
                      <a:pt x="309" y="16"/>
                      <a:pt x="309" y="17"/>
                    </a:cubicBezTo>
                    <a:cubicBezTo>
                      <a:pt x="362" y="257"/>
                      <a:pt x="362" y="257"/>
                      <a:pt x="362" y="257"/>
                    </a:cubicBezTo>
                    <a:cubicBezTo>
                      <a:pt x="363" y="265"/>
                      <a:pt x="358" y="272"/>
                      <a:pt x="351" y="274"/>
                    </a:cubicBezTo>
                    <a:cubicBezTo>
                      <a:pt x="332" y="278"/>
                      <a:pt x="332" y="278"/>
                      <a:pt x="332" y="278"/>
                    </a:cubicBezTo>
                    <a:cubicBezTo>
                      <a:pt x="324" y="280"/>
                      <a:pt x="317" y="275"/>
                      <a:pt x="315" y="268"/>
                    </a:cubicBezTo>
                    <a:cubicBezTo>
                      <a:pt x="272" y="73"/>
                      <a:pt x="272" y="73"/>
                      <a:pt x="272" y="73"/>
                    </a:cubicBezTo>
                    <a:cubicBezTo>
                      <a:pt x="262" y="73"/>
                      <a:pt x="262" y="73"/>
                      <a:pt x="262" y="73"/>
                    </a:cubicBezTo>
                    <a:cubicBezTo>
                      <a:pt x="262" y="228"/>
                      <a:pt x="262" y="228"/>
                      <a:pt x="262" y="228"/>
                    </a:cubicBezTo>
                    <a:cubicBezTo>
                      <a:pt x="262" y="249"/>
                      <a:pt x="262" y="249"/>
                      <a:pt x="262" y="249"/>
                    </a:cubicBezTo>
                    <a:cubicBezTo>
                      <a:pt x="262" y="600"/>
                      <a:pt x="262" y="600"/>
                      <a:pt x="262" y="600"/>
                    </a:cubicBezTo>
                    <a:cubicBezTo>
                      <a:pt x="262" y="611"/>
                      <a:pt x="253" y="619"/>
                      <a:pt x="243" y="619"/>
                    </a:cubicBezTo>
                    <a:cubicBezTo>
                      <a:pt x="215" y="619"/>
                      <a:pt x="215" y="619"/>
                      <a:pt x="215" y="619"/>
                    </a:cubicBezTo>
                    <a:cubicBezTo>
                      <a:pt x="205" y="619"/>
                      <a:pt x="196" y="611"/>
                      <a:pt x="196" y="600"/>
                    </a:cubicBezTo>
                    <a:cubicBezTo>
                      <a:pt x="196" y="296"/>
                      <a:pt x="196" y="296"/>
                      <a:pt x="196" y="296"/>
                    </a:cubicBezTo>
                    <a:cubicBezTo>
                      <a:pt x="167" y="296"/>
                      <a:pt x="167" y="296"/>
                      <a:pt x="167" y="296"/>
                    </a:cubicBezTo>
                    <a:cubicBezTo>
                      <a:pt x="167" y="600"/>
                      <a:pt x="167" y="600"/>
                      <a:pt x="167" y="600"/>
                    </a:cubicBezTo>
                    <a:cubicBezTo>
                      <a:pt x="167" y="611"/>
                      <a:pt x="158" y="619"/>
                      <a:pt x="148" y="619"/>
                    </a:cubicBezTo>
                    <a:cubicBezTo>
                      <a:pt x="121" y="619"/>
                      <a:pt x="121" y="619"/>
                      <a:pt x="121" y="619"/>
                    </a:cubicBezTo>
                    <a:cubicBezTo>
                      <a:pt x="110" y="619"/>
                      <a:pt x="102" y="611"/>
                      <a:pt x="102" y="600"/>
                    </a:cubicBezTo>
                    <a:cubicBezTo>
                      <a:pt x="102" y="249"/>
                      <a:pt x="102" y="249"/>
                      <a:pt x="102" y="249"/>
                    </a:cubicBezTo>
                    <a:cubicBezTo>
                      <a:pt x="102" y="228"/>
                      <a:pt x="102" y="228"/>
                      <a:pt x="102" y="228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48" y="268"/>
                      <a:pt x="48" y="268"/>
                      <a:pt x="48" y="268"/>
                    </a:cubicBezTo>
                    <a:cubicBezTo>
                      <a:pt x="47" y="275"/>
                      <a:pt x="39" y="280"/>
                      <a:pt x="32" y="278"/>
                    </a:cubicBezTo>
                    <a:cubicBezTo>
                      <a:pt x="12" y="274"/>
                      <a:pt x="12" y="274"/>
                      <a:pt x="12" y="274"/>
                    </a:cubicBezTo>
                    <a:cubicBezTo>
                      <a:pt x="5" y="272"/>
                      <a:pt x="0" y="265"/>
                      <a:pt x="2" y="25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16"/>
                      <a:pt x="55" y="15"/>
                      <a:pt x="56" y="14"/>
                    </a:cubicBezTo>
                    <a:cubicBezTo>
                      <a:pt x="59" y="6"/>
                      <a:pt x="66" y="0"/>
                      <a:pt x="7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1040179" y="3935109"/>
                <a:ext cx="95189" cy="8823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" name="Shape 121"/>
            <p:cNvGrpSpPr/>
            <p:nvPr/>
          </p:nvGrpSpPr>
          <p:grpSpPr>
            <a:xfrm>
              <a:off x="1292327" y="4876241"/>
              <a:ext cx="299846" cy="578092"/>
              <a:chOff x="937850" y="3935109"/>
              <a:chExt cx="299846" cy="578092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937850" y="4041648"/>
                <a:ext cx="299846" cy="471553"/>
              </a:xfrm>
              <a:custGeom>
                <a:pathLst>
                  <a:path extrusionOk="0" h="619" w="363">
                    <a:moveTo>
                      <a:pt x="75" y="0"/>
                    </a:moveTo>
                    <a:cubicBezTo>
                      <a:pt x="288" y="0"/>
                      <a:pt x="288" y="0"/>
                      <a:pt x="288" y="0"/>
                    </a:cubicBezTo>
                    <a:cubicBezTo>
                      <a:pt x="297" y="0"/>
                      <a:pt x="305" y="6"/>
                      <a:pt x="308" y="14"/>
                    </a:cubicBezTo>
                    <a:cubicBezTo>
                      <a:pt x="308" y="15"/>
                      <a:pt x="309" y="16"/>
                      <a:pt x="309" y="17"/>
                    </a:cubicBezTo>
                    <a:cubicBezTo>
                      <a:pt x="362" y="257"/>
                      <a:pt x="362" y="257"/>
                      <a:pt x="362" y="257"/>
                    </a:cubicBezTo>
                    <a:cubicBezTo>
                      <a:pt x="363" y="265"/>
                      <a:pt x="358" y="272"/>
                      <a:pt x="351" y="274"/>
                    </a:cubicBezTo>
                    <a:cubicBezTo>
                      <a:pt x="332" y="278"/>
                      <a:pt x="332" y="278"/>
                      <a:pt x="332" y="278"/>
                    </a:cubicBezTo>
                    <a:cubicBezTo>
                      <a:pt x="324" y="280"/>
                      <a:pt x="317" y="275"/>
                      <a:pt x="315" y="268"/>
                    </a:cubicBezTo>
                    <a:cubicBezTo>
                      <a:pt x="272" y="73"/>
                      <a:pt x="272" y="73"/>
                      <a:pt x="272" y="73"/>
                    </a:cubicBezTo>
                    <a:cubicBezTo>
                      <a:pt x="262" y="73"/>
                      <a:pt x="262" y="73"/>
                      <a:pt x="262" y="73"/>
                    </a:cubicBezTo>
                    <a:cubicBezTo>
                      <a:pt x="262" y="228"/>
                      <a:pt x="262" y="228"/>
                      <a:pt x="262" y="228"/>
                    </a:cubicBezTo>
                    <a:cubicBezTo>
                      <a:pt x="262" y="249"/>
                      <a:pt x="262" y="249"/>
                      <a:pt x="262" y="249"/>
                    </a:cubicBezTo>
                    <a:cubicBezTo>
                      <a:pt x="262" y="600"/>
                      <a:pt x="262" y="600"/>
                      <a:pt x="262" y="600"/>
                    </a:cubicBezTo>
                    <a:cubicBezTo>
                      <a:pt x="262" y="611"/>
                      <a:pt x="253" y="619"/>
                      <a:pt x="243" y="619"/>
                    </a:cubicBezTo>
                    <a:cubicBezTo>
                      <a:pt x="215" y="619"/>
                      <a:pt x="215" y="619"/>
                      <a:pt x="215" y="619"/>
                    </a:cubicBezTo>
                    <a:cubicBezTo>
                      <a:pt x="205" y="619"/>
                      <a:pt x="196" y="611"/>
                      <a:pt x="196" y="600"/>
                    </a:cubicBezTo>
                    <a:cubicBezTo>
                      <a:pt x="196" y="296"/>
                      <a:pt x="196" y="296"/>
                      <a:pt x="196" y="296"/>
                    </a:cubicBezTo>
                    <a:cubicBezTo>
                      <a:pt x="167" y="296"/>
                      <a:pt x="167" y="296"/>
                      <a:pt x="167" y="296"/>
                    </a:cubicBezTo>
                    <a:cubicBezTo>
                      <a:pt x="167" y="600"/>
                      <a:pt x="167" y="600"/>
                      <a:pt x="167" y="600"/>
                    </a:cubicBezTo>
                    <a:cubicBezTo>
                      <a:pt x="167" y="611"/>
                      <a:pt x="158" y="619"/>
                      <a:pt x="148" y="619"/>
                    </a:cubicBezTo>
                    <a:cubicBezTo>
                      <a:pt x="121" y="619"/>
                      <a:pt x="121" y="619"/>
                      <a:pt x="121" y="619"/>
                    </a:cubicBezTo>
                    <a:cubicBezTo>
                      <a:pt x="110" y="619"/>
                      <a:pt x="102" y="611"/>
                      <a:pt x="102" y="600"/>
                    </a:cubicBezTo>
                    <a:cubicBezTo>
                      <a:pt x="102" y="249"/>
                      <a:pt x="102" y="249"/>
                      <a:pt x="102" y="249"/>
                    </a:cubicBezTo>
                    <a:cubicBezTo>
                      <a:pt x="102" y="228"/>
                      <a:pt x="102" y="228"/>
                      <a:pt x="102" y="228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48" y="268"/>
                      <a:pt x="48" y="268"/>
                      <a:pt x="48" y="268"/>
                    </a:cubicBezTo>
                    <a:cubicBezTo>
                      <a:pt x="47" y="275"/>
                      <a:pt x="39" y="280"/>
                      <a:pt x="32" y="278"/>
                    </a:cubicBezTo>
                    <a:cubicBezTo>
                      <a:pt x="12" y="274"/>
                      <a:pt x="12" y="274"/>
                      <a:pt x="12" y="274"/>
                    </a:cubicBezTo>
                    <a:cubicBezTo>
                      <a:pt x="5" y="272"/>
                      <a:pt x="0" y="265"/>
                      <a:pt x="2" y="25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16"/>
                      <a:pt x="55" y="15"/>
                      <a:pt x="56" y="14"/>
                    </a:cubicBezTo>
                    <a:cubicBezTo>
                      <a:pt x="59" y="6"/>
                      <a:pt x="66" y="0"/>
                      <a:pt x="7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1040179" y="3935109"/>
                <a:ext cx="95189" cy="8823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" name="Shape 124"/>
            <p:cNvGrpSpPr/>
            <p:nvPr/>
          </p:nvGrpSpPr>
          <p:grpSpPr>
            <a:xfrm>
              <a:off x="1646460" y="4876241"/>
              <a:ext cx="299846" cy="578092"/>
              <a:chOff x="937850" y="3935109"/>
              <a:chExt cx="299846" cy="578092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937850" y="4041648"/>
                <a:ext cx="299846" cy="471553"/>
              </a:xfrm>
              <a:custGeom>
                <a:pathLst>
                  <a:path extrusionOk="0" h="619" w="363">
                    <a:moveTo>
                      <a:pt x="75" y="0"/>
                    </a:moveTo>
                    <a:cubicBezTo>
                      <a:pt x="288" y="0"/>
                      <a:pt x="288" y="0"/>
                      <a:pt x="288" y="0"/>
                    </a:cubicBezTo>
                    <a:cubicBezTo>
                      <a:pt x="297" y="0"/>
                      <a:pt x="305" y="6"/>
                      <a:pt x="308" y="14"/>
                    </a:cubicBezTo>
                    <a:cubicBezTo>
                      <a:pt x="308" y="15"/>
                      <a:pt x="309" y="16"/>
                      <a:pt x="309" y="17"/>
                    </a:cubicBezTo>
                    <a:cubicBezTo>
                      <a:pt x="362" y="257"/>
                      <a:pt x="362" y="257"/>
                      <a:pt x="362" y="257"/>
                    </a:cubicBezTo>
                    <a:cubicBezTo>
                      <a:pt x="363" y="265"/>
                      <a:pt x="358" y="272"/>
                      <a:pt x="351" y="274"/>
                    </a:cubicBezTo>
                    <a:cubicBezTo>
                      <a:pt x="332" y="278"/>
                      <a:pt x="332" y="278"/>
                      <a:pt x="332" y="278"/>
                    </a:cubicBezTo>
                    <a:cubicBezTo>
                      <a:pt x="324" y="280"/>
                      <a:pt x="317" y="275"/>
                      <a:pt x="315" y="268"/>
                    </a:cubicBezTo>
                    <a:cubicBezTo>
                      <a:pt x="272" y="73"/>
                      <a:pt x="272" y="73"/>
                      <a:pt x="272" y="73"/>
                    </a:cubicBezTo>
                    <a:cubicBezTo>
                      <a:pt x="262" y="73"/>
                      <a:pt x="262" y="73"/>
                      <a:pt x="262" y="73"/>
                    </a:cubicBezTo>
                    <a:cubicBezTo>
                      <a:pt x="262" y="228"/>
                      <a:pt x="262" y="228"/>
                      <a:pt x="262" y="228"/>
                    </a:cubicBezTo>
                    <a:cubicBezTo>
                      <a:pt x="262" y="249"/>
                      <a:pt x="262" y="249"/>
                      <a:pt x="262" y="249"/>
                    </a:cubicBezTo>
                    <a:cubicBezTo>
                      <a:pt x="262" y="600"/>
                      <a:pt x="262" y="600"/>
                      <a:pt x="262" y="600"/>
                    </a:cubicBezTo>
                    <a:cubicBezTo>
                      <a:pt x="262" y="611"/>
                      <a:pt x="253" y="619"/>
                      <a:pt x="243" y="619"/>
                    </a:cubicBezTo>
                    <a:cubicBezTo>
                      <a:pt x="215" y="619"/>
                      <a:pt x="215" y="619"/>
                      <a:pt x="215" y="619"/>
                    </a:cubicBezTo>
                    <a:cubicBezTo>
                      <a:pt x="205" y="619"/>
                      <a:pt x="196" y="611"/>
                      <a:pt x="196" y="600"/>
                    </a:cubicBezTo>
                    <a:cubicBezTo>
                      <a:pt x="196" y="296"/>
                      <a:pt x="196" y="296"/>
                      <a:pt x="196" y="296"/>
                    </a:cubicBezTo>
                    <a:cubicBezTo>
                      <a:pt x="167" y="296"/>
                      <a:pt x="167" y="296"/>
                      <a:pt x="167" y="296"/>
                    </a:cubicBezTo>
                    <a:cubicBezTo>
                      <a:pt x="167" y="600"/>
                      <a:pt x="167" y="600"/>
                      <a:pt x="167" y="600"/>
                    </a:cubicBezTo>
                    <a:cubicBezTo>
                      <a:pt x="167" y="611"/>
                      <a:pt x="158" y="619"/>
                      <a:pt x="148" y="619"/>
                    </a:cubicBezTo>
                    <a:cubicBezTo>
                      <a:pt x="121" y="619"/>
                      <a:pt x="121" y="619"/>
                      <a:pt x="121" y="619"/>
                    </a:cubicBezTo>
                    <a:cubicBezTo>
                      <a:pt x="110" y="619"/>
                      <a:pt x="102" y="611"/>
                      <a:pt x="102" y="600"/>
                    </a:cubicBezTo>
                    <a:cubicBezTo>
                      <a:pt x="102" y="249"/>
                      <a:pt x="102" y="249"/>
                      <a:pt x="102" y="249"/>
                    </a:cubicBezTo>
                    <a:cubicBezTo>
                      <a:pt x="102" y="228"/>
                      <a:pt x="102" y="228"/>
                      <a:pt x="102" y="228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48" y="268"/>
                      <a:pt x="48" y="268"/>
                      <a:pt x="48" y="268"/>
                    </a:cubicBezTo>
                    <a:cubicBezTo>
                      <a:pt x="47" y="275"/>
                      <a:pt x="39" y="280"/>
                      <a:pt x="32" y="278"/>
                    </a:cubicBezTo>
                    <a:cubicBezTo>
                      <a:pt x="12" y="274"/>
                      <a:pt x="12" y="274"/>
                      <a:pt x="12" y="274"/>
                    </a:cubicBezTo>
                    <a:cubicBezTo>
                      <a:pt x="5" y="272"/>
                      <a:pt x="0" y="265"/>
                      <a:pt x="2" y="25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16"/>
                      <a:pt x="55" y="15"/>
                      <a:pt x="56" y="14"/>
                    </a:cubicBezTo>
                    <a:cubicBezTo>
                      <a:pt x="59" y="6"/>
                      <a:pt x="66" y="0"/>
                      <a:pt x="7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1040179" y="3935109"/>
                <a:ext cx="95189" cy="8823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>
              <a:off x="1978786" y="4876241"/>
              <a:ext cx="299846" cy="578092"/>
              <a:chOff x="937850" y="3935109"/>
              <a:chExt cx="299846" cy="578092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937850" y="4041648"/>
                <a:ext cx="299846" cy="471553"/>
              </a:xfrm>
              <a:custGeom>
                <a:pathLst>
                  <a:path extrusionOk="0" h="619" w="363">
                    <a:moveTo>
                      <a:pt x="75" y="0"/>
                    </a:moveTo>
                    <a:cubicBezTo>
                      <a:pt x="288" y="0"/>
                      <a:pt x="288" y="0"/>
                      <a:pt x="288" y="0"/>
                    </a:cubicBezTo>
                    <a:cubicBezTo>
                      <a:pt x="297" y="0"/>
                      <a:pt x="305" y="6"/>
                      <a:pt x="308" y="14"/>
                    </a:cubicBezTo>
                    <a:cubicBezTo>
                      <a:pt x="308" y="15"/>
                      <a:pt x="309" y="16"/>
                      <a:pt x="309" y="17"/>
                    </a:cubicBezTo>
                    <a:cubicBezTo>
                      <a:pt x="362" y="257"/>
                      <a:pt x="362" y="257"/>
                      <a:pt x="362" y="257"/>
                    </a:cubicBezTo>
                    <a:cubicBezTo>
                      <a:pt x="363" y="265"/>
                      <a:pt x="358" y="272"/>
                      <a:pt x="351" y="274"/>
                    </a:cubicBezTo>
                    <a:cubicBezTo>
                      <a:pt x="332" y="278"/>
                      <a:pt x="332" y="278"/>
                      <a:pt x="332" y="278"/>
                    </a:cubicBezTo>
                    <a:cubicBezTo>
                      <a:pt x="324" y="280"/>
                      <a:pt x="317" y="275"/>
                      <a:pt x="315" y="268"/>
                    </a:cubicBezTo>
                    <a:cubicBezTo>
                      <a:pt x="272" y="73"/>
                      <a:pt x="272" y="73"/>
                      <a:pt x="272" y="73"/>
                    </a:cubicBezTo>
                    <a:cubicBezTo>
                      <a:pt x="262" y="73"/>
                      <a:pt x="262" y="73"/>
                      <a:pt x="262" y="73"/>
                    </a:cubicBezTo>
                    <a:cubicBezTo>
                      <a:pt x="262" y="228"/>
                      <a:pt x="262" y="228"/>
                      <a:pt x="262" y="228"/>
                    </a:cubicBezTo>
                    <a:cubicBezTo>
                      <a:pt x="262" y="249"/>
                      <a:pt x="262" y="249"/>
                      <a:pt x="262" y="249"/>
                    </a:cubicBezTo>
                    <a:cubicBezTo>
                      <a:pt x="262" y="600"/>
                      <a:pt x="262" y="600"/>
                      <a:pt x="262" y="600"/>
                    </a:cubicBezTo>
                    <a:cubicBezTo>
                      <a:pt x="262" y="611"/>
                      <a:pt x="253" y="619"/>
                      <a:pt x="243" y="619"/>
                    </a:cubicBezTo>
                    <a:cubicBezTo>
                      <a:pt x="215" y="619"/>
                      <a:pt x="215" y="619"/>
                      <a:pt x="215" y="619"/>
                    </a:cubicBezTo>
                    <a:cubicBezTo>
                      <a:pt x="205" y="619"/>
                      <a:pt x="196" y="611"/>
                      <a:pt x="196" y="600"/>
                    </a:cubicBezTo>
                    <a:cubicBezTo>
                      <a:pt x="196" y="296"/>
                      <a:pt x="196" y="296"/>
                      <a:pt x="196" y="296"/>
                    </a:cubicBezTo>
                    <a:cubicBezTo>
                      <a:pt x="167" y="296"/>
                      <a:pt x="167" y="296"/>
                      <a:pt x="167" y="296"/>
                    </a:cubicBezTo>
                    <a:cubicBezTo>
                      <a:pt x="167" y="600"/>
                      <a:pt x="167" y="600"/>
                      <a:pt x="167" y="600"/>
                    </a:cubicBezTo>
                    <a:cubicBezTo>
                      <a:pt x="167" y="611"/>
                      <a:pt x="158" y="619"/>
                      <a:pt x="148" y="619"/>
                    </a:cubicBezTo>
                    <a:cubicBezTo>
                      <a:pt x="121" y="619"/>
                      <a:pt x="121" y="619"/>
                      <a:pt x="121" y="619"/>
                    </a:cubicBezTo>
                    <a:cubicBezTo>
                      <a:pt x="110" y="619"/>
                      <a:pt x="102" y="611"/>
                      <a:pt x="102" y="600"/>
                    </a:cubicBezTo>
                    <a:cubicBezTo>
                      <a:pt x="102" y="249"/>
                      <a:pt x="102" y="249"/>
                      <a:pt x="102" y="249"/>
                    </a:cubicBezTo>
                    <a:cubicBezTo>
                      <a:pt x="102" y="228"/>
                      <a:pt x="102" y="228"/>
                      <a:pt x="102" y="228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48" y="268"/>
                      <a:pt x="48" y="268"/>
                      <a:pt x="48" y="268"/>
                    </a:cubicBezTo>
                    <a:cubicBezTo>
                      <a:pt x="47" y="275"/>
                      <a:pt x="39" y="280"/>
                      <a:pt x="32" y="278"/>
                    </a:cubicBezTo>
                    <a:cubicBezTo>
                      <a:pt x="12" y="274"/>
                      <a:pt x="12" y="274"/>
                      <a:pt x="12" y="274"/>
                    </a:cubicBezTo>
                    <a:cubicBezTo>
                      <a:pt x="5" y="272"/>
                      <a:pt x="0" y="265"/>
                      <a:pt x="2" y="25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16"/>
                      <a:pt x="55" y="15"/>
                      <a:pt x="56" y="14"/>
                    </a:cubicBezTo>
                    <a:cubicBezTo>
                      <a:pt x="59" y="6"/>
                      <a:pt x="66" y="0"/>
                      <a:pt x="7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1040179" y="3935109"/>
                <a:ext cx="95189" cy="8823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>
              <a:off x="2319705" y="4876241"/>
              <a:ext cx="299846" cy="578092"/>
              <a:chOff x="937850" y="3935109"/>
              <a:chExt cx="299846" cy="578092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937850" y="4041648"/>
                <a:ext cx="299846" cy="471553"/>
              </a:xfrm>
              <a:custGeom>
                <a:pathLst>
                  <a:path extrusionOk="0" h="619" w="363">
                    <a:moveTo>
                      <a:pt x="75" y="0"/>
                    </a:moveTo>
                    <a:cubicBezTo>
                      <a:pt x="288" y="0"/>
                      <a:pt x="288" y="0"/>
                      <a:pt x="288" y="0"/>
                    </a:cubicBezTo>
                    <a:cubicBezTo>
                      <a:pt x="297" y="0"/>
                      <a:pt x="305" y="6"/>
                      <a:pt x="308" y="14"/>
                    </a:cubicBezTo>
                    <a:cubicBezTo>
                      <a:pt x="308" y="15"/>
                      <a:pt x="309" y="16"/>
                      <a:pt x="309" y="17"/>
                    </a:cubicBezTo>
                    <a:cubicBezTo>
                      <a:pt x="362" y="257"/>
                      <a:pt x="362" y="257"/>
                      <a:pt x="362" y="257"/>
                    </a:cubicBezTo>
                    <a:cubicBezTo>
                      <a:pt x="363" y="265"/>
                      <a:pt x="358" y="272"/>
                      <a:pt x="351" y="274"/>
                    </a:cubicBezTo>
                    <a:cubicBezTo>
                      <a:pt x="332" y="278"/>
                      <a:pt x="332" y="278"/>
                      <a:pt x="332" y="278"/>
                    </a:cubicBezTo>
                    <a:cubicBezTo>
                      <a:pt x="324" y="280"/>
                      <a:pt x="317" y="275"/>
                      <a:pt x="315" y="268"/>
                    </a:cubicBezTo>
                    <a:cubicBezTo>
                      <a:pt x="272" y="73"/>
                      <a:pt x="272" y="73"/>
                      <a:pt x="272" y="73"/>
                    </a:cubicBezTo>
                    <a:cubicBezTo>
                      <a:pt x="262" y="73"/>
                      <a:pt x="262" y="73"/>
                      <a:pt x="262" y="73"/>
                    </a:cubicBezTo>
                    <a:cubicBezTo>
                      <a:pt x="262" y="228"/>
                      <a:pt x="262" y="228"/>
                      <a:pt x="262" y="228"/>
                    </a:cubicBezTo>
                    <a:cubicBezTo>
                      <a:pt x="262" y="249"/>
                      <a:pt x="262" y="249"/>
                      <a:pt x="262" y="249"/>
                    </a:cubicBezTo>
                    <a:cubicBezTo>
                      <a:pt x="262" y="600"/>
                      <a:pt x="262" y="600"/>
                      <a:pt x="262" y="600"/>
                    </a:cubicBezTo>
                    <a:cubicBezTo>
                      <a:pt x="262" y="611"/>
                      <a:pt x="253" y="619"/>
                      <a:pt x="243" y="619"/>
                    </a:cubicBezTo>
                    <a:cubicBezTo>
                      <a:pt x="215" y="619"/>
                      <a:pt x="215" y="619"/>
                      <a:pt x="215" y="619"/>
                    </a:cubicBezTo>
                    <a:cubicBezTo>
                      <a:pt x="205" y="619"/>
                      <a:pt x="196" y="611"/>
                      <a:pt x="196" y="600"/>
                    </a:cubicBezTo>
                    <a:cubicBezTo>
                      <a:pt x="196" y="296"/>
                      <a:pt x="196" y="296"/>
                      <a:pt x="196" y="296"/>
                    </a:cubicBezTo>
                    <a:cubicBezTo>
                      <a:pt x="167" y="296"/>
                      <a:pt x="167" y="296"/>
                      <a:pt x="167" y="296"/>
                    </a:cubicBezTo>
                    <a:cubicBezTo>
                      <a:pt x="167" y="600"/>
                      <a:pt x="167" y="600"/>
                      <a:pt x="167" y="600"/>
                    </a:cubicBezTo>
                    <a:cubicBezTo>
                      <a:pt x="167" y="611"/>
                      <a:pt x="158" y="619"/>
                      <a:pt x="148" y="619"/>
                    </a:cubicBezTo>
                    <a:cubicBezTo>
                      <a:pt x="121" y="619"/>
                      <a:pt x="121" y="619"/>
                      <a:pt x="121" y="619"/>
                    </a:cubicBezTo>
                    <a:cubicBezTo>
                      <a:pt x="110" y="619"/>
                      <a:pt x="102" y="611"/>
                      <a:pt x="102" y="600"/>
                    </a:cubicBezTo>
                    <a:cubicBezTo>
                      <a:pt x="102" y="249"/>
                      <a:pt x="102" y="249"/>
                      <a:pt x="102" y="249"/>
                    </a:cubicBezTo>
                    <a:cubicBezTo>
                      <a:pt x="102" y="228"/>
                      <a:pt x="102" y="228"/>
                      <a:pt x="102" y="228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48" y="268"/>
                      <a:pt x="48" y="268"/>
                      <a:pt x="48" y="268"/>
                    </a:cubicBezTo>
                    <a:cubicBezTo>
                      <a:pt x="47" y="275"/>
                      <a:pt x="39" y="280"/>
                      <a:pt x="32" y="278"/>
                    </a:cubicBezTo>
                    <a:cubicBezTo>
                      <a:pt x="12" y="274"/>
                      <a:pt x="12" y="274"/>
                      <a:pt x="12" y="274"/>
                    </a:cubicBezTo>
                    <a:cubicBezTo>
                      <a:pt x="5" y="272"/>
                      <a:pt x="0" y="265"/>
                      <a:pt x="2" y="25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16"/>
                      <a:pt x="55" y="15"/>
                      <a:pt x="56" y="14"/>
                    </a:cubicBezTo>
                    <a:cubicBezTo>
                      <a:pt x="59" y="6"/>
                      <a:pt x="66" y="0"/>
                      <a:pt x="7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1040179" y="3935109"/>
                <a:ext cx="95189" cy="8823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Shape 133"/>
            <p:cNvGrpSpPr/>
            <p:nvPr/>
          </p:nvGrpSpPr>
          <p:grpSpPr>
            <a:xfrm>
              <a:off x="2660479" y="4876241"/>
              <a:ext cx="299846" cy="578092"/>
              <a:chOff x="937850" y="3935109"/>
              <a:chExt cx="299846" cy="578092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937850" y="4041648"/>
                <a:ext cx="299846" cy="471553"/>
              </a:xfrm>
              <a:custGeom>
                <a:pathLst>
                  <a:path extrusionOk="0" h="619" w="363">
                    <a:moveTo>
                      <a:pt x="75" y="0"/>
                    </a:moveTo>
                    <a:cubicBezTo>
                      <a:pt x="288" y="0"/>
                      <a:pt x="288" y="0"/>
                      <a:pt x="288" y="0"/>
                    </a:cubicBezTo>
                    <a:cubicBezTo>
                      <a:pt x="297" y="0"/>
                      <a:pt x="305" y="6"/>
                      <a:pt x="308" y="14"/>
                    </a:cubicBezTo>
                    <a:cubicBezTo>
                      <a:pt x="308" y="15"/>
                      <a:pt x="309" y="16"/>
                      <a:pt x="309" y="17"/>
                    </a:cubicBezTo>
                    <a:cubicBezTo>
                      <a:pt x="362" y="257"/>
                      <a:pt x="362" y="257"/>
                      <a:pt x="362" y="257"/>
                    </a:cubicBezTo>
                    <a:cubicBezTo>
                      <a:pt x="363" y="265"/>
                      <a:pt x="358" y="272"/>
                      <a:pt x="351" y="274"/>
                    </a:cubicBezTo>
                    <a:cubicBezTo>
                      <a:pt x="332" y="278"/>
                      <a:pt x="332" y="278"/>
                      <a:pt x="332" y="278"/>
                    </a:cubicBezTo>
                    <a:cubicBezTo>
                      <a:pt x="324" y="280"/>
                      <a:pt x="317" y="275"/>
                      <a:pt x="315" y="268"/>
                    </a:cubicBezTo>
                    <a:cubicBezTo>
                      <a:pt x="272" y="73"/>
                      <a:pt x="272" y="73"/>
                      <a:pt x="272" y="73"/>
                    </a:cubicBezTo>
                    <a:cubicBezTo>
                      <a:pt x="262" y="73"/>
                      <a:pt x="262" y="73"/>
                      <a:pt x="262" y="73"/>
                    </a:cubicBezTo>
                    <a:cubicBezTo>
                      <a:pt x="262" y="228"/>
                      <a:pt x="262" y="228"/>
                      <a:pt x="262" y="228"/>
                    </a:cubicBezTo>
                    <a:cubicBezTo>
                      <a:pt x="262" y="249"/>
                      <a:pt x="262" y="249"/>
                      <a:pt x="262" y="249"/>
                    </a:cubicBezTo>
                    <a:cubicBezTo>
                      <a:pt x="262" y="600"/>
                      <a:pt x="262" y="600"/>
                      <a:pt x="262" y="600"/>
                    </a:cubicBezTo>
                    <a:cubicBezTo>
                      <a:pt x="262" y="611"/>
                      <a:pt x="253" y="619"/>
                      <a:pt x="243" y="619"/>
                    </a:cubicBezTo>
                    <a:cubicBezTo>
                      <a:pt x="215" y="619"/>
                      <a:pt x="215" y="619"/>
                      <a:pt x="215" y="619"/>
                    </a:cubicBezTo>
                    <a:cubicBezTo>
                      <a:pt x="205" y="619"/>
                      <a:pt x="196" y="611"/>
                      <a:pt x="196" y="600"/>
                    </a:cubicBezTo>
                    <a:cubicBezTo>
                      <a:pt x="196" y="296"/>
                      <a:pt x="196" y="296"/>
                      <a:pt x="196" y="296"/>
                    </a:cubicBezTo>
                    <a:cubicBezTo>
                      <a:pt x="167" y="296"/>
                      <a:pt x="167" y="296"/>
                      <a:pt x="167" y="296"/>
                    </a:cubicBezTo>
                    <a:cubicBezTo>
                      <a:pt x="167" y="600"/>
                      <a:pt x="167" y="600"/>
                      <a:pt x="167" y="600"/>
                    </a:cubicBezTo>
                    <a:cubicBezTo>
                      <a:pt x="167" y="611"/>
                      <a:pt x="158" y="619"/>
                      <a:pt x="148" y="619"/>
                    </a:cubicBezTo>
                    <a:cubicBezTo>
                      <a:pt x="121" y="619"/>
                      <a:pt x="121" y="619"/>
                      <a:pt x="121" y="619"/>
                    </a:cubicBezTo>
                    <a:cubicBezTo>
                      <a:pt x="110" y="619"/>
                      <a:pt x="102" y="611"/>
                      <a:pt x="102" y="600"/>
                    </a:cubicBezTo>
                    <a:cubicBezTo>
                      <a:pt x="102" y="249"/>
                      <a:pt x="102" y="249"/>
                      <a:pt x="102" y="249"/>
                    </a:cubicBezTo>
                    <a:cubicBezTo>
                      <a:pt x="102" y="228"/>
                      <a:pt x="102" y="228"/>
                      <a:pt x="102" y="228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48" y="268"/>
                      <a:pt x="48" y="268"/>
                      <a:pt x="48" y="268"/>
                    </a:cubicBezTo>
                    <a:cubicBezTo>
                      <a:pt x="47" y="275"/>
                      <a:pt x="39" y="280"/>
                      <a:pt x="32" y="278"/>
                    </a:cubicBezTo>
                    <a:cubicBezTo>
                      <a:pt x="12" y="274"/>
                      <a:pt x="12" y="274"/>
                      <a:pt x="12" y="274"/>
                    </a:cubicBezTo>
                    <a:cubicBezTo>
                      <a:pt x="5" y="272"/>
                      <a:pt x="0" y="265"/>
                      <a:pt x="2" y="25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16"/>
                      <a:pt x="55" y="15"/>
                      <a:pt x="56" y="14"/>
                    </a:cubicBezTo>
                    <a:cubicBezTo>
                      <a:pt x="59" y="6"/>
                      <a:pt x="66" y="0"/>
                      <a:pt x="7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1040179" y="3935109"/>
                <a:ext cx="95189" cy="8823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Shape 136"/>
            <p:cNvGrpSpPr/>
            <p:nvPr/>
          </p:nvGrpSpPr>
          <p:grpSpPr>
            <a:xfrm>
              <a:off x="2976602" y="4876241"/>
              <a:ext cx="299846" cy="578092"/>
              <a:chOff x="937850" y="3935109"/>
              <a:chExt cx="299846" cy="578092"/>
            </a:xfrm>
          </p:grpSpPr>
          <p:sp>
            <p:nvSpPr>
              <p:cNvPr id="137" name="Shape 137"/>
              <p:cNvSpPr/>
              <p:nvPr/>
            </p:nvSpPr>
            <p:spPr>
              <a:xfrm>
                <a:off x="937850" y="4041648"/>
                <a:ext cx="299846" cy="471553"/>
              </a:xfrm>
              <a:custGeom>
                <a:pathLst>
                  <a:path extrusionOk="0" h="619" w="363">
                    <a:moveTo>
                      <a:pt x="75" y="0"/>
                    </a:moveTo>
                    <a:cubicBezTo>
                      <a:pt x="288" y="0"/>
                      <a:pt x="288" y="0"/>
                      <a:pt x="288" y="0"/>
                    </a:cubicBezTo>
                    <a:cubicBezTo>
                      <a:pt x="297" y="0"/>
                      <a:pt x="305" y="6"/>
                      <a:pt x="308" y="14"/>
                    </a:cubicBezTo>
                    <a:cubicBezTo>
                      <a:pt x="308" y="15"/>
                      <a:pt x="309" y="16"/>
                      <a:pt x="309" y="17"/>
                    </a:cubicBezTo>
                    <a:cubicBezTo>
                      <a:pt x="362" y="257"/>
                      <a:pt x="362" y="257"/>
                      <a:pt x="362" y="257"/>
                    </a:cubicBezTo>
                    <a:cubicBezTo>
                      <a:pt x="363" y="265"/>
                      <a:pt x="358" y="272"/>
                      <a:pt x="351" y="274"/>
                    </a:cubicBezTo>
                    <a:cubicBezTo>
                      <a:pt x="332" y="278"/>
                      <a:pt x="332" y="278"/>
                      <a:pt x="332" y="278"/>
                    </a:cubicBezTo>
                    <a:cubicBezTo>
                      <a:pt x="324" y="280"/>
                      <a:pt x="317" y="275"/>
                      <a:pt x="315" y="268"/>
                    </a:cubicBezTo>
                    <a:cubicBezTo>
                      <a:pt x="272" y="73"/>
                      <a:pt x="272" y="73"/>
                      <a:pt x="272" y="73"/>
                    </a:cubicBezTo>
                    <a:cubicBezTo>
                      <a:pt x="262" y="73"/>
                      <a:pt x="262" y="73"/>
                      <a:pt x="262" y="73"/>
                    </a:cubicBezTo>
                    <a:cubicBezTo>
                      <a:pt x="262" y="228"/>
                      <a:pt x="262" y="228"/>
                      <a:pt x="262" y="228"/>
                    </a:cubicBezTo>
                    <a:cubicBezTo>
                      <a:pt x="262" y="249"/>
                      <a:pt x="262" y="249"/>
                      <a:pt x="262" y="249"/>
                    </a:cubicBezTo>
                    <a:cubicBezTo>
                      <a:pt x="262" y="600"/>
                      <a:pt x="262" y="600"/>
                      <a:pt x="262" y="600"/>
                    </a:cubicBezTo>
                    <a:cubicBezTo>
                      <a:pt x="262" y="611"/>
                      <a:pt x="253" y="619"/>
                      <a:pt x="243" y="619"/>
                    </a:cubicBezTo>
                    <a:cubicBezTo>
                      <a:pt x="215" y="619"/>
                      <a:pt x="215" y="619"/>
                      <a:pt x="215" y="619"/>
                    </a:cubicBezTo>
                    <a:cubicBezTo>
                      <a:pt x="205" y="619"/>
                      <a:pt x="196" y="611"/>
                      <a:pt x="196" y="600"/>
                    </a:cubicBezTo>
                    <a:cubicBezTo>
                      <a:pt x="196" y="296"/>
                      <a:pt x="196" y="296"/>
                      <a:pt x="196" y="296"/>
                    </a:cubicBezTo>
                    <a:cubicBezTo>
                      <a:pt x="167" y="296"/>
                      <a:pt x="167" y="296"/>
                      <a:pt x="167" y="296"/>
                    </a:cubicBezTo>
                    <a:cubicBezTo>
                      <a:pt x="167" y="600"/>
                      <a:pt x="167" y="600"/>
                      <a:pt x="167" y="600"/>
                    </a:cubicBezTo>
                    <a:cubicBezTo>
                      <a:pt x="167" y="611"/>
                      <a:pt x="158" y="619"/>
                      <a:pt x="148" y="619"/>
                    </a:cubicBezTo>
                    <a:cubicBezTo>
                      <a:pt x="121" y="619"/>
                      <a:pt x="121" y="619"/>
                      <a:pt x="121" y="619"/>
                    </a:cubicBezTo>
                    <a:cubicBezTo>
                      <a:pt x="110" y="619"/>
                      <a:pt x="102" y="611"/>
                      <a:pt x="102" y="600"/>
                    </a:cubicBezTo>
                    <a:cubicBezTo>
                      <a:pt x="102" y="249"/>
                      <a:pt x="102" y="249"/>
                      <a:pt x="102" y="249"/>
                    </a:cubicBezTo>
                    <a:cubicBezTo>
                      <a:pt x="102" y="228"/>
                      <a:pt x="102" y="228"/>
                      <a:pt x="102" y="228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48" y="268"/>
                      <a:pt x="48" y="268"/>
                      <a:pt x="48" y="268"/>
                    </a:cubicBezTo>
                    <a:cubicBezTo>
                      <a:pt x="47" y="275"/>
                      <a:pt x="39" y="280"/>
                      <a:pt x="32" y="278"/>
                    </a:cubicBezTo>
                    <a:cubicBezTo>
                      <a:pt x="12" y="274"/>
                      <a:pt x="12" y="274"/>
                      <a:pt x="12" y="274"/>
                    </a:cubicBezTo>
                    <a:cubicBezTo>
                      <a:pt x="5" y="272"/>
                      <a:pt x="0" y="265"/>
                      <a:pt x="2" y="25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16"/>
                      <a:pt x="55" y="15"/>
                      <a:pt x="56" y="14"/>
                    </a:cubicBezTo>
                    <a:cubicBezTo>
                      <a:pt x="59" y="6"/>
                      <a:pt x="66" y="0"/>
                      <a:pt x="7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1040179" y="3935109"/>
                <a:ext cx="95189" cy="8823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Shape 139"/>
            <p:cNvGrpSpPr/>
            <p:nvPr/>
          </p:nvGrpSpPr>
          <p:grpSpPr>
            <a:xfrm>
              <a:off x="3293326" y="4876241"/>
              <a:ext cx="299846" cy="578092"/>
              <a:chOff x="937850" y="3935109"/>
              <a:chExt cx="299846" cy="578092"/>
            </a:xfrm>
          </p:grpSpPr>
          <p:sp>
            <p:nvSpPr>
              <p:cNvPr id="140" name="Shape 140"/>
              <p:cNvSpPr/>
              <p:nvPr/>
            </p:nvSpPr>
            <p:spPr>
              <a:xfrm>
                <a:off x="937850" y="4041648"/>
                <a:ext cx="299846" cy="471553"/>
              </a:xfrm>
              <a:custGeom>
                <a:pathLst>
                  <a:path extrusionOk="0" h="619" w="363">
                    <a:moveTo>
                      <a:pt x="75" y="0"/>
                    </a:moveTo>
                    <a:cubicBezTo>
                      <a:pt x="288" y="0"/>
                      <a:pt x="288" y="0"/>
                      <a:pt x="288" y="0"/>
                    </a:cubicBezTo>
                    <a:cubicBezTo>
                      <a:pt x="297" y="0"/>
                      <a:pt x="305" y="6"/>
                      <a:pt x="308" y="14"/>
                    </a:cubicBezTo>
                    <a:cubicBezTo>
                      <a:pt x="308" y="15"/>
                      <a:pt x="309" y="16"/>
                      <a:pt x="309" y="17"/>
                    </a:cubicBezTo>
                    <a:cubicBezTo>
                      <a:pt x="362" y="257"/>
                      <a:pt x="362" y="257"/>
                      <a:pt x="362" y="257"/>
                    </a:cubicBezTo>
                    <a:cubicBezTo>
                      <a:pt x="363" y="265"/>
                      <a:pt x="358" y="272"/>
                      <a:pt x="351" y="274"/>
                    </a:cubicBezTo>
                    <a:cubicBezTo>
                      <a:pt x="332" y="278"/>
                      <a:pt x="332" y="278"/>
                      <a:pt x="332" y="278"/>
                    </a:cubicBezTo>
                    <a:cubicBezTo>
                      <a:pt x="324" y="280"/>
                      <a:pt x="317" y="275"/>
                      <a:pt x="315" y="268"/>
                    </a:cubicBezTo>
                    <a:cubicBezTo>
                      <a:pt x="272" y="73"/>
                      <a:pt x="272" y="73"/>
                      <a:pt x="272" y="73"/>
                    </a:cubicBezTo>
                    <a:cubicBezTo>
                      <a:pt x="262" y="73"/>
                      <a:pt x="262" y="73"/>
                      <a:pt x="262" y="73"/>
                    </a:cubicBezTo>
                    <a:cubicBezTo>
                      <a:pt x="262" y="228"/>
                      <a:pt x="262" y="228"/>
                      <a:pt x="262" y="228"/>
                    </a:cubicBezTo>
                    <a:cubicBezTo>
                      <a:pt x="262" y="249"/>
                      <a:pt x="262" y="249"/>
                      <a:pt x="262" y="249"/>
                    </a:cubicBezTo>
                    <a:cubicBezTo>
                      <a:pt x="262" y="600"/>
                      <a:pt x="262" y="600"/>
                      <a:pt x="262" y="600"/>
                    </a:cubicBezTo>
                    <a:cubicBezTo>
                      <a:pt x="262" y="611"/>
                      <a:pt x="253" y="619"/>
                      <a:pt x="243" y="619"/>
                    </a:cubicBezTo>
                    <a:cubicBezTo>
                      <a:pt x="215" y="619"/>
                      <a:pt x="215" y="619"/>
                      <a:pt x="215" y="619"/>
                    </a:cubicBezTo>
                    <a:cubicBezTo>
                      <a:pt x="205" y="619"/>
                      <a:pt x="196" y="611"/>
                      <a:pt x="196" y="600"/>
                    </a:cubicBezTo>
                    <a:cubicBezTo>
                      <a:pt x="196" y="296"/>
                      <a:pt x="196" y="296"/>
                      <a:pt x="196" y="296"/>
                    </a:cubicBezTo>
                    <a:cubicBezTo>
                      <a:pt x="167" y="296"/>
                      <a:pt x="167" y="296"/>
                      <a:pt x="167" y="296"/>
                    </a:cubicBezTo>
                    <a:cubicBezTo>
                      <a:pt x="167" y="600"/>
                      <a:pt x="167" y="600"/>
                      <a:pt x="167" y="600"/>
                    </a:cubicBezTo>
                    <a:cubicBezTo>
                      <a:pt x="167" y="611"/>
                      <a:pt x="158" y="619"/>
                      <a:pt x="148" y="619"/>
                    </a:cubicBezTo>
                    <a:cubicBezTo>
                      <a:pt x="121" y="619"/>
                      <a:pt x="121" y="619"/>
                      <a:pt x="121" y="619"/>
                    </a:cubicBezTo>
                    <a:cubicBezTo>
                      <a:pt x="110" y="619"/>
                      <a:pt x="102" y="611"/>
                      <a:pt x="102" y="600"/>
                    </a:cubicBezTo>
                    <a:cubicBezTo>
                      <a:pt x="102" y="249"/>
                      <a:pt x="102" y="249"/>
                      <a:pt x="102" y="249"/>
                    </a:cubicBezTo>
                    <a:cubicBezTo>
                      <a:pt x="102" y="228"/>
                      <a:pt x="102" y="228"/>
                      <a:pt x="102" y="228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48" y="268"/>
                      <a:pt x="48" y="268"/>
                      <a:pt x="48" y="268"/>
                    </a:cubicBezTo>
                    <a:cubicBezTo>
                      <a:pt x="47" y="275"/>
                      <a:pt x="39" y="280"/>
                      <a:pt x="32" y="278"/>
                    </a:cubicBezTo>
                    <a:cubicBezTo>
                      <a:pt x="12" y="274"/>
                      <a:pt x="12" y="274"/>
                      <a:pt x="12" y="274"/>
                    </a:cubicBezTo>
                    <a:cubicBezTo>
                      <a:pt x="5" y="272"/>
                      <a:pt x="0" y="265"/>
                      <a:pt x="2" y="25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16"/>
                      <a:pt x="55" y="15"/>
                      <a:pt x="56" y="14"/>
                    </a:cubicBezTo>
                    <a:cubicBezTo>
                      <a:pt x="59" y="6"/>
                      <a:pt x="66" y="0"/>
                      <a:pt x="7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1040179" y="3935109"/>
                <a:ext cx="95189" cy="8823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" name="Shape 142"/>
          <p:cNvGrpSpPr/>
          <p:nvPr/>
        </p:nvGrpSpPr>
        <p:grpSpPr>
          <a:xfrm>
            <a:off x="1565917" y="2868288"/>
            <a:ext cx="1148363" cy="1147963"/>
            <a:chOff x="2580501" y="2890896"/>
            <a:chExt cx="1148363" cy="1147963"/>
          </a:xfrm>
        </p:grpSpPr>
        <p:sp>
          <p:nvSpPr>
            <p:cNvPr id="143" name="Shape 143"/>
            <p:cNvSpPr txBox="1"/>
            <p:nvPr/>
          </p:nvSpPr>
          <p:spPr>
            <a:xfrm>
              <a:off x="2817554" y="3761860"/>
              <a:ext cx="5790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dAPP</a:t>
              </a:r>
              <a:endParaRPr b="1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Shape 1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80501" y="2890896"/>
              <a:ext cx="1148363" cy="9436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Shape 145"/>
          <p:cNvGrpSpPr/>
          <p:nvPr/>
        </p:nvGrpSpPr>
        <p:grpSpPr>
          <a:xfrm>
            <a:off x="5143758" y="2564904"/>
            <a:ext cx="926664" cy="1545770"/>
            <a:chOff x="5265599" y="2493089"/>
            <a:chExt cx="926664" cy="1545770"/>
          </a:xfrm>
        </p:grpSpPr>
        <p:sp>
          <p:nvSpPr>
            <p:cNvPr id="146" name="Shape 146"/>
            <p:cNvSpPr txBox="1"/>
            <p:nvPr/>
          </p:nvSpPr>
          <p:spPr>
            <a:xfrm>
              <a:off x="5265599" y="2493089"/>
              <a:ext cx="9266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Payment</a:t>
              </a:r>
              <a:endParaRPr b="1"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7" name="Shape 147"/>
            <p:cNvPicPr preferRelativeResize="0"/>
            <p:nvPr/>
          </p:nvPicPr>
          <p:blipFill rotWithShape="1">
            <a:blip r:embed="rId4">
              <a:alphaModFix/>
            </a:blip>
            <a:srcRect b="16282" l="45503" r="0" t="0"/>
            <a:stretch/>
          </p:blipFill>
          <p:spPr>
            <a:xfrm>
              <a:off x="5277648" y="2814322"/>
              <a:ext cx="902567" cy="122453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5759" y="1738173"/>
            <a:ext cx="1719942" cy="190644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8124093" y="1456128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거래소</a:t>
            </a:r>
            <a:endParaRPr b="1"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Shape 150"/>
          <p:cNvGrpSpPr/>
          <p:nvPr/>
        </p:nvGrpSpPr>
        <p:grpSpPr>
          <a:xfrm>
            <a:off x="7481956" y="3955345"/>
            <a:ext cx="2016224" cy="1048920"/>
            <a:chOff x="7401272" y="3779796"/>
            <a:chExt cx="2016224" cy="1048920"/>
          </a:xfrm>
        </p:grpSpPr>
        <p:sp>
          <p:nvSpPr>
            <p:cNvPr id="151" name="Shape 151"/>
            <p:cNvSpPr/>
            <p:nvPr/>
          </p:nvSpPr>
          <p:spPr>
            <a:xfrm>
              <a:off x="7401272" y="3779796"/>
              <a:ext cx="2016224" cy="10489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50800" rotWithShape="0" algn="tl" dir="2700000" dist="38100">
                <a:srgbClr val="A5A5A5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Shape 152"/>
            <p:cNvGrpSpPr/>
            <p:nvPr/>
          </p:nvGrpSpPr>
          <p:grpSpPr>
            <a:xfrm>
              <a:off x="7551689" y="3861048"/>
              <a:ext cx="1715391" cy="488905"/>
              <a:chOff x="7523125" y="3861048"/>
              <a:chExt cx="1715391" cy="488905"/>
            </a:xfrm>
          </p:grpSpPr>
          <p:pic>
            <p:nvPicPr>
              <p:cNvPr id="153" name="Shape 15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523125" y="3861048"/>
                <a:ext cx="446126" cy="4889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Shape 15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171750" y="3861048"/>
                <a:ext cx="446126" cy="4889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Shape 15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792390" y="3861048"/>
                <a:ext cx="446126" cy="4889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6" name="Shape 156"/>
            <p:cNvSpPr txBox="1"/>
            <p:nvPr/>
          </p:nvSpPr>
          <p:spPr>
            <a:xfrm>
              <a:off x="7891455" y="4337150"/>
              <a:ext cx="10358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거래소 내</a:t>
              </a:r>
              <a:endParaRPr b="1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SP 전자지갑</a:t>
              </a:r>
              <a:endParaRPr b="1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7" name="Shape 157"/>
          <p:cNvCxnSpPr/>
          <p:nvPr/>
        </p:nvCxnSpPr>
        <p:spPr>
          <a:xfrm flipH="1">
            <a:off x="1674473" y="2071693"/>
            <a:ext cx="438550" cy="428373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58" name="Shape 158"/>
          <p:cNvCxnSpPr/>
          <p:nvPr/>
        </p:nvCxnSpPr>
        <p:spPr>
          <a:xfrm>
            <a:off x="2113023" y="2071693"/>
            <a:ext cx="438580" cy="428373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59" name="Shape 159"/>
          <p:cNvCxnSpPr/>
          <p:nvPr/>
        </p:nvCxnSpPr>
        <p:spPr>
          <a:xfrm rot="10800000">
            <a:off x="1208584" y="4067106"/>
            <a:ext cx="0" cy="67586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pSp>
        <p:nvGrpSpPr>
          <p:cNvPr id="160" name="Shape 160"/>
          <p:cNvGrpSpPr/>
          <p:nvPr/>
        </p:nvGrpSpPr>
        <p:grpSpPr>
          <a:xfrm>
            <a:off x="272480" y="836712"/>
            <a:ext cx="3681085" cy="1234981"/>
            <a:chOff x="272480" y="836712"/>
            <a:chExt cx="3681085" cy="1234981"/>
          </a:xfrm>
        </p:grpSpPr>
        <p:sp>
          <p:nvSpPr>
            <p:cNvPr id="161" name="Shape 161"/>
            <p:cNvSpPr/>
            <p:nvPr/>
          </p:nvSpPr>
          <p:spPr>
            <a:xfrm>
              <a:off x="272480" y="836712"/>
              <a:ext cx="3681085" cy="1234981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A5A5A5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365536" y="1223540"/>
              <a:ext cx="765193" cy="7651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ACB8C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1631732" y="927736"/>
              <a:ext cx="9733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CP / 작가</a:t>
              </a:r>
              <a:endParaRPr b="1"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4" name="Shape 16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80256" y="1340768"/>
              <a:ext cx="535751" cy="499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Shape 165"/>
            <p:cNvSpPr/>
            <p:nvPr/>
          </p:nvSpPr>
          <p:spPr>
            <a:xfrm>
              <a:off x="1243353" y="1223540"/>
              <a:ext cx="765193" cy="7651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ACB8C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6" name="Shape 16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58073" y="1340768"/>
              <a:ext cx="535751" cy="499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Shape 167"/>
            <p:cNvSpPr/>
            <p:nvPr/>
          </p:nvSpPr>
          <p:spPr>
            <a:xfrm>
              <a:off x="2155241" y="1223540"/>
              <a:ext cx="765193" cy="7651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ACB8C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8" name="Shape 16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69961" y="1340768"/>
              <a:ext cx="535751" cy="499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Shape 169"/>
            <p:cNvSpPr/>
            <p:nvPr/>
          </p:nvSpPr>
          <p:spPr>
            <a:xfrm>
              <a:off x="3080255" y="1223540"/>
              <a:ext cx="765193" cy="7651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ACB8C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0" name="Shape 17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94975" y="1340768"/>
              <a:ext cx="535751" cy="49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Shape 171"/>
          <p:cNvSpPr txBox="1"/>
          <p:nvPr/>
        </p:nvSpPr>
        <p:spPr>
          <a:xfrm>
            <a:off x="1370102" y="2617167"/>
            <a:ext cx="15922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Contents Viewer</a:t>
            </a:r>
            <a:endParaRPr b="1"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283319" y="4229564"/>
            <a:ext cx="162666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Char char="•"/>
            </a:pPr>
            <a:r>
              <a:rPr b="0" lang="ko-KR" sz="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CBT 토큰으로 컨텐츠 소비</a:t>
            </a:r>
            <a:endParaRPr b="0"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1791728" y="4734790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구독자</a:t>
            </a:r>
            <a:endParaRPr b="1"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Shape 174"/>
          <p:cNvCxnSpPr/>
          <p:nvPr/>
        </p:nvCxnSpPr>
        <p:spPr>
          <a:xfrm>
            <a:off x="4100021" y="3337789"/>
            <a:ext cx="936104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75" name="Shape 175"/>
          <p:cNvSpPr txBox="1"/>
          <p:nvPr/>
        </p:nvSpPr>
        <p:spPr>
          <a:xfrm>
            <a:off x="3904576" y="2708920"/>
            <a:ext cx="133652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Char char="•"/>
            </a:pPr>
            <a:r>
              <a:rPr b="0" lang="ko-KR" sz="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CBT 토큰 결제 위한</a:t>
            </a:r>
            <a:br>
              <a:rPr b="0" lang="ko-KR" sz="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ko-KR" sz="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Payment 시스템으로</a:t>
            </a:r>
            <a:br>
              <a:rPr b="0" lang="ko-KR" sz="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ko-KR" sz="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연동</a:t>
            </a:r>
            <a:endParaRPr b="0"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Shape 176"/>
          <p:cNvCxnSpPr/>
          <p:nvPr/>
        </p:nvCxnSpPr>
        <p:spPr>
          <a:xfrm>
            <a:off x="6097284" y="3337789"/>
            <a:ext cx="1087964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77" name="Shape 177"/>
          <p:cNvSpPr txBox="1"/>
          <p:nvPr/>
        </p:nvSpPr>
        <p:spPr>
          <a:xfrm>
            <a:off x="5966445" y="2750287"/>
            <a:ext cx="123463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Char char="•"/>
            </a:pPr>
            <a:r>
              <a:rPr b="0" lang="ko-KR" sz="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브라우저의 </a:t>
            </a:r>
            <a:br>
              <a:rPr b="0" lang="ko-KR" sz="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ko-KR" sz="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전자지갑을 통하여</a:t>
            </a:r>
            <a:br>
              <a:rPr b="0" lang="ko-KR" sz="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ko-KR" sz="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토큰 결제 처리</a:t>
            </a:r>
            <a:endParaRPr b="0"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Shape 178"/>
          <p:cNvCxnSpPr/>
          <p:nvPr/>
        </p:nvCxnSpPr>
        <p:spPr>
          <a:xfrm rot="10800000">
            <a:off x="3136230" y="4067106"/>
            <a:ext cx="0" cy="67586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79" name="Shape 179"/>
          <p:cNvSpPr txBox="1"/>
          <p:nvPr/>
        </p:nvSpPr>
        <p:spPr>
          <a:xfrm>
            <a:off x="38090" y="5850097"/>
            <a:ext cx="9829870" cy="8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CBT</a:t>
            </a: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를 이용하여 </a:t>
            </a: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다양한 컨텐츠</a:t>
            </a: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를 구독하고 유료 결제하는 서비스를 제공함으로써,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서비스 </a:t>
            </a:r>
            <a:r>
              <a:rPr b="1" lang="ko-KR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활성화를 도모</a:t>
            </a: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하고 </a:t>
            </a:r>
            <a:r>
              <a:rPr b="1" lang="ko-KR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인지도를 상승</a:t>
            </a: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시켜 구독자 중심의 </a:t>
            </a:r>
            <a:r>
              <a:rPr b="1" lang="ko-KR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CBT 생태계 확산</a:t>
            </a: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을 실현할 것입니다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Problem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629384" y="926275"/>
            <a:ext cx="71370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 검토 사항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블록체인을 사용하는 이유?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흔한 수익 모델?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반드시 ICO가 필요한가?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문제점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개발 범위가 너무 크다 : 브라우저, 저작 환경, 마켓 플레이스 등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제휴 업체(마케팅) : 목표 시장 차별화가 필요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시장 접근 방안 모호 : 블록체인 기술이 차별화가 될지?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개선 방안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오픈 소스 기술의 수혜자 : 보안/인증/스마트컨트랙트/트랜잭션 대량 처리 등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제휴 업체에 토큰과 API 제공 : 마케팅, 생태계 확산 정책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글로벌 시장 진입 장벽이 낮음(토큰 사용) : 현지화 필요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전용 뷰어 단말기 판매?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