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DAB"/>
    <a:srgbClr val="008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29" d="100"/>
          <a:sy n="129" d="100"/>
        </p:scale>
        <p:origin x="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3904-8CBA-437D-90B0-0AE07751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7F098-16A7-48B0-A576-CF03E1014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3FB1-902D-4062-B280-461AC70D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E7CA-CB6E-4466-9AC8-3012E287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EB326-F145-4206-9E85-E41D8BDA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5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74E0B-2B04-40D3-AE75-0930E931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B68B5-EB82-4137-81B5-04315672E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4DF88-D412-44D0-836D-FBB4A5E1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A0724-4C8E-4CBE-9B2C-96D5EE3D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F4B4A-992E-4F1D-8097-B0BA85D2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8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15CA68-EFB6-4188-BF1D-82EAF1A53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64FE0-E1CA-44B2-B68F-3ED873B3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CCDDA-1EFB-4CB1-B9AB-CDDCC2A3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60807-BB73-4EF4-BC37-BD6709E0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484EA-232A-48E7-A7A3-6D61960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3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36B47-D2AA-4EEB-8A37-21AAB4E7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E78FF-41E7-4926-9CFB-E22BBA43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A53A5-C2BF-4895-8090-DFB66597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AB69-4055-4C62-A141-E751EEDE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51905-6840-4478-AC51-F4FB1F5F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6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DEAD3-922E-4BD9-B929-77D19A8C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76CB3-909D-48D3-9F81-5CD61966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28B69-0FE5-4866-8B10-885E0673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1F6D2-735D-45D2-8FE4-915B7280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E9F1C-93ED-4B73-BA23-9101F36D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BE030-7CBE-4668-A5D3-DD1D52E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E33B9-5F67-43AA-A264-A3168FCBE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54EED-1A56-42FB-BDED-6E1A818D4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6CE4B-CC7D-40FD-AA7F-9AECBDAB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B1584-315C-4C53-9EDB-5F7BF257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F818A-4BC1-44E3-B6E0-47D1F2E7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B9D2E-34D1-4B24-9FFB-940D6AB3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157D3-2E41-4E42-B573-6E37A91C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23D0B-8AFD-478B-879D-81F9C6E7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05C65-FAB7-43C6-B45D-C3BA18EB3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A86ABC-003F-4594-8E8F-5072512D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56F662-7E3F-41F5-905C-3E98CFC4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B49591-D340-40BB-B4BE-4E8A1FBC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890BB-2671-49A3-9291-5C85DDD6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1D846-6420-4F81-9C67-3E5E4690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BA74C1-2D68-45CF-A479-42D55D37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A2256C-8F43-42EF-85BE-63171DCF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8E5745-5357-44AD-BA47-709EA8D2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4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24F0D-4924-4D4D-9F95-671BB8EE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7E837-E1D9-494D-A70B-B8A2C6CD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4AB2F-0B27-46C3-B487-D9007D12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1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673B1-0C17-412B-BECD-7DD93041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528A7-3A11-4A6A-AF30-DDE861C9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8D400-49EC-4DBB-942F-08812D2DD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160CD-B6CF-44B8-9341-BAB2FC38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82345-D3FB-4E93-BFE2-9B7060DF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158BA-9B4D-461D-B61A-3ACAFD81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2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21107-350A-4BCC-8861-E2339D8C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20CFE-CEEE-4D65-A04C-8A5E97278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841C4-37B7-4D03-ACE5-5BF0308A5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C6B31-35A8-4B9A-B6CC-BBC58F5B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755A0-2331-4A4A-A3AF-689B12C9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B7712-2078-48A4-B40A-B50F4078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7FDF6-7D8F-4B5D-824F-0DB81338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EF84C-3CA0-40FD-9C52-D2963235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2372-4E4D-4B08-9080-EDDF76125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E416-2FFB-4718-BF6A-E65044CB5A03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518A5-75B7-4B0F-ACC1-C637089DF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B2924-BFDD-4B3B-AAD3-1474BBB2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2031BE-84D3-4A2F-A043-33E57F45B3CB}"/>
              </a:ext>
            </a:extLst>
          </p:cNvPr>
          <p:cNvSpPr/>
          <p:nvPr/>
        </p:nvSpPr>
        <p:spPr>
          <a:xfrm>
            <a:off x="545432" y="352926"/>
            <a:ext cx="11101136" cy="7251032"/>
          </a:xfrm>
          <a:prstGeom prst="roundRect">
            <a:avLst>
              <a:gd name="adj" fmla="val 6269"/>
            </a:avLst>
          </a:prstGeom>
          <a:solidFill>
            <a:schemeClr val="tx2">
              <a:lumMod val="60000"/>
              <a:lumOff val="40000"/>
            </a:schemeClr>
          </a:solidFill>
          <a:ln w="98425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306A6D-9D1D-42B3-AEE1-E48AC50AF348}"/>
              </a:ext>
            </a:extLst>
          </p:cNvPr>
          <p:cNvSpPr/>
          <p:nvPr/>
        </p:nvSpPr>
        <p:spPr>
          <a:xfrm>
            <a:off x="887506" y="964697"/>
            <a:ext cx="10416988" cy="66697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31EB62-7DFD-4D58-8A45-C2FB5F51507A}"/>
              </a:ext>
            </a:extLst>
          </p:cNvPr>
          <p:cNvSpPr/>
          <p:nvPr/>
        </p:nvSpPr>
        <p:spPr>
          <a:xfrm>
            <a:off x="5228655" y="582832"/>
            <a:ext cx="1011219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D96DB8-8986-447D-AE97-88E3F52E77BC}"/>
              </a:ext>
            </a:extLst>
          </p:cNvPr>
          <p:cNvSpPr/>
          <p:nvPr/>
        </p:nvSpPr>
        <p:spPr>
          <a:xfrm>
            <a:off x="6376456" y="586009"/>
            <a:ext cx="357020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E1D54D30-57A4-DE43-B0F6-A2B2FCBB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40963"/>
              </p:ext>
            </p:extLst>
          </p:nvPr>
        </p:nvGraphicFramePr>
        <p:xfrm>
          <a:off x="1284868" y="1246954"/>
          <a:ext cx="4955010" cy="480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01">
                  <a:extLst>
                    <a:ext uri="{9D8B030D-6E8A-4147-A177-3AD203B41FA5}">
                      <a16:colId xmlns:a16="http://schemas.microsoft.com/office/drawing/2014/main" val="283241154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9822875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175569897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19315585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2171456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40485258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04314896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761785460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7840219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3299144"/>
                    </a:ext>
                  </a:extLst>
                </a:gridCol>
              </a:tblGrid>
              <a:tr h="4748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3944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2931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530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5253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028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5942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8089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40008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10475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1863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C8ED93E-739E-EF45-86D4-34E01769BA39}"/>
              </a:ext>
            </a:extLst>
          </p:cNvPr>
          <p:cNvSpPr txBox="1"/>
          <p:nvPr/>
        </p:nvSpPr>
        <p:spPr>
          <a:xfrm>
            <a:off x="6637240" y="1246953"/>
            <a:ext cx="414598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ore-KR" dirty="0" err="1">
                <a:latin typeface="Abadi" panose="020B0604020104020204" pitchFamily="34" charset="0"/>
              </a:rPr>
              <a:t>cin</a:t>
            </a:r>
            <a:r>
              <a:rPr lang="en-US" altLang="ko-Kore-KR" dirty="0">
                <a:latin typeface="Abadi" panose="020B0604020104020204" pitchFamily="34" charset="0"/>
              </a:rPr>
              <a:t> &gt;&gt; n;</a:t>
            </a:r>
          </a:p>
          <a:p>
            <a:endParaRPr lang="en-US" altLang="ko-Kore-KR" i="1" dirty="0">
              <a:latin typeface="Abadi" panose="020B0604020104020204" pitchFamily="34" charset="0"/>
              <a:ea typeface="Krungthep" panose="02000400000000000000" pitchFamily="2" charset="-34"/>
              <a:cs typeface="Abadi" panose="020F0502020204030204" pitchFamily="34" charset="0"/>
            </a:endParaRPr>
          </a:p>
          <a:p>
            <a:r>
              <a:rPr lang="en-US" altLang="ko-Kore-KR" i="1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for</a:t>
            </a:r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 (int </a:t>
            </a:r>
            <a:r>
              <a:rPr lang="en-US" altLang="ko-Kore-KR" dirty="0" err="1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i</a:t>
            </a:r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 = 0; </a:t>
            </a:r>
            <a:r>
              <a:rPr lang="en-US" altLang="ko-Kore-KR" dirty="0" err="1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i</a:t>
            </a:r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 &lt; n; </a:t>
            </a:r>
            <a:r>
              <a:rPr lang="en-US" altLang="ko-Kore-KR" dirty="0" err="1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i</a:t>
            </a:r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++)</a:t>
            </a:r>
          </a:p>
          <a:p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{</a:t>
            </a:r>
          </a:p>
          <a:p>
            <a:pPr lvl="1"/>
            <a:r>
              <a:rPr lang="en-US" altLang="ko-Kore-KR" i="1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for</a:t>
            </a:r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 (int j = 0; j &lt; n; </a:t>
            </a:r>
            <a:r>
              <a:rPr lang="en-US" altLang="ko-Kore-KR" dirty="0" err="1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j++</a:t>
            </a:r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)</a:t>
            </a:r>
          </a:p>
          <a:p>
            <a:pPr lvl="1"/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{</a:t>
            </a:r>
          </a:p>
          <a:p>
            <a:pPr lvl="1"/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	</a:t>
            </a:r>
            <a:r>
              <a:rPr lang="en-US" altLang="ko-Kore-KR" dirty="0" err="1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cin</a:t>
            </a:r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 &gt;&gt; board[</a:t>
            </a:r>
            <a:r>
              <a:rPr lang="en-US" altLang="ko-Kore-KR" dirty="0" err="1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i</a:t>
            </a:r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][j];</a:t>
            </a:r>
          </a:p>
          <a:p>
            <a:pPr lvl="1"/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}</a:t>
            </a:r>
          </a:p>
          <a:p>
            <a:r>
              <a:rPr lang="en-US" altLang="ko-Kore-KR" dirty="0">
                <a:latin typeface="Abadi" panose="020B0604020104020204" pitchFamily="34" charset="0"/>
                <a:ea typeface="Krungthep" panose="02000400000000000000" pitchFamily="2" charset="-34"/>
                <a:cs typeface="Abadi" panose="020F0502020204030204" pitchFamily="34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BBD60-BDD8-584A-BC86-D8A015CB3223}"/>
              </a:ext>
            </a:extLst>
          </p:cNvPr>
          <p:cNvSpPr txBox="1"/>
          <p:nvPr/>
        </p:nvSpPr>
        <p:spPr>
          <a:xfrm>
            <a:off x="6637239" y="3867604"/>
            <a:ext cx="4145989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ore-KR" sz="1200" dirty="0"/>
              <a:t>10</a:t>
            </a:r>
          </a:p>
          <a:p>
            <a:r>
              <a:rPr lang="en-US" altLang="ko-Kore-KR" sz="1200" dirty="0"/>
              <a:t>1 1 1 0 0 0 0 1 1 1</a:t>
            </a:r>
          </a:p>
          <a:p>
            <a:r>
              <a:rPr lang="en-US" altLang="ko-Kore-KR" sz="1200" dirty="0"/>
              <a:t>1 1 1 1 0 0 0 0 1 1</a:t>
            </a:r>
          </a:p>
          <a:p>
            <a:r>
              <a:rPr lang="en-US" altLang="ko-Kore-KR" sz="1200" dirty="0"/>
              <a:t>1 0 1 1 0 0 0 0 1 1</a:t>
            </a:r>
          </a:p>
          <a:p>
            <a:r>
              <a:rPr lang="en-US" altLang="ko-Kore-KR" sz="1200" dirty="0"/>
              <a:t>0 0 1 1 1 0 0 0 0 1</a:t>
            </a:r>
          </a:p>
          <a:p>
            <a:r>
              <a:rPr lang="en-US" altLang="ko-Kore-KR" sz="1200" dirty="0"/>
              <a:t>0 0 0 1 0 0 0 0 0 1</a:t>
            </a:r>
          </a:p>
          <a:p>
            <a:r>
              <a:rPr lang="en-US" altLang="ko-Kore-KR" sz="1200" dirty="0"/>
              <a:t>0 0 0 0 0 0 0 0 0 1</a:t>
            </a:r>
          </a:p>
          <a:p>
            <a:r>
              <a:rPr lang="en-US" altLang="ko-Kore-KR" sz="1200" dirty="0"/>
              <a:t>0 0 0 0 0 0 0 0 0 0</a:t>
            </a:r>
          </a:p>
          <a:p>
            <a:r>
              <a:rPr lang="en-US" altLang="ko-Kore-KR" sz="1200" dirty="0"/>
              <a:t>0 0 0 0 1 1 0 0 0 0</a:t>
            </a:r>
          </a:p>
          <a:p>
            <a:r>
              <a:rPr lang="en-US" altLang="ko-Kore-KR" sz="1200" dirty="0"/>
              <a:t>0 0 0 0 1 1 1 0 0 0</a:t>
            </a:r>
          </a:p>
          <a:p>
            <a:r>
              <a:rPr lang="en-US" altLang="ko-Kore-KR" sz="1200" dirty="0"/>
              <a:t>0 0 0 0 0 0 0 0 0 0</a:t>
            </a:r>
            <a:endParaRPr lang="en-US" altLang="ko-Kore-KR" sz="1200" dirty="0">
              <a:latin typeface="Abadi" panose="020F0502020204030204" pitchFamily="34" charset="0"/>
              <a:ea typeface="Krungthep" panose="02000400000000000000" pitchFamily="2" charset="-34"/>
              <a:cs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2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2031BE-84D3-4A2F-A043-33E57F45B3CB}"/>
              </a:ext>
            </a:extLst>
          </p:cNvPr>
          <p:cNvSpPr/>
          <p:nvPr/>
        </p:nvSpPr>
        <p:spPr>
          <a:xfrm>
            <a:off x="545432" y="352926"/>
            <a:ext cx="11101136" cy="7251032"/>
          </a:xfrm>
          <a:prstGeom prst="roundRect">
            <a:avLst>
              <a:gd name="adj" fmla="val 6269"/>
            </a:avLst>
          </a:prstGeom>
          <a:solidFill>
            <a:schemeClr val="tx2">
              <a:lumMod val="60000"/>
              <a:lumOff val="40000"/>
            </a:schemeClr>
          </a:solidFill>
          <a:ln w="98425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306A6D-9D1D-42B3-AEE1-E48AC50AF348}"/>
              </a:ext>
            </a:extLst>
          </p:cNvPr>
          <p:cNvSpPr/>
          <p:nvPr/>
        </p:nvSpPr>
        <p:spPr>
          <a:xfrm>
            <a:off x="887506" y="964697"/>
            <a:ext cx="10416988" cy="66697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31EB62-7DFD-4D58-8A45-C2FB5F51507A}"/>
              </a:ext>
            </a:extLst>
          </p:cNvPr>
          <p:cNvSpPr/>
          <p:nvPr/>
        </p:nvSpPr>
        <p:spPr>
          <a:xfrm>
            <a:off x="5228655" y="582832"/>
            <a:ext cx="1011219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D96DB8-8986-447D-AE97-88E3F52E77BC}"/>
              </a:ext>
            </a:extLst>
          </p:cNvPr>
          <p:cNvSpPr/>
          <p:nvPr/>
        </p:nvSpPr>
        <p:spPr>
          <a:xfrm>
            <a:off x="6376456" y="586009"/>
            <a:ext cx="357020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E1D54D30-57A4-DE43-B0F6-A2B2FCBB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2767"/>
              </p:ext>
            </p:extLst>
          </p:nvPr>
        </p:nvGraphicFramePr>
        <p:xfrm>
          <a:off x="1284868" y="1246954"/>
          <a:ext cx="4955010" cy="480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01">
                  <a:extLst>
                    <a:ext uri="{9D8B030D-6E8A-4147-A177-3AD203B41FA5}">
                      <a16:colId xmlns:a16="http://schemas.microsoft.com/office/drawing/2014/main" val="283241154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9822875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175569897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19315585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2171456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40485258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04314896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761785460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7840219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3299144"/>
                    </a:ext>
                  </a:extLst>
                </a:gridCol>
              </a:tblGrid>
              <a:tr h="4748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3944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2931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530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5253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028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5942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8089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40008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10475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18638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13A3A5-0DFD-A74E-B60D-47AF07C8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04" y="1246954"/>
            <a:ext cx="3077714" cy="48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3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2031BE-84D3-4A2F-A043-33E57F45B3CB}"/>
              </a:ext>
            </a:extLst>
          </p:cNvPr>
          <p:cNvSpPr/>
          <p:nvPr/>
        </p:nvSpPr>
        <p:spPr>
          <a:xfrm>
            <a:off x="545432" y="352926"/>
            <a:ext cx="11101136" cy="7251032"/>
          </a:xfrm>
          <a:prstGeom prst="roundRect">
            <a:avLst>
              <a:gd name="adj" fmla="val 6269"/>
            </a:avLst>
          </a:prstGeom>
          <a:solidFill>
            <a:schemeClr val="tx2">
              <a:lumMod val="60000"/>
              <a:lumOff val="40000"/>
            </a:schemeClr>
          </a:solidFill>
          <a:ln w="98425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306A6D-9D1D-42B3-AEE1-E48AC50AF348}"/>
              </a:ext>
            </a:extLst>
          </p:cNvPr>
          <p:cNvSpPr/>
          <p:nvPr/>
        </p:nvSpPr>
        <p:spPr>
          <a:xfrm>
            <a:off x="887506" y="964697"/>
            <a:ext cx="10416988" cy="66697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31EB62-7DFD-4D58-8A45-C2FB5F51507A}"/>
              </a:ext>
            </a:extLst>
          </p:cNvPr>
          <p:cNvSpPr/>
          <p:nvPr/>
        </p:nvSpPr>
        <p:spPr>
          <a:xfrm>
            <a:off x="5228655" y="582832"/>
            <a:ext cx="1011219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D96DB8-8986-447D-AE97-88E3F52E77BC}"/>
              </a:ext>
            </a:extLst>
          </p:cNvPr>
          <p:cNvSpPr/>
          <p:nvPr/>
        </p:nvSpPr>
        <p:spPr>
          <a:xfrm>
            <a:off x="6376456" y="586009"/>
            <a:ext cx="357020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E1D54D30-57A4-DE43-B0F6-A2B2FCBB8C38}"/>
              </a:ext>
            </a:extLst>
          </p:cNvPr>
          <p:cNvGraphicFramePr>
            <a:graphicFrameLocks noGrp="1"/>
          </p:cNvGraphicFramePr>
          <p:nvPr/>
        </p:nvGraphicFramePr>
        <p:xfrm>
          <a:off x="1284868" y="1246954"/>
          <a:ext cx="4955010" cy="480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01">
                  <a:extLst>
                    <a:ext uri="{9D8B030D-6E8A-4147-A177-3AD203B41FA5}">
                      <a16:colId xmlns:a16="http://schemas.microsoft.com/office/drawing/2014/main" val="283241154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9822875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175569897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19315585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2171456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40485258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04314896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761785460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7840219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3299144"/>
                    </a:ext>
                  </a:extLst>
                </a:gridCol>
              </a:tblGrid>
              <a:tr h="4748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3944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2931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530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5253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028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5942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8089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40008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10475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18638"/>
                  </a:ext>
                </a:extLst>
              </a:tr>
            </a:tbl>
          </a:graphicData>
        </a:graphic>
      </p:graphicFrame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A29B50-9BD4-7C43-97E3-D7BA446EA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52" y="1246954"/>
            <a:ext cx="4121276" cy="48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2031BE-84D3-4A2F-A043-33E57F45B3CB}"/>
              </a:ext>
            </a:extLst>
          </p:cNvPr>
          <p:cNvSpPr/>
          <p:nvPr/>
        </p:nvSpPr>
        <p:spPr>
          <a:xfrm>
            <a:off x="545432" y="352926"/>
            <a:ext cx="11101136" cy="7251032"/>
          </a:xfrm>
          <a:prstGeom prst="roundRect">
            <a:avLst>
              <a:gd name="adj" fmla="val 6269"/>
            </a:avLst>
          </a:prstGeom>
          <a:solidFill>
            <a:schemeClr val="tx2">
              <a:lumMod val="60000"/>
              <a:lumOff val="40000"/>
            </a:schemeClr>
          </a:solidFill>
          <a:ln w="98425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306A6D-9D1D-42B3-AEE1-E48AC50AF348}"/>
              </a:ext>
            </a:extLst>
          </p:cNvPr>
          <p:cNvSpPr/>
          <p:nvPr/>
        </p:nvSpPr>
        <p:spPr>
          <a:xfrm>
            <a:off x="887506" y="964697"/>
            <a:ext cx="10416988" cy="66697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31EB62-7DFD-4D58-8A45-C2FB5F51507A}"/>
              </a:ext>
            </a:extLst>
          </p:cNvPr>
          <p:cNvSpPr/>
          <p:nvPr/>
        </p:nvSpPr>
        <p:spPr>
          <a:xfrm>
            <a:off x="5228655" y="582832"/>
            <a:ext cx="1011219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D96DB8-8986-447D-AE97-88E3F52E77BC}"/>
              </a:ext>
            </a:extLst>
          </p:cNvPr>
          <p:cNvSpPr/>
          <p:nvPr/>
        </p:nvSpPr>
        <p:spPr>
          <a:xfrm>
            <a:off x="6376456" y="586009"/>
            <a:ext cx="357020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E1D54D30-57A4-DE43-B0F6-A2B2FCBB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86246"/>
              </p:ext>
            </p:extLst>
          </p:nvPr>
        </p:nvGraphicFramePr>
        <p:xfrm>
          <a:off x="1284868" y="1246954"/>
          <a:ext cx="4955010" cy="480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01">
                  <a:extLst>
                    <a:ext uri="{9D8B030D-6E8A-4147-A177-3AD203B41FA5}">
                      <a16:colId xmlns:a16="http://schemas.microsoft.com/office/drawing/2014/main" val="283241154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9822875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175569897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19315585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2171456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40485258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04314896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761785460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7840219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3299144"/>
                    </a:ext>
                  </a:extLst>
                </a:gridCol>
              </a:tblGrid>
              <a:tr h="4748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3944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2931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530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5253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028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5942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8089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40008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10475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186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F67C0A-2903-CC42-B09B-DF6407BF2929}"/>
              </a:ext>
            </a:extLst>
          </p:cNvPr>
          <p:cNvSpPr txBox="1"/>
          <p:nvPr/>
        </p:nvSpPr>
        <p:spPr>
          <a:xfrm>
            <a:off x="6637239" y="2071163"/>
            <a:ext cx="41459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ore-KR" i="1" dirty="0">
                <a:latin typeface="Abadi" panose="020B0604020104020204" pitchFamily="34" charset="0"/>
              </a:rPr>
              <a:t>if</a:t>
            </a:r>
            <a:r>
              <a:rPr lang="en-US" altLang="ko-Kore-KR" dirty="0">
                <a:latin typeface="Abadi" panose="020B0604020104020204" pitchFamily="34" charset="0"/>
              </a:rPr>
              <a:t> (board[next] == board[start])</a:t>
            </a:r>
          </a:p>
          <a:p>
            <a:r>
              <a:rPr lang="en-US" altLang="ko-Kore-KR" i="1" dirty="0">
                <a:latin typeface="Abadi" panose="020B0604020104020204" pitchFamily="34" charset="0"/>
              </a:rPr>
              <a:t>   continue ;</a:t>
            </a:r>
            <a:endParaRPr lang="en-US" altLang="ko-Kore-KR" dirty="0">
              <a:latin typeface="Abadi" panose="020B0604020104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0062ACC-DD84-3D4B-B8C6-4F265539C288}"/>
              </a:ext>
            </a:extLst>
          </p:cNvPr>
          <p:cNvSpPr/>
          <p:nvPr/>
        </p:nvSpPr>
        <p:spPr>
          <a:xfrm>
            <a:off x="2314840" y="2691788"/>
            <a:ext cx="412595" cy="3825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9B9024-8902-164F-B701-53D8D45396D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727435" y="2394329"/>
            <a:ext cx="3909804" cy="4887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8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2031BE-84D3-4A2F-A043-33E57F45B3CB}"/>
              </a:ext>
            </a:extLst>
          </p:cNvPr>
          <p:cNvSpPr/>
          <p:nvPr/>
        </p:nvSpPr>
        <p:spPr>
          <a:xfrm>
            <a:off x="545432" y="352926"/>
            <a:ext cx="11101136" cy="7251032"/>
          </a:xfrm>
          <a:prstGeom prst="roundRect">
            <a:avLst>
              <a:gd name="adj" fmla="val 6269"/>
            </a:avLst>
          </a:prstGeom>
          <a:solidFill>
            <a:schemeClr val="tx2">
              <a:lumMod val="60000"/>
              <a:lumOff val="40000"/>
            </a:schemeClr>
          </a:solidFill>
          <a:ln w="98425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306A6D-9D1D-42B3-AEE1-E48AC50AF348}"/>
              </a:ext>
            </a:extLst>
          </p:cNvPr>
          <p:cNvSpPr/>
          <p:nvPr/>
        </p:nvSpPr>
        <p:spPr>
          <a:xfrm>
            <a:off x="887506" y="964697"/>
            <a:ext cx="10416988" cy="66697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31EB62-7DFD-4D58-8A45-C2FB5F51507A}"/>
              </a:ext>
            </a:extLst>
          </p:cNvPr>
          <p:cNvSpPr/>
          <p:nvPr/>
        </p:nvSpPr>
        <p:spPr>
          <a:xfrm>
            <a:off x="5228655" y="582832"/>
            <a:ext cx="1011219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D96DB8-8986-447D-AE97-88E3F52E77BC}"/>
              </a:ext>
            </a:extLst>
          </p:cNvPr>
          <p:cNvSpPr/>
          <p:nvPr/>
        </p:nvSpPr>
        <p:spPr>
          <a:xfrm>
            <a:off x="6376456" y="586009"/>
            <a:ext cx="357020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E1D54D30-57A4-DE43-B0F6-A2B2FCBB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5722"/>
              </p:ext>
            </p:extLst>
          </p:nvPr>
        </p:nvGraphicFramePr>
        <p:xfrm>
          <a:off x="1284868" y="1246954"/>
          <a:ext cx="4955010" cy="480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01">
                  <a:extLst>
                    <a:ext uri="{9D8B030D-6E8A-4147-A177-3AD203B41FA5}">
                      <a16:colId xmlns:a16="http://schemas.microsoft.com/office/drawing/2014/main" val="283241154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9822875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175569897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19315585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2171456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4048525808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043148964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761785460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78402191"/>
                    </a:ext>
                  </a:extLst>
                </a:gridCol>
                <a:gridCol w="495501">
                  <a:extLst>
                    <a:ext uri="{9D8B030D-6E8A-4147-A177-3AD203B41FA5}">
                      <a16:colId xmlns:a16="http://schemas.microsoft.com/office/drawing/2014/main" val="263299144"/>
                    </a:ext>
                  </a:extLst>
                </a:gridCol>
              </a:tblGrid>
              <a:tr h="4748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3944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2931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5309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5253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028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5942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80897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40008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10475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186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1E8A54-9069-E34A-9A2B-3D0F66ECE42C}"/>
              </a:ext>
            </a:extLst>
          </p:cNvPr>
          <p:cNvSpPr txBox="1"/>
          <p:nvPr/>
        </p:nvSpPr>
        <p:spPr>
          <a:xfrm>
            <a:off x="6637240" y="1246953"/>
            <a:ext cx="41459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ore-KR" dirty="0">
                <a:latin typeface="Abadi" panose="020B0604020104020204" pitchFamily="34" charset="0"/>
              </a:rPr>
              <a:t>result = 3;</a:t>
            </a:r>
          </a:p>
          <a:p>
            <a:endParaRPr lang="en-US" altLang="ko-Kore-KR" dirty="0">
              <a:latin typeface="Abadi" panose="020B0604020104020204" pitchFamily="34" charset="0"/>
              <a:ea typeface="Krungthep" panose="02000400000000000000" pitchFamily="2" charset="-34"/>
              <a:cs typeface="Abad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67C0A-2903-CC42-B09B-DF6407BF2929}"/>
              </a:ext>
            </a:extLst>
          </p:cNvPr>
          <p:cNvSpPr txBox="1"/>
          <p:nvPr/>
        </p:nvSpPr>
        <p:spPr>
          <a:xfrm>
            <a:off x="6581952" y="2789472"/>
            <a:ext cx="41459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ore-KR" i="1" dirty="0">
                <a:latin typeface="Abadi" panose="020B0604020104020204" pitchFamily="34" charset="0"/>
              </a:rPr>
              <a:t>if</a:t>
            </a:r>
            <a:r>
              <a:rPr lang="en-US" altLang="ko-Kore-KR" dirty="0">
                <a:latin typeface="Abadi" panose="020B0604020104020204" pitchFamily="34" charset="0"/>
              </a:rPr>
              <a:t> </a:t>
            </a:r>
            <a:r>
              <a:rPr lang="en-US" altLang="ko-Kore-KR" dirty="0" err="1">
                <a:latin typeface="Abadi" panose="020B0604020104020204" pitchFamily="34" charset="0"/>
              </a:rPr>
              <a:t>dist</a:t>
            </a:r>
            <a:r>
              <a:rPr lang="en-US" altLang="ko-Kore-KR" dirty="0">
                <a:latin typeface="Abadi" panose="020B0604020104020204" pitchFamily="34" charset="0"/>
              </a:rPr>
              <a:t>[</a:t>
            </a:r>
            <a:r>
              <a:rPr lang="en-US" altLang="ko-Kore-KR" dirty="0" err="1">
                <a:latin typeface="Abadi" panose="020B0604020104020204" pitchFamily="34" charset="0"/>
              </a:rPr>
              <a:t>cur.first</a:t>
            </a:r>
            <a:r>
              <a:rPr lang="en-US" altLang="ko-Kore-KR" dirty="0">
                <a:latin typeface="Abadi" panose="020B0604020104020204" pitchFamily="34" charset="0"/>
              </a:rPr>
              <a:t>][</a:t>
            </a:r>
            <a:r>
              <a:rPr lang="en-US" altLang="ko-Kore-KR" dirty="0" err="1">
                <a:latin typeface="Abadi" panose="020B0604020104020204" pitchFamily="34" charset="0"/>
              </a:rPr>
              <a:t>cur.second</a:t>
            </a:r>
            <a:r>
              <a:rPr lang="en-US" altLang="ko-Kore-KR" dirty="0">
                <a:latin typeface="Abadi" panose="020B0604020104020204" pitchFamily="34" charset="0"/>
              </a:rPr>
              <a:t>]&gt;result)</a:t>
            </a:r>
          </a:p>
          <a:p>
            <a:r>
              <a:rPr lang="en-US" altLang="ko-Kore-KR" i="1" dirty="0">
                <a:latin typeface="Abadi" panose="020B0604020104020204" pitchFamily="34" charset="0"/>
              </a:rPr>
              <a:t>continue </a:t>
            </a:r>
            <a:r>
              <a:rPr lang="en-US" altLang="ko-Kore-KR" dirty="0">
                <a:latin typeface="Abadi" panose="020B0604020104020204" pitchFamily="34" charset="0"/>
              </a:rPr>
              <a:t>;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D5CBB1-5E56-2042-9965-992E8DD946CB}"/>
              </a:ext>
            </a:extLst>
          </p:cNvPr>
          <p:cNvSpPr/>
          <p:nvPr/>
        </p:nvSpPr>
        <p:spPr>
          <a:xfrm>
            <a:off x="5827279" y="4629451"/>
            <a:ext cx="412595" cy="3825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40C6CE-3E54-1543-9D07-002D55B8034E}"/>
              </a:ext>
            </a:extLst>
          </p:cNvPr>
          <p:cNvCxnSpPr>
            <a:cxnSpLocks/>
          </p:cNvCxnSpPr>
          <p:nvPr/>
        </p:nvCxnSpPr>
        <p:spPr>
          <a:xfrm flipH="1">
            <a:off x="6239874" y="3435803"/>
            <a:ext cx="1005752" cy="13849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1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677</Words>
  <Application>Microsoft Macintosh PowerPoint</Application>
  <PresentationFormat>와이드스크린</PresentationFormat>
  <Paragraphs>525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KoPub돋움체 Medium</vt:lpstr>
      <vt:lpstr>맑은 고딕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Yoosang</dc:creator>
  <cp:lastModifiedBy>엄유상</cp:lastModifiedBy>
  <cp:revision>26</cp:revision>
  <dcterms:created xsi:type="dcterms:W3CDTF">2021-05-21T03:11:17Z</dcterms:created>
  <dcterms:modified xsi:type="dcterms:W3CDTF">2022-01-29T11:49:26Z</dcterms:modified>
</cp:coreProperties>
</file>