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4A7A8-505F-C54F-A09C-5AF74D4C5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C4B3D-F325-BC43-90C0-9A6FC153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8D3C9-E010-5348-84BA-EA3F3755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34BBF-F264-814D-A8B6-49786067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33350-425B-5948-8580-2B85BD03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1D39A-A9F0-7045-9BC8-E08D586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E55A2-0646-AA46-84DD-F524D02A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58BB9-DAA8-A44B-86D5-409299F7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F3ABB-D7B0-374F-BE34-4DE29B86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2A4A4-4FBE-3149-B52C-876DDEEB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2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7918C4-AC2D-D34D-8977-3E74B8E59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636AE-BBC2-4541-B140-31EB2E33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31719-B0C5-D643-8186-8B5820E3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1F888-9A9A-4540-A2A5-E9CD93E6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A8D0-0ED9-E948-8922-F2C98BFF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38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4B967-7050-0541-9EAB-BF63777F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05324-6CFC-5C42-845F-F19C882B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E239E-EDC0-2043-9B40-E2A5EEF3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C90FF-453B-D040-A64A-4444089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798DF-6873-4244-BCCD-5F358F50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58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9BCF7-D53D-344E-A801-EEE0577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4FA2F-C76D-CC49-A442-12EF0AE3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C9024-2F33-3A41-A01B-3F4C8C13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A03FD-E148-124D-A587-CF4F3B3B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2792C-9A90-0A4E-90FA-CA43FD75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98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77FF6-E26E-F348-8BFB-9240C5C4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42A2C-8C87-ED4B-900E-54BC318AB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E688F-DD24-D243-8C5B-17404A0C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54C79-620D-D045-9731-252AC91F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8529-3399-9F45-B82C-8E65267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A5605-BA86-4D40-8E7F-2CB889D0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371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9361-6284-C54A-A5F0-220EE50B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1CFE5-1E7E-434A-A676-E27E45EC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C55BE-6D95-044D-B973-3D456B999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A69425-8DDB-8744-B8D0-8E87848AF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65689-6725-4644-956D-F50A591EF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4B26F4-AA45-AA45-861F-87E4C05F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69617-BAD7-454A-A722-8CBAC84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CECA4-1264-B34E-9229-562BDAC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782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6715-0260-6341-8694-519B98B3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AE92BB-A781-C34A-A97C-720C81AB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0509FB-CD68-B744-B876-A4329153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76579-19A4-2A42-BFC8-80098C95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625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EA676-6C10-8C46-B902-0E4E91C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A91F01-5B0E-F645-9FE2-4B233C4A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20575-9D38-7F4D-878F-8BA5A055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34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9B06F-B3CF-274F-BCCA-D6A3A9D8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9ADDB-94A7-5D40-AE42-34C97B2E5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5D8FA-2ABD-6349-A3DB-3487EF8E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1AF3C-6AD5-AA4E-899C-5D14D598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0A496-986E-474D-B111-CCD0D9F6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E95C7-A5B6-3D44-A355-889EA623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9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50B0-AB43-014E-B554-705B4657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26662-1892-F64B-9E14-DCFE96507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6B116-F566-1548-8BC7-1395822C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C5898-73DE-274B-AE4B-CDECCFE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4EB19-8770-634E-A205-93F90763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B0F8D-17F2-E54A-B9C3-BC75E3D7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62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FB29D0-F8A3-204F-81E6-057264B0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C07BD-4635-EA47-A8CF-E16775FE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13D0F-4E9A-A74A-83A5-E6A274B84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9DBE-534C-4E4D-9014-F191527E0312}" type="datetimeFigureOut">
              <a:rPr kumimoji="1" lang="ko-Kore-KR" altLang="en-US" smtClean="0"/>
              <a:t>2022. 2. 28.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AF6FF-97FD-2440-B50D-5CB4A487B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7E532-17DC-3D47-964B-CAEED8F2F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57FA-37A9-584F-A9D6-E8F6743FC8A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457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20675-1E00-5447-8497-C0DA80407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BOJ 1202</a:t>
            </a:r>
            <a:r>
              <a:rPr kumimoji="1" lang="ko-Kore-KR" altLang="en-US" dirty="0"/>
              <a:t>번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보석 도둑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5F377-F826-4D4A-946F-C688C86B0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022-02-28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그리디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5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08BBF1-9772-DE4A-AA83-A7DF8864A754}"/>
              </a:ext>
            </a:extLst>
          </p:cNvPr>
          <p:cNvSpPr txBox="1"/>
          <p:nvPr/>
        </p:nvSpPr>
        <p:spPr>
          <a:xfrm>
            <a:off x="961901" y="961901"/>
            <a:ext cx="9132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/>
              <a:t>문제</a:t>
            </a:r>
            <a:endParaRPr kumimoji="1" lang="en-US" altLang="ko-Kore-KR" sz="2000" dirty="0"/>
          </a:p>
          <a:p>
            <a:r>
              <a:rPr kumimoji="1" lang="ko-Kore-KR" altLang="en-US" sz="2000" dirty="0"/>
              <a:t>보석</a:t>
            </a:r>
            <a:r>
              <a:rPr kumimoji="1" lang="ko-KR" altLang="en-US" sz="2000" dirty="0"/>
              <a:t> 단 한 개를</a:t>
            </a:r>
            <a:r>
              <a:rPr kumimoji="1" lang="ko-Kore-KR" altLang="en-US" sz="2000" dirty="0"/>
              <a:t>최대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Ci</a:t>
            </a:r>
            <a:r>
              <a:rPr kumimoji="1" lang="ko-KR" altLang="en-US" sz="2000" dirty="0"/>
              <a:t> 무게까지 담을 수 있는 가방 </a:t>
            </a:r>
            <a:r>
              <a:rPr kumimoji="1" lang="en-US" altLang="ko-KR" sz="2000" dirty="0"/>
              <a:t>k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</a:t>
            </a:r>
          </a:p>
          <a:p>
            <a:r>
              <a:rPr kumimoji="1" lang="en-US" altLang="ko-KR" sz="2000" dirty="0" err="1"/>
              <a:t>Wj</a:t>
            </a:r>
            <a:r>
              <a:rPr kumimoji="1" lang="ko-KR" altLang="en-US" sz="2000" dirty="0"/>
              <a:t>의 무게와 </a:t>
            </a:r>
            <a:r>
              <a:rPr kumimoji="1" lang="en-US" altLang="ko-KR" sz="2000" dirty="0" err="1"/>
              <a:t>Vj</a:t>
            </a:r>
            <a:r>
              <a:rPr kumimoji="1" lang="ko-KR" altLang="en-US" sz="2000" dirty="0"/>
              <a:t>의 가치를 가지는 보석이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개 있을 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r>
              <a:rPr kumimoji="1" lang="ko-KR" altLang="en-US" sz="2000" dirty="0"/>
              <a:t>훔칠 수 있는 보석의 최대 가치를 구하는 문제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가방과 보석의 인덱스를 오름차순으로 동시에 이동시키는 게 포인트</a:t>
            </a:r>
            <a:endParaRPr kumimoji="1" lang="en-US" altLang="ko-KR" sz="20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4775B58-6C25-074F-848A-872417037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43363"/>
              </p:ext>
            </p:extLst>
          </p:nvPr>
        </p:nvGraphicFramePr>
        <p:xfrm>
          <a:off x="2529444" y="5175995"/>
          <a:ext cx="1626921" cy="55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07">
                  <a:extLst>
                    <a:ext uri="{9D8B030D-6E8A-4147-A177-3AD203B41FA5}">
                      <a16:colId xmlns:a16="http://schemas.microsoft.com/office/drawing/2014/main" val="296444837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4275434664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3160534017"/>
                    </a:ext>
                  </a:extLst>
                </a:gridCol>
              </a:tblGrid>
              <a:tr h="5509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71534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5B5F358A-10EA-5B4A-97A0-AB02133F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72349"/>
              </p:ext>
            </p:extLst>
          </p:nvPr>
        </p:nvGraphicFramePr>
        <p:xfrm>
          <a:off x="2529444" y="3702132"/>
          <a:ext cx="2208812" cy="10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2822354744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4158378128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2133214932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756011174"/>
                    </a:ext>
                  </a:extLst>
                </a:gridCol>
              </a:tblGrid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22861"/>
                  </a:ext>
                </a:extLst>
              </a:tr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2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08BBF1-9772-DE4A-AA83-A7DF8864A754}"/>
              </a:ext>
            </a:extLst>
          </p:cNvPr>
          <p:cNvSpPr txBox="1"/>
          <p:nvPr/>
        </p:nvSpPr>
        <p:spPr>
          <a:xfrm>
            <a:off x="961901" y="961901"/>
            <a:ext cx="91083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전략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ko-KR" altLang="en-US" sz="2000" dirty="0"/>
              <a:t>용량이 작은 가방에 최대한 가치가 높은 보석을 담아야 한다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가방을 </a:t>
            </a:r>
            <a:r>
              <a:rPr kumimoji="1" lang="ko-KR" altLang="en-US" sz="2000" dirty="0" err="1"/>
              <a:t>용량대로</a:t>
            </a:r>
            <a:r>
              <a:rPr kumimoji="1" lang="ko-KR" altLang="en-US" sz="2000" dirty="0"/>
              <a:t> 오름차순 정렬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보석을 무게 순 </a:t>
            </a:r>
            <a:r>
              <a:rPr kumimoji="1" lang="en-US" altLang="ko-KR" sz="2000" dirty="0"/>
              <a:t>(2</a:t>
            </a:r>
            <a:r>
              <a:rPr kumimoji="1" lang="ko-KR" altLang="en-US" sz="2000" dirty="0"/>
              <a:t>차적으로 가치 순</a:t>
            </a:r>
            <a:r>
              <a:rPr kumimoji="1" lang="en-US" altLang="ko-KR" sz="2000" dirty="0"/>
              <a:t>)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오름차순 정렬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우선 순위 큐를 이용해 무게가 가벼운 보석부터 큐에 넣는다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kumimoji="1" lang="ko-KR" altLang="en-US" sz="2000" dirty="0"/>
              <a:t>각 가방에 대해 보석을 전부 조사하면 시간 초과 </a:t>
            </a:r>
            <a:r>
              <a:rPr kumimoji="1" lang="en-US" altLang="ko-KR" sz="2000" dirty="0"/>
              <a:t>or </a:t>
            </a:r>
            <a:r>
              <a:rPr kumimoji="1" lang="ko-KR" altLang="en-US" sz="2000" dirty="0"/>
              <a:t>잘못된 답이 나온다</a:t>
            </a:r>
            <a:r>
              <a:rPr kumimoji="1" lang="en-US" altLang="ko-KR" sz="2000" dirty="0"/>
              <a:t>.</a:t>
            </a: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DD98A321-86B5-D048-AE0F-799FCBB47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20772"/>
              </p:ext>
            </p:extLst>
          </p:nvPr>
        </p:nvGraphicFramePr>
        <p:xfrm>
          <a:off x="2529444" y="5175995"/>
          <a:ext cx="1626921" cy="55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07">
                  <a:extLst>
                    <a:ext uri="{9D8B030D-6E8A-4147-A177-3AD203B41FA5}">
                      <a16:colId xmlns:a16="http://schemas.microsoft.com/office/drawing/2014/main" val="296444837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4275434664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3160534017"/>
                    </a:ext>
                  </a:extLst>
                </a:gridCol>
              </a:tblGrid>
              <a:tr h="5509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71534"/>
                  </a:ext>
                </a:extLst>
              </a:tr>
            </a:tbl>
          </a:graphicData>
        </a:graphic>
      </p:graphicFrame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0277E32A-75A0-974A-A614-1AC8AB01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70787"/>
              </p:ext>
            </p:extLst>
          </p:nvPr>
        </p:nvGraphicFramePr>
        <p:xfrm>
          <a:off x="2529444" y="3702132"/>
          <a:ext cx="2208812" cy="10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2822354744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4158378128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2133214932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756011174"/>
                    </a:ext>
                  </a:extLst>
                </a:gridCol>
              </a:tblGrid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22861"/>
                  </a:ext>
                </a:extLst>
              </a:tr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4511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9246129D-E7D6-0248-A838-BEB59A5C4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81835"/>
              </p:ext>
            </p:extLst>
          </p:nvPr>
        </p:nvGraphicFramePr>
        <p:xfrm>
          <a:off x="7253844" y="5175995"/>
          <a:ext cx="1626921" cy="55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07">
                  <a:extLst>
                    <a:ext uri="{9D8B030D-6E8A-4147-A177-3AD203B41FA5}">
                      <a16:colId xmlns:a16="http://schemas.microsoft.com/office/drawing/2014/main" val="296444837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4275434664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3160534017"/>
                    </a:ext>
                  </a:extLst>
                </a:gridCol>
              </a:tblGrid>
              <a:tr h="5509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71534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E607A56E-585B-C84A-BDBE-13EE8C70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37554"/>
              </p:ext>
            </p:extLst>
          </p:nvPr>
        </p:nvGraphicFramePr>
        <p:xfrm>
          <a:off x="7253844" y="3702132"/>
          <a:ext cx="2208812" cy="10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2822354744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4158378128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2133214932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756011174"/>
                    </a:ext>
                  </a:extLst>
                </a:gridCol>
              </a:tblGrid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22861"/>
                  </a:ext>
                </a:extLst>
              </a:tr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5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1DF3304-47E0-0B4F-A7B1-F337A8F94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0717"/>
              </p:ext>
            </p:extLst>
          </p:nvPr>
        </p:nvGraphicFramePr>
        <p:xfrm>
          <a:off x="1019297" y="4362423"/>
          <a:ext cx="3976915" cy="14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191946464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144997289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78055257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85391188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904003852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185"/>
                  </a:ext>
                </a:extLst>
              </a:tr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7668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9246129D-E7D6-0248-A838-BEB59A5C4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50671"/>
              </p:ext>
            </p:extLst>
          </p:nvPr>
        </p:nvGraphicFramePr>
        <p:xfrm>
          <a:off x="1019297" y="795580"/>
          <a:ext cx="1626921" cy="55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07">
                  <a:extLst>
                    <a:ext uri="{9D8B030D-6E8A-4147-A177-3AD203B41FA5}">
                      <a16:colId xmlns:a16="http://schemas.microsoft.com/office/drawing/2014/main" val="296444837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4275434664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3160534017"/>
                    </a:ext>
                  </a:extLst>
                </a:gridCol>
              </a:tblGrid>
              <a:tr h="5509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71534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E607A56E-585B-C84A-BDBE-13EE8C706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14549"/>
              </p:ext>
            </p:extLst>
          </p:nvPr>
        </p:nvGraphicFramePr>
        <p:xfrm>
          <a:off x="1019297" y="2407987"/>
          <a:ext cx="2208812" cy="10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2822354744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4158378128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2133214932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756011174"/>
                    </a:ext>
                  </a:extLst>
                </a:gridCol>
              </a:tblGrid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22861"/>
                  </a:ext>
                </a:extLst>
              </a:tr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4511"/>
                  </a:ext>
                </a:extLst>
              </a:tr>
            </a:tbl>
          </a:graphicData>
        </a:graphic>
      </p:graphicFrame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FE57A1F5-9063-B645-9029-0FF8B4775CCB}"/>
              </a:ext>
            </a:extLst>
          </p:cNvPr>
          <p:cNvSpPr/>
          <p:nvPr/>
        </p:nvSpPr>
        <p:spPr>
          <a:xfrm>
            <a:off x="1658586" y="356260"/>
            <a:ext cx="348341" cy="439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CF8C3398-7CA5-3447-8370-2F82AE4AEED4}"/>
              </a:ext>
            </a:extLst>
          </p:cNvPr>
          <p:cNvSpPr/>
          <p:nvPr/>
        </p:nvSpPr>
        <p:spPr>
          <a:xfrm>
            <a:off x="2833583" y="1968667"/>
            <a:ext cx="348341" cy="439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EA86-1561-E84D-A909-B1441B709676}"/>
              </a:ext>
            </a:extLst>
          </p:cNvPr>
          <p:cNvSpPr txBox="1"/>
          <p:nvPr/>
        </p:nvSpPr>
        <p:spPr>
          <a:xfrm>
            <a:off x="5854534" y="1106702"/>
            <a:ext cx="572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현재</a:t>
            </a:r>
            <a:r>
              <a:rPr kumimoji="1" lang="ko-KR" altLang="en-US" dirty="0"/>
              <a:t> 가리키고 있는 가방의 용량은 </a:t>
            </a:r>
            <a:r>
              <a:rPr kumimoji="1" lang="en-US" altLang="ko-KR" dirty="0"/>
              <a:t>2</a:t>
            </a:r>
          </a:p>
          <a:p>
            <a:r>
              <a:rPr kumimoji="1" lang="ko-KR" altLang="en-US" dirty="0"/>
              <a:t>무게가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보다 작은 보석은 전부 우선순위 큐에 넣음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C821C-07DC-4543-A3CB-D91177DE5ADE}"/>
              </a:ext>
            </a:extLst>
          </p:cNvPr>
          <p:cNvSpPr txBox="1"/>
          <p:nvPr/>
        </p:nvSpPr>
        <p:spPr>
          <a:xfrm>
            <a:off x="5854533" y="2483900"/>
            <a:ext cx="572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우선순위</a:t>
            </a:r>
            <a:r>
              <a:rPr kumimoji="1" lang="ko-KR" altLang="en-US" dirty="0"/>
              <a:t> 큐의 가장 앞에 있는 원소가 현재 가방에 들어갈 수 있는 가장 가치가 큰 보석</a:t>
            </a:r>
            <a:endParaRPr kumimoji="1" lang="ko-Kore-KR" altLang="en-US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C3EB09D9-A535-7941-88C3-6F5DBF69F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50920"/>
              </p:ext>
            </p:extLst>
          </p:nvPr>
        </p:nvGraphicFramePr>
        <p:xfrm>
          <a:off x="6728028" y="4328339"/>
          <a:ext cx="3976915" cy="14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191946464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144997289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78055257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85391188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904003852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185"/>
                  </a:ext>
                </a:extLst>
              </a:tr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3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1DF3304-47E0-0B4F-A7B1-F337A8F94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12276"/>
              </p:ext>
            </p:extLst>
          </p:nvPr>
        </p:nvGraphicFramePr>
        <p:xfrm>
          <a:off x="1019297" y="4362423"/>
          <a:ext cx="3976915" cy="14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191946464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144997289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78055257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85391188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904003852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185"/>
                  </a:ext>
                </a:extLst>
              </a:tr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7668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9246129D-E7D6-0248-A838-BEB59A5C445A}"/>
              </a:ext>
            </a:extLst>
          </p:cNvPr>
          <p:cNvGraphicFramePr>
            <a:graphicFrameLocks noGrp="1"/>
          </p:cNvGraphicFramePr>
          <p:nvPr/>
        </p:nvGraphicFramePr>
        <p:xfrm>
          <a:off x="1019297" y="795580"/>
          <a:ext cx="1626921" cy="55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07">
                  <a:extLst>
                    <a:ext uri="{9D8B030D-6E8A-4147-A177-3AD203B41FA5}">
                      <a16:colId xmlns:a16="http://schemas.microsoft.com/office/drawing/2014/main" val="296444837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4275434664"/>
                    </a:ext>
                  </a:extLst>
                </a:gridCol>
                <a:gridCol w="542307">
                  <a:extLst>
                    <a:ext uri="{9D8B030D-6E8A-4147-A177-3AD203B41FA5}">
                      <a16:colId xmlns:a16="http://schemas.microsoft.com/office/drawing/2014/main" val="3160534017"/>
                    </a:ext>
                  </a:extLst>
                </a:gridCol>
              </a:tblGrid>
              <a:tr h="5509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71534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E607A56E-585B-C84A-BDBE-13EE8C7062AB}"/>
              </a:ext>
            </a:extLst>
          </p:cNvPr>
          <p:cNvGraphicFramePr>
            <a:graphicFrameLocks noGrp="1"/>
          </p:cNvGraphicFramePr>
          <p:nvPr/>
        </p:nvGraphicFramePr>
        <p:xfrm>
          <a:off x="1019297" y="2407987"/>
          <a:ext cx="2208812" cy="100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03">
                  <a:extLst>
                    <a:ext uri="{9D8B030D-6E8A-4147-A177-3AD203B41FA5}">
                      <a16:colId xmlns:a16="http://schemas.microsoft.com/office/drawing/2014/main" val="2822354744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4158378128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2133214932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756011174"/>
                    </a:ext>
                  </a:extLst>
                </a:gridCol>
              </a:tblGrid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922861"/>
                  </a:ext>
                </a:extLst>
              </a:tr>
              <a:tr h="504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ore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4511"/>
                  </a:ext>
                </a:extLst>
              </a:tr>
            </a:tbl>
          </a:graphicData>
        </a:graphic>
      </p:graphicFrame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FE57A1F5-9063-B645-9029-0FF8B4775CCB}"/>
              </a:ext>
            </a:extLst>
          </p:cNvPr>
          <p:cNvSpPr/>
          <p:nvPr/>
        </p:nvSpPr>
        <p:spPr>
          <a:xfrm>
            <a:off x="2218706" y="356260"/>
            <a:ext cx="348341" cy="439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CF8C3398-7CA5-3447-8370-2F82AE4AEED4}"/>
              </a:ext>
            </a:extLst>
          </p:cNvPr>
          <p:cNvSpPr/>
          <p:nvPr/>
        </p:nvSpPr>
        <p:spPr>
          <a:xfrm>
            <a:off x="3356098" y="1968667"/>
            <a:ext cx="348341" cy="439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EA86-1561-E84D-A909-B1441B709676}"/>
              </a:ext>
            </a:extLst>
          </p:cNvPr>
          <p:cNvSpPr txBox="1"/>
          <p:nvPr/>
        </p:nvSpPr>
        <p:spPr>
          <a:xfrm>
            <a:off x="5854534" y="1106702"/>
            <a:ext cx="572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현재</a:t>
            </a:r>
            <a:r>
              <a:rPr kumimoji="1" lang="ko-KR" altLang="en-US" dirty="0"/>
              <a:t> 가리키고 있는 가방의 용량은 </a:t>
            </a:r>
            <a:r>
              <a:rPr kumimoji="1" lang="en-US" altLang="ko-KR" dirty="0"/>
              <a:t>10</a:t>
            </a:r>
          </a:p>
          <a:p>
            <a:r>
              <a:rPr kumimoji="1" lang="ko-KR" altLang="en-US" dirty="0"/>
              <a:t>무게가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보다 작은 보석은 전부 우선순위 큐에 넣음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C821C-07DC-4543-A3CB-D91177DE5ADE}"/>
              </a:ext>
            </a:extLst>
          </p:cNvPr>
          <p:cNvSpPr txBox="1"/>
          <p:nvPr/>
        </p:nvSpPr>
        <p:spPr>
          <a:xfrm>
            <a:off x="5854533" y="2483900"/>
            <a:ext cx="5723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우선순위</a:t>
            </a:r>
            <a:r>
              <a:rPr kumimoji="1" lang="ko-KR" altLang="en-US" dirty="0"/>
              <a:t> 큐의 가장 앞에 있는 원소가 현재 가방에 들어갈 수 있는 가장 가치가 큰 보석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이전에 넣은 보석은 모두 현재 가방 용량보다 무게가 작으므로 현재 가방에 넣을 수 있음</a:t>
            </a:r>
            <a:endParaRPr kumimoji="1" lang="ko-Kore-KR" altLang="en-US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C3EB09D9-A535-7941-88C3-6F5DBF69F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0407"/>
              </p:ext>
            </p:extLst>
          </p:nvPr>
        </p:nvGraphicFramePr>
        <p:xfrm>
          <a:off x="6728028" y="4328339"/>
          <a:ext cx="3976915" cy="14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191946464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144997289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78055257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85391188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904003852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185"/>
                  </a:ext>
                </a:extLst>
              </a:tr>
              <a:tr h="7409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14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243</Words>
  <Application>Microsoft Macintosh PowerPoint</Application>
  <PresentationFormat>와이드스크린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BOJ 1202번: 보석 도둑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엄유상</dc:creator>
  <cp:lastModifiedBy>엄유상</cp:lastModifiedBy>
  <cp:revision>2</cp:revision>
  <dcterms:created xsi:type="dcterms:W3CDTF">2022-02-28T09:51:18Z</dcterms:created>
  <dcterms:modified xsi:type="dcterms:W3CDTF">2022-02-28T10:11:45Z</dcterms:modified>
</cp:coreProperties>
</file>