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F2210-5A46-57D4-CF5D-A90775A7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CDBA5-2624-D888-8BBA-39D3FAA38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4104-B85C-AE40-CB05-BBF9494C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0F7E1-B3D9-451F-536D-3E9AAC0B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7E4F3-619F-4146-801F-73037A18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693F1-51C4-6217-EC2E-8BAAD563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469B7-35C3-0260-9051-226CCFD3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134C8-78D0-7BD2-C0B8-A4A4E186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73F74-3FC0-4544-34DA-1EE23DD2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7B805-8C8D-9E15-0086-63691D03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CAB87-FB13-018A-5AF1-C12E43BA5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53217-2AFA-0656-F4B0-3480C532E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9F3A5-BD2A-C8E3-EA56-9C21D607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17BC4-DB17-00B0-49AC-37909E4B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8D71F-C203-08E7-8662-267FA4D1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5975B-943E-F6F5-ECAB-50E4EDAF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2878F-9761-224F-D7DC-7F58B6E4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C5E8B-1B43-5A51-7DB0-898161F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12BCD-7D17-0E82-9B75-1726CB66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49BF6-5615-4A48-0681-6CB6812C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6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7277F-775E-E7DA-26E7-9DB66423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4CABA-5066-C828-3E16-ADAAC77F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FB300-F074-D5EF-E447-4B4D751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A2BB3-B78E-F8DD-2095-CC3E10A3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E5823-D505-3F83-0704-3C2DD5C4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01B17-52B7-C7A8-7DCA-5999835C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DB761-3561-5C3D-7DC2-8AB9C7A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3DE39-B4B4-1F15-0A9B-BF21BDBC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A8FFA-70B8-920F-B7BA-C711C228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5593A-1025-039E-AE59-8A10309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C4BEF-7219-5AD4-F016-7F60C9C8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0E09-6E94-8623-941A-D9E8516B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1BD74-471E-5DF7-77E6-CF44EA86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720C8-0573-5570-2509-367E4820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033B7-3A16-DBC7-57E4-9D5F6DE68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73CEDC-66C8-48A6-BCA1-0439A148A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8E0549-4507-9570-0A6C-50D1681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18996-56E3-2320-4381-F6147D79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018817-D241-6809-F62F-761C6D7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E894E-33EF-8D56-93EF-FA73BE6C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82326-D962-95B8-3C35-48AB4F7B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87D4DF-5201-6AB6-47DB-55297883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07618-3CFD-9BF1-8084-5DD35DD2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196622-3BA6-1EE0-575B-271176CB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867A0-2027-100F-4B03-F4A75CE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9513C-CEDA-488D-21E3-6C09F4A1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C2F3-3EF9-B661-8A81-98293083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B7A4B-5742-6F13-D202-118D0308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191CE-5731-41BE-3845-811C1853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971DC-4A7D-45B3-7CFC-498443C1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021F6-1BC7-6688-D08D-AAB3B1FE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55507-6E55-13B5-5F28-547BE5E7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25968-7DC8-4CF4-484A-75A3E23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CE444-0142-7F67-C2F2-079F75E36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11CCF-3B99-6046-6C25-9B76DDC6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A022A-3C71-6B9B-04F4-DAF5ABCA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C9AF5-7658-7E38-C636-FA3E243A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F2F35-9914-68AC-1A24-A8BB9A2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A09C4-49E2-88F1-EBDD-43F01EC1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F9D14-2ABF-8C99-F34F-C4543162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EC8F-8299-5BEF-E1F7-8F39CB583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BA2-ECF9-4340-B429-8569C662E3F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9A7EF-CDDC-CE5B-647C-84F65421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DA1EA-904E-26BB-5120-DCCF5CAA0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D687-0E5F-4F70-A1C8-7E4F9EF6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40CA4-610D-325E-416C-F864A4B73549}"/>
              </a:ext>
            </a:extLst>
          </p:cNvPr>
          <p:cNvSpPr txBox="1"/>
          <p:nvPr/>
        </p:nvSpPr>
        <p:spPr>
          <a:xfrm>
            <a:off x="282808" y="274828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기사 제목길이 비교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97E6518-832B-2501-FCB0-1E2D7E483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3914" y="318856"/>
            <a:ext cx="3333565" cy="33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78FDEF7-1459-A739-4B17-1662F3613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6314" y="471256"/>
            <a:ext cx="3333565" cy="33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D1874F-90A6-3B7C-5F86-987E48D4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" y="1094493"/>
            <a:ext cx="3176066" cy="2571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D98418-8A45-E18A-3C86-35A42937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27" y="1094493"/>
            <a:ext cx="2975855" cy="23345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B73EDC-A5EC-212A-519C-0BAEB77EA95A}"/>
              </a:ext>
            </a:extLst>
          </p:cNvPr>
          <p:cNvSpPr txBox="1"/>
          <p:nvPr/>
        </p:nvSpPr>
        <p:spPr>
          <a:xfrm>
            <a:off x="-24748" y="644160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12F3C-E40A-BBA0-2453-B65C0F67B958}"/>
              </a:ext>
            </a:extLst>
          </p:cNvPr>
          <p:cNvSpPr txBox="1"/>
          <p:nvPr/>
        </p:nvSpPr>
        <p:spPr>
          <a:xfrm>
            <a:off x="-23198" y="3804821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87B32B-E2D6-2189-D84F-5EE54045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" y="4286629"/>
            <a:ext cx="3176067" cy="25713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F6A3F0-1CD2-B395-16D5-0CA520C7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395" y="4286629"/>
            <a:ext cx="2975855" cy="2334507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D30D1D1-8C7C-557D-D03E-3B70365F5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13431"/>
              </p:ext>
            </p:extLst>
          </p:nvPr>
        </p:nvGraphicFramePr>
        <p:xfrm>
          <a:off x="6498117" y="1564541"/>
          <a:ext cx="5486401" cy="4480560"/>
        </p:xfrm>
        <a:graphic>
          <a:graphicData uri="http://schemas.openxmlformats.org/drawingml/2006/table">
            <a:tbl>
              <a:tblPr/>
              <a:tblGrid>
                <a:gridCol w="1802167">
                  <a:extLst>
                    <a:ext uri="{9D8B030D-6E8A-4147-A177-3AD203B41FA5}">
                      <a16:colId xmlns:a16="http://schemas.microsoft.com/office/drawing/2014/main" val="3191584420"/>
                    </a:ext>
                  </a:extLst>
                </a:gridCol>
                <a:gridCol w="1931387">
                  <a:extLst>
                    <a:ext uri="{9D8B030D-6E8A-4147-A177-3AD203B41FA5}">
                      <a16:colId xmlns:a16="http://schemas.microsoft.com/office/drawing/2014/main" val="2186762023"/>
                    </a:ext>
                  </a:extLst>
                </a:gridCol>
                <a:gridCol w="1752847">
                  <a:extLst>
                    <a:ext uri="{9D8B030D-6E8A-4147-A177-3AD203B41FA5}">
                      <a16:colId xmlns:a16="http://schemas.microsoft.com/office/drawing/2014/main" val="3237512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Clickbait </a:t>
                      </a:r>
                    </a:p>
                    <a:p>
                      <a:r>
                        <a:rPr lang="en-US" b="0" dirty="0"/>
                        <a:t>(</a:t>
                      </a:r>
                      <a:r>
                        <a:rPr lang="ko-KR" altLang="en-US" b="0" dirty="0" err="1"/>
                        <a:t>낚시성</a:t>
                      </a:r>
                      <a:r>
                        <a:rPr lang="ko-KR" altLang="en-US" b="0" dirty="0"/>
                        <a:t> 기사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Non-Clickbait </a:t>
                      </a:r>
                    </a:p>
                    <a:p>
                      <a:r>
                        <a:rPr lang="en-US" b="0" dirty="0"/>
                        <a:t>(</a:t>
                      </a:r>
                      <a:r>
                        <a:rPr lang="ko-KR" altLang="en-US" b="0" dirty="0"/>
                        <a:t>일반 기사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9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중앙값</a:t>
                      </a:r>
                      <a:r>
                        <a:rPr lang="en-US" altLang="ko-KR" b="0" dirty="0"/>
                        <a:t>(</a:t>
                      </a:r>
                      <a:r>
                        <a:rPr lang="en-US" b="0" dirty="0"/>
                        <a:t>Median)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b="1" dirty="0"/>
                        <a:t>30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b="1" dirty="0"/>
                        <a:t>25~30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323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분포 범위</a:t>
                      </a:r>
                      <a:endParaRPr lang="en-US" altLang="ko-KR" b="0" dirty="0"/>
                    </a:p>
                    <a:p>
                      <a:r>
                        <a:rPr lang="en-US" altLang="ko-KR" b="0" dirty="0"/>
                        <a:t>(</a:t>
                      </a:r>
                      <a:r>
                        <a:rPr lang="en-US" b="0" dirty="0"/>
                        <a:t>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더 </a:t>
                      </a:r>
                      <a:r>
                        <a:rPr lang="ko-KR" altLang="en-US" b="1" dirty="0"/>
                        <a:t>넓고 다양한 길이 </a:t>
                      </a:r>
                      <a:r>
                        <a:rPr lang="ko-KR" altLang="en-US" dirty="0"/>
                        <a:t>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더 </a:t>
                      </a:r>
                      <a:r>
                        <a:rPr lang="ko-KR" altLang="en-US" b="1" dirty="0"/>
                        <a:t>좁고 짧은 제목</a:t>
                      </a:r>
                      <a:r>
                        <a:rPr lang="ko-KR" altLang="en-US" dirty="0"/>
                        <a:t>에 집중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23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/>
                        <a:t>최빈값</a:t>
                      </a:r>
                      <a:r>
                        <a:rPr lang="en-US" altLang="ko-KR" b="0"/>
                        <a:t>(</a:t>
                      </a:r>
                      <a:r>
                        <a:rPr lang="en-US" b="0"/>
                        <a:t>Mode)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b="1" dirty="0"/>
                        <a:t>30</a:t>
                      </a:r>
                      <a:r>
                        <a:rPr lang="ko-KR" altLang="en-US" dirty="0"/>
                        <a:t>자 근처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b="1" dirty="0"/>
                        <a:t>25</a:t>
                      </a:r>
                      <a:r>
                        <a:rPr lang="ko-KR" altLang="en-US" dirty="0"/>
                        <a:t>자 근처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69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/>
                        <a:t>긴 제목의 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긴 제목</a:t>
                      </a:r>
                      <a:r>
                        <a:rPr lang="en-US" altLang="ko-KR" dirty="0"/>
                        <a:t>(50</a:t>
                      </a:r>
                      <a:r>
                        <a:rPr lang="ko-KR" altLang="en-US" dirty="0"/>
                        <a:t>자 이상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이 상대적으로 많음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긴 제목이 적고 </a:t>
                      </a:r>
                      <a:r>
                        <a:rPr lang="ko-KR" altLang="en-US" b="1" dirty="0"/>
                        <a:t>간결</a:t>
                      </a:r>
                      <a:r>
                        <a:rPr lang="ko-KR" altLang="en-US" dirty="0"/>
                        <a:t>한 경우가 대부분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78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이상치</a:t>
                      </a:r>
                      <a:r>
                        <a:rPr lang="en-US" altLang="ko-KR" b="0" dirty="0"/>
                        <a:t>(</a:t>
                      </a:r>
                      <a:r>
                        <a:rPr lang="en-US" b="0" dirty="0"/>
                        <a:t>Outliers)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50~70</a:t>
                      </a:r>
                      <a:r>
                        <a:rPr lang="ko-KR" altLang="en-US" dirty="0"/>
                        <a:t>자 이상의 긴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자 이상 제목은 </a:t>
                      </a:r>
                      <a:r>
                        <a:rPr lang="ko-KR" altLang="en-US" dirty="0" err="1"/>
                        <a:t>드뭄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1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밀도</a:t>
                      </a:r>
                      <a:r>
                        <a:rPr lang="en-US" altLang="ko-KR" b="0" dirty="0"/>
                        <a:t>(</a:t>
                      </a:r>
                      <a:r>
                        <a:rPr lang="en-US" b="0" dirty="0"/>
                        <a:t>KDE)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정규분포에 가까우며 다양한 길이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특정 길이에 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밀집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(20~30</a:t>
                      </a:r>
                      <a:r>
                        <a:rPr lang="ko-KR" altLang="en-US" dirty="0"/>
                        <a:t>자 중심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87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39BD-C1D4-F461-BADC-C9C8803E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207B0-6F44-6ABC-319B-2109ADD5CF4E}"/>
              </a:ext>
            </a:extLst>
          </p:cNvPr>
          <p:cNvSpPr txBox="1"/>
          <p:nvPr/>
        </p:nvSpPr>
        <p:spPr>
          <a:xfrm>
            <a:off x="265053" y="249939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주제 분포 비교</a:t>
            </a:r>
            <a:r>
              <a:rPr lang="en-US" altLang="ko-KR" b="1" dirty="0">
                <a:solidFill>
                  <a:schemeClr val="tx2"/>
                </a:solidFill>
              </a:rPr>
              <a:t>(LDA </a:t>
            </a:r>
            <a:r>
              <a:rPr lang="ko-KR" altLang="en-US" b="1" dirty="0">
                <a:solidFill>
                  <a:schemeClr val="tx2"/>
                </a:solidFill>
              </a:rPr>
              <a:t>이용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C2BAC-8B03-D937-3C66-4132449A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" y="1286955"/>
            <a:ext cx="6068278" cy="4935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01513-107D-64F0-AFDA-EC575E08C80F}"/>
              </a:ext>
            </a:extLst>
          </p:cNvPr>
          <p:cNvSpPr txBox="1"/>
          <p:nvPr/>
        </p:nvSpPr>
        <p:spPr>
          <a:xfrm>
            <a:off x="136864" y="768447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F58FE7C-C7F1-C4F6-8E12-774D8AC04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53572"/>
              </p:ext>
            </p:extLst>
          </p:nvPr>
        </p:nvGraphicFramePr>
        <p:xfrm>
          <a:off x="6184037" y="1261759"/>
          <a:ext cx="5871099" cy="5515180"/>
        </p:xfrm>
        <a:graphic>
          <a:graphicData uri="http://schemas.openxmlformats.org/drawingml/2006/table">
            <a:tbl>
              <a:tblPr/>
              <a:tblGrid>
                <a:gridCol w="1013680">
                  <a:extLst>
                    <a:ext uri="{9D8B030D-6E8A-4147-A177-3AD203B41FA5}">
                      <a16:colId xmlns:a16="http://schemas.microsoft.com/office/drawing/2014/main" val="1084000018"/>
                    </a:ext>
                  </a:extLst>
                </a:gridCol>
                <a:gridCol w="4857419">
                  <a:extLst>
                    <a:ext uri="{9D8B030D-6E8A-4147-A177-3AD203B41FA5}">
                      <a16:colId xmlns:a16="http://schemas.microsoft.com/office/drawing/2014/main" val="1211881756"/>
                    </a:ext>
                  </a:extLst>
                </a:gridCol>
              </a:tblGrid>
              <a:tr h="208097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항목</a:t>
                      </a:r>
                      <a:endParaRPr lang="ko-KR" altLang="en-US" sz="12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내용</a:t>
                      </a:r>
                      <a:endParaRPr lang="ko-KR" altLang="en-US" sz="12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121446"/>
                  </a:ext>
                </a:extLst>
              </a:tr>
              <a:tr h="11072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주요 토픽</a:t>
                      </a:r>
                      <a:endParaRPr lang="ko-KR" altLang="en-US" sz="14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b="1" dirty="0"/>
                        <a:t>Topic 0:</a:t>
                      </a:r>
                      <a:r>
                        <a:rPr lang="ko-KR" altLang="en-US" sz="1400" dirty="0"/>
                        <a:t> 발언 중심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논평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발표</a:t>
                      </a:r>
                      <a:r>
                        <a:rPr lang="en-US" altLang="ko-KR" sz="1400" dirty="0"/>
                        <a:t>) </a:t>
                      </a:r>
                      <a:br>
                        <a:rPr lang="en-US" altLang="ko-KR" sz="1400" dirty="0"/>
                      </a:br>
                      <a:r>
                        <a:rPr lang="en-US" altLang="ko-KR" sz="1400" b="1" dirty="0"/>
                        <a:t>Topic 1:</a:t>
                      </a:r>
                      <a:r>
                        <a:rPr lang="ko-KR" altLang="en-US" sz="1400" dirty="0"/>
                        <a:t> 사건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사고 보도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2:</a:t>
                      </a:r>
                      <a:r>
                        <a:rPr lang="ko-KR" altLang="en-US" sz="1400" dirty="0"/>
                        <a:t> 코로나</a:t>
                      </a:r>
                      <a:r>
                        <a:rPr lang="en-US" altLang="ko-KR" sz="1400" dirty="0"/>
                        <a:t>19 </a:t>
                      </a:r>
                      <a:r>
                        <a:rPr lang="ko-KR" altLang="en-US" sz="1400" dirty="0"/>
                        <a:t>관련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3:</a:t>
                      </a:r>
                      <a:r>
                        <a:rPr lang="ko-KR" altLang="en-US" sz="1400" dirty="0"/>
                        <a:t> 대책 및 협력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4:</a:t>
                      </a:r>
                      <a:r>
                        <a:rPr lang="ko-KR" altLang="en-US" sz="1400" dirty="0"/>
                        <a:t> 특정 정보에 대한 소개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316261"/>
                  </a:ext>
                </a:extLst>
              </a:tr>
              <a:tr h="11072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Clickbait </a:t>
                      </a:r>
                    </a:p>
                    <a:p>
                      <a:pPr algn="ctr"/>
                      <a:r>
                        <a:rPr lang="ko-KR" altLang="en-US" sz="1400" b="1" dirty="0"/>
                        <a:t>특징</a:t>
                      </a:r>
                      <a:endParaRPr lang="ko-KR" altLang="en-US" sz="14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1400" b="1" dirty="0"/>
                        <a:t>발언 중심 기사</a:t>
                      </a:r>
                      <a:r>
                        <a:rPr lang="en-US" altLang="ko-KR" sz="1400" b="1" dirty="0"/>
                        <a:t>(Topic 0):</a:t>
                      </a:r>
                      <a:r>
                        <a:rPr lang="ko-KR" altLang="en-US" sz="1400" dirty="0"/>
                        <a:t> 자극적 표현 사용 </a:t>
                      </a:r>
                      <a:endParaRPr lang="en-US" altLang="ko-KR" sz="1400" dirty="0"/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"</a:t>
                      </a:r>
                      <a:r>
                        <a:rPr lang="ko-KR" altLang="en-US" sz="1400" dirty="0"/>
                        <a:t>충격 발언</a:t>
                      </a:r>
                      <a:r>
                        <a:rPr lang="en-US" altLang="ko-KR" sz="1400" dirty="0"/>
                        <a:t>", "</a:t>
                      </a:r>
                      <a:r>
                        <a:rPr lang="ko-KR" altLang="en-US" sz="1400" dirty="0"/>
                        <a:t>강력 비판</a:t>
                      </a:r>
                      <a:r>
                        <a:rPr lang="en-US" altLang="ko-KR" sz="1400" dirty="0"/>
                        <a:t>")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대책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협력</a:t>
                      </a:r>
                      <a:r>
                        <a:rPr lang="en-US" altLang="ko-KR" sz="1400" b="1" dirty="0"/>
                        <a:t>(Topic 3):</a:t>
                      </a:r>
                      <a:r>
                        <a:rPr lang="ko-KR" altLang="en-US" sz="1400" dirty="0"/>
                        <a:t> 대책의 중요성을 과장하거나 위기감을 부각하는 경향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480222"/>
                  </a:ext>
                </a:extLst>
              </a:tr>
              <a:tr h="110725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dirty="0"/>
                        <a:t>Non-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dirty="0"/>
                        <a:t>Clickbait 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400" b="1" dirty="0"/>
                        <a:t>특징</a:t>
                      </a:r>
                      <a:endParaRPr lang="ko-KR" altLang="en-US" sz="14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1400" b="1" dirty="0"/>
                        <a:t>사건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사고 보도</a:t>
                      </a:r>
                      <a:r>
                        <a:rPr lang="en-US" altLang="ko-KR" sz="1400" b="1" dirty="0"/>
                        <a:t>(Topic 1):</a:t>
                      </a:r>
                      <a:r>
                        <a:rPr lang="ko-KR" altLang="en-US" sz="1400" dirty="0"/>
                        <a:t> 객관적이고 구체적인 정보 제공 </a:t>
                      </a:r>
                      <a:endParaRPr lang="en-US" altLang="ko-KR" sz="1400" dirty="0"/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사고 원인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장소 등</a:t>
                      </a:r>
                      <a:r>
                        <a:rPr lang="en-US" altLang="ko-KR" sz="1400" dirty="0"/>
                        <a:t>)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코로나</a:t>
                      </a:r>
                      <a:r>
                        <a:rPr lang="en-US" altLang="ko-KR" sz="1400" b="1" dirty="0"/>
                        <a:t>19(Topic 2):</a:t>
                      </a:r>
                      <a:r>
                        <a:rPr lang="ko-KR" altLang="en-US" sz="1400" dirty="0"/>
                        <a:t> 정부 지침 및 방역 상황에 대한 신뢰성 있는 보도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90480"/>
                  </a:ext>
                </a:extLst>
              </a:tr>
              <a:tr h="110725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400" b="1" dirty="0"/>
                        <a:t>특징적인 </a:t>
                      </a:r>
                      <a:endParaRPr lang="en-US" altLang="ko-KR" sz="1400" b="1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400" b="1" dirty="0"/>
                        <a:t>기사 내용</a:t>
                      </a:r>
                      <a:endParaRPr lang="ko-KR" altLang="en-US" sz="1400" dirty="0"/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발언 중심 기사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공공 인물의 논평과 발표를 통해 독자의 관심을 끌려는 경향</a:t>
                      </a:r>
                      <a:r>
                        <a:rPr lang="en-US" altLang="ko-KR" sz="1400" dirty="0"/>
                        <a:t>.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대책 기사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협력 방안이나 정책 실행 계획을 포함하되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불확실성을 강조하거나 해결책을 부풀리는 사례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93344"/>
                  </a:ext>
                </a:extLst>
              </a:tr>
              <a:tr h="46028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5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A913-4E47-291C-D2F4-F4733B6B6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3DA92-086C-E094-17DD-4086CFE0FCC6}"/>
              </a:ext>
            </a:extLst>
          </p:cNvPr>
          <p:cNvSpPr txBox="1"/>
          <p:nvPr/>
        </p:nvSpPr>
        <p:spPr>
          <a:xfrm>
            <a:off x="265053" y="249939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주제 분포 비교</a:t>
            </a:r>
            <a:r>
              <a:rPr lang="en-US" altLang="ko-KR" b="1" dirty="0">
                <a:solidFill>
                  <a:schemeClr val="tx2"/>
                </a:solidFill>
              </a:rPr>
              <a:t>(LDA </a:t>
            </a:r>
            <a:r>
              <a:rPr lang="ko-KR" altLang="en-US" b="1" dirty="0">
                <a:solidFill>
                  <a:schemeClr val="tx2"/>
                </a:solidFill>
              </a:rPr>
              <a:t>이용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569DC-4295-1E72-C1A2-F508E5AE9B92}"/>
              </a:ext>
            </a:extLst>
          </p:cNvPr>
          <p:cNvSpPr txBox="1"/>
          <p:nvPr/>
        </p:nvSpPr>
        <p:spPr>
          <a:xfrm>
            <a:off x="136864" y="768447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CCA93-E380-743D-C9CE-E847D620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3" y="1464814"/>
            <a:ext cx="5899212" cy="493598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314F9D-A6E8-4C0B-0822-0356E55EF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43150"/>
              </p:ext>
            </p:extLst>
          </p:nvPr>
        </p:nvGraphicFramePr>
        <p:xfrm>
          <a:off x="6363505" y="619271"/>
          <a:ext cx="5364206" cy="6022923"/>
        </p:xfrm>
        <a:graphic>
          <a:graphicData uri="http://schemas.openxmlformats.org/drawingml/2006/table">
            <a:tbl>
              <a:tblPr/>
              <a:tblGrid>
                <a:gridCol w="1805126">
                  <a:extLst>
                    <a:ext uri="{9D8B030D-6E8A-4147-A177-3AD203B41FA5}">
                      <a16:colId xmlns:a16="http://schemas.microsoft.com/office/drawing/2014/main" val="364561753"/>
                    </a:ext>
                  </a:extLst>
                </a:gridCol>
                <a:gridCol w="3559080">
                  <a:extLst>
                    <a:ext uri="{9D8B030D-6E8A-4147-A177-3AD203B41FA5}">
                      <a16:colId xmlns:a16="http://schemas.microsoft.com/office/drawing/2014/main" val="1777471597"/>
                    </a:ext>
                  </a:extLst>
                </a:gridCol>
              </a:tblGrid>
              <a:tr h="280731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항목</a:t>
                      </a:r>
                      <a:endParaRPr lang="ko-KR" alt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b="1"/>
                        <a:t>내용</a:t>
                      </a:r>
                      <a:endParaRPr lang="ko-KR" alt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45983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주요 토픽</a:t>
                      </a:r>
                      <a:endParaRPr lang="ko-KR" alt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b="1" dirty="0"/>
                        <a:t>Topic 0:</a:t>
                      </a:r>
                      <a:r>
                        <a:rPr lang="ko-KR" altLang="en-US" sz="1400" dirty="0"/>
                        <a:t> 코로나</a:t>
                      </a:r>
                      <a:r>
                        <a:rPr lang="en-US" altLang="ko-KR" sz="1400" dirty="0"/>
                        <a:t>19 </a:t>
                      </a:r>
                      <a:r>
                        <a:rPr lang="ko-KR" altLang="en-US" sz="1400" dirty="0"/>
                        <a:t>상황 발표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1:</a:t>
                      </a:r>
                      <a:r>
                        <a:rPr lang="ko-KR" altLang="en-US" sz="1400" dirty="0"/>
                        <a:t> 계획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프로젝트 설명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2:</a:t>
                      </a:r>
                      <a:r>
                        <a:rPr lang="ko-KR" altLang="en-US" sz="1400" dirty="0"/>
                        <a:t> 사건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사고 보도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3:</a:t>
                      </a:r>
                      <a:r>
                        <a:rPr lang="ko-KR" altLang="en-US" sz="1400" dirty="0"/>
                        <a:t> 범죄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법률 관련 </a:t>
                      </a:r>
                      <a:br>
                        <a:rPr lang="ko-KR" altLang="en-US" sz="1400" dirty="0"/>
                      </a:br>
                      <a:r>
                        <a:rPr lang="en-US" altLang="ko-KR" sz="1400" b="1" dirty="0"/>
                        <a:t>Topic 4:</a:t>
                      </a:r>
                      <a:r>
                        <a:rPr lang="ko-KR" altLang="en-US" sz="1400" dirty="0"/>
                        <a:t> 특정 정보에 대한 소개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47928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r>
                        <a:rPr lang="en-US" sz="1400" b="1" dirty="0"/>
                        <a:t>Clickbait </a:t>
                      </a:r>
                      <a:r>
                        <a:rPr lang="ko-KR" altLang="en-US" sz="1400" b="1" dirty="0"/>
                        <a:t>특징</a:t>
                      </a:r>
                      <a:endParaRPr lang="ko-KR" alt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1400" b="1" dirty="0"/>
                        <a:t>코로나</a:t>
                      </a:r>
                      <a:r>
                        <a:rPr lang="en-US" altLang="ko-KR" sz="1400" b="1" dirty="0"/>
                        <a:t>19 </a:t>
                      </a:r>
                      <a:r>
                        <a:rPr lang="ko-KR" altLang="en-US" sz="1400" b="1" dirty="0"/>
                        <a:t>발표</a:t>
                      </a:r>
                      <a:r>
                        <a:rPr lang="en-US" altLang="ko-KR" sz="1400" b="1" dirty="0"/>
                        <a:t>(Topic 0):</a:t>
                      </a:r>
                      <a:r>
                        <a:rPr lang="ko-KR" altLang="en-US" sz="1400" dirty="0"/>
                        <a:t> 위기 상황을 과장하거나 불안을 조장하는 기사</a:t>
                      </a:r>
                      <a:endParaRPr lang="en-US" altLang="ko-KR" sz="1400" dirty="0"/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"</a:t>
                      </a:r>
                      <a:r>
                        <a:rPr lang="ko-KR" altLang="en-US" sz="1400" dirty="0"/>
                        <a:t>심각한 상황</a:t>
                      </a:r>
                      <a:r>
                        <a:rPr lang="en-US" altLang="ko-KR" sz="1400" dirty="0"/>
                        <a:t>", "</a:t>
                      </a:r>
                      <a:r>
                        <a:rPr lang="ko-KR" altLang="en-US" sz="1400" dirty="0"/>
                        <a:t>대규모 확산 우려</a:t>
                      </a:r>
                      <a:r>
                        <a:rPr lang="en-US" altLang="ko-KR" sz="1400" dirty="0"/>
                        <a:t>").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범죄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법률 기사</a:t>
                      </a:r>
                      <a:r>
                        <a:rPr lang="en-US" altLang="ko-KR" sz="1400" b="1" dirty="0"/>
                        <a:t>(Topic 3):</a:t>
                      </a:r>
                      <a:r>
                        <a:rPr lang="ko-KR" altLang="en-US" sz="1400" dirty="0"/>
                        <a:t> 혐의 및 처벌 내용을 자극적으로 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7721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r>
                        <a:rPr lang="en-US" sz="1400" b="1" dirty="0"/>
                        <a:t>Non-Clickbait </a:t>
                      </a:r>
                      <a:r>
                        <a:rPr lang="ko-KR" altLang="en-US" sz="1400" b="1" dirty="0"/>
                        <a:t>특징</a:t>
                      </a:r>
                      <a:endParaRPr lang="ko-KR" alt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계획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프로젝트</a:t>
                      </a:r>
                      <a:r>
                        <a:rPr lang="en-US" altLang="ko-KR" sz="1400" b="1" dirty="0"/>
                        <a:t>(Topic 1):</a:t>
                      </a:r>
                      <a:r>
                        <a:rPr lang="ko-KR" altLang="en-US" sz="1400" dirty="0"/>
                        <a:t> 실행 계획과 목적을 명확히 설명하며 독자가 신뢰할 수 있는 정보 제공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사건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사고 보도</a:t>
                      </a:r>
                      <a:r>
                        <a:rPr lang="en-US" altLang="ko-KR" sz="1400" b="1" dirty="0"/>
                        <a:t>(Topic 2):</a:t>
                      </a:r>
                      <a:r>
                        <a:rPr lang="ko-KR" altLang="en-US" sz="1400" dirty="0"/>
                        <a:t> 사건의 맥락과 결과를 객관적으로 전달 </a:t>
                      </a:r>
                      <a:endParaRPr lang="en-US" altLang="ko-KR" sz="1400" dirty="0"/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경찰 발표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사실 확인</a:t>
                      </a:r>
                      <a:r>
                        <a:rPr lang="en-US" altLang="ko-KR" sz="1400" dirty="0"/>
                        <a:t>).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751179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특징적인 기사 내용</a:t>
                      </a:r>
                      <a:endParaRPr lang="ko-KR" alt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코로나</a:t>
                      </a:r>
                      <a:r>
                        <a:rPr lang="en-US" altLang="ko-KR" sz="1400" b="1" dirty="0"/>
                        <a:t>19 </a:t>
                      </a:r>
                      <a:r>
                        <a:rPr lang="ko-KR" altLang="en-US" sz="1400" b="1" dirty="0"/>
                        <a:t>기사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확산 상황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방역 대책을 상세히 설명하거나 예방 수칙을 포함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범죄 기사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혐의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징역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처벌과 관련된 내용을 구체적으로 전달</a:t>
                      </a:r>
                      <a:endParaRPr lang="en-US" altLang="ko-KR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4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05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445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보영 김</dc:creator>
  <cp:lastModifiedBy>보영 김</cp:lastModifiedBy>
  <cp:revision>1</cp:revision>
  <dcterms:created xsi:type="dcterms:W3CDTF">2024-12-09T09:13:09Z</dcterms:created>
  <dcterms:modified xsi:type="dcterms:W3CDTF">2024-12-09T11:19:30Z</dcterms:modified>
</cp:coreProperties>
</file>