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1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86871-FF5A-8282-4E22-463BA7F440A0}" v="2" dt="2024-07-05T04:02:24.508"/>
    <p1510:client id="{BCBDA853-4802-81A0-0114-C21780265F0C}" v="793" dt="2024-07-03T10:16:05.968"/>
    <p1510:client id="{D1673063-47BE-152F-7D69-8F338A4A6FB1}" v="3" dt="2024-07-03T09:03:01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9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6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9D14-262A-46D0-E14C-55CA6C8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1366"/>
            <a:ext cx="10363200" cy="118757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5F6368"/>
                </a:solidFill>
                <a:latin typeface="Arial"/>
                <a:cs typeface="Arial"/>
              </a:rPr>
              <a:t>Compilation</a:t>
            </a:r>
            <a:endParaRPr lang="ko-KR" sz="4800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11AB-FA68-600D-6DDE-59195D7F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8" y="1517024"/>
            <a:ext cx="8357347" cy="501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The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compilation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is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process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of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converting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source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code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of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C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language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into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machine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1600" err="1">
                <a:solidFill>
                  <a:srgbClr val="273239"/>
                </a:solidFill>
                <a:ea typeface="+mn-lt"/>
                <a:cs typeface="+mn-lt"/>
              </a:rPr>
              <a:t>code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.</a:t>
            </a:r>
            <a:endParaRPr lang="ko-KR"/>
          </a:p>
          <a:p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There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are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 4 </a:t>
            </a:r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steps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for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compilation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altLang="en-US" sz="1600" err="1">
                <a:solidFill>
                  <a:srgbClr val="273239"/>
                </a:solidFill>
                <a:ea typeface="+mn-lt"/>
                <a:cs typeface="+mn-lt"/>
              </a:rPr>
              <a:t>process</a:t>
            </a:r>
            <a:r>
              <a:rPr lang="ko-KR" altLang="en-US" sz="1600" dirty="0">
                <a:solidFill>
                  <a:srgbClr val="273239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    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1.</a:t>
            </a: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Pre-processing</a:t>
            </a:r>
            <a:r>
              <a:rPr lang="ko-KR" sz="1400" dirty="0">
                <a:solidFill>
                  <a:srgbClr val="273239"/>
                </a:solidFill>
                <a:ea typeface="+mn-lt"/>
                <a:cs typeface="+mn-lt"/>
              </a:rPr>
              <a:t> 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:</a:t>
            </a: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a typeface="+mn-lt"/>
                <a:cs typeface="+mn-lt"/>
              </a:rPr>
              <a:t>preprocessing</a:t>
            </a: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a typeface="+mn-lt"/>
                <a:cs typeface="+mn-lt"/>
              </a:rPr>
              <a:t>indicators (</a:t>
            </a:r>
            <a:r>
              <a:rPr lang="en-US" altLang="ko-KR" sz="1400" err="1">
                <a:solidFill>
                  <a:srgbClr val="000000"/>
                </a:solidFill>
                <a:ea typeface="+mn-lt"/>
                <a:cs typeface="+mn-lt"/>
              </a:rPr>
              <a:t>file.i</a:t>
            </a:r>
            <a:r>
              <a:rPr lang="en-US" altLang="ko-KR" sz="14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sz="1400" dirty="0">
                <a:solidFill>
                  <a:srgbClr val="273239"/>
                </a:solidFill>
                <a:ea typeface="+mn-lt"/>
                <a:cs typeface="+mn-lt"/>
              </a:rPr>
              <a:t>    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2.</a:t>
            </a: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Compilation: S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ource code to assembly code (</a:t>
            </a:r>
            <a:r>
              <a:rPr lang="en-US" sz="1400" err="1">
                <a:solidFill>
                  <a:srgbClr val="000000"/>
                </a:solidFill>
                <a:ea typeface="+mn-lt"/>
                <a:cs typeface="+mn-lt"/>
              </a:rPr>
              <a:t>file.s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     3. </a:t>
            </a:r>
            <a:r>
              <a:rPr lang="ko-KR" sz="1400" dirty="0" err="1">
                <a:solidFill>
                  <a:srgbClr val="273239"/>
                </a:solidFill>
                <a:ea typeface="+mn-lt"/>
                <a:cs typeface="+mn-lt"/>
              </a:rPr>
              <a:t>Assembly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Creates an object file (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file.o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    </a:t>
            </a:r>
            <a:r>
              <a:rPr lang="ko-KR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4.</a:t>
            </a:r>
            <a:r>
              <a:rPr lang="ko-KR" altLang="en-US" sz="14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Linking: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Create executable programs</a:t>
            </a:r>
            <a:endParaRPr lang="ko-KR" alt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73239"/>
                </a:solidFill>
              </a:rPr>
              <a:t>     To do this we need Preprocessor, Compiler, Assembler, Linker.</a:t>
            </a:r>
          </a:p>
          <a:p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There are 3 steps for run a C program.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   </a:t>
            </a:r>
            <a:r>
              <a:rPr lang="en-US" altLang="ko-KR" sz="1400" dirty="0">
                <a:solidFill>
                  <a:srgbClr val="273239"/>
                </a:solidFill>
                <a:ea typeface="+mn-lt"/>
                <a:cs typeface="+mn-lt"/>
              </a:rPr>
              <a:t>  1. Create source file  2. </a:t>
            </a:r>
            <a:r>
              <a:rPr lang="en-US" sz="1400" dirty="0">
                <a:solidFill>
                  <a:srgbClr val="273239"/>
                </a:solidFill>
              </a:rPr>
              <a:t>Compiling using GCC compiler  3. Executing the program</a:t>
            </a:r>
            <a:endParaRPr lang="en-US" altLang="ko-KR" sz="1400" dirty="0">
              <a:solidFill>
                <a:srgbClr val="273239"/>
              </a:solidFill>
            </a:endParaRPr>
          </a:p>
          <a:p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A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compiler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is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a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translating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program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that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translates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instructions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of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high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level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language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to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machine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level</a:t>
            </a:r>
            <a:r>
              <a:rPr lang="ko-KR" sz="1600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language.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8ABB9-2EBC-FE62-BEC3-9315302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C87A-6512-4BA8-AE2F-1180C874DF46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07CF3-6624-9BB5-EDE4-DCCC22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9FAF-7F10-E8A6-A7DB-32321512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 dirty="0"/>
          </a:p>
        </p:txBody>
      </p:sp>
      <p:pic>
        <p:nvPicPr>
          <p:cNvPr id="7" name="그림 6" descr="Lightbox">
            <a:extLst>
              <a:ext uri="{FF2B5EF4-FFF2-40B4-BE49-F238E27FC236}">
                <a16:creationId xmlns:a16="http://schemas.microsoft.com/office/drawing/2014/main" id="{DF82112B-9FBD-474A-344E-72EF4CDC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41" y="2898051"/>
            <a:ext cx="3393140" cy="31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9D14-262A-46D0-E14C-55CA6C8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1366"/>
            <a:ext cx="10363200" cy="118757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5F6368"/>
                </a:solidFill>
                <a:latin typeface="Arial"/>
                <a:cs typeface="Arial"/>
              </a:rPr>
              <a:t>Memory layer</a:t>
            </a:r>
            <a:endParaRPr lang="ko-KR" sz="4800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11AB-FA68-600D-6DDE-59195D7F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8" y="1517024"/>
            <a:ext cx="8357347" cy="501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Four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layer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1. Text(Code): store 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sharable frequently executed programs</a:t>
            </a:r>
            <a:endParaRPr lang="en-US" altLang="ko-KR" sz="1600" dirty="0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2. Data: 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global variables and static variables that are initialized, </a:t>
            </a:r>
            <a:r>
              <a:rPr lang="en-US" sz="1600" dirty="0" err="1">
                <a:solidFill>
                  <a:srgbClr val="273239"/>
                </a:solidFill>
                <a:ea typeface="+mn-lt"/>
                <a:cs typeface="+mn-lt"/>
              </a:rPr>
              <a:t>uninitailized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 in program.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         Int b = 10; &lt;- initialize  int a; &lt;- </a:t>
            </a:r>
            <a:r>
              <a:rPr lang="en-US" sz="1600" err="1">
                <a:solidFill>
                  <a:srgbClr val="273239"/>
                </a:solidFill>
                <a:ea typeface="+mn-lt"/>
                <a:cs typeface="+mn-lt"/>
              </a:rPr>
              <a:t>uninitialize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 (garbage value in a)</a:t>
            </a:r>
            <a:endParaRPr lang="en-US" sz="1600">
              <a:solidFill>
                <a:srgbClr val="273239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3. Heap: 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dynamic memory allocation usually takes place, The stack area contains the program stack</a:t>
            </a:r>
            <a:endParaRPr lang="en-US" altLang="ko-KR" sz="1600" dirty="0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solidFill>
                <a:srgbClr val="27323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73239"/>
                </a:solidFill>
                <a:ea typeface="+mn-lt"/>
                <a:cs typeface="+mn-lt"/>
              </a:rPr>
              <a:t>4. Stack: 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adjoined the heap area and grew in the opposite direction</a:t>
            </a:r>
            <a:endParaRPr lang="en-US" altLang="ko-KR" sz="1600" dirty="0">
              <a:solidFill>
                <a:srgbClr val="273239"/>
              </a:solidFill>
              <a:ea typeface="+mn-lt"/>
              <a:cs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8ABB9-2EBC-FE62-BEC3-9315302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C87A-6512-4BA8-AE2F-1180C874DF46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07CF3-6624-9BB5-EDE4-DCCC22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9FAF-7F10-E8A6-A7DB-32321512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  <p:pic>
        <p:nvPicPr>
          <p:cNvPr id="8" name="그림 7" descr="What is stack and heap - MartinLwx's Blog">
            <a:extLst>
              <a:ext uri="{FF2B5EF4-FFF2-40B4-BE49-F238E27FC236}">
                <a16:creationId xmlns:a16="http://schemas.microsoft.com/office/drawing/2014/main" id="{1D93565F-A763-D037-E4C9-3970BF6E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41" y="1819162"/>
            <a:ext cx="3482788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9D14-262A-46D0-E14C-55CA6C8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1366"/>
            <a:ext cx="10363200" cy="11875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1F4E79"/>
                </a:solidFill>
                <a:latin typeface="Arial"/>
                <a:cs typeface="Calibri"/>
              </a:rPr>
              <a:t>MCU peripherals (ADC,PORT, PWM, DIO)</a:t>
            </a:r>
            <a:endParaRPr lang="ko-KR" altLang="en-US" dirty="0">
              <a:latin typeface="Arial"/>
            </a:endParaRPr>
          </a:p>
          <a:p>
            <a:endParaRPr lang="en-US" altLang="ko-KR" sz="4800" b="1" dirty="0">
              <a:solidFill>
                <a:srgbClr val="5F6368"/>
              </a:solidFill>
              <a:latin typeface="Arial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11AB-FA68-600D-6DDE-59195D7F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8" y="1517024"/>
            <a:ext cx="8357347" cy="501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ADC </a:t>
            </a:r>
            <a:r>
              <a:rPr lang="en-US" altLang="ko-KR" dirty="0">
                <a:solidFill>
                  <a:srgbClr val="273239"/>
                </a:solidFill>
              </a:rPr>
              <a:t>(</a:t>
            </a:r>
            <a:r>
              <a:rPr lang="en-US" dirty="0">
                <a:solidFill>
                  <a:srgbClr val="273239"/>
                </a:solidFill>
              </a:rPr>
              <a:t>Analog to Digital Conversion)</a:t>
            </a:r>
            <a:endParaRPr lang="ko-KR" alt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273239"/>
                </a:solidFill>
                <a:ea typeface="+mn-lt"/>
                <a:cs typeface="+mn-lt"/>
              </a:rPr>
              <a:t>    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Sampling</a:t>
            </a:r>
            <a:r>
              <a:rPr lang="en-US" sz="1600" b="1" dirty="0">
                <a:solidFill>
                  <a:srgbClr val="273239"/>
                </a:solidFill>
                <a:ea typeface="+mn-lt"/>
                <a:cs typeface="+mn-lt"/>
              </a:rPr>
              <a:t>: </a:t>
            </a:r>
            <a:r>
              <a:rPr lang="en-US" sz="1600" dirty="0">
                <a:solidFill>
                  <a:srgbClr val="273239"/>
                </a:solidFill>
                <a:ea typeface="+mn-lt"/>
                <a:cs typeface="+mn-lt"/>
              </a:rPr>
              <a:t>a process of measuring the amplitude of a continuous-time signal at discrete instants, converting the continuous signal into a discrete signal</a:t>
            </a:r>
            <a:endParaRPr lang="en-US" sz="1600" dirty="0"/>
          </a:p>
          <a:p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PORT: </a:t>
            </a:r>
            <a:r>
              <a:rPr lang="en-US" dirty="0">
                <a:solidFill>
                  <a:srgbClr val="273239"/>
                </a:solidFill>
                <a:ea typeface="+mn-lt"/>
                <a:cs typeface="+mn-lt"/>
              </a:rPr>
              <a:t>physical docking point which is basically used to connect the external devices to the computer</a:t>
            </a:r>
          </a:p>
          <a:p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PWM: </a:t>
            </a:r>
            <a:r>
              <a:rPr lang="en-US" dirty="0">
                <a:solidFill>
                  <a:srgbClr val="273239"/>
                </a:solidFill>
                <a:ea typeface="+mn-lt"/>
                <a:cs typeface="+mn-lt"/>
              </a:rPr>
              <a:t>commonly used technique for effectively controlling the power supplied to electrical devices. It makes </a:t>
            </a:r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digital signal to analog signal.</a:t>
            </a:r>
            <a:endParaRPr lang="en-US" dirty="0">
              <a:solidFill>
                <a:srgbClr val="273239"/>
              </a:solidFill>
              <a:ea typeface="+mn-lt"/>
              <a:cs typeface="+mn-lt"/>
            </a:endParaRPr>
          </a:p>
          <a:p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DIO: 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It is used to receive the input of the switch (On/Off) and display the output in conjunction with the input (/5V or 5V/0V).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8ABB9-2EBC-FE62-BEC3-9315302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C87A-6512-4BA8-AE2F-1180C874DF46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07CF3-6624-9BB5-EDE4-DCCC22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9FAF-7F10-E8A6-A7DB-32321512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3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28358-5FD8-2687-42F3-68496A6A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60277"/>
            <a:ext cx="10363200" cy="1187570"/>
          </a:xfrm>
        </p:spPr>
        <p:txBody>
          <a:bodyPr/>
          <a:lstStyle/>
          <a:p>
            <a:r>
              <a:rPr lang="ko-KR" altLang="en-US" dirty="0" err="1"/>
              <a:t>extra</a:t>
            </a:r>
            <a:r>
              <a:rPr lang="ko-KR" altLang="en-US" dirty="0"/>
              <a:t> </a:t>
            </a:r>
            <a:r>
              <a:rPr lang="ko-KR" altLang="en-US" dirty="0" err="1"/>
              <a:t>page</a:t>
            </a:r>
            <a:r>
              <a:rPr lang="ko-KR" altLang="en-US" dirty="0"/>
              <a:t> (</a:t>
            </a:r>
            <a:r>
              <a:rPr lang="ko-KR" altLang="en-US" dirty="0" err="1"/>
              <a:t>for</a:t>
            </a:r>
            <a:r>
              <a:rPr lang="ko-KR" altLang="en-US" dirty="0"/>
              <a:t> 07/02 PM)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0174-6FD8-689F-67D2-F64501B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5C6-47F9-4DC7-8751-43977CF711ED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D4851-859C-B064-438D-3B1A1D0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2A89C-DDF3-61C3-98B6-5321DE51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8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D7B6-CAB9-4554-F5E5-43194E6F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98330CB-FAA5-B474-61E7-3794211E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9" y="4230"/>
            <a:ext cx="12201356" cy="6856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D2E8C-D7D1-3FB0-CA41-132761D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8998-44D2-4743-983A-F985F0592A1F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E7E1-7172-68C2-2716-48517C1B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31CD8-02EE-3D55-D7F0-4B04AB48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6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2B97-61C1-A72A-5EB1-67C0207E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E4C3AFA4-4FFB-96AE-EF72-9B4CCA2A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" y="4230"/>
            <a:ext cx="12174564" cy="685648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1F1E-47CE-DC62-A7A5-0348AA35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91B4-5042-4842-8891-60D3CBD4A83E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7CB46-A04A-BD2B-C6CB-323C5921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0B340-12C9-0439-8F4D-99ED5C56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39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DashVTI</vt:lpstr>
      <vt:lpstr>Compilation</vt:lpstr>
      <vt:lpstr>Memory layer</vt:lpstr>
      <vt:lpstr>MCU peripherals (ADC,PORT, PWM, DIO) </vt:lpstr>
      <vt:lpstr>extra page (for 07/02 PM)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280</cp:revision>
  <dcterms:created xsi:type="dcterms:W3CDTF">2024-07-03T09:02:42Z</dcterms:created>
  <dcterms:modified xsi:type="dcterms:W3CDTF">2025-07-26T04:11:25Z</dcterms:modified>
</cp:coreProperties>
</file>