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8" r:id="rId12"/>
    <p:sldId id="267" r:id="rId13"/>
    <p:sldId id="269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9F5F1-906D-3374-C95B-9AB5A379FAE5}" v="15" dt="2024-07-24T03:16:53.926"/>
    <p1510:client id="{F521A657-E8E7-BDE2-36BE-E31C48065578}" v="15" dt="2024-07-23T10:18:2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65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3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4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9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9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1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2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2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7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0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1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SDLC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494613"/>
            <a:ext cx="10363200" cy="4447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SDLC: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develop</a:t>
            </a:r>
            <a:r>
              <a:rPr lang="ko-KR" altLang="en-US" dirty="0"/>
              <a:t> </a:t>
            </a:r>
            <a:r>
              <a:rPr lang="ko-KR" altLang="en-US" dirty="0" err="1"/>
              <a:t>life</a:t>
            </a:r>
            <a:r>
              <a:rPr lang="ko-KR" altLang="en-US" dirty="0"/>
              <a:t> </a:t>
            </a:r>
            <a:r>
              <a:rPr lang="ko-KR" altLang="en-US" dirty="0" err="1"/>
              <a:t>cycle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STLC: </a:t>
            </a:r>
            <a:r>
              <a:rPr lang="ko-KR" altLang="en-US" dirty="0" err="1"/>
              <a:t>software</a:t>
            </a:r>
            <a:r>
              <a:rPr lang="ko-KR" altLang="en-US" dirty="0"/>
              <a:t> </a:t>
            </a:r>
            <a:r>
              <a:rPr lang="ko-KR" altLang="en-US" dirty="0" err="1"/>
              <a:t>testing</a:t>
            </a:r>
            <a:r>
              <a:rPr lang="ko-KR" altLang="en-US" dirty="0"/>
              <a:t> </a:t>
            </a:r>
            <a:r>
              <a:rPr lang="ko-KR" altLang="en-US" dirty="0" err="1"/>
              <a:t>life</a:t>
            </a:r>
            <a:r>
              <a:rPr lang="ko-KR" altLang="en-US" dirty="0"/>
              <a:t> </a:t>
            </a:r>
            <a:r>
              <a:rPr lang="ko-KR" altLang="en-US" dirty="0" err="1"/>
              <a:t>cycle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 err="1"/>
              <a:t>Module</a:t>
            </a:r>
            <a:r>
              <a:rPr lang="ko-KR" altLang="en-US" dirty="0"/>
              <a:t> of SDLC</a:t>
            </a:r>
          </a:p>
          <a:p>
            <a:pPr marL="0" indent="0">
              <a:buNone/>
            </a:pPr>
            <a:r>
              <a:rPr lang="ko-KR" altLang="en-US" dirty="0" err="1"/>
              <a:t>Waterfall</a:t>
            </a:r>
            <a:r>
              <a:rPr lang="ko-KR" altLang="en-US" dirty="0"/>
              <a:t>, </a:t>
            </a:r>
            <a:r>
              <a:rPr lang="ko-KR" altLang="en-US" dirty="0" err="1"/>
              <a:t>Spiral</a:t>
            </a:r>
            <a:r>
              <a:rPr lang="ko-KR" altLang="en-US" dirty="0"/>
              <a:t> </a:t>
            </a:r>
            <a:r>
              <a:rPr lang="ko-KR" altLang="en-US" dirty="0" err="1"/>
              <a:t>module</a:t>
            </a:r>
            <a:r>
              <a:rPr lang="ko-KR" altLang="en-US" dirty="0"/>
              <a:t>, </a:t>
            </a:r>
            <a:r>
              <a:rPr lang="ko-KR" altLang="en-US" dirty="0" err="1"/>
              <a:t>V</a:t>
            </a:r>
            <a:r>
              <a:rPr lang="ko-KR" altLang="en-US" dirty="0"/>
              <a:t> </a:t>
            </a:r>
            <a:r>
              <a:rPr lang="ko-KR" altLang="en-US" dirty="0" err="1"/>
              <a:t>module</a:t>
            </a:r>
            <a:r>
              <a:rPr lang="ko-KR" altLang="en-US" dirty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5 </a:t>
            </a:r>
            <a:r>
              <a:rPr lang="ko-KR" altLang="en-US" dirty="0" err="1"/>
              <a:t>stages</a:t>
            </a:r>
          </a:p>
          <a:p>
            <a:pPr marL="0" indent="0">
              <a:buNone/>
            </a:pPr>
            <a:r>
              <a:rPr lang="ko-KR" altLang="en-US" dirty="0"/>
              <a:t>1. </a:t>
            </a:r>
            <a:r>
              <a:rPr lang="ko-KR" altLang="en-US" dirty="0" err="1"/>
              <a:t>Customer</a:t>
            </a:r>
            <a:r>
              <a:rPr lang="ko-KR" altLang="en-US" dirty="0"/>
              <a:t> </a:t>
            </a:r>
            <a:r>
              <a:rPr lang="ko-KR" altLang="en-US" dirty="0" err="1"/>
              <a:t>requirement</a:t>
            </a:r>
            <a:r>
              <a:rPr lang="ko-KR" altLang="en-US" dirty="0"/>
              <a:t>  2. </a:t>
            </a:r>
            <a:r>
              <a:rPr lang="ko-KR" altLang="en-US" dirty="0" err="1"/>
              <a:t>designing</a:t>
            </a:r>
            <a:r>
              <a:rPr lang="ko-KR" altLang="en-US" dirty="0"/>
              <a:t>  3. </a:t>
            </a:r>
            <a:r>
              <a:rPr lang="ko-KR" altLang="en-US" dirty="0" err="1"/>
              <a:t>coding</a:t>
            </a:r>
            <a:r>
              <a:rPr lang="ko-KR" altLang="en-US" dirty="0"/>
              <a:t>  4. </a:t>
            </a:r>
            <a:r>
              <a:rPr lang="ko-KR" altLang="en-US" dirty="0" err="1"/>
              <a:t>testing</a:t>
            </a:r>
            <a:r>
              <a:rPr lang="ko-KR" altLang="en-US" dirty="0"/>
              <a:t>  5. </a:t>
            </a:r>
            <a:r>
              <a:rPr lang="ko-KR" altLang="en-US" dirty="0" err="1"/>
              <a:t>deployment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0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Grandview Display"/>
              </a:rPr>
              <a:t>Port</a:t>
            </a:r>
          </a:p>
          <a:p>
            <a:pPr marL="0" indent="0">
              <a:buNone/>
            </a:pPr>
            <a:r>
              <a:rPr lang="en-US" altLang="ko-KR" dirty="0"/>
              <a:t>We use Port D</a:t>
            </a:r>
          </a:p>
          <a:p>
            <a:pPr marL="0" indent="0">
              <a:buNone/>
            </a:pPr>
            <a:r>
              <a:rPr lang="en-US" altLang="ko-KR" dirty="0"/>
              <a:t>       &amp; PORT C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85CB75CE-30E4-0CFB-12BF-87A5603A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49" y="1146922"/>
            <a:ext cx="8281148" cy="498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3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Grandview Display"/>
              </a:rPr>
              <a:t>In </a:t>
            </a:r>
            <a:r>
              <a:rPr lang="en-US" altLang="ko-KR" dirty="0" err="1">
                <a:latin typeface="Grandview Display"/>
              </a:rPr>
              <a:t>Port_C</a:t>
            </a:r>
            <a:endParaRPr lang="en-US" altLang="ko-KR" dirty="0" err="1"/>
          </a:p>
          <a:p>
            <a:pPr marL="0" indent="0">
              <a:buNone/>
            </a:pPr>
            <a:r>
              <a:rPr lang="en-US" altLang="ko-KR" dirty="0"/>
              <a:t>SW2</a:t>
            </a:r>
          </a:p>
          <a:p>
            <a:pPr marL="0" indent="0">
              <a:buNone/>
            </a:pPr>
            <a:r>
              <a:rPr lang="en-US" altLang="ko-KR" dirty="0"/>
              <a:t> 32*2 +12 = 76</a:t>
            </a:r>
          </a:p>
          <a:p>
            <a:pPr marL="0" indent="0">
              <a:buNone/>
            </a:pPr>
            <a:r>
              <a:rPr lang="en-US" altLang="ko-KR" dirty="0"/>
              <a:t>SW 3</a:t>
            </a:r>
          </a:p>
          <a:p>
            <a:pPr marL="0" indent="0">
              <a:buNone/>
            </a:pPr>
            <a:r>
              <a:rPr lang="en-US" altLang="ko-KR" dirty="0"/>
              <a:t> 32*2 + 13 = 77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 dirty="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E50E145-C52C-DDA9-FE4C-77B6FAC3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073" y="1357592"/>
            <a:ext cx="7586382" cy="457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8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Grandview Display"/>
              </a:rPr>
              <a:t>In </a:t>
            </a:r>
            <a:r>
              <a:rPr lang="en-US" altLang="ko-KR" dirty="0" err="1">
                <a:latin typeface="Grandview Display"/>
              </a:rPr>
              <a:t>Port_D</a:t>
            </a:r>
            <a:endParaRPr lang="ko-KR" altLang="en-US" dirty="0" err="1"/>
          </a:p>
          <a:p>
            <a:pPr marL="0" indent="0">
              <a:buNone/>
            </a:pPr>
            <a:r>
              <a:rPr lang="en-US" altLang="ko-KR" dirty="0" err="1"/>
              <a:t>Red_LED</a:t>
            </a:r>
          </a:p>
          <a:p>
            <a:pPr marL="0" indent="0">
              <a:buNone/>
            </a:pPr>
            <a:r>
              <a:rPr lang="en-US" altLang="ko-KR" dirty="0"/>
              <a:t> 32*3 + 15 = 111</a:t>
            </a:r>
            <a:br>
              <a:rPr lang="en-US" altLang="ko-KR" dirty="0"/>
            </a:br>
            <a:r>
              <a:rPr lang="en-US" altLang="ko-KR" dirty="0" err="1"/>
              <a:t>Blue_LED</a:t>
            </a:r>
          </a:p>
          <a:p>
            <a:pPr marL="0" indent="0">
              <a:buNone/>
            </a:pPr>
            <a:r>
              <a:rPr lang="en-US" altLang="ko-KR" dirty="0"/>
              <a:t> 32*3 + 0 = 96</a:t>
            </a:r>
          </a:p>
          <a:p>
            <a:pPr marL="0" indent="0">
              <a:buNone/>
            </a:pPr>
            <a:r>
              <a:rPr lang="en-US" altLang="ko-KR" dirty="0" err="1"/>
              <a:t>Green_LED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 32*3 + 16 = 112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 dirty="0"/>
          </a:p>
        </p:txBody>
      </p:sp>
      <p:pic>
        <p:nvPicPr>
          <p:cNvPr id="9" name="그림 8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2930D91-7B70-9772-B366-DA7A5E27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969" y="1045789"/>
            <a:ext cx="8047504" cy="52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2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Grandview Display"/>
              </a:rPr>
              <a:t>DIO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13</a:t>
            </a:fld>
            <a:endParaRPr lang="en-US" dirty="0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9975482-B5D1-77E0-D426-B75CD2F2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76" y="1137979"/>
            <a:ext cx="8025199" cy="50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DioPort_C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SW2 – 12</a:t>
            </a:r>
          </a:p>
          <a:p>
            <a:pPr marL="0" indent="0">
              <a:buNone/>
            </a:pPr>
            <a:r>
              <a:rPr lang="ko-KR" altLang="en-US" dirty="0"/>
              <a:t>SW3 - 13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 dirty="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C3DE424-EF14-0834-3CA7-402F30D8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20" y="1228513"/>
            <a:ext cx="7508019" cy="48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DioPort_D</a:t>
            </a:r>
            <a:endParaRPr lang="ko-KR" altLang="en-US"/>
          </a:p>
          <a:p>
            <a:pPr marL="0" indent="0">
              <a:buNone/>
            </a:pPr>
            <a:r>
              <a:rPr lang="en-US" altLang="ko-KR" dirty="0" err="1">
                <a:latin typeface="Grandview Display"/>
                <a:ea typeface="Malgun Gothic"/>
              </a:rPr>
              <a:t>Red_LED</a:t>
            </a:r>
            <a:r>
              <a:rPr lang="en-US" altLang="ko-KR" dirty="0">
                <a:latin typeface="Grandview Display"/>
                <a:ea typeface="Malgun Gothic"/>
              </a:rPr>
              <a:t> – 15</a:t>
            </a:r>
            <a:endParaRPr lang="en-US" dirty="0">
              <a:latin typeface="Grandview Display"/>
              <a:ea typeface="Malgun Gothic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Green_LED</a:t>
            </a:r>
            <a:r>
              <a:rPr lang="en-US" dirty="0">
                <a:ea typeface="+mn-lt"/>
                <a:cs typeface="+mn-lt"/>
              </a:rPr>
              <a:t> - 16</a:t>
            </a:r>
            <a:br>
              <a:rPr lang="en-US" altLang="ko-KR" dirty="0">
                <a:latin typeface="Grandview Display"/>
                <a:ea typeface="Malgun Gothic"/>
              </a:rPr>
            </a:br>
            <a:r>
              <a:rPr lang="en-US" altLang="ko-KR" dirty="0" err="1">
                <a:latin typeface="Grandview Display"/>
                <a:ea typeface="Malgun Gothic"/>
              </a:rPr>
              <a:t>Blue_LED</a:t>
            </a:r>
            <a:r>
              <a:rPr lang="en-US" altLang="ko-KR" dirty="0">
                <a:latin typeface="Grandview Display"/>
                <a:ea typeface="Malgun Gothic"/>
              </a:rPr>
              <a:t> - 0</a:t>
            </a:r>
            <a:endParaRPr lang="en-US" dirty="0">
              <a:latin typeface="Grandview Display"/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 dirty="0"/>
          </a:p>
        </p:txBody>
      </p:sp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F51694B-5955-7466-D36B-0771B694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82" y="1369927"/>
            <a:ext cx="7115948" cy="47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7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latin typeface="Grandview Display"/>
                <a:ea typeface="Malgun Gothic"/>
              </a:rPr>
              <a:t>Verify</a:t>
            </a:r>
            <a:r>
              <a:rPr lang="ko-KR" altLang="en-US" dirty="0">
                <a:latin typeface="Grandview Display"/>
                <a:ea typeface="Malgun Gothic"/>
              </a:rPr>
              <a:t> Project</a:t>
            </a:r>
          </a:p>
          <a:p>
            <a:pPr marL="0" indent="0">
              <a:buNone/>
            </a:pPr>
            <a:r>
              <a:rPr lang="ko-KR" altLang="en-US" dirty="0" err="1">
                <a:latin typeface="Grandview Display"/>
                <a:ea typeface="Malgun Gothic"/>
              </a:rPr>
              <a:t>Generate</a:t>
            </a:r>
            <a:r>
              <a:rPr lang="ko-KR" altLang="en-US" dirty="0">
                <a:latin typeface="Grandview Display"/>
                <a:ea typeface="Malgun Gothic"/>
              </a:rPr>
              <a:t> Project</a:t>
            </a:r>
          </a:p>
          <a:p>
            <a:pPr marL="0" indent="0">
              <a:buNone/>
            </a:pPr>
            <a:endParaRPr lang="ko-KR" altLang="en-US" dirty="0">
              <a:latin typeface="Grandview Display"/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latin typeface="Grandview Display"/>
                <a:ea typeface="Malgun Gothic"/>
              </a:rPr>
              <a:t>Make</a:t>
            </a:r>
            <a:r>
              <a:rPr lang="ko-KR" altLang="en-US" dirty="0">
                <a:latin typeface="Grandview Display"/>
                <a:ea typeface="Malgun Gothic"/>
              </a:rPr>
              <a:t> </a:t>
            </a:r>
            <a:r>
              <a:rPr lang="ko-KR" altLang="en-US" dirty="0" err="1">
                <a:latin typeface="Grandview Display"/>
                <a:ea typeface="Malgun Gothic"/>
              </a:rPr>
              <a:t>a</a:t>
            </a:r>
            <a:r>
              <a:rPr lang="ko-KR" altLang="en-US" dirty="0">
                <a:latin typeface="Grandview Display"/>
                <a:ea typeface="Malgun Gothic"/>
              </a:rPr>
              <a:t> </a:t>
            </a:r>
            <a:r>
              <a:rPr lang="ko-KR" altLang="en-US" dirty="0" err="1">
                <a:latin typeface="Grandview Display"/>
                <a:ea typeface="Malgun Gothic"/>
              </a:rPr>
              <a:t>output</a:t>
            </a:r>
            <a:r>
              <a:rPr lang="ko-KR" altLang="en-US" dirty="0">
                <a:latin typeface="Grandview Display"/>
                <a:ea typeface="Malgun Gothic"/>
              </a:rPr>
              <a:t> </a:t>
            </a:r>
            <a:r>
              <a:rPr lang="ko-KR" altLang="en-US" dirty="0" err="1">
                <a:latin typeface="Grandview Display"/>
                <a:ea typeface="Malgun Gothic"/>
              </a:rPr>
              <a:t>folder</a:t>
            </a:r>
            <a:r>
              <a:rPr lang="ko-KR" altLang="en-US" dirty="0">
                <a:latin typeface="Grandview Display"/>
                <a:ea typeface="Malgun Gothic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16</a:t>
            </a:fld>
            <a:endParaRPr lang="en-US" dirty="0"/>
          </a:p>
        </p:txBody>
      </p:sp>
      <p:pic>
        <p:nvPicPr>
          <p:cNvPr id="8" name="그림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EC8AB4D6-4E49-C12D-1355-7AF07E73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691" y="1354995"/>
            <a:ext cx="7974485" cy="46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022483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err="1">
                <a:ea typeface="Malgun Gothic"/>
              </a:rPr>
              <a:t>Make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err="1">
                <a:ea typeface="Malgun Gothic"/>
              </a:rPr>
              <a:t>clean</a:t>
            </a:r>
            <a:endParaRPr lang="ko-KR" err="1">
              <a:ea typeface="Malgun Gothic"/>
            </a:endParaRPr>
          </a:p>
          <a:p>
            <a:pPr marL="0" indent="0">
              <a:buNone/>
            </a:pP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Remove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all</a:t>
            </a:r>
            <a:r>
              <a:rPr lang="ko-KR" altLang="en-US" dirty="0">
                <a:ea typeface="Malgun Gothic"/>
              </a:rPr>
              <a:t> </a:t>
            </a:r>
            <a:r>
              <a:rPr lang="ko-KR" altLang="en-US" dirty="0" err="1">
                <a:ea typeface="Malgun Gothic"/>
              </a:rPr>
              <a:t>except</a:t>
            </a: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Generate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folder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17</a:t>
            </a:fld>
            <a:endParaRPr lang="en-US" dirty="0"/>
          </a:p>
        </p:txBody>
      </p:sp>
      <p:pic>
        <p:nvPicPr>
          <p:cNvPr id="8" name="그림 7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80AEC8A3-5DB8-5C08-44CE-1DBB7E52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41" y="2291407"/>
            <a:ext cx="8807824" cy="36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EB </a:t>
            </a:r>
            <a:r>
              <a:rPr lang="ko-KR" altLang="en-US" dirty="0" err="1"/>
              <a:t>Tresos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2918954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Make</a:t>
            </a:r>
            <a:r>
              <a:rPr lang="ko-KR" altLang="en-US" dirty="0">
                <a:ea typeface="Malgun Gothic"/>
              </a:rPr>
              <a:t> – </a:t>
            </a:r>
            <a:r>
              <a:rPr lang="ko-KR" altLang="en-US" dirty="0" err="1">
                <a:ea typeface="Malgun Gothic"/>
              </a:rPr>
              <a:t>j</a:t>
            </a:r>
            <a:endParaRPr lang="ko-KR" dirty="0" err="1"/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Make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a</a:t>
            </a:r>
            <a:r>
              <a:rPr lang="ko-KR" altLang="en-US" dirty="0">
                <a:ea typeface="Malgun Gothic"/>
              </a:rPr>
              <a:t> .</a:t>
            </a:r>
            <a:r>
              <a:rPr lang="ko-KR" altLang="en-US" dirty="0" err="1">
                <a:ea typeface="Malgun Gothic"/>
              </a:rPr>
              <a:t>elf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file</a:t>
            </a:r>
            <a:endParaRPr lang="ko-KR" altLang="en-US"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18</a:t>
            </a:fld>
            <a:endParaRPr lang="en-US" dirty="0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C03C878-EC37-C26D-46ED-D873F0BD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601" y="1357312"/>
            <a:ext cx="7476095" cy="51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0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SW-C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10258806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Malgun Gothic"/>
              </a:rPr>
              <a:t>SWCD: </a:t>
            </a:r>
            <a:r>
              <a:rPr lang="ko-KR" altLang="en-US" dirty="0" err="1">
                <a:ea typeface="Malgun Gothic"/>
              </a:rPr>
              <a:t>SoftWare</a:t>
            </a:r>
            <a:r>
              <a:rPr lang="ko-KR" altLang="en-US" dirty="0">
                <a:ea typeface="Malgun Gothic"/>
              </a:rPr>
              <a:t> </a:t>
            </a:r>
            <a:r>
              <a:rPr lang="ko-KR" altLang="en-US" dirty="0" err="1">
                <a:ea typeface="Malgun Gothic"/>
              </a:rPr>
              <a:t>Component</a:t>
            </a:r>
            <a:r>
              <a:rPr lang="ko-KR" altLang="en-US" dirty="0">
                <a:ea typeface="Malgun Gothic"/>
              </a:rPr>
              <a:t> - </a:t>
            </a:r>
            <a:r>
              <a:rPr lang="ko-KR" altLang="en-US" dirty="0" err="1">
                <a:ea typeface="Malgun Gothic"/>
              </a:rPr>
              <a:t>Description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Runable</a:t>
            </a:r>
            <a:r>
              <a:rPr lang="ko-KR" altLang="en-US" dirty="0">
                <a:ea typeface="Malgun Gothic"/>
              </a:rPr>
              <a:t>, </a:t>
            </a:r>
            <a:r>
              <a:rPr lang="ko-KR" altLang="en-US" dirty="0" err="1">
                <a:ea typeface="Malgun Gothic"/>
              </a:rPr>
              <a:t>port</a:t>
            </a:r>
            <a:r>
              <a:rPr lang="ko-KR" altLang="en-US" dirty="0">
                <a:ea typeface="Malgun Gothic"/>
              </a:rPr>
              <a:t>(3), </a:t>
            </a:r>
            <a:r>
              <a:rPr lang="ko-KR" altLang="en-US" dirty="0" err="1">
                <a:ea typeface="Malgun Gothic"/>
              </a:rPr>
              <a:t>interface</a:t>
            </a:r>
            <a:r>
              <a:rPr lang="ko-KR" altLang="en-US" dirty="0">
                <a:ea typeface="Malgun Gothic"/>
              </a:rPr>
              <a:t>(6), </a:t>
            </a:r>
            <a:r>
              <a:rPr lang="ko-KR" altLang="en-US" dirty="0" err="1">
                <a:ea typeface="Malgun Gothic"/>
              </a:rPr>
              <a:t>connector</a:t>
            </a:r>
          </a:p>
          <a:p>
            <a:pPr marL="0" indent="0">
              <a:buNone/>
            </a:pP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2 ECU </a:t>
            </a:r>
            <a:r>
              <a:rPr lang="ko-KR" altLang="en-US" dirty="0" err="1">
                <a:ea typeface="Malgun Gothic"/>
              </a:rPr>
              <a:t>communication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 1. </a:t>
            </a:r>
            <a:r>
              <a:rPr lang="ko-KR" altLang="en-US" dirty="0" err="1">
                <a:ea typeface="Malgun Gothic"/>
              </a:rPr>
              <a:t>Intra</a:t>
            </a:r>
            <a:r>
              <a:rPr lang="ko-KR" altLang="en-US" dirty="0">
                <a:ea typeface="Malgun Gothic"/>
              </a:rPr>
              <a:t> ECU </a:t>
            </a:r>
            <a:r>
              <a:rPr lang="ko-KR" altLang="en-US" dirty="0" err="1">
                <a:ea typeface="Malgun Gothic"/>
              </a:rPr>
              <a:t>comunication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>
                <a:ea typeface="+mn-lt"/>
                <a:cs typeface="+mn-lt"/>
              </a:rPr>
              <a:t>   </a:t>
            </a:r>
            <a:r>
              <a:rPr lang="ko-KR" dirty="0">
                <a:ea typeface="+mn-lt"/>
                <a:cs typeface="+mn-lt"/>
              </a:rPr>
              <a:t>ECU 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communicate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ko-KR" dirty="0" err="1">
                <a:ea typeface="+mn-lt"/>
                <a:cs typeface="+mn-lt"/>
              </a:rPr>
              <a:t>with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other</a:t>
            </a:r>
            <a:r>
              <a:rPr lang="ko-KR" dirty="0">
                <a:ea typeface="+mn-lt"/>
                <a:cs typeface="+mn-lt"/>
              </a:rPr>
              <a:t> ECU - </a:t>
            </a:r>
            <a:r>
              <a:rPr lang="ko-KR" dirty="0" err="1">
                <a:ea typeface="+mn-lt"/>
                <a:cs typeface="+mn-lt"/>
              </a:rPr>
              <a:t>Using</a:t>
            </a:r>
            <a:r>
              <a:rPr lang="ko-KR" dirty="0">
                <a:ea typeface="+mn-lt"/>
                <a:cs typeface="+mn-lt"/>
              </a:rPr>
              <a:t> BSW </a:t>
            </a:r>
            <a:r>
              <a:rPr lang="ko-KR" dirty="0" err="1">
                <a:ea typeface="+mn-lt"/>
                <a:cs typeface="+mn-lt"/>
              </a:rPr>
              <a:t>layer</a:t>
            </a:r>
            <a:endParaRPr lang="ko-KR" dirty="0" err="1"/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 2. </a:t>
            </a:r>
            <a:r>
              <a:rPr lang="ko-KR" altLang="en-US" dirty="0" err="1">
                <a:ea typeface="Malgun Gothic"/>
              </a:rPr>
              <a:t>Inter</a:t>
            </a:r>
            <a:r>
              <a:rPr lang="ko-KR" altLang="en-US" dirty="0">
                <a:ea typeface="Malgun Gothic"/>
              </a:rPr>
              <a:t> ECU </a:t>
            </a:r>
            <a:r>
              <a:rPr lang="ko-KR" altLang="en-US" dirty="0" err="1">
                <a:ea typeface="Malgun Gothic"/>
              </a:rPr>
              <a:t>comnunication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2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 err="1"/>
              <a:t>Water-fall</a:t>
            </a:r>
            <a:r>
              <a:rPr lang="ko-KR" altLang="en-US" dirty="0"/>
              <a:t>, </a:t>
            </a:r>
            <a:r>
              <a:rPr lang="ko-KR" altLang="en-US" dirty="0" err="1"/>
              <a:t>Spiral</a:t>
            </a:r>
            <a:r>
              <a:rPr lang="ko-KR" altLang="en-US" dirty="0"/>
              <a:t> </a:t>
            </a:r>
            <a:r>
              <a:rPr lang="ko-KR" altLang="en-US" dirty="0" err="1"/>
              <a:t>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5818"/>
            <a:ext cx="5488642" cy="2318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The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waterfall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rgbClr val="273239"/>
                </a:solidFill>
                <a:ea typeface="+mn-lt"/>
                <a:cs typeface="+mn-lt"/>
              </a:rPr>
              <a:t>model: It involves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a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sequential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approach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to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software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development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,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where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each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phase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of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the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project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is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completed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before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moving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on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to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the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next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273239"/>
                </a:solidFill>
                <a:ea typeface="+mn-lt"/>
                <a:cs typeface="+mn-lt"/>
              </a:rPr>
              <a:t>one</a:t>
            </a:r>
            <a:r>
              <a:rPr lang="ko-KR" dirty="0">
                <a:solidFill>
                  <a:srgbClr val="273239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그림 6" descr="Waterfall Model - Software Engineering - GeeksforGeeks">
            <a:extLst>
              <a:ext uri="{FF2B5EF4-FFF2-40B4-BE49-F238E27FC236}">
                <a16:creationId xmlns:a16="http://schemas.microsoft.com/office/drawing/2014/main" id="{31C58F6E-CD07-39B2-6DE4-36993C56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801" y="1165412"/>
            <a:ext cx="4040280" cy="2655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C3FC9D-F44F-C006-D2A9-13BD304208C2}"/>
              </a:ext>
            </a:extLst>
          </p:cNvPr>
          <p:cNvSpPr txBox="1"/>
          <p:nvPr/>
        </p:nvSpPr>
        <p:spPr>
          <a:xfrm>
            <a:off x="914400" y="3928782"/>
            <a:ext cx="58584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73239"/>
                </a:solidFill>
                <a:ea typeface="+mn-lt"/>
                <a:cs typeface="+mn-lt"/>
              </a:rPr>
              <a:t>Spiral Model: Each phase of the Spiral Model is divided into four quadrants. If one part is work, other parts are free. When it works it add or make something new.</a:t>
            </a:r>
            <a:endParaRPr lang="ko-KR" altLang="en-US" sz="2000" dirty="0"/>
          </a:p>
        </p:txBody>
      </p:sp>
      <p:pic>
        <p:nvPicPr>
          <p:cNvPr id="9" name="그림 8" descr="원, 도표, 라인, 텍스트이(가) 표시된 사진&#10;&#10;자동 생성된 설명">
            <a:extLst>
              <a:ext uri="{FF2B5EF4-FFF2-40B4-BE49-F238E27FC236}">
                <a16:creationId xmlns:a16="http://schemas.microsoft.com/office/drawing/2014/main" id="{E37F8470-3B4C-FDC6-C030-E1F0BE518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79" y="3823167"/>
            <a:ext cx="2790265" cy="25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4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dirty="0">
                <a:ea typeface="+mj-lt"/>
                <a:cs typeface="+mj-lt"/>
              </a:rPr>
              <a:t>SW-C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10258806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Methodology</a:t>
            </a:r>
            <a:r>
              <a:rPr lang="ko-KR" altLang="en-US" dirty="0">
                <a:ea typeface="Malgun Gothic"/>
              </a:rPr>
              <a:t>: </a:t>
            </a:r>
            <a:r>
              <a:rPr lang="ko-KR" altLang="en-US" dirty="0" err="1">
                <a:ea typeface="Malgun Gothic"/>
              </a:rPr>
              <a:t>how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to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do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a</a:t>
            </a:r>
            <a:r>
              <a:rPr lang="ko-KR" altLang="en-US" dirty="0">
                <a:ea typeface="Malgun Gothic"/>
              </a:rPr>
              <a:t> </a:t>
            </a:r>
            <a:r>
              <a:rPr lang="ko-KR" altLang="en-US" dirty="0" err="1">
                <a:ea typeface="Malgun Gothic"/>
              </a:rPr>
              <a:t>project</a:t>
            </a:r>
            <a:r>
              <a:rPr lang="ko-KR" altLang="en-US" dirty="0">
                <a:ea typeface="Malgun Gothic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OEM: Enterprise </a:t>
            </a:r>
            <a:r>
              <a:rPr lang="ko-KR" altLang="en-US" dirty="0" err="1">
                <a:ea typeface="Malgun Gothic"/>
              </a:rPr>
              <a:t>that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give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a</a:t>
            </a:r>
            <a:r>
              <a:rPr lang="ko-KR" altLang="en-US" dirty="0">
                <a:ea typeface="Malgun Gothic"/>
              </a:rPr>
              <a:t> </a:t>
            </a:r>
            <a:r>
              <a:rPr lang="ko-KR" altLang="en-US" dirty="0" err="1">
                <a:ea typeface="Malgun Gothic"/>
              </a:rPr>
              <a:t>product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request</a:t>
            </a:r>
            <a:r>
              <a:rPr lang="ko-KR" altLang="en-US" dirty="0">
                <a:ea typeface="Malgun Gothic"/>
              </a:rPr>
              <a:t>.</a:t>
            </a:r>
            <a:endParaRPr lang="ko-KR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System.arxml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Ex</a:t>
            </a:r>
            <a:r>
              <a:rPr lang="ko-KR" altLang="en-US" dirty="0">
                <a:ea typeface="Malgun Gothic"/>
              </a:rPr>
              <a:t>) </a:t>
            </a:r>
            <a:r>
              <a:rPr lang="ko-KR" altLang="en-US" dirty="0" err="1">
                <a:ea typeface="Malgun Gothic"/>
              </a:rPr>
              <a:t>Steering</a:t>
            </a:r>
            <a:r>
              <a:rPr lang="ko-KR" altLang="en-US" dirty="0">
                <a:ea typeface="Malgun Gothic"/>
              </a:rPr>
              <a:t>, </a:t>
            </a:r>
            <a:r>
              <a:rPr lang="ko-KR" altLang="en-US" dirty="0" err="1">
                <a:ea typeface="Malgun Gothic"/>
              </a:rPr>
              <a:t>Break</a:t>
            </a:r>
            <a:r>
              <a:rPr lang="ko-KR" altLang="en-US" dirty="0">
                <a:ea typeface="Malgun Gothic"/>
              </a:rPr>
              <a:t>, </a:t>
            </a:r>
            <a:r>
              <a:rPr lang="ko-KR" altLang="en-US" dirty="0" err="1">
                <a:ea typeface="Malgun Gothic"/>
              </a:rPr>
              <a:t>etc</a:t>
            </a:r>
            <a:r>
              <a:rPr lang="ko-KR" altLang="en-US" dirty="0">
                <a:ea typeface="Malgun Gothic"/>
              </a:rPr>
              <a:t>...</a:t>
            </a:r>
          </a:p>
          <a:p>
            <a:pPr marL="0" indent="0">
              <a:buNone/>
            </a:pP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connection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Topology</a:t>
            </a:r>
            <a:r>
              <a:rPr lang="ko-KR" altLang="en-US" dirty="0">
                <a:ea typeface="Malgun Gothic"/>
              </a:rPr>
              <a:t> – ECU - SWC</a:t>
            </a: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 </a:t>
            </a:r>
            <a:r>
              <a:rPr lang="ko-KR" altLang="en-US" err="1">
                <a:ea typeface="Malgun Gothic"/>
              </a:rPr>
              <a:t>Topology</a:t>
            </a:r>
            <a:r>
              <a:rPr lang="ko-KR" altLang="en-US" dirty="0">
                <a:ea typeface="Malgun Gothic"/>
              </a:rPr>
              <a:t>: </a:t>
            </a:r>
            <a:r>
              <a:rPr lang="ko-KR" sz="2300" err="1">
                <a:ea typeface="+mn-lt"/>
                <a:cs typeface="+mn-lt"/>
              </a:rPr>
              <a:t>Configuration</a:t>
            </a:r>
            <a:r>
              <a:rPr lang="ko-KR" sz="2300" dirty="0">
                <a:ea typeface="+mn-lt"/>
                <a:cs typeface="+mn-lt"/>
              </a:rPr>
              <a:t> and </a:t>
            </a:r>
            <a:r>
              <a:rPr lang="ko-KR" sz="2300" err="1">
                <a:ea typeface="+mn-lt"/>
                <a:cs typeface="+mn-lt"/>
              </a:rPr>
              <a:t>connection</a:t>
            </a:r>
            <a:r>
              <a:rPr lang="ko-KR" sz="2300" dirty="0">
                <a:ea typeface="+mn-lt"/>
                <a:cs typeface="+mn-lt"/>
              </a:rPr>
              <a:t> </a:t>
            </a:r>
            <a:r>
              <a:rPr lang="ko-KR" sz="2300" err="1">
                <a:ea typeface="+mn-lt"/>
                <a:cs typeface="+mn-lt"/>
              </a:rPr>
              <a:t>structures</a:t>
            </a:r>
            <a:endParaRPr lang="ko-KR" altLang="en-US" err="1">
              <a:ea typeface="Malgun Gothic"/>
              <a:cs typeface="+mn-lt"/>
            </a:endParaRPr>
          </a:p>
          <a:p>
            <a:pPr marL="0" indent="0">
              <a:buNone/>
            </a:pPr>
            <a:r>
              <a:rPr lang="en-US" altLang="ko-KR" sz="2300" dirty="0">
                <a:ea typeface="Malgun Gothic"/>
              </a:rPr>
              <a:t>OEM</a:t>
            </a:r>
            <a:r>
              <a:rPr lang="ko-KR" sz="2300" dirty="0">
                <a:ea typeface="Malgun Gothic"/>
              </a:rPr>
              <a:t> </a:t>
            </a:r>
            <a:r>
              <a:rPr lang="en-US" altLang="ko-KR" sz="2300" dirty="0">
                <a:ea typeface="Malgun Gothic"/>
              </a:rPr>
              <a:t>give</a:t>
            </a:r>
            <a:r>
              <a:rPr lang="ko-KR" sz="2300" dirty="0">
                <a:ea typeface="Malgun Gothic"/>
              </a:rPr>
              <a:t> </a:t>
            </a:r>
            <a:r>
              <a:rPr lang="en-US" altLang="ko-KR" sz="2300" dirty="0">
                <a:ea typeface="Malgun Gothic"/>
              </a:rPr>
              <a:t>us</a:t>
            </a:r>
            <a:r>
              <a:rPr lang="ko-KR" sz="2300" dirty="0">
                <a:ea typeface="Malgun Gothic"/>
              </a:rPr>
              <a:t> </a:t>
            </a:r>
            <a:r>
              <a:rPr lang="ko-KR" sz="2300" dirty="0" err="1">
                <a:ea typeface="Malgun Gothic"/>
              </a:rPr>
              <a:t>a</a:t>
            </a:r>
            <a:r>
              <a:rPr lang="ko-KR" altLang="en-US" sz="2300" dirty="0">
                <a:ea typeface="Malgun Gothic"/>
              </a:rPr>
              <a:t> </a:t>
            </a:r>
            <a:r>
              <a:rPr lang="ko-KR" altLang="en-US" sz="2300" dirty="0" err="1">
                <a:ea typeface="Malgun Gothic"/>
              </a:rPr>
              <a:t>information</a:t>
            </a:r>
            <a:r>
              <a:rPr lang="ko-KR" altLang="en-US" sz="2300" dirty="0">
                <a:ea typeface="Malgun Gothic"/>
              </a:rPr>
              <a:t>.</a:t>
            </a:r>
            <a:endParaRPr lang="ko-KR" sz="2300" dirty="0"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2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SW-C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61637"/>
            <a:ext cx="10258806" cy="45801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ea typeface="Malgun Gothic"/>
              </a:rPr>
              <a:t>Service </a:t>
            </a:r>
            <a:r>
              <a:rPr lang="ko-KR" altLang="en-US" err="1">
                <a:ea typeface="Malgun Gothic"/>
              </a:rPr>
              <a:t>Component</a:t>
            </a:r>
            <a:r>
              <a:rPr lang="ko-KR" altLang="en-US">
                <a:ea typeface="Malgun Gothic"/>
              </a:rPr>
              <a:t> Description</a:t>
            </a:r>
          </a:p>
          <a:p>
            <a:pPr marL="0" indent="0">
              <a:buNone/>
            </a:pPr>
            <a:r>
              <a:rPr lang="ko-KR" altLang="en-US">
                <a:ea typeface="Malgun Gothic"/>
              </a:rPr>
              <a:t>CANIF-Code generator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RTE - </a:t>
            </a:r>
            <a:r>
              <a:rPr lang="ko-KR" altLang="en-US" err="1">
                <a:ea typeface="Malgun Gothic"/>
              </a:rPr>
              <a:t>Not</a:t>
            </a:r>
            <a:r>
              <a:rPr lang="ko-KR" altLang="en-US" dirty="0">
                <a:ea typeface="Malgun Gothic"/>
              </a:rPr>
              <a:t> </a:t>
            </a:r>
            <a:r>
              <a:rPr lang="ko-KR" altLang="en-US" err="1">
                <a:ea typeface="Malgun Gothic"/>
              </a:rPr>
              <a:t>in</a:t>
            </a:r>
            <a:r>
              <a:rPr lang="ko-KR" altLang="en-US">
                <a:ea typeface="Malgun Gothic"/>
              </a:rPr>
              <a:t> tresos.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.c, .</a:t>
            </a:r>
            <a:r>
              <a:rPr lang="ko-KR" altLang="en-US" dirty="0" err="1">
                <a:ea typeface="Malgun Gothic"/>
              </a:rPr>
              <a:t>h</a:t>
            </a:r>
            <a:r>
              <a:rPr lang="ko-KR" altLang="en-US" dirty="0">
                <a:ea typeface="Malgun Gothic"/>
              </a:rPr>
              <a:t> (</a:t>
            </a:r>
            <a:r>
              <a:rPr lang="ko-KR" altLang="en-US" dirty="0" err="1">
                <a:ea typeface="Malgun Gothic"/>
              </a:rPr>
              <a:t>source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in</a:t>
            </a:r>
            <a:r>
              <a:rPr lang="ko-KR" altLang="en-US" dirty="0">
                <a:ea typeface="Malgun Gothic"/>
              </a:rPr>
              <a:t> BSW) &lt;-&gt; </a:t>
            </a:r>
            <a:r>
              <a:rPr lang="ko-KR" altLang="en-US" dirty="0" err="1">
                <a:ea typeface="Malgun Gothic"/>
              </a:rPr>
              <a:t>arxml</a:t>
            </a:r>
            <a:r>
              <a:rPr lang="ko-KR" altLang="en-US" dirty="0">
                <a:ea typeface="Malgun Gothic"/>
              </a:rPr>
              <a:t> &lt;-&gt; .</a:t>
            </a:r>
            <a:r>
              <a:rPr lang="ko-KR" altLang="en-US" dirty="0" err="1">
                <a:ea typeface="Malgun Gothic"/>
              </a:rPr>
              <a:t>xdm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file</a:t>
            </a:r>
            <a:r>
              <a:rPr lang="ko-KR" altLang="en-US" dirty="0">
                <a:ea typeface="Malgun Gothic"/>
              </a:rPr>
              <a:t> &lt;-&gt; .c , .</a:t>
            </a:r>
            <a:r>
              <a:rPr lang="ko-KR" altLang="en-US" dirty="0" err="1">
                <a:ea typeface="Malgun Gothic"/>
              </a:rPr>
              <a:t>h</a:t>
            </a:r>
            <a:r>
              <a:rPr lang="ko-KR" altLang="en-US" dirty="0">
                <a:ea typeface="Malgun Gothic"/>
              </a:rPr>
              <a:t> (</a:t>
            </a:r>
            <a:r>
              <a:rPr lang="ko-KR" altLang="en-US" dirty="0" err="1">
                <a:ea typeface="Malgun Gothic"/>
              </a:rPr>
              <a:t>source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code</a:t>
            </a:r>
            <a:r>
              <a:rPr lang="ko-KR" altLang="en-US" dirty="0">
                <a:ea typeface="Malgun Gothic"/>
              </a:rPr>
              <a:t>)</a:t>
            </a:r>
          </a:p>
          <a:p>
            <a:pPr marL="0" indent="0">
              <a:buNone/>
            </a:pP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Sender</a:t>
            </a:r>
            <a:r>
              <a:rPr lang="ko-KR" altLang="en-US" dirty="0">
                <a:ea typeface="Malgun Gothic"/>
              </a:rPr>
              <a:t> – </a:t>
            </a:r>
            <a:r>
              <a:rPr lang="ko-KR" altLang="en-US" dirty="0" err="1">
                <a:ea typeface="Malgun Gothic"/>
              </a:rPr>
              <a:t>Receiver</a:t>
            </a:r>
            <a:r>
              <a:rPr lang="ko-KR" altLang="en-US" dirty="0">
                <a:ea typeface="Malgun Gothic"/>
              </a:rPr>
              <a:t> (1 </a:t>
            </a:r>
            <a:r>
              <a:rPr lang="ko-KR" altLang="en-US" dirty="0" err="1">
                <a:ea typeface="Malgun Gothic"/>
              </a:rPr>
              <a:t>way</a:t>
            </a:r>
            <a:r>
              <a:rPr lang="ko-KR" altLang="en-US" dirty="0">
                <a:ea typeface="Malgun Gothic"/>
              </a:rPr>
              <a:t>) / Server – </a:t>
            </a:r>
            <a:r>
              <a:rPr lang="ko-KR" altLang="en-US" dirty="0" err="1">
                <a:ea typeface="Malgun Gothic"/>
              </a:rPr>
              <a:t>Client</a:t>
            </a:r>
            <a:r>
              <a:rPr lang="ko-KR" altLang="en-US" dirty="0">
                <a:ea typeface="Malgun Gothic"/>
              </a:rPr>
              <a:t> (2 </a:t>
            </a:r>
            <a:r>
              <a:rPr lang="ko-KR" altLang="en-US" dirty="0" err="1">
                <a:ea typeface="Malgun Gothic"/>
              </a:rPr>
              <a:t>ways</a:t>
            </a:r>
            <a:r>
              <a:rPr lang="ko-KR" altLang="en-US" dirty="0">
                <a:ea typeface="Malgun Gothic"/>
              </a:rPr>
              <a:t>)</a:t>
            </a:r>
          </a:p>
          <a:p>
            <a:pPr marL="0" indent="0">
              <a:buNone/>
            </a:pP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>
                <a:ea typeface="Malgun Gothic"/>
              </a:rPr>
              <a:t>2 </a:t>
            </a:r>
            <a:r>
              <a:rPr lang="ko-KR" altLang="en-US" dirty="0" err="1">
                <a:ea typeface="Malgun Gothic"/>
              </a:rPr>
              <a:t>Port</a:t>
            </a:r>
            <a:r>
              <a:rPr lang="ko-KR" altLang="en-US">
                <a:ea typeface="Malgun Gothic"/>
              </a:rPr>
              <a:t> = 4 Interface</a:t>
            </a:r>
            <a:endParaRPr lang="ko-KR" altLang="en-US" dirty="0">
              <a:ea typeface="Malgun Gothic"/>
            </a:endParaRPr>
          </a:p>
          <a:p>
            <a:pPr marL="0" indent="0">
              <a:buNone/>
            </a:pPr>
            <a:r>
              <a:rPr lang="ko-KR" altLang="en-US" dirty="0" err="1">
                <a:ea typeface="Malgun Gothic"/>
              </a:rPr>
              <a:t>Interface</a:t>
            </a:r>
            <a:r>
              <a:rPr lang="ko-KR" altLang="en-US" dirty="0">
                <a:ea typeface="Malgun Gothic"/>
              </a:rPr>
              <a:t> (</a:t>
            </a:r>
            <a:r>
              <a:rPr lang="ko-KR" altLang="en-US" dirty="0" err="1">
                <a:ea typeface="Malgun Gothic"/>
              </a:rPr>
              <a:t>In</a:t>
            </a:r>
            <a:r>
              <a:rPr lang="ko-KR" altLang="en-US" dirty="0">
                <a:ea typeface="Malgun Gothic"/>
              </a:rPr>
              <a:t> </a:t>
            </a:r>
            <a:r>
              <a:rPr lang="ko-KR" altLang="en-US" dirty="0" err="1">
                <a:ea typeface="Malgun Gothic"/>
              </a:rPr>
              <a:t>port</a:t>
            </a:r>
            <a:r>
              <a:rPr lang="ko-KR" altLang="en-US">
                <a:ea typeface="Malgun Gothic"/>
              </a:rPr>
              <a:t>, input, output)</a:t>
            </a:r>
            <a:endParaRPr lang="ko-KR" altLang="en-US" dirty="0">
              <a:ea typeface="Malgun Gothic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9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29DB0-C493-4ACA-6C64-0C3659A4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771E-485F-4654-A33D-82FCAD91EA14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B8CE6-0AEC-4F6B-29BB-8403FA88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C4AEB-312B-BA2E-1540-868D0B7E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22</a:t>
            </a:fld>
            <a:endParaRPr lang="en-US" dirty="0"/>
          </a:p>
        </p:txBody>
      </p:sp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6D53501-891A-2644-8C5C-99621A40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9912"/>
            <a:ext cx="12192000" cy="163497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D921C60-A260-6198-D800-4A26F1D6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Test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6888CC-31AF-C40A-EB5B-8369C704DF95}"/>
              </a:ext>
            </a:extLst>
          </p:cNvPr>
          <p:cNvSpPr/>
          <p:nvPr/>
        </p:nvSpPr>
        <p:spPr>
          <a:xfrm>
            <a:off x="3495242" y="914181"/>
            <a:ext cx="1066800" cy="10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2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ED372-586A-A9DC-B909-21E0936B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E9F1-86A0-4D92-8E48-4C3BE6B59D0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26A8A-C98E-AA52-BC7E-1B652D9F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D01A3-35A7-B855-0960-B152593D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23</a:t>
            </a:fld>
            <a:endParaRPr lang="en-US" dirty="0"/>
          </a:p>
        </p:txBody>
      </p:sp>
      <p:pic>
        <p:nvPicPr>
          <p:cNvPr id="7" name="그림 6" descr="전자제품, 회로 구성요소, 전자 공학, 패시브 회로 부품이(가) 표시된 사진&#10;&#10;자동 생성된 설명">
            <a:extLst>
              <a:ext uri="{FF2B5EF4-FFF2-40B4-BE49-F238E27FC236}">
                <a16:creationId xmlns:a16="http://schemas.microsoft.com/office/drawing/2014/main" id="{305EA00A-5318-C7FA-B96B-4D017D7F7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" y="-560"/>
            <a:ext cx="6200775" cy="2914650"/>
          </a:xfrm>
          <a:prstGeom prst="rect">
            <a:avLst/>
          </a:prstGeom>
        </p:spPr>
      </p:pic>
      <p:pic>
        <p:nvPicPr>
          <p:cNvPr id="8" name="그림 7" descr="전자제품, 회로 구성요소, 전자 공학, 전자 부품이(가) 표시된 사진&#10;&#10;자동 생성된 설명">
            <a:extLst>
              <a:ext uri="{FF2B5EF4-FFF2-40B4-BE49-F238E27FC236}">
                <a16:creationId xmlns:a16="http://schemas.microsoft.com/office/drawing/2014/main" id="{CBDD2B7E-26BB-ADB2-94DA-F3F6837A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" t="-380" r="25677" b="-416"/>
          <a:stretch/>
        </p:blipFill>
        <p:spPr>
          <a:xfrm>
            <a:off x="4186" y="2915000"/>
            <a:ext cx="6205108" cy="3629080"/>
          </a:xfrm>
          <a:prstGeom prst="rect">
            <a:avLst/>
          </a:prstGeom>
        </p:spPr>
      </p:pic>
      <p:pic>
        <p:nvPicPr>
          <p:cNvPr id="9" name="그림 8" descr="전자제품, 전자 공학, 회로 구성요소, 회로이(가) 표시된 사진&#10;&#10;자동 생성된 설명">
            <a:extLst>
              <a:ext uri="{FF2B5EF4-FFF2-40B4-BE49-F238E27FC236}">
                <a16:creationId xmlns:a16="http://schemas.microsoft.com/office/drawing/2014/main" id="{5E121C50-D312-7B6F-AED4-59D905A05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059" y="1980921"/>
            <a:ext cx="5983941" cy="254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7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 err="1"/>
              <a:t>V-module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7313"/>
            <a:ext cx="7124700" cy="4434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dirty="0">
                <a:ea typeface="+mn-lt"/>
                <a:cs typeface="+mn-lt"/>
              </a:rPr>
              <a:t>The </a:t>
            </a:r>
            <a:r>
              <a:rPr lang="ko-KR" dirty="0" err="1">
                <a:ea typeface="+mn-lt"/>
                <a:cs typeface="+mn-lt"/>
              </a:rPr>
              <a:t>V-Model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software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development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life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cycle</a:t>
            </a:r>
            <a:r>
              <a:rPr lang="ko-KR" dirty="0">
                <a:ea typeface="+mn-lt"/>
                <a:cs typeface="+mn-lt"/>
              </a:rPr>
              <a:t> (SDLC) </a:t>
            </a:r>
            <a:r>
              <a:rPr lang="ko-KR" dirty="0" err="1">
                <a:ea typeface="+mn-lt"/>
                <a:cs typeface="+mn-lt"/>
              </a:rPr>
              <a:t>model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that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provides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systematic</a:t>
            </a:r>
            <a:r>
              <a:rPr lang="ko-KR" dirty="0">
                <a:ea typeface="+mn-lt"/>
                <a:cs typeface="+mn-lt"/>
              </a:rPr>
              <a:t> and </a:t>
            </a:r>
            <a:r>
              <a:rPr lang="ko-KR" dirty="0" err="1">
                <a:ea typeface="+mn-lt"/>
                <a:cs typeface="+mn-lt"/>
              </a:rPr>
              <a:t>visual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representation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software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development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process</a:t>
            </a:r>
            <a:r>
              <a:rPr lang="ko-KR" dirty="0">
                <a:ea typeface="+mn-lt"/>
                <a:cs typeface="+mn-lt"/>
              </a:rPr>
              <a:t>. </a:t>
            </a:r>
            <a:r>
              <a:rPr lang="ko-KR" dirty="0" err="1">
                <a:ea typeface="+mn-lt"/>
                <a:cs typeface="+mn-lt"/>
              </a:rPr>
              <a:t>It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based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on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idea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a</a:t>
            </a:r>
            <a:r>
              <a:rPr lang="ko-KR" dirty="0">
                <a:ea typeface="+mn-lt"/>
                <a:cs typeface="+mn-lt"/>
              </a:rPr>
              <a:t> “</a:t>
            </a:r>
            <a:r>
              <a:rPr lang="ko-KR" dirty="0" err="1">
                <a:ea typeface="+mn-lt"/>
                <a:cs typeface="+mn-lt"/>
              </a:rPr>
              <a:t>V</a:t>
            </a:r>
            <a:r>
              <a:rPr lang="ko-KR" dirty="0">
                <a:ea typeface="+mn-lt"/>
                <a:cs typeface="+mn-lt"/>
              </a:rPr>
              <a:t>” </a:t>
            </a:r>
            <a:r>
              <a:rPr lang="ko-KR" dirty="0" err="1">
                <a:ea typeface="+mn-lt"/>
                <a:cs typeface="+mn-lt"/>
              </a:rPr>
              <a:t>shape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with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two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legs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“</a:t>
            </a:r>
            <a:r>
              <a:rPr lang="ko-KR" dirty="0" err="1">
                <a:ea typeface="+mn-lt"/>
                <a:cs typeface="+mn-lt"/>
              </a:rPr>
              <a:t>V</a:t>
            </a:r>
            <a:r>
              <a:rPr lang="ko-KR" dirty="0">
                <a:ea typeface="+mn-lt"/>
                <a:cs typeface="+mn-lt"/>
              </a:rPr>
              <a:t>” </a:t>
            </a:r>
            <a:r>
              <a:rPr lang="ko-KR" dirty="0" err="1">
                <a:ea typeface="+mn-lt"/>
                <a:cs typeface="+mn-lt"/>
              </a:rPr>
              <a:t>representing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progression</a:t>
            </a:r>
            <a:r>
              <a:rPr lang="ko-KR" dirty="0">
                <a:ea typeface="+mn-lt"/>
                <a:cs typeface="+mn-lt"/>
              </a:rPr>
              <a:t> of </a:t>
            </a:r>
            <a:r>
              <a:rPr lang="ko-KR" dirty="0" err="1">
                <a:ea typeface="+mn-lt"/>
                <a:cs typeface="+mn-lt"/>
              </a:rPr>
              <a:t>the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software development process </a:t>
            </a:r>
            <a:r>
              <a:rPr lang="ko-KR" dirty="0" err="1">
                <a:ea typeface="+mn-lt"/>
                <a:cs typeface="+mn-lt"/>
              </a:rPr>
              <a:t>from</a:t>
            </a:r>
            <a:r>
              <a:rPr lang="ko-KR" dirty="0">
                <a:ea typeface="+mn-lt"/>
                <a:cs typeface="+mn-lt"/>
              </a:rPr>
              <a:t> </a:t>
            </a:r>
            <a:r>
              <a:rPr lang="en-US" altLang="ko-KR" dirty="0">
                <a:ea typeface="+mn-lt"/>
                <a:cs typeface="+mn-lt"/>
              </a:rPr>
              <a:t>requirements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gathering </a:t>
            </a:r>
            <a:r>
              <a:rPr lang="ko-KR" dirty="0">
                <a:ea typeface="+mn-lt"/>
                <a:cs typeface="+mn-lt"/>
              </a:rPr>
              <a:t>and </a:t>
            </a:r>
            <a:r>
              <a:rPr lang="ko-KR" dirty="0" err="1">
                <a:ea typeface="+mn-lt"/>
                <a:cs typeface="+mn-lt"/>
              </a:rPr>
              <a:t>analysis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to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design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implementation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testing</a:t>
            </a:r>
            <a:r>
              <a:rPr lang="en-US" altLang="ko-KR" dirty="0">
                <a:ea typeface="+mn-lt"/>
                <a:cs typeface="+mn-lt"/>
              </a:rPr>
              <a:t>.</a:t>
            </a:r>
            <a:endParaRPr lang="ko-KR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F5285D5-C00C-38D5-885A-BF96A9BD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75" y="1492250"/>
            <a:ext cx="34734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 err="1"/>
              <a:t>Requirement</a:t>
            </a:r>
            <a:r>
              <a:rPr lang="ko-KR" altLang="en-US" dirty="0"/>
              <a:t> </a:t>
            </a:r>
            <a:r>
              <a:rPr lang="ko-KR" altLang="en-US" dirty="0" err="1"/>
              <a:t>Analysis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7313"/>
            <a:ext cx="9141758" cy="4434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BRS: Business requirement specification</a:t>
            </a:r>
          </a:p>
          <a:p>
            <a:pPr marL="0" indent="0">
              <a:buNone/>
            </a:pPr>
            <a:r>
              <a:rPr lang="en-US" altLang="ko-KR" dirty="0"/>
              <a:t>SRS: Software requirement specification</a:t>
            </a:r>
            <a:endParaRPr lang="en-US" sz="1500" dirty="0">
              <a:solidFill>
                <a:srgbClr val="202124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altLang="ko-KR" dirty="0"/>
              <a:t>Requirement: Customer's need.</a:t>
            </a:r>
            <a:br>
              <a:rPr lang="en-US" altLang="ko-KR" dirty="0"/>
            </a:br>
            <a:r>
              <a:rPr lang="en-US" altLang="ko-KR" dirty="0"/>
              <a:t>Code</a:t>
            </a:r>
          </a:p>
          <a:p>
            <a:pPr marL="0" indent="0">
              <a:buNone/>
            </a:pPr>
            <a:r>
              <a:rPr lang="en-US" altLang="ko-KR" dirty="0"/>
              <a:t>Unit testing: check that each codes work well.</a:t>
            </a:r>
          </a:p>
          <a:p>
            <a:pPr marL="0" indent="0">
              <a:buNone/>
            </a:pPr>
            <a:r>
              <a:rPr lang="en-US" altLang="ko-KR" dirty="0"/>
              <a:t>Integration test: combine unit and check it </a:t>
            </a:r>
            <a:r>
              <a:rPr lang="en-US" altLang="ko-KR" dirty="0" err="1"/>
              <a:t>cobining</a:t>
            </a:r>
            <a:r>
              <a:rPr lang="en-US" altLang="ko-KR" dirty="0"/>
              <a:t> code works well.</a:t>
            </a:r>
          </a:p>
          <a:p>
            <a:pPr marL="0" indent="0">
              <a:buNone/>
            </a:pPr>
            <a:r>
              <a:rPr lang="en-US" altLang="ko-KR" dirty="0"/>
              <a:t>System test: ex) Real Steering check.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7313"/>
            <a:ext cx="9141758" cy="4434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407581E-17BA-82EF-2C3B-F56066DD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01"/>
            <a:ext cx="12204699" cy="604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1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72210-3290-B0BE-5DB3-4A84ABA0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5317-D43C-4F74-8AA8-C22D9E0F679A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201DF-0C92-05CC-DC59-326A23D0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8B29A-375B-B10D-0322-1F749F02C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36BFA3F-AA0E-D023-C7FA-BE5A26513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6" y="112655"/>
            <a:ext cx="4210050" cy="1066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1E78B8-21D3-3CEC-0224-688463C3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4" y="1885095"/>
            <a:ext cx="4800600" cy="323850"/>
          </a:xfrm>
          <a:prstGeom prst="rect">
            <a:avLst/>
          </a:prstGeom>
        </p:spPr>
      </p:pic>
      <p:pic>
        <p:nvPicPr>
          <p:cNvPr id="9" name="그림 8" descr="텍스트, 폰트, 그린, 매트이(가) 표시된 사진&#10;&#10;자동 생성된 설명">
            <a:extLst>
              <a:ext uri="{FF2B5EF4-FFF2-40B4-BE49-F238E27FC236}">
                <a16:creationId xmlns:a16="http://schemas.microsoft.com/office/drawing/2014/main" id="{49A687D9-30AB-4D82-54BF-6B478B50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33" y="4220042"/>
            <a:ext cx="1571625" cy="803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3BBF5D-498B-8F72-CB03-A6357F882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3156" y="151732"/>
            <a:ext cx="1587834" cy="6844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D45FBE-E046-2C08-E5F3-540A739586BB}"/>
              </a:ext>
            </a:extLst>
          </p:cNvPr>
          <p:cNvSpPr/>
          <p:nvPr/>
        </p:nvSpPr>
        <p:spPr>
          <a:xfrm>
            <a:off x="2372344" y="4120815"/>
            <a:ext cx="1981869" cy="9518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ko-KR" altLang="en-US" err="1">
                <a:solidFill>
                  <a:schemeClr val="tx1"/>
                </a:solidFill>
              </a:rPr>
              <a:t>DIO.h</a:t>
            </a:r>
            <a:endParaRPr lang="ko-KR" altLang="en-US">
              <a:solidFill>
                <a:schemeClr val="tx1"/>
              </a:solidFill>
            </a:endParaRPr>
          </a:p>
          <a:p>
            <a:r>
              <a:rPr lang="ko-KR" altLang="en-US" err="1">
                <a:solidFill>
                  <a:schemeClr val="tx1"/>
                </a:solidFill>
              </a:rPr>
              <a:t>PORT.h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9C75AC-3233-1B6F-316C-61DBA7718F07}"/>
              </a:ext>
            </a:extLst>
          </p:cNvPr>
          <p:cNvSpPr/>
          <p:nvPr/>
        </p:nvSpPr>
        <p:spPr>
          <a:xfrm>
            <a:off x="5848290" y="910348"/>
            <a:ext cx="2681706" cy="21075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af-ZA" dirty="0">
                <a:solidFill>
                  <a:schemeClr val="tx1"/>
                </a:solidFill>
              </a:rPr>
              <a:t>DIO </a:t>
            </a:r>
            <a:r>
              <a:rPr lang="af-ZA" dirty="0" err="1">
                <a:solidFill>
                  <a:schemeClr val="tx1"/>
                </a:solidFill>
              </a:rPr>
              <a:t>Driver</a:t>
            </a:r>
            <a:endParaRPr lang="af-ZA" dirty="0">
              <a:solidFill>
                <a:schemeClr val="tx1"/>
              </a:solidFill>
            </a:endParaRPr>
          </a:p>
          <a:p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Dio_ReadChannel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Dio_WriteChannel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Dio_ReadPort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Dio_WritePort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Dio_GetVersionInfoF</a:t>
            </a:r>
            <a:endParaRPr lang="af-ZA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A6ADA8-A58D-290B-8B34-29F06743ABFF}"/>
              </a:ext>
            </a:extLst>
          </p:cNvPr>
          <p:cNvSpPr/>
          <p:nvPr/>
        </p:nvSpPr>
        <p:spPr>
          <a:xfrm>
            <a:off x="8655658" y="910348"/>
            <a:ext cx="3149599" cy="21075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af-ZA" dirty="0">
                <a:solidFill>
                  <a:schemeClr val="tx1"/>
                </a:solidFill>
              </a:rPr>
              <a:t>Port Driver</a:t>
            </a:r>
            <a:endParaRPr lang="af-ZA" altLang="ko-KR" dirty="0">
              <a:solidFill>
                <a:schemeClr val="tx1"/>
              </a:solidFill>
            </a:endParaRPr>
          </a:p>
          <a:p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Port_Init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Port_SetPinDirection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Port_RefreshPortDirection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Port_GetVersionInfo</a:t>
            </a:r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Port_SetPinMode</a:t>
            </a:r>
            <a:endParaRPr lang="af-ZA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882623B-A4CA-F386-84BE-1A3699B3827D}"/>
              </a:ext>
            </a:extLst>
          </p:cNvPr>
          <p:cNvCxnSpPr/>
          <p:nvPr/>
        </p:nvCxnSpPr>
        <p:spPr>
          <a:xfrm flipH="1">
            <a:off x="2333935" y="1174091"/>
            <a:ext cx="850" cy="70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BF8382-2B9A-D70C-B14E-8A79EEB5240A}"/>
              </a:ext>
            </a:extLst>
          </p:cNvPr>
          <p:cNvCxnSpPr>
            <a:cxnSpLocks/>
          </p:cNvCxnSpPr>
          <p:nvPr/>
        </p:nvCxnSpPr>
        <p:spPr>
          <a:xfrm flipH="1">
            <a:off x="1527111" y="2205032"/>
            <a:ext cx="23260" cy="2013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68BC4F-8E2A-813C-E67E-001723E0ABAC}"/>
              </a:ext>
            </a:extLst>
          </p:cNvPr>
          <p:cNvCxnSpPr>
            <a:cxnSpLocks/>
          </p:cNvCxnSpPr>
          <p:nvPr/>
        </p:nvCxnSpPr>
        <p:spPr>
          <a:xfrm>
            <a:off x="5294317" y="505865"/>
            <a:ext cx="2251532" cy="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573F7CD-684E-020A-7870-286375037B74}"/>
              </a:ext>
            </a:extLst>
          </p:cNvPr>
          <p:cNvCxnSpPr/>
          <p:nvPr/>
        </p:nvCxnSpPr>
        <p:spPr>
          <a:xfrm flipH="1">
            <a:off x="4486107" y="503657"/>
            <a:ext cx="1625600" cy="42698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59A0C8-1D5B-E655-B6B4-8AD7ED53D73A}"/>
              </a:ext>
            </a:extLst>
          </p:cNvPr>
          <p:cNvSpPr/>
          <p:nvPr/>
        </p:nvSpPr>
        <p:spPr>
          <a:xfrm>
            <a:off x="2226889" y="2335422"/>
            <a:ext cx="2815389" cy="4831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af-ZA" dirty="0">
              <a:solidFill>
                <a:schemeClr val="tx1"/>
              </a:solidFill>
            </a:endParaRPr>
          </a:p>
          <a:p>
            <a:r>
              <a:rPr lang="af-ZA" dirty="0" err="1">
                <a:solidFill>
                  <a:schemeClr val="tx1"/>
                </a:solidFill>
              </a:rPr>
              <a:t>Connect</a:t>
            </a:r>
            <a:r>
              <a:rPr lang="af-ZA" dirty="0">
                <a:solidFill>
                  <a:schemeClr val="tx1"/>
                </a:solidFill>
              </a:rPr>
              <a:t> </a:t>
            </a:r>
            <a:r>
              <a:rPr lang="af-ZA" dirty="0" err="1">
                <a:solidFill>
                  <a:schemeClr val="tx1"/>
                </a:solidFill>
              </a:rPr>
              <a:t>Application</a:t>
            </a:r>
            <a:r>
              <a:rPr lang="af-ZA" dirty="0">
                <a:solidFill>
                  <a:schemeClr val="tx1"/>
                </a:solidFill>
              </a:rPr>
              <a:t>, BSW</a:t>
            </a:r>
          </a:p>
          <a:p>
            <a:endParaRPr lang="af-ZA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27FBF-5247-81A2-2FFD-A6649D0204F2}"/>
              </a:ext>
            </a:extLst>
          </p:cNvPr>
          <p:cNvSpPr txBox="1"/>
          <p:nvPr/>
        </p:nvSpPr>
        <p:spPr>
          <a:xfrm>
            <a:off x="5432754" y="3210881"/>
            <a:ext cx="662899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dirty="0" err="1">
                <a:ea typeface="+mn-lt"/>
                <a:cs typeface="+mn-lt"/>
              </a:rPr>
              <a:t>Dio_ReadChannel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Dio.h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Returns</a:t>
            </a:r>
            <a:r>
              <a:rPr lang="ko-KR" sz="1600" dirty="0">
                <a:ea typeface="+mn-lt"/>
                <a:cs typeface="+mn-lt"/>
              </a:rPr>
              <a:t> the value of the specified DIO channel.</a:t>
            </a:r>
          </a:p>
          <a:p>
            <a:r>
              <a:rPr lang="ko-KR" sz="1600" err="1">
                <a:ea typeface="+mn-lt"/>
                <a:cs typeface="+mn-lt"/>
              </a:rPr>
              <a:t>Dio_ReadChannelGroup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Dio.h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This Service reads a subset of the adjoining bits of a port.</a:t>
            </a:r>
          </a:p>
          <a:p>
            <a:r>
              <a:rPr lang="ko-KR" sz="1600" err="1">
                <a:ea typeface="+mn-lt"/>
                <a:cs typeface="+mn-lt"/>
              </a:rPr>
              <a:t>Dio_ReadPort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Dio.h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Returns the level of all channels of that port.</a:t>
            </a:r>
          </a:p>
          <a:p>
            <a:r>
              <a:rPr lang="ko-KR" sz="1600" err="1">
                <a:ea typeface="+mn-lt"/>
                <a:cs typeface="+mn-lt"/>
              </a:rPr>
              <a:t>Dio_WriteChannel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Dio.h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Service </a:t>
            </a:r>
            <a:r>
              <a:rPr lang="ko-KR" sz="1600" err="1">
                <a:ea typeface="+mn-lt"/>
                <a:cs typeface="+mn-lt"/>
              </a:rPr>
              <a:t>to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set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a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level</a:t>
            </a:r>
            <a:r>
              <a:rPr lang="ko-KR" sz="1600" dirty="0">
                <a:ea typeface="+mn-lt"/>
                <a:cs typeface="+mn-lt"/>
              </a:rPr>
              <a:t> of </a:t>
            </a:r>
            <a:r>
              <a:rPr lang="ko-KR" sz="1600" err="1">
                <a:ea typeface="+mn-lt"/>
                <a:cs typeface="+mn-lt"/>
              </a:rPr>
              <a:t>a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channel</a:t>
            </a:r>
            <a:r>
              <a:rPr lang="ko-KR" sz="1600" dirty="0">
                <a:ea typeface="+mn-lt"/>
                <a:cs typeface="+mn-lt"/>
              </a:rPr>
              <a:t>.</a:t>
            </a:r>
          </a:p>
          <a:p>
            <a:r>
              <a:rPr lang="ko-KR" sz="1600" err="1">
                <a:ea typeface="+mn-lt"/>
                <a:cs typeface="+mn-lt"/>
              </a:rPr>
              <a:t>Dio_WriteChannelGroup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Dio.h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Service </a:t>
            </a:r>
            <a:r>
              <a:rPr lang="ko-KR" sz="1600" err="1">
                <a:ea typeface="+mn-lt"/>
                <a:cs typeface="+mn-lt"/>
              </a:rPr>
              <a:t>to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set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a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subset</a:t>
            </a:r>
            <a:r>
              <a:rPr lang="ko-KR" sz="1600" dirty="0">
                <a:ea typeface="+mn-lt"/>
                <a:cs typeface="+mn-lt"/>
              </a:rPr>
              <a:t> of </a:t>
            </a:r>
            <a:r>
              <a:rPr lang="ko-KR" sz="1600" err="1">
                <a:ea typeface="+mn-lt"/>
                <a:cs typeface="+mn-lt"/>
              </a:rPr>
              <a:t>the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adjoining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bits</a:t>
            </a:r>
            <a:r>
              <a:rPr lang="ko-KR" sz="1600" dirty="0">
                <a:ea typeface="+mn-lt"/>
                <a:cs typeface="+mn-lt"/>
              </a:rPr>
              <a:t> of </a:t>
            </a:r>
            <a:r>
              <a:rPr lang="ko-KR" sz="1600" err="1">
                <a:ea typeface="+mn-lt"/>
                <a:cs typeface="+mn-lt"/>
              </a:rPr>
              <a:t>a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port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to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a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specified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level</a:t>
            </a:r>
            <a:r>
              <a:rPr lang="ko-KR" sz="1600" dirty="0">
                <a:ea typeface="+mn-lt"/>
                <a:cs typeface="+mn-lt"/>
              </a:rPr>
              <a:t>.</a:t>
            </a:r>
          </a:p>
          <a:p>
            <a:r>
              <a:rPr lang="ko-KR" sz="1600" err="1">
                <a:ea typeface="+mn-lt"/>
                <a:cs typeface="+mn-lt"/>
              </a:rPr>
              <a:t>Dio_WritePort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Dio.h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en-US" altLang="ko-KR" sz="1600" dirty="0">
                <a:ea typeface="+mn-lt"/>
                <a:cs typeface="+mn-lt"/>
              </a:rPr>
              <a:t>|</a:t>
            </a:r>
            <a:r>
              <a:rPr lang="ko-KR" sz="1600" dirty="0">
                <a:ea typeface="+mn-lt"/>
                <a:cs typeface="+mn-lt"/>
              </a:rPr>
              <a:t> Service </a:t>
            </a:r>
            <a:r>
              <a:rPr lang="ko-KR" sz="1600" err="1">
                <a:ea typeface="+mn-lt"/>
                <a:cs typeface="+mn-lt"/>
              </a:rPr>
              <a:t>to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set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a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value</a:t>
            </a:r>
            <a:r>
              <a:rPr lang="ko-KR" sz="1600" dirty="0">
                <a:ea typeface="+mn-lt"/>
                <a:cs typeface="+mn-lt"/>
              </a:rPr>
              <a:t> of </a:t>
            </a:r>
            <a:r>
              <a:rPr lang="ko-KR" sz="1600" err="1">
                <a:ea typeface="+mn-lt"/>
                <a:cs typeface="+mn-lt"/>
              </a:rPr>
              <a:t>the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port</a:t>
            </a:r>
            <a:r>
              <a:rPr lang="ko-KR" sz="1600" dirty="0">
                <a:ea typeface="+mn-lt"/>
                <a:cs typeface="+mn-lt"/>
              </a:rPr>
              <a:t>.</a:t>
            </a:r>
          </a:p>
          <a:p>
            <a:endParaRPr lang="ko-KR" altLang="en-US" sz="1600" dirty="0"/>
          </a:p>
          <a:p>
            <a:r>
              <a:rPr lang="ko-KR" sz="1600" err="1">
                <a:ea typeface="+mn-lt"/>
                <a:cs typeface="+mn-lt"/>
              </a:rPr>
              <a:t>Port_Refresh-PortDirection</a:t>
            </a:r>
            <a:r>
              <a:rPr lang="ko-KR" sz="1600" dirty="0">
                <a:ea typeface="+mn-lt"/>
                <a:cs typeface="+mn-lt"/>
              </a:rPr>
              <a:t> | </a:t>
            </a:r>
            <a:r>
              <a:rPr lang="ko-KR" sz="1600" err="1">
                <a:ea typeface="+mn-lt"/>
                <a:cs typeface="+mn-lt"/>
              </a:rPr>
              <a:t>Port.h</a:t>
            </a:r>
            <a:r>
              <a:rPr lang="ko-KR" sz="1600" dirty="0">
                <a:ea typeface="+mn-lt"/>
                <a:cs typeface="+mn-lt"/>
              </a:rPr>
              <a:t> | </a:t>
            </a:r>
            <a:r>
              <a:rPr lang="ko-KR" sz="1600" err="1">
                <a:ea typeface="+mn-lt"/>
                <a:cs typeface="+mn-lt"/>
              </a:rPr>
              <a:t>Refreshes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port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direction</a:t>
            </a:r>
            <a:r>
              <a:rPr lang="ko-KR" sz="1600" dirty="0">
                <a:ea typeface="+mn-lt"/>
                <a:cs typeface="+mn-lt"/>
              </a:rPr>
              <a:t>.</a:t>
            </a:r>
          </a:p>
          <a:p>
            <a:r>
              <a:rPr lang="ko-KR" sz="1600" dirty="0" err="1">
                <a:ea typeface="+mn-lt"/>
                <a:cs typeface="+mn-lt"/>
              </a:rPr>
              <a:t>Port_SetPinDirection</a:t>
            </a:r>
            <a:r>
              <a:rPr lang="ko-KR" sz="1600" dirty="0">
                <a:ea typeface="+mn-lt"/>
                <a:cs typeface="+mn-lt"/>
              </a:rPr>
              <a:t> | </a:t>
            </a:r>
            <a:r>
              <a:rPr lang="ko-KR" sz="1600" dirty="0" err="1">
                <a:ea typeface="+mn-lt"/>
                <a:cs typeface="+mn-lt"/>
              </a:rPr>
              <a:t>Port.h</a:t>
            </a:r>
            <a:r>
              <a:rPr lang="ko-KR" sz="1600" dirty="0">
                <a:ea typeface="+mn-lt"/>
                <a:cs typeface="+mn-lt"/>
              </a:rPr>
              <a:t> |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Sets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the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port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pin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direction</a:t>
            </a:r>
            <a:endParaRPr lang="ko-KR" sz="1600" dirty="0">
              <a:ea typeface="+mn-lt"/>
              <a:cs typeface="+mn-lt"/>
            </a:endParaRPr>
          </a:p>
          <a:p>
            <a:r>
              <a:rPr lang="ko-KR" sz="1600" dirty="0" err="1">
                <a:ea typeface="+mn-lt"/>
                <a:cs typeface="+mn-lt"/>
              </a:rPr>
              <a:t>Port_SetPinMode</a:t>
            </a:r>
            <a:r>
              <a:rPr lang="ko-KR" sz="1600" dirty="0">
                <a:ea typeface="+mn-lt"/>
                <a:cs typeface="+mn-lt"/>
              </a:rPr>
              <a:t> | </a:t>
            </a:r>
            <a:r>
              <a:rPr lang="ko-KR" sz="1600" dirty="0" err="1">
                <a:ea typeface="+mn-lt"/>
                <a:cs typeface="+mn-lt"/>
              </a:rPr>
              <a:t>Port.h</a:t>
            </a:r>
            <a:r>
              <a:rPr lang="ko-KR" sz="1600" dirty="0">
                <a:ea typeface="+mn-lt"/>
                <a:cs typeface="+mn-lt"/>
              </a:rPr>
              <a:t> |</a:t>
            </a:r>
            <a:r>
              <a:rPr lang="ko-KR" altLang="en-US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Sets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the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port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pin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mode</a:t>
            </a:r>
            <a:endParaRPr lang="ko-KR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431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 err="1"/>
              <a:t>Component</a:t>
            </a:r>
            <a:r>
              <a:rPr lang="ko-KR" altLang="en-US" dirty="0"/>
              <a:t> </a:t>
            </a:r>
            <a:r>
              <a:rPr lang="ko-KR" altLang="en-US" dirty="0" err="1"/>
              <a:t>design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7313"/>
            <a:ext cx="10505336" cy="4434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Objectives: Describe objective of document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Scope: Describe scope of document  ex) Blinking LED project.</a:t>
            </a:r>
          </a:p>
          <a:p>
            <a:pPr marL="0" indent="0">
              <a:buNone/>
            </a:pPr>
            <a:r>
              <a:rPr lang="en-US" altLang="ko-KR" dirty="0"/>
              <a:t>Terms: explain the word</a:t>
            </a:r>
          </a:p>
          <a:p>
            <a:pPr marL="0" indent="0">
              <a:buNone/>
            </a:pPr>
            <a:r>
              <a:rPr lang="en-US" altLang="ko-KR" dirty="0"/>
              <a:t>Acronyms: ex) MCU - </a:t>
            </a:r>
            <a:r>
              <a:rPr lang="en-US" altLang="ko-KR" dirty="0" err="1"/>
              <a:t>MicroControllerUnit</a:t>
            </a:r>
            <a:endParaRPr lang="en-US" dirty="0" err="1"/>
          </a:p>
          <a:p>
            <a:pPr marL="0" indent="0">
              <a:buNone/>
            </a:pPr>
            <a:r>
              <a:rPr lang="en-US" altLang="ko-KR" dirty="0"/>
              <a:t>Reference: write document where I get information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6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 err="1"/>
              <a:t>Component</a:t>
            </a:r>
            <a:r>
              <a:rPr lang="ko-KR" altLang="en-US" dirty="0"/>
              <a:t> </a:t>
            </a:r>
            <a:r>
              <a:rPr lang="ko-KR" altLang="en-US" dirty="0" err="1"/>
              <a:t>design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7313"/>
            <a:ext cx="10505336" cy="4434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Software function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Logic design - flow chart</a:t>
            </a:r>
          </a:p>
          <a:p>
            <a:pPr marL="0" indent="0">
              <a:buNone/>
            </a:pPr>
            <a:r>
              <a:rPr lang="en-US" altLang="ko-KR" dirty="0"/>
              <a:t>Interface - input, output</a:t>
            </a:r>
          </a:p>
          <a:p>
            <a:pPr marL="0" indent="0">
              <a:buNone/>
            </a:pPr>
            <a:r>
              <a:rPr lang="en-US" altLang="ko-KR" dirty="0"/>
              <a:t>EB </a:t>
            </a:r>
            <a:r>
              <a:rPr lang="en-US" altLang="ko-KR" dirty="0" err="1"/>
              <a:t>tresos</a:t>
            </a:r>
            <a:r>
              <a:rPr lang="en-US" altLang="ko-KR" dirty="0"/>
              <a:t> configuration (screen shot)</a:t>
            </a:r>
          </a:p>
          <a:p>
            <a:pPr marL="0" indent="0">
              <a:buNone/>
            </a:pPr>
            <a:r>
              <a:rPr lang="en-US" altLang="ko-KR" dirty="0"/>
              <a:t>Detail about function (what we use in code)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4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D96F-39EB-114B-DBD5-3553596D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501"/>
            <a:ext cx="10363200" cy="1187570"/>
          </a:xfrm>
        </p:spPr>
        <p:txBody>
          <a:bodyPr/>
          <a:lstStyle/>
          <a:p>
            <a:r>
              <a:rPr lang="ko-KR" altLang="en-US" dirty="0"/>
              <a:t>JTAG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FFE9E-89B1-37D7-6C0F-E1E62F0D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07313"/>
            <a:ext cx="10505336" cy="4434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JTAG? - Joint Test Action Group, debugger.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JTAG 4 pins - TDI, TDO, TCK, TMS</a:t>
            </a:r>
          </a:p>
          <a:p>
            <a:pPr marL="0" indent="0">
              <a:buNone/>
            </a:pPr>
            <a:r>
              <a:rPr lang="en-US" altLang="ko-KR" dirty="0"/>
              <a:t>TDI - Test Data In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TDO – Test Data Out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TCK – Test Clock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ea typeface="+mn-lt"/>
                <a:cs typeface="+mn-lt"/>
              </a:rPr>
              <a:t>TMS - Test Mode Select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</a:rPr>
              <a:t>MCU -&gt; Clock -&gt; Clock setting configuration.</a:t>
            </a:r>
            <a:endParaRPr lang="ko-KR" altLang="en-US">
              <a:latin typeface="Grandview Display"/>
              <a:ea typeface="Malgun Gothic"/>
            </a:endParaRPr>
          </a:p>
          <a:p>
            <a:pPr marL="0" indent="0">
              <a:buNone/>
            </a:pPr>
            <a:r>
              <a:rPr lang="en-US" dirty="0">
                <a:latin typeface="Grandview Display"/>
                <a:ea typeface="Malgun Gothic"/>
              </a:rPr>
              <a:t>PLL – Phase-Locked Loop, control system that generates an output signal</a:t>
            </a:r>
            <a:endParaRPr lang="en-US" dirty="0">
              <a:latin typeface="Grandview Display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F05C86-D7B8-CF9D-F45F-031335A3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105AD-CFEF-417A-A064-CBC3C0D444AC}" type="datetime1">
              <a:t>2025-07-25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69D5F-2765-31E5-9955-7ADA0EDE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A05625-6852-2B61-0927-DFDADA9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807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DashVTI</vt:lpstr>
      <vt:lpstr>SDLC</vt:lpstr>
      <vt:lpstr>Water-fall, Spiral model</vt:lpstr>
      <vt:lpstr>V-module</vt:lpstr>
      <vt:lpstr>Requirement Analysis</vt:lpstr>
      <vt:lpstr>PowerPoint 프레젠테이션</vt:lpstr>
      <vt:lpstr>PowerPoint 프레젠테이션</vt:lpstr>
      <vt:lpstr>Component design</vt:lpstr>
      <vt:lpstr>Component design</vt:lpstr>
      <vt:lpstr>JTAG</vt:lpstr>
      <vt:lpstr>EB Tresos</vt:lpstr>
      <vt:lpstr>EB Tresos</vt:lpstr>
      <vt:lpstr>EB Tresos</vt:lpstr>
      <vt:lpstr>EB Tresos</vt:lpstr>
      <vt:lpstr>EB Tresos</vt:lpstr>
      <vt:lpstr>EB Tresos</vt:lpstr>
      <vt:lpstr>EB Tresos</vt:lpstr>
      <vt:lpstr>EB Tresos</vt:lpstr>
      <vt:lpstr>EB Tresos</vt:lpstr>
      <vt:lpstr>SW-C</vt:lpstr>
      <vt:lpstr>SW-C</vt:lpstr>
      <vt:lpstr>SW-C</vt:lpstr>
      <vt:lpstr>Test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594</cp:revision>
  <dcterms:created xsi:type="dcterms:W3CDTF">2024-07-10T09:26:45Z</dcterms:created>
  <dcterms:modified xsi:type="dcterms:W3CDTF">2025-07-26T04:10:39Z</dcterms:modified>
</cp:coreProperties>
</file>