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6" r:id="rId19"/>
    <p:sldId id="277" r:id="rId20"/>
    <p:sldId id="278" r:id="rId21"/>
    <p:sldId id="279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989" autoAdjust="0"/>
  </p:normalViewPr>
  <p:slideViewPr>
    <p:cSldViewPr snapToGrid="0">
      <p:cViewPr varScale="1">
        <p:scale>
          <a:sx n="97" d="100"/>
          <a:sy n="97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2C58-CA02-4D2A-83E9-4D4D5C0BE3E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F1B0-8D48-4F34-B819-7245FD8B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TERUG OP TOTAAL</a:t>
            </a:r>
          </a:p>
          <a:p>
            <a:r>
              <a:rPr lang="nl-BE" dirty="0" err="1" smtClean="0"/>
              <a:t>Trg</a:t>
            </a:r>
            <a:r>
              <a:rPr lang="nl-BE" dirty="0" smtClean="0"/>
              <a:t> vermelden:</a:t>
            </a:r>
            <a:r>
              <a:rPr lang="nl-BE" baseline="0" dirty="0" smtClean="0"/>
              <a:t> more compiler </a:t>
            </a:r>
            <a:r>
              <a:rPr lang="nl-BE" baseline="0" dirty="0" err="1" smtClean="0"/>
              <a:t>freedom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reduced</a:t>
            </a:r>
            <a:r>
              <a:rPr lang="nl-BE" baseline="0" dirty="0" smtClean="0"/>
              <a:t> overhead)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Vermeld: uiteindelijk ook integer </a:t>
            </a:r>
            <a:r>
              <a:rPr lang="nl-BE" dirty="0" err="1" smtClean="0"/>
              <a:t>ipv</a:t>
            </a:r>
            <a:r>
              <a:rPr lang="nl-BE" baseline="0" dirty="0" smtClean="0"/>
              <a:t> long </a:t>
            </a:r>
            <a:r>
              <a:rPr lang="nl-BE" baseline="0" dirty="0" err="1" smtClean="0"/>
              <a:t>long</a:t>
            </a:r>
            <a:r>
              <a:rPr lang="nl-BE" baseline="0" dirty="0" smtClean="0"/>
              <a:t> gedrag maar maakt geen verschil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979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66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0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1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3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4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9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17/05/2016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89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F739D0-FFF3-4372-9E40-72FC0825D11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17/05/2016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16"/>
            <a:ext cx="9144000" cy="48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C: </a:t>
            </a:r>
            <a:r>
              <a:rPr lang="nl-BE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Debugging:</a:t>
            </a:r>
          </a:p>
          <a:p>
            <a:pPr lvl="1"/>
            <a:r>
              <a:rPr lang="nl-BE" dirty="0" err="1" smtClean="0"/>
              <a:t>Gedit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Visual Studio / </a:t>
            </a:r>
            <a:r>
              <a:rPr lang="nl-BE" dirty="0" err="1" smtClean="0">
                <a:sym typeface="Wingdings" panose="05000000000000000000" pitchFamily="2" charset="2"/>
              </a:rPr>
              <a:t>CodeBlocks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Output </a:t>
            </a:r>
            <a:r>
              <a:rPr lang="nl-BE" dirty="0" err="1" smtClean="0">
                <a:sym typeface="Wingdings" panose="05000000000000000000" pitchFamily="2" charset="2"/>
              </a:rPr>
              <a:t>checked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with</a:t>
            </a:r>
            <a:r>
              <a:rPr lang="nl-BE" dirty="0" smtClean="0">
                <a:sym typeface="Wingdings" panose="05000000000000000000" pitchFamily="2" charset="2"/>
              </a:rPr>
              <a:t> MATLAB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Compared</a:t>
            </a:r>
            <a:r>
              <a:rPr lang="nl-BE" dirty="0" smtClean="0">
                <a:sym typeface="Wingdings" panose="05000000000000000000" pitchFamily="2" charset="2"/>
              </a:rPr>
              <a:t> bit/bit </a:t>
            </a:r>
            <a:r>
              <a:rPr lang="nl-BE" dirty="0" err="1" smtClean="0">
                <a:sym typeface="Wingdings" panose="05000000000000000000" pitchFamily="2" charset="2"/>
              </a:rPr>
              <a:t>to</a:t>
            </a:r>
            <a:r>
              <a:rPr lang="nl-BE" dirty="0" smtClean="0">
                <a:sym typeface="Wingdings" panose="05000000000000000000" pitchFamily="2" charset="2"/>
              </a:rPr>
              <a:t> MATLAB </a:t>
            </a:r>
            <a:r>
              <a:rPr lang="nl-BE" dirty="0" err="1" smtClean="0">
                <a:sym typeface="Wingdings" panose="05000000000000000000" pitchFamily="2" charset="2"/>
              </a:rPr>
              <a:t>result</a:t>
            </a:r>
            <a:r>
              <a:rPr lang="nl-BE" dirty="0" smtClean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78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DSP-C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Start: 21,8M </a:t>
            </a:r>
            <a:r>
              <a:rPr lang="nl-BE" dirty="0" err="1" smtClean="0"/>
              <a:t>cycles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2986 samples</a:t>
            </a:r>
          </a:p>
          <a:p>
            <a:pPr lvl="1"/>
            <a:r>
              <a:rPr lang="nl-BE" dirty="0" err="1" smtClean="0"/>
              <a:t>After</a:t>
            </a:r>
            <a:r>
              <a:rPr lang="nl-BE" dirty="0" smtClean="0"/>
              <a:t> </a:t>
            </a:r>
            <a:r>
              <a:rPr lang="nl-BE" dirty="0" err="1" smtClean="0"/>
              <a:t>original</a:t>
            </a:r>
            <a:r>
              <a:rPr lang="nl-BE" dirty="0" smtClean="0"/>
              <a:t> x2 speed-up in C</a:t>
            </a:r>
          </a:p>
          <a:p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DSP-C: </a:t>
            </a:r>
            <a:r>
              <a:rPr lang="nl-BE" dirty="0" err="1" smtClean="0"/>
              <a:t>helpfull</a:t>
            </a:r>
            <a:r>
              <a:rPr lang="nl-BE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Convolve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Left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right </a:t>
            </a:r>
            <a:r>
              <a:rPr lang="nl-BE" dirty="0" err="1" smtClean="0"/>
              <a:t>together</a:t>
            </a:r>
            <a:r>
              <a:rPr lang="nl-BE" dirty="0" smtClean="0"/>
              <a:t>  </a:t>
            </a:r>
            <a:r>
              <a:rPr lang="nl-BE" dirty="0" smtClean="0">
                <a:sym typeface="Wingdings" panose="05000000000000000000" pitchFamily="2" charset="2"/>
              </a:rPr>
              <a:t> 8%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Hypothesis</a:t>
            </a:r>
          </a:p>
          <a:p>
            <a:pPr lvl="3"/>
            <a:r>
              <a:rPr lang="nl-BE" sz="2000" dirty="0" smtClean="0">
                <a:sym typeface="Wingdings" panose="05000000000000000000" pitchFamily="2" charset="2"/>
              </a:rPr>
              <a:t>more </a:t>
            </a:r>
            <a:r>
              <a:rPr lang="nl-BE" sz="2000" dirty="0" err="1" smtClean="0">
                <a:sym typeface="Wingdings" panose="05000000000000000000" pitchFamily="2" charset="2"/>
              </a:rPr>
              <a:t>freedom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for</a:t>
            </a:r>
            <a:r>
              <a:rPr lang="nl-BE" sz="2000" dirty="0" smtClean="0">
                <a:sym typeface="Wingdings" panose="05000000000000000000" pitchFamily="2" charset="2"/>
              </a:rPr>
              <a:t> compiler</a:t>
            </a:r>
          </a:p>
          <a:p>
            <a:pPr lvl="3"/>
            <a:r>
              <a:rPr lang="nl-BE" sz="2000" dirty="0" smtClean="0">
                <a:sym typeface="Wingdings" panose="05000000000000000000" pitchFamily="2" charset="2"/>
              </a:rPr>
              <a:t>Overhead </a:t>
            </a:r>
            <a:r>
              <a:rPr lang="nl-BE" sz="2000" dirty="0" err="1" smtClean="0">
                <a:sym typeface="Wingdings" panose="05000000000000000000" pitchFamily="2" charset="2"/>
              </a:rPr>
              <a:t>only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once</a:t>
            </a:r>
            <a:endParaRPr lang="nl-BE" sz="2000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Long </a:t>
            </a:r>
            <a:r>
              <a:rPr lang="nl-BE" dirty="0" err="1" smtClean="0">
                <a:sym typeface="Wingdings" panose="05000000000000000000" pitchFamily="2" charset="2"/>
              </a:rPr>
              <a:t>long</a:t>
            </a:r>
            <a:r>
              <a:rPr lang="nl-BE" dirty="0" smtClean="0">
                <a:sym typeface="Wingdings" panose="05000000000000000000" pitchFamily="2" charset="2"/>
              </a:rPr>
              <a:t>  int: 49%</a:t>
            </a:r>
          </a:p>
          <a:p>
            <a:pPr lvl="2"/>
            <a:r>
              <a:rPr lang="nl-BE" dirty="0" err="1" smtClean="0">
                <a:sym typeface="Wingdings" panose="05000000000000000000" pitchFamily="2" charset="2"/>
              </a:rPr>
              <a:t>Changed</a:t>
            </a:r>
            <a:r>
              <a:rPr lang="nl-BE" dirty="0" smtClean="0">
                <a:sym typeface="Wingdings" panose="05000000000000000000" pitchFamily="2" charset="2"/>
              </a:rPr>
              <a:t> in MATLAB: no </a:t>
            </a:r>
            <a:r>
              <a:rPr lang="nl-BE" dirty="0" err="1" smtClean="0">
                <a:sym typeface="Wingdings" panose="05000000000000000000" pitchFamily="2" charset="2"/>
              </a:rPr>
              <a:t>difference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 </a:t>
            </a:r>
            <a:r>
              <a:rPr lang="nl-BE" dirty="0" err="1" smtClean="0">
                <a:sym typeface="Wingdings" panose="05000000000000000000" pitchFamily="2" charset="2"/>
              </a:rPr>
              <a:t>convolve</a:t>
            </a:r>
            <a:r>
              <a:rPr lang="nl-BE" dirty="0" smtClean="0">
                <a:sym typeface="Wingdings" panose="05000000000000000000" pitchFamily="2" charset="2"/>
              </a:rPr>
              <a:t> no </a:t>
            </a:r>
            <a:r>
              <a:rPr lang="nl-BE" dirty="0" err="1" smtClean="0">
                <a:sym typeface="Wingdings" panose="05000000000000000000" pitchFamily="2" charset="2"/>
              </a:rPr>
              <a:t>longer</a:t>
            </a:r>
            <a:r>
              <a:rPr lang="nl-BE" dirty="0" smtClean="0">
                <a:sym typeface="Wingdings" panose="05000000000000000000" pitchFamily="2" charset="2"/>
              </a:rPr>
              <a:t> bottleneck</a:t>
            </a:r>
          </a:p>
          <a:p>
            <a:endParaRPr lang="nl-BE" dirty="0" smtClean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pPr lvl="2"/>
            <a:endParaRPr lang="nl-BE" sz="2400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DSP-C: </a:t>
            </a:r>
            <a:r>
              <a:rPr lang="nl-BE" dirty="0" err="1" smtClean="0"/>
              <a:t>helpfull</a:t>
            </a:r>
            <a:r>
              <a:rPr lang="nl-BE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(de)quantize: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Smaller variable types: 42%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Test inline: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Synthesis+analysis</a:t>
            </a:r>
            <a:r>
              <a:rPr lang="en-US" dirty="0" smtClean="0">
                <a:sym typeface="Wingdings" panose="05000000000000000000" pitchFamily="2" charset="2"/>
              </a:rPr>
              <a:t> fully </a:t>
            </a:r>
            <a:r>
              <a:rPr lang="en-US" dirty="0" err="1" smtClean="0">
                <a:sym typeface="Wingdings" panose="05000000000000000000" pitchFamily="2" charset="2"/>
              </a:rPr>
              <a:t>inlined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300k better (~5%)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At this point not worth it</a:t>
            </a:r>
          </a:p>
          <a:p>
            <a:pPr lvl="3"/>
            <a:r>
              <a:rPr lang="en-US" sz="2000" dirty="0" smtClean="0">
                <a:sym typeface="Wingdings" panose="05000000000000000000" pitchFamily="2" charset="2"/>
              </a:rPr>
              <a:t>Reverted for space and readability/manageability</a:t>
            </a:r>
          </a:p>
          <a:p>
            <a:pPr marL="359637" lvl="1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 </a:t>
            </a:r>
          </a:p>
          <a:p>
            <a:pPr lvl="3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DSP-C: </a:t>
            </a:r>
            <a:r>
              <a:rPr lang="nl-BE" dirty="0" err="1" smtClean="0"/>
              <a:t>helpfull</a:t>
            </a:r>
            <a:r>
              <a:rPr lang="nl-BE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(de)quantize: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Rewrote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divisions</a:t>
            </a:r>
            <a:r>
              <a:rPr lang="nl-BE" dirty="0" smtClean="0">
                <a:sym typeface="Wingdings" panose="05000000000000000000" pitchFamily="2" charset="2"/>
              </a:rPr>
              <a:t>:  38,5% on (de)</a:t>
            </a:r>
            <a:r>
              <a:rPr lang="nl-BE" dirty="0" err="1" smtClean="0">
                <a:sym typeface="Wingdings" panose="05000000000000000000" pitchFamily="2" charset="2"/>
              </a:rPr>
              <a:t>quantize</a:t>
            </a:r>
            <a:endParaRPr lang="nl-BE" dirty="0" smtClean="0">
              <a:sym typeface="Wingdings" panose="05000000000000000000" pitchFamily="2" charset="2"/>
            </a:endParaRPr>
          </a:p>
          <a:p>
            <a:pPr lvl="2"/>
            <a:r>
              <a:rPr lang="nl-BE" dirty="0" err="1" smtClean="0">
                <a:sym typeface="Wingdings" panose="05000000000000000000" pitchFamily="2" charset="2"/>
              </a:rPr>
              <a:t>Binary</a:t>
            </a:r>
            <a:r>
              <a:rPr lang="nl-BE" dirty="0" smtClean="0">
                <a:sym typeface="Wingdings" panose="05000000000000000000" pitchFamily="2" charset="2"/>
              </a:rPr>
              <a:t>/</a:t>
            </a:r>
            <a:r>
              <a:rPr lang="nl-BE" dirty="0" err="1" smtClean="0">
                <a:sym typeface="Wingdings" panose="05000000000000000000" pitchFamily="2" charset="2"/>
              </a:rPr>
              <a:t>linear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eliminates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function</a:t>
            </a:r>
            <a:r>
              <a:rPr lang="nl-BE" dirty="0" smtClean="0">
                <a:sym typeface="Wingdings" panose="05000000000000000000" pitchFamily="2" charset="2"/>
              </a:rPr>
              <a:t> calls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Hypothesis: </a:t>
            </a:r>
            <a:r>
              <a:rPr lang="nl-BE" dirty="0" err="1" smtClean="0">
                <a:sym typeface="Wingdings" panose="05000000000000000000" pitchFamily="2" charset="2"/>
              </a:rPr>
              <a:t>enables</a:t>
            </a:r>
            <a:r>
              <a:rPr lang="nl-BE" dirty="0" smtClean="0">
                <a:sym typeface="Wingdings" panose="05000000000000000000" pitchFamily="2" charset="2"/>
              </a:rPr>
              <a:t> software pipelining of </a:t>
            </a:r>
            <a:r>
              <a:rPr lang="nl-BE" dirty="0" err="1" smtClean="0">
                <a:sym typeface="Wingdings" panose="05000000000000000000" pitchFamily="2" charset="2"/>
              </a:rPr>
              <a:t>outer</a:t>
            </a:r>
            <a:r>
              <a:rPr lang="nl-BE" dirty="0" smtClean="0">
                <a:sym typeface="Wingdings" panose="05000000000000000000" pitchFamily="2" charset="2"/>
              </a:rPr>
              <a:t> loop</a:t>
            </a: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97" y="3563999"/>
            <a:ext cx="7021006" cy="31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DSP-C: </a:t>
            </a:r>
            <a:r>
              <a:rPr lang="nl-BE" dirty="0" err="1" smtClean="0"/>
              <a:t>helpfull</a:t>
            </a:r>
            <a:r>
              <a:rPr lang="nl-BE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Convolve: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Division</a:t>
            </a:r>
            <a:r>
              <a:rPr lang="nl-BE" dirty="0" smtClean="0">
                <a:sym typeface="Wingdings" panose="05000000000000000000" pitchFamily="2" charset="2"/>
              </a:rPr>
              <a:t> as shift:  46% on </a:t>
            </a:r>
            <a:r>
              <a:rPr lang="nl-BE" dirty="0" err="1" smtClean="0">
                <a:sym typeface="Wingdings" panose="05000000000000000000" pitchFamily="2" charset="2"/>
              </a:rPr>
              <a:t>convolve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eliminates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function</a:t>
            </a:r>
            <a:r>
              <a:rPr lang="nl-BE" dirty="0" smtClean="0">
                <a:sym typeface="Wingdings" panose="05000000000000000000" pitchFamily="2" charset="2"/>
              </a:rPr>
              <a:t> call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Original:</a:t>
            </a:r>
          </a:p>
          <a:p>
            <a:pPr lvl="2"/>
            <a:r>
              <a:rPr lang="nl-BE" dirty="0" err="1" smtClean="0">
                <a:sym typeface="Wingdings" panose="05000000000000000000" pitchFamily="2" charset="2"/>
              </a:rPr>
              <a:t>Division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for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roundig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to</a:t>
            </a:r>
            <a:r>
              <a:rPr lang="nl-BE" dirty="0" smtClean="0">
                <a:sym typeface="Wingdings" panose="05000000000000000000" pitchFamily="2" charset="2"/>
              </a:rPr>
              <a:t> zero</a:t>
            </a:r>
            <a:br>
              <a:rPr lang="nl-BE" dirty="0" smtClean="0">
                <a:sym typeface="Wingdings" panose="05000000000000000000" pitchFamily="2" charset="2"/>
              </a:rPr>
            </a:b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New:</a:t>
            </a:r>
          </a:p>
          <a:p>
            <a:pPr lvl="2"/>
            <a:r>
              <a:rPr lang="nl-BE" sz="2400" dirty="0" smtClean="0">
                <a:sym typeface="Wingdings" panose="05000000000000000000" pitchFamily="2" charset="2"/>
              </a:rPr>
              <a:t>Complex </a:t>
            </a:r>
            <a:r>
              <a:rPr lang="nl-BE" sz="2400" dirty="0" err="1" smtClean="0">
                <a:sym typeface="Wingdings" panose="05000000000000000000" pitchFamily="2" charset="2"/>
              </a:rPr>
              <a:t>division</a:t>
            </a:r>
            <a:r>
              <a:rPr lang="nl-BE" sz="2400" dirty="0" smtClean="0">
                <a:sym typeface="Wingdings" panose="05000000000000000000" pitchFamily="2" charset="2"/>
              </a:rPr>
              <a:t> as shift </a:t>
            </a:r>
            <a:r>
              <a:rPr lang="nl-BE" sz="2400" dirty="0" err="1" smtClean="0">
                <a:sym typeface="Wingdings" panose="05000000000000000000" pitchFamily="2" charset="2"/>
              </a:rPr>
              <a:t>for</a:t>
            </a:r>
            <a:r>
              <a:rPr lang="nl-BE" sz="2400" dirty="0" smtClean="0">
                <a:sym typeface="Wingdings" panose="05000000000000000000" pitchFamily="2" charset="2"/>
              </a:rPr>
              <a:t> </a:t>
            </a:r>
            <a:r>
              <a:rPr lang="nl-BE" sz="2400" dirty="0" err="1" smtClean="0">
                <a:sym typeface="Wingdings" panose="05000000000000000000" pitchFamily="2" charset="2"/>
              </a:rPr>
              <a:t>rounding</a:t>
            </a:r>
            <a:r>
              <a:rPr lang="nl-BE" sz="2400" dirty="0" smtClean="0">
                <a:sym typeface="Wingdings" panose="05000000000000000000" pitchFamily="2" charset="2"/>
              </a:rPr>
              <a:t> </a:t>
            </a:r>
            <a:r>
              <a:rPr lang="nl-BE" sz="2400" dirty="0" err="1" smtClean="0">
                <a:sym typeface="Wingdings" panose="05000000000000000000" pitchFamily="2" charset="2"/>
              </a:rPr>
              <a:t>behaviour+speed</a:t>
            </a:r>
            <a:endParaRPr lang="nl-BE" sz="2400" dirty="0" smtClean="0">
              <a:sym typeface="Wingdings" panose="05000000000000000000" pitchFamily="2" charset="2"/>
            </a:endParaRPr>
          </a:p>
          <a:p>
            <a:pPr lvl="3"/>
            <a:endParaRPr lang="nl-BE" sz="2400" dirty="0" smtClean="0">
              <a:sym typeface="Wingdings" panose="05000000000000000000" pitchFamily="2" charset="2"/>
            </a:endParaRPr>
          </a:p>
          <a:p>
            <a:pPr lvl="4"/>
            <a:endParaRPr lang="nl-BE" sz="2400" dirty="0" smtClean="0">
              <a:sym typeface="Wingdings" panose="05000000000000000000" pitchFamily="2" charset="2"/>
            </a:endParaRPr>
          </a:p>
          <a:p>
            <a:pPr lvl="4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2" y="3398079"/>
            <a:ext cx="5434790" cy="56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" y="5141207"/>
            <a:ext cx="9086921" cy="6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DSP-C: </a:t>
            </a:r>
            <a:r>
              <a:rPr lang="nl-BE" dirty="0" err="1" smtClean="0"/>
              <a:t>helpfull</a:t>
            </a:r>
            <a:r>
              <a:rPr lang="nl-BE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Convolve:</a:t>
            </a:r>
          </a:p>
          <a:p>
            <a:pPr lvl="2"/>
            <a:r>
              <a:rPr lang="nl-BE" sz="2400" strike="sngStrike" dirty="0" smtClean="0">
                <a:sym typeface="Wingdings" panose="05000000000000000000" pitchFamily="2" charset="2"/>
              </a:rPr>
              <a:t>Modulo in output index</a:t>
            </a:r>
            <a:r>
              <a:rPr lang="nl-BE" sz="2400" dirty="0" smtClean="0">
                <a:sym typeface="Wingdings" panose="05000000000000000000" pitchFamily="2" charset="2"/>
              </a:rPr>
              <a:t>:  11% on </a:t>
            </a:r>
            <a:r>
              <a:rPr lang="nl-BE" sz="2400" dirty="0" err="1" smtClean="0">
                <a:sym typeface="Wingdings" panose="05000000000000000000" pitchFamily="2" charset="2"/>
              </a:rPr>
              <a:t>convolve</a:t>
            </a:r>
            <a:endParaRPr lang="nl-BE" sz="2400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Combine: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Modulo in indices: 68% on these 2 </a:t>
            </a:r>
            <a:r>
              <a:rPr lang="nl-BE" dirty="0" err="1" smtClean="0">
                <a:sym typeface="Wingdings" panose="05000000000000000000" pitchFamily="2" charset="2"/>
              </a:rPr>
              <a:t>functions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Rewriting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smtClean="0">
                <a:sym typeface="Wingdings" panose="05000000000000000000" pitchFamily="2" charset="2"/>
              </a:rPr>
              <a:t>+ </a:t>
            </a:r>
            <a:r>
              <a:rPr lang="nl-BE" strike="sngStrike" dirty="0" err="1" smtClean="0">
                <a:sym typeface="Wingdings" panose="05000000000000000000" pitchFamily="2" charset="2"/>
              </a:rPr>
              <a:t>modulos</a:t>
            </a:r>
            <a:r>
              <a:rPr lang="nl-BE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Overall gain: 39%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 3,6M</a:t>
            </a:r>
          </a:p>
          <a:p>
            <a:pPr lvl="3"/>
            <a:endParaRPr lang="nl-BE" sz="2400" dirty="0" smtClean="0">
              <a:sym typeface="Wingdings" panose="05000000000000000000" pitchFamily="2" charset="2"/>
            </a:endParaRPr>
          </a:p>
          <a:p>
            <a:pPr lvl="4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DSP-C: </a:t>
            </a:r>
            <a:r>
              <a:rPr lang="nl-BE" dirty="0" err="1" smtClean="0"/>
              <a:t>helpfull</a:t>
            </a:r>
            <a:r>
              <a:rPr lang="nl-BE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sym typeface="Wingdings" panose="05000000000000000000" pitchFamily="2" charset="2"/>
              </a:rPr>
              <a:t>(de)</a:t>
            </a:r>
            <a:r>
              <a:rPr lang="nl-BE" dirty="0" err="1" smtClean="0">
                <a:sym typeface="Wingdings" panose="05000000000000000000" pitchFamily="2" charset="2"/>
              </a:rPr>
              <a:t>quantize</a:t>
            </a:r>
            <a:r>
              <a:rPr lang="nl-BE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Combine </a:t>
            </a:r>
            <a:r>
              <a:rPr lang="nl-BE" dirty="0" err="1" smtClean="0">
                <a:sym typeface="Wingdings" panose="05000000000000000000" pitchFamily="2" charset="2"/>
              </a:rPr>
              <a:t>left</a:t>
            </a:r>
            <a:r>
              <a:rPr lang="nl-BE" dirty="0" smtClean="0">
                <a:sym typeface="Wingdings" panose="05000000000000000000" pitchFamily="2" charset="2"/>
              </a:rPr>
              <a:t>/right: 11%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 Total </a:t>
            </a:r>
            <a:r>
              <a:rPr lang="nl-BE" dirty="0" err="1" smtClean="0">
                <a:sym typeface="Wingdings" panose="05000000000000000000" pitchFamily="2" charset="2"/>
              </a:rPr>
              <a:t>results</a:t>
            </a:r>
            <a:r>
              <a:rPr lang="nl-BE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Speed-up: 21,8M  3,2M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=85%   or  speed x 6,8</a:t>
            </a:r>
          </a:p>
          <a:p>
            <a:pPr lvl="2"/>
            <a:r>
              <a:rPr lang="nl-BE" dirty="0" err="1" smtClean="0">
                <a:sym typeface="Wingdings" panose="05000000000000000000" pitchFamily="2" charset="2"/>
              </a:rPr>
              <a:t>Including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original</a:t>
            </a:r>
            <a:r>
              <a:rPr lang="nl-BE" dirty="0" smtClean="0">
                <a:sym typeface="Wingdings" panose="05000000000000000000" pitchFamily="2" charset="2"/>
              </a:rPr>
              <a:t> x 2: </a:t>
            </a:r>
            <a:r>
              <a:rPr lang="nl-BE" u="sng" dirty="0" smtClean="0">
                <a:sym typeface="Wingdings" panose="05000000000000000000" pitchFamily="2" charset="2"/>
              </a:rPr>
              <a:t>13,6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Cheating</a:t>
            </a:r>
            <a:r>
              <a:rPr lang="nl-BE" dirty="0" smtClean="0">
                <a:sym typeface="Wingdings" panose="05000000000000000000" pitchFamily="2" charset="2"/>
              </a:rPr>
              <a:t> (?):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Mono </a:t>
            </a:r>
            <a:r>
              <a:rPr lang="nl-BE" dirty="0" err="1" smtClean="0">
                <a:sym typeface="Wingdings" panose="05000000000000000000" pitchFamily="2" charset="2"/>
              </a:rPr>
              <a:t>implementation</a:t>
            </a:r>
            <a:r>
              <a:rPr lang="nl-BE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As long as mono input: </a:t>
            </a:r>
          </a:p>
          <a:p>
            <a:pPr lvl="3"/>
            <a:r>
              <a:rPr lang="nl-BE" sz="2000" dirty="0" err="1" smtClean="0">
                <a:sym typeface="Wingdings" panose="05000000000000000000" pitchFamily="2" charset="2"/>
              </a:rPr>
              <a:t>quantize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and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dequantize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done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once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for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both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channels</a:t>
            </a:r>
            <a:endParaRPr lang="nl-BE" sz="2000" dirty="0" smtClean="0">
              <a:sym typeface="Wingdings" panose="05000000000000000000" pitchFamily="2" charset="2"/>
            </a:endParaRPr>
          </a:p>
          <a:p>
            <a:pPr lvl="3"/>
            <a:r>
              <a:rPr lang="nl-BE" sz="2000" dirty="0" smtClean="0">
                <a:sym typeface="Wingdings" panose="05000000000000000000" pitchFamily="2" charset="2"/>
              </a:rPr>
              <a:t> 2,7M (16%)</a:t>
            </a:r>
          </a:p>
          <a:p>
            <a:pPr lvl="3"/>
            <a:r>
              <a:rPr lang="nl-BE" sz="2000" dirty="0" smtClean="0">
                <a:sym typeface="Wingdings" panose="05000000000000000000" pitchFamily="2" charset="2"/>
              </a:rPr>
              <a:t>At </a:t>
            </a:r>
            <a:r>
              <a:rPr lang="nl-BE" sz="2000" dirty="0" err="1" smtClean="0">
                <a:sym typeface="Wingdings" panose="05000000000000000000" pitchFamily="2" charset="2"/>
              </a:rPr>
              <a:t>expense</a:t>
            </a:r>
            <a:r>
              <a:rPr lang="nl-BE" sz="2000" dirty="0" smtClean="0">
                <a:sym typeface="Wingdings" panose="05000000000000000000" pitchFamily="2" charset="2"/>
              </a:rPr>
              <a:t> of </a:t>
            </a:r>
            <a:r>
              <a:rPr lang="nl-BE" sz="2000" dirty="0" err="1" smtClean="0">
                <a:sym typeface="Wingdings" panose="05000000000000000000" pitchFamily="2" charset="2"/>
              </a:rPr>
              <a:t>slightly</a:t>
            </a:r>
            <a:r>
              <a:rPr lang="nl-BE" sz="2000" dirty="0" smtClean="0">
                <a:sym typeface="Wingdings" panose="05000000000000000000" pitchFamily="2" charset="2"/>
              </a:rPr>
              <a:t> more code (2%, </a:t>
            </a:r>
            <a:r>
              <a:rPr lang="nl-BE" sz="2000" dirty="0" err="1" smtClean="0">
                <a:sym typeface="Wingdings" panose="05000000000000000000" pitchFamily="2" charset="2"/>
              </a:rPr>
              <a:t>still</a:t>
            </a:r>
            <a:r>
              <a:rPr lang="nl-BE" sz="2000" dirty="0" smtClean="0">
                <a:sym typeface="Wingdings" panose="05000000000000000000" pitchFamily="2" charset="2"/>
              </a:rPr>
              <a:t> in </a:t>
            </a:r>
            <a:r>
              <a:rPr lang="nl-BE" sz="2000" dirty="0" err="1" smtClean="0">
                <a:sym typeface="Wingdings" panose="05000000000000000000" pitchFamily="2" charset="2"/>
              </a:rPr>
              <a:t>available</a:t>
            </a:r>
            <a:r>
              <a:rPr lang="nl-BE" sz="2000" dirty="0" smtClean="0">
                <a:sym typeface="Wingdings" panose="05000000000000000000" pitchFamily="2" charset="2"/>
              </a:rPr>
              <a:t> </a:t>
            </a:r>
            <a:r>
              <a:rPr lang="nl-BE" sz="2000" dirty="0" err="1" smtClean="0">
                <a:sym typeface="Wingdings" panose="05000000000000000000" pitchFamily="2" charset="2"/>
              </a:rPr>
              <a:t>space</a:t>
            </a:r>
            <a:r>
              <a:rPr lang="nl-BE" sz="2000" dirty="0" smtClean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800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DSP-C: </a:t>
            </a:r>
            <a:r>
              <a:rPr lang="nl-BE" dirty="0" err="1" smtClean="0"/>
              <a:t>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Hardcoding</a:t>
            </a:r>
            <a:r>
              <a:rPr lang="nl-BE" dirty="0" smtClean="0"/>
              <a:t> filter </a:t>
            </a:r>
            <a:r>
              <a:rPr lang="nl-BE" dirty="0" err="1" smtClean="0"/>
              <a:t>coeffs</a:t>
            </a:r>
            <a:r>
              <a:rPr lang="nl-BE" dirty="0" smtClean="0"/>
              <a:t> in code</a:t>
            </a:r>
          </a:p>
          <a:p>
            <a:r>
              <a:rPr lang="nl-BE" dirty="0" err="1" smtClean="0"/>
              <a:t>Looked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intrinsics</a:t>
            </a:r>
            <a:r>
              <a:rPr lang="nl-BE" dirty="0" smtClean="0"/>
              <a:t>: </a:t>
            </a:r>
          </a:p>
          <a:p>
            <a:pPr lvl="1"/>
            <a:r>
              <a:rPr lang="nl-BE" dirty="0" err="1" smtClean="0"/>
              <a:t>did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help:</a:t>
            </a:r>
          </a:p>
          <a:p>
            <a:pPr lvl="2"/>
            <a:r>
              <a:rPr lang="nl-BE" dirty="0" smtClean="0"/>
              <a:t>Parallel on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cord</a:t>
            </a:r>
            <a:r>
              <a:rPr lang="nl-BE" dirty="0" smtClean="0"/>
              <a:t> (</a:t>
            </a:r>
            <a:r>
              <a:rPr lang="nl-BE" dirty="0" err="1" smtClean="0"/>
              <a:t>subword</a:t>
            </a:r>
            <a:r>
              <a:rPr lang="nl-BE" dirty="0" smtClean="0"/>
              <a:t>) </a:t>
            </a:r>
            <a:r>
              <a:rPr lang="nl-BE" dirty="0" err="1" smtClean="0"/>
              <a:t>instead</a:t>
            </a:r>
            <a:r>
              <a:rPr lang="nl-BE" dirty="0" smtClean="0"/>
              <a:t> of on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cores</a:t>
            </a:r>
            <a:endParaRPr lang="nl-BE" dirty="0" smtClean="0"/>
          </a:p>
          <a:p>
            <a:pPr lvl="2"/>
            <a:r>
              <a:rPr lang="nl-BE" dirty="0" smtClean="0"/>
              <a:t>(</a:t>
            </a:r>
            <a:r>
              <a:rPr lang="nl-BE" dirty="0" err="1" smtClean="0"/>
              <a:t>might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better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P </a:t>
            </a:r>
            <a:r>
              <a:rPr lang="nl-BE" dirty="0" err="1" smtClean="0"/>
              <a:t>though</a:t>
            </a:r>
            <a:r>
              <a:rPr lang="nl-BE" dirty="0" smtClean="0"/>
              <a:t>)</a:t>
            </a:r>
          </a:p>
          <a:p>
            <a:r>
              <a:rPr lang="nl-BE" dirty="0" smtClean="0"/>
              <a:t>‘</a:t>
            </a:r>
            <a:r>
              <a:rPr lang="nl-BE" dirty="0" err="1" smtClean="0"/>
              <a:t>near</a:t>
            </a:r>
            <a:r>
              <a:rPr lang="nl-BE" dirty="0" smtClean="0"/>
              <a:t>’/‘</a:t>
            </a:r>
            <a:r>
              <a:rPr lang="nl-BE" dirty="0" err="1" smtClean="0"/>
              <a:t>const</a:t>
            </a:r>
            <a:r>
              <a:rPr lang="nl-BE" dirty="0" smtClean="0"/>
              <a:t>’ variables</a:t>
            </a:r>
          </a:p>
          <a:p>
            <a:r>
              <a:rPr lang="nl-BE" dirty="0" err="1" smtClean="0"/>
              <a:t>Inline</a:t>
            </a:r>
            <a:r>
              <a:rPr lang="nl-BE" dirty="0" smtClean="0"/>
              <a:t>: </a:t>
            </a:r>
            <a:r>
              <a:rPr lang="nl-BE" dirty="0" err="1" smtClean="0"/>
              <a:t>reverted</a:t>
            </a:r>
            <a:r>
              <a:rPr lang="nl-BE" dirty="0" smtClean="0"/>
              <a:t>, 300k gain</a:t>
            </a:r>
          </a:p>
          <a:p>
            <a:pPr lvl="1"/>
            <a:r>
              <a:rPr lang="nl-BE" dirty="0" smtClean="0"/>
              <a:t>Non-</a:t>
            </a:r>
            <a:r>
              <a:rPr lang="nl-BE" dirty="0" err="1" smtClean="0"/>
              <a:t>negligible</a:t>
            </a:r>
            <a:r>
              <a:rPr lang="nl-BE" dirty="0" smtClean="0"/>
              <a:t> </a:t>
            </a:r>
            <a:r>
              <a:rPr lang="nl-BE" dirty="0" err="1" smtClean="0"/>
              <a:t>now</a:t>
            </a:r>
            <a:r>
              <a:rPr lang="nl-BE" dirty="0" smtClean="0"/>
              <a:t>, but no more </a:t>
            </a:r>
            <a:r>
              <a:rPr lang="nl-BE" dirty="0" err="1" smtClean="0"/>
              <a:t>space</a:t>
            </a:r>
            <a:endParaRPr lang="nl-BE" dirty="0" smtClean="0"/>
          </a:p>
          <a:p>
            <a:r>
              <a:rPr lang="nl-BE" dirty="0" smtClean="0"/>
              <a:t>UNROLL: </a:t>
            </a:r>
          </a:p>
          <a:p>
            <a:pPr lvl="1"/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really</a:t>
            </a:r>
            <a:r>
              <a:rPr lang="nl-BE" dirty="0" smtClean="0"/>
              <a:t> </a:t>
            </a:r>
            <a:r>
              <a:rPr lang="nl-BE" dirty="0" err="1" smtClean="0"/>
              <a:t>helped</a:t>
            </a:r>
            <a:r>
              <a:rPr lang="nl-BE" dirty="0" smtClean="0"/>
              <a:t> in </a:t>
            </a:r>
            <a:r>
              <a:rPr lang="nl-BE" dirty="0" err="1" smtClean="0"/>
              <a:t>convolve</a:t>
            </a:r>
            <a:r>
              <a:rPr lang="nl-BE" dirty="0" smtClean="0"/>
              <a:t> (4x best)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MATLAB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Flexibel</a:t>
            </a:r>
            <a:endParaRPr lang="en-US" dirty="0" smtClean="0"/>
          </a:p>
          <a:p>
            <a:pPr lvl="1"/>
            <a:r>
              <a:rPr lang="en-US" dirty="0" smtClean="0"/>
              <a:t>Structure easily changeable</a:t>
            </a:r>
          </a:p>
          <a:p>
            <a:pPr lvl="2"/>
            <a:r>
              <a:rPr lang="en-US" dirty="0" smtClean="0"/>
              <a:t>but if asymmetrical: account for delay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Parameter definitions grouped in scripts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changing and testing new parameters easy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Originally</a:t>
            </a:r>
            <a:r>
              <a:rPr lang="nl-BE" dirty="0" smtClean="0">
                <a:sym typeface="Wingdings" panose="05000000000000000000" pitchFamily="2" charset="2"/>
              </a:rPr>
              <a:t>: input </a:t>
            </a:r>
            <a:r>
              <a:rPr lang="nl-BE" dirty="0" err="1" smtClean="0">
                <a:sym typeface="Wingdings" panose="05000000000000000000" pitchFamily="2" charset="2"/>
              </a:rPr>
              <a:t>scaled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to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u="sng" dirty="0" smtClean="0">
                <a:sym typeface="Wingdings" panose="05000000000000000000" pitchFamily="2" charset="2"/>
              </a:rPr>
              <a:t>full</a:t>
            </a:r>
            <a:r>
              <a:rPr lang="nl-BE" dirty="0" smtClean="0">
                <a:sym typeface="Wingdings" panose="05000000000000000000" pitchFamily="2" charset="2"/>
              </a:rPr>
              <a:t> 16bit range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↔ </a:t>
            </a:r>
            <a:r>
              <a:rPr lang="nl-BE" dirty="0" err="1" smtClean="0">
                <a:sym typeface="Wingdings" panose="05000000000000000000" pitchFamily="2" charset="2"/>
              </a:rPr>
              <a:t>now</a:t>
            </a:r>
            <a:r>
              <a:rPr lang="nl-BE" dirty="0" smtClean="0">
                <a:sym typeface="Wingdings" panose="05000000000000000000" pitchFamily="2" charset="2"/>
              </a:rPr>
              <a:t>: </a:t>
            </a:r>
            <a:r>
              <a:rPr lang="nl-BE" dirty="0" err="1" smtClean="0">
                <a:sym typeface="Wingdings" panose="05000000000000000000" pitchFamily="2" charset="2"/>
              </a:rPr>
              <a:t>not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for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consistency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with</a:t>
            </a:r>
            <a:r>
              <a:rPr lang="nl-BE" dirty="0" smtClean="0">
                <a:sym typeface="Wingdings" panose="05000000000000000000" pitchFamily="2" charset="2"/>
              </a:rPr>
              <a:t> C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DSP-C:summary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Including</a:t>
            </a:r>
            <a:r>
              <a:rPr lang="nl-BE" dirty="0" smtClean="0"/>
              <a:t> </a:t>
            </a:r>
            <a:r>
              <a:rPr lang="nl-BE" dirty="0" err="1" smtClean="0"/>
              <a:t>initial</a:t>
            </a:r>
            <a:r>
              <a:rPr lang="nl-BE" dirty="0" smtClean="0"/>
              <a:t> x2:  x13,6 gain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cycles</a:t>
            </a:r>
            <a:r>
              <a:rPr lang="nl-BE" dirty="0" smtClean="0">
                <a:sym typeface="Wingdings" panose="05000000000000000000" pitchFamily="2" charset="2"/>
              </a:rPr>
              <a:t>/sample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Bit/bit correct output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 </a:t>
            </a:r>
            <a:r>
              <a:rPr lang="nl-BE" dirty="0" err="1" smtClean="0">
                <a:sym typeface="Wingdings" panose="05000000000000000000" pitchFamily="2" charset="2"/>
              </a:rPr>
              <a:t>guaranteed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same</a:t>
            </a:r>
            <a:r>
              <a:rPr lang="nl-BE" dirty="0" smtClean="0">
                <a:sym typeface="Wingdings" panose="05000000000000000000" pitchFamily="2" charset="2"/>
              </a:rPr>
              <a:t> PESQ scores as in MATLAB: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 parameters </a:t>
            </a:r>
            <a:r>
              <a:rPr lang="nl-BE" dirty="0" err="1" smtClean="0">
                <a:sym typeface="Wingdings" panose="05000000000000000000" pitchFamily="2" charset="2"/>
              </a:rPr>
              <a:t>still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easily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testable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Parameter </a:t>
            </a:r>
            <a:r>
              <a:rPr lang="nl-BE" dirty="0" err="1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Tuneable</a:t>
            </a:r>
            <a:r>
              <a:rPr lang="nl-BE" dirty="0" smtClean="0"/>
              <a:t> parameters:</a:t>
            </a:r>
          </a:p>
          <a:p>
            <a:pPr lvl="1"/>
            <a:r>
              <a:rPr lang="nl-BE" dirty="0" err="1" smtClean="0"/>
              <a:t>Scalings</a:t>
            </a:r>
            <a:endParaRPr lang="nl-BE" dirty="0" smtClean="0"/>
          </a:p>
          <a:p>
            <a:pPr lvl="2"/>
            <a:r>
              <a:rPr lang="nl-BE" dirty="0" smtClean="0"/>
              <a:t>Analysis</a:t>
            </a:r>
          </a:p>
          <a:p>
            <a:pPr lvl="2"/>
            <a:r>
              <a:rPr lang="nl-BE" dirty="0" err="1" smtClean="0"/>
              <a:t>Synthesis</a:t>
            </a:r>
            <a:endParaRPr lang="nl-BE" dirty="0"/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 </a:t>
            </a:r>
            <a:r>
              <a:rPr lang="nl-BE" dirty="0"/>
              <a:t>Trade-off clipping </a:t>
            </a:r>
            <a:r>
              <a:rPr lang="nl-BE" dirty="0" smtClean="0"/>
              <a:t>↔ SNR</a:t>
            </a:r>
          </a:p>
          <a:p>
            <a:pPr lvl="1"/>
            <a:r>
              <a:rPr lang="nl-BE" dirty="0" err="1" smtClean="0"/>
              <a:t>Phi</a:t>
            </a:r>
            <a:r>
              <a:rPr lang="nl-BE" dirty="0" smtClean="0"/>
              <a:t> </a:t>
            </a:r>
            <a:r>
              <a:rPr lang="nl-BE" dirty="0" err="1" smtClean="0"/>
              <a:t>values</a:t>
            </a:r>
            <a:endParaRPr lang="nl-BE" dirty="0" smtClean="0"/>
          </a:p>
          <a:p>
            <a:pPr lvl="1"/>
            <a:r>
              <a:rPr lang="nl-BE" dirty="0" smtClean="0"/>
              <a:t>Mu </a:t>
            </a:r>
            <a:r>
              <a:rPr lang="nl-BE" dirty="0" err="1" smtClean="0"/>
              <a:t>values</a:t>
            </a:r>
            <a:endParaRPr lang="nl-BE" dirty="0" smtClean="0"/>
          </a:p>
          <a:p>
            <a:pPr lvl="1"/>
            <a:r>
              <a:rPr lang="nl-BE" dirty="0" smtClean="0"/>
              <a:t>Stop band </a:t>
            </a:r>
            <a:r>
              <a:rPr lang="nl-BE" dirty="0" err="1" smtClean="0"/>
              <a:t>attenuations</a:t>
            </a:r>
            <a:endParaRPr lang="nl-BE" dirty="0" smtClean="0"/>
          </a:p>
          <a:p>
            <a:pPr lvl="1"/>
            <a:r>
              <a:rPr lang="nl-BE" dirty="0" smtClean="0"/>
              <a:t>Filter </a:t>
            </a:r>
            <a:r>
              <a:rPr lang="nl-BE" dirty="0" err="1" smtClean="0"/>
              <a:t>lengths</a:t>
            </a:r>
            <a:endParaRPr lang="nl-BE" dirty="0" smtClean="0"/>
          </a:p>
          <a:p>
            <a:pPr lvl="1"/>
            <a:r>
              <a:rPr lang="nl-BE" dirty="0" smtClean="0"/>
              <a:t>Maxima </a:t>
            </a:r>
            <a:r>
              <a:rPr lang="nl-BE" dirty="0" smtClean="0">
                <a:sym typeface="Wingdings" panose="05000000000000000000" pitchFamily="2" charset="2"/>
              </a:rPr>
              <a:t> #bits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Parameter </a:t>
            </a:r>
            <a:r>
              <a:rPr lang="nl-BE" dirty="0" err="1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Preprocessing:</a:t>
            </a:r>
          </a:p>
          <a:p>
            <a:pPr lvl="1"/>
            <a:r>
              <a:rPr lang="nl-BE" dirty="0" smtClean="0"/>
              <a:t>Files </a:t>
            </a:r>
            <a:r>
              <a:rPr lang="nl-BE" dirty="0" err="1" smtClean="0"/>
              <a:t>changed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8kHz</a:t>
            </a:r>
          </a:p>
          <a:p>
            <a:pPr lvl="2"/>
            <a:r>
              <a:rPr lang="nl-BE" dirty="0" err="1" smtClean="0"/>
              <a:t>Audacity</a:t>
            </a:r>
            <a:endParaRPr lang="nl-BE" dirty="0" smtClean="0"/>
          </a:p>
          <a:p>
            <a:pPr lvl="2"/>
            <a:r>
              <a:rPr lang="nl-BE" dirty="0" smtClean="0"/>
              <a:t>70dB </a:t>
            </a:r>
            <a:r>
              <a:rPr lang="nl-BE" dirty="0" err="1" smtClean="0"/>
              <a:t>decimation</a:t>
            </a:r>
            <a:r>
              <a:rPr lang="nl-BE" dirty="0" smtClean="0"/>
              <a:t> filter</a:t>
            </a:r>
          </a:p>
          <a:p>
            <a:r>
              <a:rPr lang="nl-BE" dirty="0" err="1" smtClean="0"/>
              <a:t>Based</a:t>
            </a:r>
            <a:r>
              <a:rPr lang="nl-BE" dirty="0" smtClean="0"/>
              <a:t> on PESQ </a:t>
            </a:r>
            <a:r>
              <a:rPr lang="nl-BE" dirty="0" err="1" smtClean="0"/>
              <a:t>only</a:t>
            </a:r>
            <a:endParaRPr lang="nl-BE" dirty="0" smtClean="0"/>
          </a:p>
          <a:p>
            <a:pPr lvl="1"/>
            <a:r>
              <a:rPr lang="nl-BE" dirty="0" smtClean="0"/>
              <a:t>More </a:t>
            </a:r>
            <a:r>
              <a:rPr lang="nl-BE" dirty="0" err="1" smtClean="0"/>
              <a:t>representative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human hearing system</a:t>
            </a:r>
          </a:p>
          <a:p>
            <a:pPr lvl="1"/>
            <a:r>
              <a:rPr lang="nl-BE" dirty="0" err="1" smtClean="0"/>
              <a:t>Average</a:t>
            </a:r>
            <a:r>
              <a:rPr lang="nl-BE" dirty="0" smtClean="0"/>
              <a:t> of scores of </a:t>
            </a:r>
          </a:p>
          <a:p>
            <a:pPr lvl="2"/>
            <a:r>
              <a:rPr lang="nl-BE" dirty="0" err="1" smtClean="0"/>
              <a:t>Words_f</a:t>
            </a:r>
            <a:r>
              <a:rPr lang="nl-BE" dirty="0" smtClean="0"/>
              <a:t>, </a:t>
            </a:r>
            <a:r>
              <a:rPr lang="nl-BE" dirty="0" err="1" smtClean="0"/>
              <a:t>words_m</a:t>
            </a:r>
            <a:r>
              <a:rPr lang="nl-BE" dirty="0" smtClean="0"/>
              <a:t>, f116, f216, m116, m216, belasting, </a:t>
            </a:r>
            <a:r>
              <a:rPr lang="nl-BE" dirty="0" err="1" smtClean="0"/>
              <a:t>bir</a:t>
            </a:r>
            <a:endParaRPr lang="nl-BE" dirty="0" smtClean="0"/>
          </a:p>
          <a:p>
            <a:pPr lvl="2"/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weighted</a:t>
            </a:r>
            <a:r>
              <a:rPr lang="nl-BE" dirty="0" smtClean="0"/>
              <a:t> </a:t>
            </a:r>
            <a:r>
              <a:rPr lang="nl-BE" dirty="0" err="1" smtClean="0"/>
              <a:t>equally</a:t>
            </a:r>
            <a:r>
              <a:rPr lang="nl-BE" dirty="0" smtClean="0"/>
              <a:t> in </a:t>
            </a:r>
            <a:r>
              <a:rPr lang="nl-BE" dirty="0" err="1" smtClean="0"/>
              <a:t>average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Parameter </a:t>
            </a:r>
            <a:r>
              <a:rPr lang="nl-BE" dirty="0" err="1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Modus operandi:</a:t>
            </a:r>
          </a:p>
          <a:p>
            <a:pPr lvl="1"/>
            <a:r>
              <a:rPr lang="nl-BE" dirty="0" smtClean="0"/>
              <a:t>Per band</a:t>
            </a:r>
          </a:p>
          <a:p>
            <a:pPr lvl="1"/>
            <a:r>
              <a:rPr lang="nl-BE" dirty="0" err="1" smtClean="0"/>
              <a:t>Manually</a:t>
            </a:r>
            <a:r>
              <a:rPr lang="nl-BE" dirty="0" smtClean="0"/>
              <a:t> </a:t>
            </a:r>
            <a:r>
              <a:rPr lang="nl-BE" dirty="0" err="1" smtClean="0"/>
              <a:t>greedy</a:t>
            </a:r>
            <a:r>
              <a:rPr lang="nl-BE" dirty="0" smtClean="0"/>
              <a:t> approach:</a:t>
            </a:r>
          </a:p>
          <a:p>
            <a:pPr lvl="2"/>
            <a:r>
              <a:rPr lang="nl-BE" dirty="0" err="1" smtClean="0"/>
              <a:t>Optimize</a:t>
            </a:r>
            <a:r>
              <a:rPr lang="nl-BE" dirty="0" smtClean="0"/>
              <a:t> parameter 1, </a:t>
            </a:r>
            <a:r>
              <a:rPr lang="nl-BE" dirty="0" err="1" smtClean="0"/>
              <a:t>then</a:t>
            </a:r>
            <a:r>
              <a:rPr lang="nl-BE" dirty="0" smtClean="0"/>
              <a:t> 2, </a:t>
            </a:r>
            <a:r>
              <a:rPr lang="nl-BE" dirty="0" err="1" smtClean="0"/>
              <a:t>then</a:t>
            </a:r>
            <a:r>
              <a:rPr lang="nl-BE" dirty="0" smtClean="0"/>
              <a:t> 1 </a:t>
            </a:r>
            <a:r>
              <a:rPr lang="nl-BE" dirty="0" err="1" smtClean="0"/>
              <a:t>again</a:t>
            </a:r>
            <a:r>
              <a:rPr lang="nl-BE" dirty="0" smtClean="0"/>
              <a:t> …</a:t>
            </a:r>
          </a:p>
          <a:p>
            <a:pPr lvl="1"/>
            <a:r>
              <a:rPr lang="nl-BE" dirty="0" err="1" smtClean="0"/>
              <a:t>Scaling</a:t>
            </a:r>
            <a:r>
              <a:rPr lang="nl-BE" dirty="0" smtClean="0"/>
              <a:t> </a:t>
            </a:r>
            <a:r>
              <a:rPr lang="nl-BE" dirty="0" err="1" smtClean="0"/>
              <a:t>massive</a:t>
            </a:r>
            <a:r>
              <a:rPr lang="nl-BE" dirty="0" smtClean="0"/>
              <a:t> impact</a:t>
            </a:r>
          </a:p>
          <a:p>
            <a:pPr lvl="1"/>
            <a:r>
              <a:rPr lang="nl-BE" dirty="0" err="1" smtClean="0"/>
              <a:t>Bufferlenghts</a:t>
            </a:r>
            <a:r>
              <a:rPr lang="nl-BE" dirty="0" smtClean="0"/>
              <a:t>:</a:t>
            </a:r>
          </a:p>
          <a:p>
            <a:pPr lvl="2"/>
            <a:r>
              <a:rPr lang="nl-BE" dirty="0" smtClean="0"/>
              <a:t>Large impact in </a:t>
            </a:r>
            <a:r>
              <a:rPr lang="nl-BE" dirty="0" err="1" smtClean="0"/>
              <a:t>lowest</a:t>
            </a:r>
            <a:r>
              <a:rPr lang="nl-BE" dirty="0" smtClean="0"/>
              <a:t> band</a:t>
            </a:r>
          </a:p>
          <a:p>
            <a:pPr lvl="2"/>
            <a:r>
              <a:rPr lang="nl-BE" dirty="0" smtClean="0"/>
              <a:t>Small in </a:t>
            </a:r>
            <a:r>
              <a:rPr lang="nl-BE" dirty="0" err="1" smtClean="0"/>
              <a:t>others</a:t>
            </a:r>
            <a:endParaRPr lang="nl-BE" dirty="0" smtClean="0"/>
          </a:p>
          <a:p>
            <a:pPr lvl="1"/>
            <a:r>
              <a:rPr lang="nl-BE" dirty="0" err="1" smtClean="0"/>
              <a:t>Phi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mu </a:t>
            </a:r>
            <a:r>
              <a:rPr lang="nl-BE" dirty="0" err="1" smtClean="0"/>
              <a:t>values</a:t>
            </a:r>
            <a:r>
              <a:rPr lang="nl-BE" dirty="0" smtClean="0"/>
              <a:t> in </a:t>
            </a:r>
            <a:r>
              <a:rPr lang="nl-BE" dirty="0" err="1" smtClean="0"/>
              <a:t>higher</a:t>
            </a:r>
            <a:r>
              <a:rPr lang="nl-BE" dirty="0" smtClean="0"/>
              <a:t> bands small impact</a:t>
            </a:r>
          </a:p>
          <a:p>
            <a:pPr lvl="1"/>
            <a:r>
              <a:rPr lang="nl-BE" dirty="0" smtClean="0"/>
              <a:t>#bits:</a:t>
            </a:r>
          </a:p>
          <a:p>
            <a:pPr lvl="2"/>
            <a:r>
              <a:rPr lang="nl-BE" dirty="0" smtClean="0"/>
              <a:t>5,4,3,0: </a:t>
            </a:r>
            <a:r>
              <a:rPr lang="nl-BE" dirty="0" err="1" smtClean="0"/>
              <a:t>Losing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bits in </a:t>
            </a:r>
            <a:r>
              <a:rPr lang="nl-BE" dirty="0" err="1" smtClean="0"/>
              <a:t>other</a:t>
            </a:r>
            <a:r>
              <a:rPr lang="nl-BE" dirty="0" smtClean="0"/>
              <a:t> bands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highest</a:t>
            </a:r>
            <a:r>
              <a:rPr lang="nl-BE" dirty="0" smtClean="0"/>
              <a:t> band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worth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Parameter </a:t>
            </a:r>
            <a:r>
              <a:rPr lang="nl-BE" dirty="0" err="1" smtClean="0"/>
              <a:t>tuning</a:t>
            </a:r>
            <a:r>
              <a:rPr lang="nl-BE" dirty="0" smtClean="0"/>
              <a:t>: </a:t>
            </a:r>
            <a:r>
              <a:rPr lang="nl-BE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 TABEL MET WAARDES HIER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>
                <a:sym typeface="Wingdings" panose="05000000000000000000" pitchFamily="2" charset="2"/>
              </a:rPr>
              <a:t></a:t>
            </a:r>
            <a:r>
              <a:rPr lang="nl-BE" dirty="0" err="1" smtClean="0">
                <a:sym typeface="Wingdings" panose="05000000000000000000" pitchFamily="2" charset="2"/>
              </a:rPr>
              <a:t>Average</a:t>
            </a:r>
            <a:r>
              <a:rPr lang="nl-BE" dirty="0" smtClean="0">
                <a:sym typeface="Wingdings" panose="05000000000000000000" pitchFamily="2" charset="2"/>
              </a:rPr>
              <a:t> PESQ: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</a:t>
            </a:r>
            <a:r>
              <a:rPr lang="nl-BE" dirty="0" err="1" smtClean="0">
                <a:sym typeface="Wingdings" panose="05000000000000000000" pitchFamily="2" charset="2"/>
              </a:rPr>
              <a:t>Average</a:t>
            </a:r>
            <a:r>
              <a:rPr lang="nl-BE" dirty="0" smtClean="0">
                <a:sym typeface="Wingdings" panose="05000000000000000000" pitchFamily="2" charset="2"/>
              </a:rPr>
              <a:t> SNR: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Inherent filterdelay: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 16ms 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23" y="4338476"/>
            <a:ext cx="4443032" cy="25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↔ MATLAB:</a:t>
            </a:r>
          </a:p>
          <a:p>
            <a:pPr lvl="1"/>
            <a:r>
              <a:rPr lang="nl-BE" dirty="0" err="1" smtClean="0"/>
              <a:t>Less</a:t>
            </a:r>
            <a:r>
              <a:rPr lang="nl-BE" dirty="0" smtClean="0"/>
              <a:t> </a:t>
            </a:r>
            <a:r>
              <a:rPr lang="nl-BE" dirty="0" err="1" smtClean="0"/>
              <a:t>flexible</a:t>
            </a:r>
            <a:endParaRPr lang="nl-BE" dirty="0" smtClean="0"/>
          </a:p>
          <a:p>
            <a:pPr lvl="2"/>
            <a:r>
              <a:rPr lang="nl-BE" dirty="0" err="1" smtClean="0"/>
              <a:t>Structure</a:t>
            </a:r>
            <a:r>
              <a:rPr lang="nl-BE" dirty="0" smtClean="0"/>
              <a:t> </a:t>
            </a:r>
            <a:r>
              <a:rPr lang="nl-BE" dirty="0" err="1" smtClean="0"/>
              <a:t>hardcoded</a:t>
            </a:r>
            <a:endParaRPr lang="nl-BE" dirty="0" smtClean="0"/>
          </a:p>
          <a:p>
            <a:pPr lvl="2"/>
            <a:r>
              <a:rPr lang="nl-BE" dirty="0" smtClean="0"/>
              <a:t>Parameters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grouped</a:t>
            </a:r>
            <a:r>
              <a:rPr lang="nl-BE" dirty="0" smtClean="0"/>
              <a:t> </a:t>
            </a:r>
            <a:r>
              <a:rPr lang="nl-BE" dirty="0" err="1" smtClean="0"/>
              <a:t>together</a:t>
            </a:r>
            <a:endParaRPr lang="nl-BE" dirty="0" smtClean="0"/>
          </a:p>
          <a:p>
            <a:pPr lvl="2"/>
            <a:r>
              <a:rPr lang="nl-BE" dirty="0" smtClean="0"/>
              <a:t>Filters </a:t>
            </a:r>
            <a:r>
              <a:rPr lang="nl-BE" dirty="0" err="1" smtClean="0"/>
              <a:t>hardcoded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Filter </a:t>
            </a:r>
            <a:r>
              <a:rPr lang="nl-BE" dirty="0" err="1" smtClean="0">
                <a:sym typeface="Wingdings" panose="05000000000000000000" pitchFamily="2" charset="2"/>
              </a:rPr>
              <a:t>specs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only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changeable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by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creating</a:t>
            </a:r>
            <a:r>
              <a:rPr lang="nl-BE" dirty="0" smtClean="0">
                <a:sym typeface="Wingdings" panose="05000000000000000000" pitchFamily="2" charset="2"/>
              </a:rPr>
              <a:t> new filters in MATLAB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Buffer per buffer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Not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scaling</a:t>
            </a:r>
            <a:r>
              <a:rPr lang="nl-BE" dirty="0" smtClean="0">
                <a:sym typeface="Wingdings" panose="05000000000000000000" pitchFamily="2" charset="2"/>
              </a:rPr>
              <a:t> input  (</a:t>
            </a:r>
            <a:r>
              <a:rPr lang="nl-BE" dirty="0" err="1" smtClean="0">
                <a:sym typeface="Wingdings" panose="05000000000000000000" pitchFamily="2" charset="2"/>
              </a:rPr>
              <a:t>impossible</a:t>
            </a:r>
            <a:r>
              <a:rPr lang="nl-BE" dirty="0" smtClean="0">
                <a:sym typeface="Wingdings" panose="05000000000000000000" pitchFamily="2" charset="2"/>
              </a:rPr>
              <a:t> real time)  </a:t>
            </a:r>
            <a:r>
              <a:rPr lang="nl-BE" dirty="0" err="1" smtClean="0">
                <a:sym typeface="Wingdings" panose="05000000000000000000" pitchFamily="2" charset="2"/>
              </a:rPr>
              <a:t>changed</a:t>
            </a:r>
            <a:r>
              <a:rPr lang="nl-BE" dirty="0" smtClean="0">
                <a:sym typeface="Wingdings" panose="05000000000000000000" pitchFamily="2" charset="2"/>
              </a:rPr>
              <a:t> in MATLAB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Execution</a:t>
            </a:r>
            <a:r>
              <a:rPr lang="nl-BE" dirty="0" smtClean="0">
                <a:sym typeface="Wingdings" panose="05000000000000000000" pitchFamily="2" charset="2"/>
              </a:rPr>
              <a:t> order: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Buffer per buffer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Keep </a:t>
            </a:r>
            <a:r>
              <a:rPr lang="nl-BE" dirty="0" err="1" smtClean="0">
                <a:sym typeface="Wingdings" panose="05000000000000000000" pitchFamily="2" charset="2"/>
              </a:rPr>
              <a:t>history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between</a:t>
            </a:r>
            <a:r>
              <a:rPr lang="nl-BE" dirty="0" smtClean="0">
                <a:sym typeface="Wingdings" panose="05000000000000000000" pitchFamily="2" charset="2"/>
              </a:rPr>
              <a:t>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Changes made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C </a:t>
            </a:r>
            <a:r>
              <a:rPr lang="nl-BE" dirty="0" smtClean="0">
                <a:sym typeface="Wingdings" panose="05000000000000000000" pitchFamily="2" charset="2"/>
              </a:rPr>
              <a:t>– </a:t>
            </a:r>
            <a:r>
              <a:rPr lang="nl-BE" dirty="0">
                <a:sym typeface="Wingdings" panose="05000000000000000000" pitchFamily="2" charset="2"/>
              </a:rPr>
              <a:t>MATLAB</a:t>
            </a:r>
            <a:r>
              <a:rPr lang="nl-BE" dirty="0" smtClean="0">
                <a:sym typeface="Wingdings" panose="05000000000000000000" pitchFamily="2" charset="2"/>
              </a:rPr>
              <a:t>: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/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/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/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/>
            </a:r>
            <a:br>
              <a:rPr lang="nl-BE" dirty="0" smtClean="0">
                <a:sym typeface="Wingdings" panose="05000000000000000000" pitchFamily="2" charset="2"/>
              </a:rPr>
            </a:b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err="1" smtClean="0"/>
              <a:t>Compress</a:t>
            </a:r>
            <a:r>
              <a:rPr lang="nl-BE" dirty="0" smtClean="0"/>
              <a:t> en </a:t>
            </a:r>
            <a:r>
              <a:rPr lang="nl-BE" dirty="0" err="1" smtClean="0"/>
              <a:t>decompress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30 short </a:t>
            </a:r>
            <a:r>
              <a:rPr lang="nl-BE" dirty="0" err="1" smtClean="0"/>
              <a:t>values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15 bytes</a:t>
            </a:r>
          </a:p>
          <a:p>
            <a:pPr lvl="2"/>
            <a:r>
              <a:rPr lang="nl-BE" dirty="0" smtClean="0"/>
              <a:t>=60 bytes </a:t>
            </a:r>
            <a:r>
              <a:rPr lang="nl-BE" dirty="0" err="1" smtClean="0"/>
              <a:t>to</a:t>
            </a:r>
            <a:r>
              <a:rPr lang="nl-BE" dirty="0" smtClean="0"/>
              <a:t> 15 bytes</a:t>
            </a:r>
          </a:p>
          <a:p>
            <a:pPr lvl="2"/>
            <a:r>
              <a:rPr lang="nl-BE" dirty="0" smtClean="0"/>
              <a:t>No bits </a:t>
            </a:r>
            <a:r>
              <a:rPr lang="nl-BE" dirty="0" err="1" smtClean="0"/>
              <a:t>wasted</a:t>
            </a:r>
            <a:endParaRPr lang="nl-BE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" y="1715761"/>
            <a:ext cx="8565871" cy="1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7" y="3461924"/>
            <a:ext cx="8721285" cy="339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Performance </a:t>
            </a:r>
            <a:r>
              <a:rPr lang="nl-BE" dirty="0" err="1" smtClean="0"/>
              <a:t>measures</a:t>
            </a:r>
            <a:endParaRPr lang="nl-BE" dirty="0" smtClean="0"/>
          </a:p>
          <a:p>
            <a:pPr lvl="1"/>
            <a:r>
              <a:rPr lang="nl-BE" dirty="0" smtClean="0"/>
              <a:t>In-</a:t>
            </a:r>
            <a:r>
              <a:rPr lang="nl-BE" dirty="0" err="1" smtClean="0"/>
              <a:t>place</a:t>
            </a:r>
            <a:r>
              <a:rPr lang="nl-BE" dirty="0" smtClean="0"/>
              <a:t> </a:t>
            </a:r>
            <a:r>
              <a:rPr lang="nl-BE" dirty="0" err="1" smtClean="0"/>
              <a:t>functions</a:t>
            </a:r>
            <a:endParaRPr lang="nl-BE" dirty="0" smtClean="0"/>
          </a:p>
          <a:p>
            <a:pPr lvl="1"/>
            <a:r>
              <a:rPr lang="nl-BE" dirty="0" err="1" smtClean="0"/>
              <a:t>Profiling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optimization</a:t>
            </a:r>
            <a:r>
              <a:rPr lang="nl-BE" dirty="0" smtClean="0"/>
              <a:t> </a:t>
            </a:r>
            <a:r>
              <a:rPr lang="nl-BE" dirty="0" err="1" smtClean="0"/>
              <a:t>before</a:t>
            </a:r>
            <a:r>
              <a:rPr lang="nl-BE" dirty="0" smtClean="0"/>
              <a:t> DSP </a:t>
            </a:r>
            <a:r>
              <a:rPr lang="nl-BE" dirty="0" err="1" smtClean="0"/>
              <a:t>sessions</a:t>
            </a:r>
            <a:r>
              <a:rPr lang="nl-BE" dirty="0" smtClean="0"/>
              <a:t>!</a:t>
            </a:r>
          </a:p>
          <a:p>
            <a:pPr lvl="2"/>
            <a:r>
              <a:rPr lang="nl-BE" dirty="0" smtClean="0"/>
              <a:t>Speed-up x2 </a:t>
            </a:r>
          </a:p>
          <a:p>
            <a:pPr lvl="2"/>
            <a:r>
              <a:rPr lang="nl-BE" dirty="0" smtClean="0"/>
              <a:t>Visual studio </a:t>
            </a:r>
            <a:r>
              <a:rPr lang="nl-BE" dirty="0" err="1" smtClean="0"/>
              <a:t>profiler</a:t>
            </a:r>
            <a:endParaRPr lang="nl-BE" dirty="0" smtClean="0"/>
          </a:p>
          <a:p>
            <a:pPr lvl="3"/>
            <a:r>
              <a:rPr lang="nl-BE" dirty="0" smtClean="0"/>
              <a:t>Bottleneck: </a:t>
            </a:r>
            <a:r>
              <a:rPr lang="nl-BE" dirty="0" err="1" smtClean="0"/>
              <a:t>convolve</a:t>
            </a:r>
            <a:r>
              <a:rPr lang="nl-BE" dirty="0" smtClean="0"/>
              <a:t>: 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nested</a:t>
            </a:r>
            <a:r>
              <a:rPr lang="nl-BE" dirty="0" smtClean="0"/>
              <a:t> loop + most calls + </a:t>
            </a:r>
            <a:r>
              <a:rPr lang="nl-BE" dirty="0" err="1" smtClean="0"/>
              <a:t>largest</a:t>
            </a:r>
            <a:r>
              <a:rPr lang="nl-BE" dirty="0" smtClean="0"/>
              <a:t> </a:t>
            </a:r>
            <a:r>
              <a:rPr lang="nl-BE" dirty="0" err="1" smtClean="0"/>
              <a:t>numbers</a:t>
            </a:r>
            <a:endParaRPr lang="nl-BE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L" id="{2118F86A-C529-4B2B-9754-5CCA5A8EE17F}" vid="{70E7A78D-7C4B-41DB-BB99-9D2D1FEB822F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-KULeuven.pptx" id="{A3A9B7A5-20CC-48EA-B5F4-A6E45E7B4AF8}" vid="{FF8BA834-D977-41E9-9745-1D52B08CA7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</Template>
  <TotalTime>85</TotalTime>
  <Words>705</Words>
  <Application>Microsoft Office PowerPoint</Application>
  <PresentationFormat>On-screen Show (4:3)</PresentationFormat>
  <Paragraphs>188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KUL</vt:lpstr>
      <vt:lpstr>Corporate-KU Leuven-Liggend-Achtergrond Wit en Watermerk</vt:lpstr>
      <vt:lpstr>PowerPoint Presentation</vt:lpstr>
      <vt:lpstr>MATLAB</vt:lpstr>
      <vt:lpstr>Parameter choices</vt:lpstr>
      <vt:lpstr>Parameter tuning</vt:lpstr>
      <vt:lpstr>Parameter tuning</vt:lpstr>
      <vt:lpstr>Parameter tuning: results</vt:lpstr>
      <vt:lpstr>C</vt:lpstr>
      <vt:lpstr>C</vt:lpstr>
      <vt:lpstr>C</vt:lpstr>
      <vt:lpstr>C</vt:lpstr>
      <vt:lpstr>C: problems</vt:lpstr>
      <vt:lpstr>DSP-C</vt:lpstr>
      <vt:lpstr>DSP-C: helpfull changes</vt:lpstr>
      <vt:lpstr>DSP-C: helpfull changes</vt:lpstr>
      <vt:lpstr>DSP-C: helpfull changes</vt:lpstr>
      <vt:lpstr>DSP-C: helpfull changes</vt:lpstr>
      <vt:lpstr>DSP-C: helpfull changes</vt:lpstr>
      <vt:lpstr>DSP-C: helpfull changes</vt:lpstr>
      <vt:lpstr>DSP-C: tested</vt:lpstr>
      <vt:lpstr>DSP-C:summary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G.</dc:creator>
  <cp:lastModifiedBy>Koen G.</cp:lastModifiedBy>
  <cp:revision>10</cp:revision>
  <dcterms:created xsi:type="dcterms:W3CDTF">2016-05-17T13:50:27Z</dcterms:created>
  <dcterms:modified xsi:type="dcterms:W3CDTF">2016-05-17T15:15:38Z</dcterms:modified>
</cp:coreProperties>
</file>