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6" r:id="rId20"/>
    <p:sldId id="277" r:id="rId21"/>
    <p:sldId id="278" r:id="rId22"/>
    <p:sldId id="281" r:id="rId23"/>
    <p:sldId id="279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2989" autoAdjust="0"/>
  </p:normalViewPr>
  <p:slideViewPr>
    <p:cSldViewPr snapToGrid="0">
      <p:cViewPr varScale="1">
        <p:scale>
          <a:sx n="62" d="100"/>
          <a:sy n="62" d="100"/>
        </p:scale>
        <p:origin x="15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2C58-CA02-4D2A-83E9-4D4D5C0BE3EE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EF1B0-8D48-4F34-B819-7245FD8B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7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1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3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NU WEL PER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4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TERUG OP TOTAAL</a:t>
            </a:r>
          </a:p>
          <a:p>
            <a:r>
              <a:rPr lang="nl-BE" dirty="0" err="1"/>
              <a:t>Trg</a:t>
            </a:r>
            <a:r>
              <a:rPr lang="nl-BE" dirty="0"/>
              <a:t> vermelden:</a:t>
            </a:r>
            <a:r>
              <a:rPr lang="nl-BE" baseline="0" dirty="0"/>
              <a:t> more compiler </a:t>
            </a:r>
            <a:r>
              <a:rPr lang="nl-BE" baseline="0" dirty="0" err="1"/>
              <a:t>freedom</a:t>
            </a:r>
            <a:r>
              <a:rPr lang="nl-BE" baseline="0" dirty="0"/>
              <a:t> (</a:t>
            </a:r>
            <a:r>
              <a:rPr lang="nl-BE" baseline="0" dirty="0" err="1"/>
              <a:t>and</a:t>
            </a:r>
            <a:r>
              <a:rPr lang="nl-BE" baseline="0" dirty="0"/>
              <a:t> </a:t>
            </a:r>
            <a:r>
              <a:rPr lang="nl-BE" baseline="0" dirty="0" err="1"/>
              <a:t>reduced</a:t>
            </a:r>
            <a:r>
              <a:rPr lang="nl-BE" baseline="0" dirty="0"/>
              <a:t> overhead)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(Did not find it necessary to put this here since overall we implemented this and it did</a:t>
            </a:r>
            <a:r>
              <a:rPr lang="en-GB" baseline="0" dirty="0"/>
              <a:t> gain</a:t>
            </a:r>
            <a:endParaRPr lang="en-GB" dirty="0"/>
          </a:p>
          <a:p>
            <a:r>
              <a:rPr lang="nl-BE" dirty="0"/>
              <a:t>UNROLL: </a:t>
            </a:r>
          </a:p>
          <a:p>
            <a:pPr lvl="1"/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really</a:t>
            </a:r>
            <a:r>
              <a:rPr lang="nl-BE" dirty="0"/>
              <a:t> </a:t>
            </a:r>
            <a:r>
              <a:rPr lang="nl-BE" dirty="0" err="1"/>
              <a:t>helped</a:t>
            </a:r>
            <a:r>
              <a:rPr lang="nl-BE" dirty="0"/>
              <a:t> in </a:t>
            </a:r>
            <a:r>
              <a:rPr lang="nl-BE" dirty="0" err="1"/>
              <a:t>convolve</a:t>
            </a:r>
            <a:r>
              <a:rPr lang="nl-BE" dirty="0"/>
              <a:t> (4x best)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Removed: (Don’t understand this)</a:t>
            </a:r>
            <a:br>
              <a:rPr lang="en-GB" dirty="0"/>
            </a:br>
            <a:r>
              <a:rPr lang="nl-BE" dirty="0" err="1"/>
              <a:t>Looked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: </a:t>
            </a:r>
          </a:p>
          <a:p>
            <a:pPr lvl="1"/>
            <a:r>
              <a:rPr lang="nl-BE" dirty="0" err="1"/>
              <a:t>did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help:</a:t>
            </a:r>
          </a:p>
          <a:p>
            <a:pPr lvl="2"/>
            <a:r>
              <a:rPr lang="nl-BE" dirty="0"/>
              <a:t>Parallel on </a:t>
            </a:r>
            <a:r>
              <a:rPr lang="nl-BE" dirty="0" err="1"/>
              <a:t>on</a:t>
            </a:r>
            <a:r>
              <a:rPr lang="nl-BE" dirty="0"/>
              <a:t> </a:t>
            </a:r>
            <a:r>
              <a:rPr lang="nl-BE" dirty="0" err="1"/>
              <a:t>cord</a:t>
            </a:r>
            <a:r>
              <a:rPr lang="nl-BE" dirty="0"/>
              <a:t> (</a:t>
            </a:r>
            <a:r>
              <a:rPr lang="nl-BE" dirty="0" err="1"/>
              <a:t>subword</a:t>
            </a:r>
            <a:r>
              <a:rPr lang="nl-BE" dirty="0"/>
              <a:t>) </a:t>
            </a:r>
            <a:r>
              <a:rPr lang="nl-BE" dirty="0" err="1"/>
              <a:t>instead</a:t>
            </a:r>
            <a:r>
              <a:rPr lang="nl-BE" dirty="0"/>
              <a:t> of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cores</a:t>
            </a:r>
            <a:endParaRPr lang="nl-BE" dirty="0"/>
          </a:p>
          <a:p>
            <a:pPr lvl="2"/>
            <a:r>
              <a:rPr lang="nl-BE" dirty="0"/>
              <a:t>(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P </a:t>
            </a:r>
            <a:r>
              <a:rPr lang="nl-BE" dirty="0" err="1"/>
              <a:t>though</a:t>
            </a:r>
            <a:r>
              <a:rPr lang="nl-BE" dirty="0"/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 smtClean="0"/>
              <a:t>No </a:t>
            </a:r>
            <a:r>
              <a:rPr lang="nl-BE" dirty="0" err="1" smtClean="0"/>
              <a:t>optimization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function</a:t>
            </a:r>
            <a:r>
              <a:rPr lang="nl-BE" baseline="0" dirty="0" smtClean="0"/>
              <a:t> found </a:t>
            </a:r>
            <a:r>
              <a:rPr lang="nl-BE" baseline="0" dirty="0" err="1" smtClean="0"/>
              <a:t>for</a:t>
            </a:r>
            <a:r>
              <a:rPr lang="nl-BE" baseline="0" dirty="0" smtClean="0"/>
              <a:t> mixed integer non </a:t>
            </a:r>
            <a:r>
              <a:rPr lang="nl-BE" baseline="0" dirty="0" err="1" smtClean="0"/>
              <a:t>linear</a:t>
            </a:r>
            <a:r>
              <a:rPr lang="nl-BE" baseline="0" dirty="0" smtClean="0"/>
              <a:t> </a:t>
            </a:r>
            <a:r>
              <a:rPr lang="nl-BE" baseline="0" dirty="0" err="1" smtClean="0"/>
              <a:t>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9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Vermeld: uiteindelijk ook integer </a:t>
            </a:r>
            <a:r>
              <a:rPr lang="nl-BE" dirty="0" err="1"/>
              <a:t>ipv</a:t>
            </a:r>
            <a:r>
              <a:rPr lang="nl-BE" baseline="0" dirty="0"/>
              <a:t> long </a:t>
            </a:r>
            <a:r>
              <a:rPr lang="nl-BE" baseline="0" dirty="0" err="1"/>
              <a:t>long</a:t>
            </a:r>
            <a:r>
              <a:rPr lang="nl-BE" baseline="0" dirty="0"/>
              <a:t> gedrag maar maakt geen verschil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6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Removed: </a:t>
            </a:r>
          </a:p>
          <a:p>
            <a:r>
              <a:rPr lang="nl-BE" dirty="0">
                <a:sym typeface="Wingdings" panose="05000000000000000000" pitchFamily="2" charset="2"/>
              </a:rPr>
              <a:t>Output </a:t>
            </a:r>
            <a:r>
              <a:rPr lang="nl-BE" dirty="0" err="1">
                <a:sym typeface="Wingdings" panose="05000000000000000000" pitchFamily="2" charset="2"/>
              </a:rPr>
              <a:t>checked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MATLAB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 are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down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the</a:t>
            </a:r>
            <a:r>
              <a:rPr lang="nl-BE" dirty="0">
                <a:sym typeface="Wingdings" panose="05000000000000000000" pitchFamily="2" charset="2"/>
              </a:rPr>
              <a:t> last 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Percentages op totaal en niet op de aangepaste functie</a:t>
            </a:r>
            <a:br>
              <a:rPr lang="nl-BE" dirty="0"/>
            </a:br>
            <a:r>
              <a:rPr lang="nl-BE" dirty="0"/>
              <a:t/>
            </a:r>
            <a:br>
              <a:rPr lang="nl-BE" dirty="0"/>
            </a:br>
            <a:r>
              <a:rPr lang="nl-BE" dirty="0" err="1"/>
              <a:t>Removed</a:t>
            </a:r>
            <a:r>
              <a:rPr lang="nl-BE" baseline="0" dirty="0"/>
              <a:t> </a:t>
            </a:r>
            <a:r>
              <a:rPr lang="nl-BE" baseline="0" dirty="0" err="1"/>
              <a:t>because</a:t>
            </a:r>
            <a:r>
              <a:rPr lang="nl-BE" baseline="0" dirty="0"/>
              <a:t> </a:t>
            </a:r>
            <a:r>
              <a:rPr lang="nl-BE" baseline="0" dirty="0" err="1"/>
              <a:t>mentioned</a:t>
            </a:r>
            <a:r>
              <a:rPr lang="nl-BE" baseline="0" dirty="0"/>
              <a:t> later:</a:t>
            </a:r>
            <a:endParaRPr lang="nl-BE" dirty="0"/>
          </a:p>
          <a:p>
            <a:r>
              <a:rPr lang="en-US" dirty="0">
                <a:sym typeface="Wingdings" panose="05000000000000000000" pitchFamily="2" charset="2"/>
              </a:rPr>
              <a:t>Test inline: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Synthesis+analysis</a:t>
            </a:r>
            <a:r>
              <a:rPr lang="en-US" dirty="0">
                <a:sym typeface="Wingdings" panose="05000000000000000000" pitchFamily="2" charset="2"/>
              </a:rPr>
              <a:t> fully </a:t>
            </a:r>
            <a:r>
              <a:rPr lang="en-US" dirty="0" err="1">
                <a:sym typeface="Wingdings" panose="05000000000000000000" pitchFamily="2" charset="2"/>
              </a:rPr>
              <a:t>inlined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300k better (~5%)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At this point not worth it</a:t>
            </a:r>
          </a:p>
          <a:p>
            <a:pPr lvl="3"/>
            <a:r>
              <a:rPr lang="en-US" sz="2000" dirty="0">
                <a:sym typeface="Wingdings" panose="05000000000000000000" pitchFamily="2" charset="2"/>
              </a:rPr>
              <a:t>Reverted for space and readability/manageability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EF1B0-8D48-4F34-B819-7245FD8B9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7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2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979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66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20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2138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132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4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2892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718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50002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1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BF739D0-FFF3-4372-9E40-72FC0825D111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C9EB93-FE59-4C00-AE7A-79C5D3263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18/05/2016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1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P&amp;D:</a:t>
            </a:r>
            <a:br>
              <a:rPr lang="en-US" dirty="0"/>
            </a:br>
            <a:r>
              <a:rPr lang="en-US" dirty="0"/>
              <a:t>Speech5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7" y="3461924"/>
            <a:ext cx="8721285" cy="3396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Performance </a:t>
            </a:r>
            <a:r>
              <a:rPr lang="nl-BE" dirty="0" err="1"/>
              <a:t>measures</a:t>
            </a:r>
            <a:endParaRPr lang="nl-BE" dirty="0"/>
          </a:p>
          <a:p>
            <a:pPr lvl="1"/>
            <a:r>
              <a:rPr lang="nl-BE" dirty="0"/>
              <a:t>In-</a:t>
            </a:r>
            <a:r>
              <a:rPr lang="nl-BE" dirty="0" err="1"/>
              <a:t>place</a:t>
            </a:r>
            <a:r>
              <a:rPr lang="nl-BE" dirty="0"/>
              <a:t> </a:t>
            </a:r>
            <a:r>
              <a:rPr lang="nl-BE" dirty="0" err="1"/>
              <a:t>functions</a:t>
            </a:r>
            <a:endParaRPr lang="nl-BE" dirty="0"/>
          </a:p>
          <a:p>
            <a:pPr lvl="1"/>
            <a:r>
              <a:rPr lang="nl-BE" dirty="0" err="1"/>
              <a:t>Profiling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</a:t>
            </a:r>
            <a:r>
              <a:rPr lang="nl-BE" dirty="0" err="1"/>
              <a:t>before</a:t>
            </a:r>
            <a:r>
              <a:rPr lang="nl-BE" dirty="0"/>
              <a:t> DSP </a:t>
            </a:r>
            <a:r>
              <a:rPr lang="nl-BE" dirty="0" err="1"/>
              <a:t>sessions</a:t>
            </a:r>
            <a:r>
              <a:rPr lang="nl-BE" dirty="0"/>
              <a:t>!</a:t>
            </a:r>
          </a:p>
          <a:p>
            <a:pPr lvl="2"/>
            <a:r>
              <a:rPr lang="nl-BE" dirty="0"/>
              <a:t>Speed-up x2 </a:t>
            </a:r>
          </a:p>
          <a:p>
            <a:pPr lvl="2"/>
            <a:r>
              <a:rPr lang="nl-BE" dirty="0"/>
              <a:t>Visual studio </a:t>
            </a:r>
            <a:r>
              <a:rPr lang="nl-BE" dirty="0" err="1"/>
              <a:t>profiler</a:t>
            </a:r>
            <a:endParaRPr lang="nl-BE" dirty="0"/>
          </a:p>
          <a:p>
            <a:pPr lvl="3"/>
            <a:r>
              <a:rPr lang="nl-BE" dirty="0"/>
              <a:t>Bottleneck: </a:t>
            </a:r>
            <a:r>
              <a:rPr lang="nl-BE" dirty="0" err="1"/>
              <a:t>convolve</a:t>
            </a:r>
            <a:r>
              <a:rPr lang="nl-BE" dirty="0"/>
              <a:t>: 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nested</a:t>
            </a:r>
            <a:r>
              <a:rPr lang="nl-BE" dirty="0"/>
              <a:t> loop + most calls + </a:t>
            </a:r>
            <a:r>
              <a:rPr lang="nl-BE" dirty="0" err="1"/>
              <a:t>largest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3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816"/>
            <a:ext cx="9144000" cy="48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C: </a:t>
            </a:r>
            <a:r>
              <a:rPr lang="nl-BE" dirty="0" err="1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Debugging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Gedit</a:t>
            </a:r>
            <a:r>
              <a:rPr lang="nl-BE" dirty="0"/>
              <a:t> </a:t>
            </a:r>
            <a:r>
              <a:rPr lang="nl-BE" dirty="0">
                <a:sym typeface="Wingdings" panose="05000000000000000000" pitchFamily="2" charset="2"/>
              </a:rPr>
              <a:t> Visual Studio / </a:t>
            </a:r>
            <a:r>
              <a:rPr lang="nl-BE" dirty="0" err="1">
                <a:sym typeface="Wingdings" panose="05000000000000000000" pitchFamily="2" charset="2"/>
              </a:rPr>
              <a:t>CodeBlocks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78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21,8M </a:t>
            </a:r>
            <a:r>
              <a:rPr lang="nl-BE" dirty="0" err="1"/>
              <a:t>cycles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2986 samples: 7,300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pPr lvl="1"/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x2 speed-up in ~14,600 </a:t>
            </a:r>
            <a:r>
              <a:rPr lang="nl-BE" dirty="0" err="1"/>
              <a:t>cycles</a:t>
            </a:r>
            <a:r>
              <a:rPr lang="nl-BE" dirty="0"/>
              <a:t> / sample</a:t>
            </a:r>
          </a:p>
          <a:p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Convolve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Left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right </a:t>
            </a:r>
            <a:r>
              <a:rPr lang="nl-BE" dirty="0" err="1"/>
              <a:t>together</a:t>
            </a:r>
            <a:r>
              <a:rPr lang="nl-BE" dirty="0"/>
              <a:t>  </a:t>
            </a:r>
            <a:r>
              <a:rPr lang="nl-BE" dirty="0">
                <a:sym typeface="Wingdings" panose="05000000000000000000" pitchFamily="2" charset="2"/>
              </a:rPr>
              <a:t> 8%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Hypothesis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more </a:t>
            </a:r>
            <a:r>
              <a:rPr lang="nl-BE" sz="2000" dirty="0" err="1">
                <a:sym typeface="Wingdings" panose="05000000000000000000" pitchFamily="2" charset="2"/>
              </a:rPr>
              <a:t>freedom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compiler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Overhead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once</a:t>
            </a:r>
            <a:endParaRPr lang="nl-BE" sz="2000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Long </a:t>
            </a:r>
            <a:r>
              <a:rPr lang="nl-BE" dirty="0" err="1">
                <a:sym typeface="Wingdings" panose="05000000000000000000" pitchFamily="2" charset="2"/>
              </a:rPr>
              <a:t>long</a:t>
            </a:r>
            <a:r>
              <a:rPr lang="nl-BE" dirty="0">
                <a:sym typeface="Wingdings" panose="05000000000000000000" pitchFamily="2" charset="2"/>
              </a:rPr>
              <a:t>  int: 49%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Changed</a:t>
            </a:r>
            <a:r>
              <a:rPr lang="nl-BE" dirty="0">
                <a:sym typeface="Wingdings" panose="05000000000000000000" pitchFamily="2" charset="2"/>
              </a:rPr>
              <a:t> in MATLAB: no </a:t>
            </a:r>
            <a:r>
              <a:rPr lang="nl-BE" dirty="0" err="1">
                <a:sym typeface="Wingdings" panose="05000000000000000000" pitchFamily="2" charset="2"/>
              </a:rPr>
              <a:t>difference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r>
              <a:rPr lang="nl-BE" dirty="0">
                <a:sym typeface="Wingdings" panose="05000000000000000000" pitchFamily="2" charset="2"/>
              </a:rPr>
              <a:t> no </a:t>
            </a:r>
            <a:r>
              <a:rPr lang="nl-BE" dirty="0" err="1">
                <a:sym typeface="Wingdings" panose="05000000000000000000" pitchFamily="2" charset="2"/>
              </a:rPr>
              <a:t>longer</a:t>
            </a:r>
            <a:r>
              <a:rPr lang="nl-BE" dirty="0">
                <a:sym typeface="Wingdings" panose="05000000000000000000" pitchFamily="2" charset="2"/>
              </a:rPr>
              <a:t> bottleneck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endParaRPr lang="nl-BE" dirty="0">
              <a:sym typeface="Wingdings" panose="05000000000000000000" pitchFamily="2" charset="2"/>
            </a:endParaRPr>
          </a:p>
          <a:p>
            <a:pPr lvl="2"/>
            <a:endParaRPr lang="nl-BE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9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(de)quantize: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Smaller variable types: 42%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Rewrote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:  38,5% on 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Binary</a:t>
            </a:r>
            <a:r>
              <a:rPr lang="nl-BE" dirty="0">
                <a:sym typeface="Wingdings" panose="05000000000000000000" pitchFamily="2" charset="2"/>
              </a:rPr>
              <a:t>/</a:t>
            </a:r>
            <a:r>
              <a:rPr lang="nl-BE" dirty="0" err="1">
                <a:sym typeface="Wingdings" panose="05000000000000000000" pitchFamily="2" charset="2"/>
              </a:rPr>
              <a:t>linear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calls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Hypothesis: </a:t>
            </a:r>
            <a:r>
              <a:rPr lang="nl-BE" dirty="0" err="1">
                <a:sym typeface="Wingdings" panose="05000000000000000000" pitchFamily="2" charset="2"/>
              </a:rPr>
              <a:t>enables</a:t>
            </a:r>
            <a:r>
              <a:rPr lang="nl-BE" dirty="0">
                <a:sym typeface="Wingdings" panose="05000000000000000000" pitchFamily="2" charset="2"/>
              </a:rPr>
              <a:t> software pipelining of </a:t>
            </a:r>
            <a:r>
              <a:rPr lang="nl-BE" dirty="0" err="1">
                <a:sym typeface="Wingdings" panose="05000000000000000000" pitchFamily="2" charset="2"/>
              </a:rPr>
              <a:t>outer</a:t>
            </a:r>
            <a:r>
              <a:rPr lang="nl-BE" dirty="0">
                <a:sym typeface="Wingdings" panose="05000000000000000000" pitchFamily="2" charset="2"/>
              </a:rPr>
              <a:t> loop</a:t>
            </a:r>
          </a:p>
          <a:p>
            <a:pPr lvl="1"/>
            <a:endParaRPr lang="en-US" sz="2800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4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" y="1313169"/>
            <a:ext cx="8850864" cy="40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as shift:  46%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pPr marL="359637" lvl="1" indent="0">
              <a:buNone/>
            </a:pPr>
            <a:r>
              <a:rPr lang="nl-BE" dirty="0">
                <a:sym typeface="Wingdings" panose="05000000000000000000" pitchFamily="2" charset="2"/>
              </a:rPr>
              <a:t>	 </a:t>
            </a:r>
            <a:r>
              <a:rPr lang="nl-BE" dirty="0" err="1">
                <a:sym typeface="Wingdings" panose="05000000000000000000" pitchFamily="2" charset="2"/>
              </a:rPr>
              <a:t>eliminates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function</a:t>
            </a:r>
            <a:r>
              <a:rPr lang="nl-BE" dirty="0">
                <a:sym typeface="Wingdings" panose="05000000000000000000" pitchFamily="2" charset="2"/>
              </a:rPr>
              <a:t> call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Original: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Division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roundig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zero</a:t>
            </a:r>
            <a:br>
              <a:rPr lang="nl-BE" dirty="0">
                <a:sym typeface="Wingdings" panose="05000000000000000000" pitchFamily="2" charset="2"/>
              </a:rPr>
            </a:b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New:</a:t>
            </a:r>
          </a:p>
          <a:p>
            <a:pPr lvl="2"/>
            <a:r>
              <a:rPr lang="nl-BE" sz="2400" dirty="0">
                <a:sym typeface="Wingdings" panose="05000000000000000000" pitchFamily="2" charset="2"/>
              </a:rPr>
              <a:t>Complex </a:t>
            </a:r>
            <a:r>
              <a:rPr lang="nl-BE" sz="2400" dirty="0" err="1">
                <a:sym typeface="Wingdings" panose="05000000000000000000" pitchFamily="2" charset="2"/>
              </a:rPr>
              <a:t>division</a:t>
            </a:r>
            <a:r>
              <a:rPr lang="nl-BE" sz="2400" dirty="0">
                <a:sym typeface="Wingdings" panose="05000000000000000000" pitchFamily="2" charset="2"/>
              </a:rPr>
              <a:t> as shift </a:t>
            </a:r>
            <a:r>
              <a:rPr lang="nl-BE" sz="2400" dirty="0" err="1">
                <a:sym typeface="Wingdings" panose="05000000000000000000" pitchFamily="2" charset="2"/>
              </a:rPr>
              <a:t>for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rounding</a:t>
            </a:r>
            <a:r>
              <a:rPr lang="nl-BE" sz="2400" dirty="0">
                <a:sym typeface="Wingdings" panose="05000000000000000000" pitchFamily="2" charset="2"/>
              </a:rPr>
              <a:t> </a:t>
            </a:r>
            <a:r>
              <a:rPr lang="nl-BE" sz="2400" dirty="0" err="1">
                <a:sym typeface="Wingdings" panose="05000000000000000000" pitchFamily="2" charset="2"/>
              </a:rPr>
              <a:t>behaviour+speed</a:t>
            </a:r>
            <a:endParaRPr lang="nl-BE" sz="2400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652" y="3398079"/>
            <a:ext cx="5434790" cy="567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9" y="5141207"/>
            <a:ext cx="9086921" cy="6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Convolve: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output index:  11% on </a:t>
            </a:r>
            <a:r>
              <a:rPr lang="nl-BE" dirty="0" err="1">
                <a:sym typeface="Wingdings" panose="05000000000000000000" pitchFamily="2" charset="2"/>
              </a:rPr>
              <a:t>convolve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Combine: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modulo in indices: 68% on these 2 </a:t>
            </a:r>
            <a:r>
              <a:rPr lang="nl-BE" dirty="0" err="1">
                <a:sym typeface="Wingdings" panose="05000000000000000000" pitchFamily="2" charset="2"/>
              </a:rPr>
              <a:t>functions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Rewriting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divisions</a:t>
            </a:r>
            <a:r>
              <a:rPr lang="nl-BE" dirty="0">
                <a:sym typeface="Wingdings" panose="05000000000000000000" pitchFamily="2" charset="2"/>
              </a:rPr>
              <a:t> + </a:t>
            </a:r>
            <a:r>
              <a:rPr lang="nl-BE" dirty="0" err="1">
                <a:sym typeface="Wingdings" panose="05000000000000000000" pitchFamily="2" charset="2"/>
              </a:rPr>
              <a:t>removing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modulos</a:t>
            </a:r>
            <a:r>
              <a:rPr lang="nl-BE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Overall gain: 39%</a:t>
            </a:r>
          </a:p>
          <a:p>
            <a:r>
              <a:rPr lang="nl-BE" dirty="0">
                <a:sym typeface="Wingdings" panose="05000000000000000000" pitchFamily="2" charset="2"/>
              </a:rPr>
              <a:t>(de)</a:t>
            </a:r>
            <a:r>
              <a:rPr lang="nl-BE" dirty="0" err="1">
                <a:sym typeface="Wingdings" panose="05000000000000000000" pitchFamily="2" charset="2"/>
              </a:rPr>
              <a:t>quantize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Combine </a:t>
            </a:r>
            <a:r>
              <a:rPr lang="nl-BE" dirty="0" err="1">
                <a:sym typeface="Wingdings" panose="05000000000000000000" pitchFamily="2" charset="2"/>
              </a:rPr>
              <a:t>left</a:t>
            </a:r>
            <a:r>
              <a:rPr lang="nl-BE" dirty="0">
                <a:sym typeface="Wingdings" panose="05000000000000000000" pitchFamily="2" charset="2"/>
              </a:rPr>
              <a:t>/right: 11%</a:t>
            </a:r>
          </a:p>
          <a:p>
            <a:r>
              <a:rPr lang="nl-BE" dirty="0">
                <a:sym typeface="Wingdings" panose="05000000000000000000" pitchFamily="2" charset="2"/>
              </a:rPr>
              <a:t> 3,2M</a:t>
            </a:r>
          </a:p>
          <a:p>
            <a:endParaRPr lang="nl-BE" dirty="0">
              <a:sym typeface="Wingdings" panose="05000000000000000000" pitchFamily="2" charset="2"/>
            </a:endParaRPr>
          </a:p>
          <a:p>
            <a:pPr lvl="3"/>
            <a:endParaRPr lang="nl-BE" sz="2400" dirty="0">
              <a:sym typeface="Wingdings" panose="05000000000000000000" pitchFamily="2" charset="2"/>
            </a:endParaRPr>
          </a:p>
          <a:p>
            <a:pPr lvl="4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1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major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 Total </a:t>
            </a:r>
            <a:r>
              <a:rPr lang="nl-BE" dirty="0" err="1">
                <a:sym typeface="Wingdings" panose="05000000000000000000" pitchFamily="2" charset="2"/>
              </a:rPr>
              <a:t>results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Speed-up: 21,8M  3,2M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= 85%   or  speed x 6,8</a:t>
            </a:r>
          </a:p>
          <a:p>
            <a:pPr lvl="2"/>
            <a:r>
              <a:rPr lang="nl-BE" dirty="0" err="1">
                <a:sym typeface="Wingdings" panose="05000000000000000000" pitchFamily="2" charset="2"/>
              </a:rPr>
              <a:t>Including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original</a:t>
            </a:r>
            <a:r>
              <a:rPr lang="nl-BE" dirty="0">
                <a:sym typeface="Wingdings" panose="05000000000000000000" pitchFamily="2" charset="2"/>
              </a:rPr>
              <a:t> x 2: </a:t>
            </a:r>
            <a:r>
              <a:rPr lang="nl-BE" u="sng" dirty="0" smtClean="0">
                <a:sym typeface="Wingdings" panose="05000000000000000000" pitchFamily="2" charset="2"/>
              </a:rPr>
              <a:t>13,6</a:t>
            </a:r>
          </a:p>
          <a:p>
            <a:pPr lvl="1"/>
            <a:r>
              <a:rPr lang="nl-BE" dirty="0" smtClean="0">
                <a:sym typeface="Wingdings" panose="05000000000000000000" pitchFamily="2" charset="2"/>
              </a:rPr>
              <a:t> bottleneck = </a:t>
            </a:r>
            <a:r>
              <a:rPr lang="nl-BE" dirty="0" err="1" smtClean="0">
                <a:sym typeface="Wingdings" panose="05000000000000000000" pitchFamily="2" charset="2"/>
              </a:rPr>
              <a:t>writing</a:t>
            </a:r>
            <a:r>
              <a:rPr lang="nl-BE" dirty="0" smtClean="0">
                <a:sym typeface="Wingdings" panose="05000000000000000000" pitchFamily="2" charset="2"/>
              </a:rPr>
              <a:t> output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Cheating</a:t>
            </a:r>
            <a:r>
              <a:rPr lang="nl-BE" dirty="0">
                <a:sym typeface="Wingdings" panose="05000000000000000000" pitchFamily="2" charset="2"/>
              </a:rPr>
              <a:t> mono input(?):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Mono </a:t>
            </a:r>
            <a:r>
              <a:rPr lang="nl-BE" dirty="0" err="1">
                <a:sym typeface="Wingdings" panose="05000000000000000000" pitchFamily="2" charset="2"/>
              </a:rPr>
              <a:t>implementation</a:t>
            </a:r>
            <a:r>
              <a:rPr lang="nl-BE" dirty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As long as input is mono: 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(de)</a:t>
            </a:r>
            <a:r>
              <a:rPr lang="nl-BE" sz="2000" dirty="0" err="1">
                <a:sym typeface="Wingdings" panose="05000000000000000000" pitchFamily="2" charset="2"/>
              </a:rPr>
              <a:t>quantize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only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one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channel</a:t>
            </a:r>
            <a:r>
              <a:rPr lang="nl-BE" sz="2000" dirty="0">
                <a:sym typeface="Wingdings" panose="05000000000000000000" pitchFamily="2" charset="2"/>
              </a:rPr>
              <a:t> &amp; copy</a:t>
            </a:r>
          </a:p>
          <a:p>
            <a:pPr marL="988400" lvl="3" indent="0">
              <a:buNone/>
            </a:pPr>
            <a:r>
              <a:rPr lang="nl-BE" sz="2000" dirty="0">
                <a:sym typeface="Wingdings" panose="05000000000000000000" pitchFamily="2" charset="2"/>
              </a:rPr>
              <a:t>	 2,7M (16%)</a:t>
            </a:r>
          </a:p>
          <a:p>
            <a:pPr lvl="3"/>
            <a:r>
              <a:rPr lang="nl-BE" sz="2000" dirty="0">
                <a:sym typeface="Wingdings" panose="05000000000000000000" pitchFamily="2" charset="2"/>
              </a:rPr>
              <a:t>At </a:t>
            </a:r>
            <a:r>
              <a:rPr lang="nl-BE" sz="2000" dirty="0" err="1">
                <a:sym typeface="Wingdings" panose="05000000000000000000" pitchFamily="2" charset="2"/>
              </a:rPr>
              <a:t>expense</a:t>
            </a:r>
            <a:r>
              <a:rPr lang="nl-BE" sz="2000" dirty="0">
                <a:sym typeface="Wingdings" panose="05000000000000000000" pitchFamily="2" charset="2"/>
              </a:rPr>
              <a:t> of </a:t>
            </a:r>
            <a:r>
              <a:rPr lang="nl-BE" sz="2000" dirty="0" err="1">
                <a:sym typeface="Wingdings" panose="05000000000000000000" pitchFamily="2" charset="2"/>
              </a:rPr>
              <a:t>slightly</a:t>
            </a:r>
            <a:r>
              <a:rPr lang="nl-BE" sz="2000" dirty="0">
                <a:sym typeface="Wingdings" panose="05000000000000000000" pitchFamily="2" charset="2"/>
              </a:rPr>
              <a:t> more code (2% of </a:t>
            </a:r>
            <a:r>
              <a:rPr lang="nl-BE" sz="2000" dirty="0" err="1">
                <a:sym typeface="Wingdings" panose="05000000000000000000" pitchFamily="2" charset="2"/>
              </a:rPr>
              <a:t>space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n-US" sz="2800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sz="2400" dirty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MATLAB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Flexible</a:t>
            </a:r>
          </a:p>
          <a:p>
            <a:pPr lvl="1"/>
            <a:r>
              <a:rPr lang="en-US" dirty="0"/>
              <a:t>Structure easily </a:t>
            </a:r>
            <a:r>
              <a:rPr lang="en-US" dirty="0" smtClean="0"/>
              <a:t>changeable</a:t>
            </a:r>
          </a:p>
          <a:p>
            <a:pPr lvl="2"/>
            <a:r>
              <a:rPr lang="nl-BE" dirty="0" err="1" smtClean="0">
                <a:sym typeface="Wingdings" panose="05000000000000000000" pitchFamily="2" charset="2"/>
              </a:rPr>
              <a:t>If</a:t>
            </a:r>
            <a:r>
              <a:rPr lang="nl-BE" dirty="0" smtClean="0">
                <a:sym typeface="Wingdings" panose="05000000000000000000" pitchFamily="2" charset="2"/>
              </a:rPr>
              <a:t> </a:t>
            </a:r>
            <a:r>
              <a:rPr lang="nl-BE" dirty="0" err="1" smtClean="0">
                <a:sym typeface="Wingdings" panose="05000000000000000000" pitchFamily="2" charset="2"/>
              </a:rPr>
              <a:t>asymmetrical</a:t>
            </a:r>
            <a:r>
              <a:rPr lang="nl-BE" dirty="0" smtClean="0">
                <a:sym typeface="Wingdings" panose="05000000000000000000" pitchFamily="2" charset="2"/>
              </a:rPr>
              <a:t>: account </a:t>
            </a:r>
            <a:r>
              <a:rPr lang="nl-BE" dirty="0" err="1" smtClean="0">
                <a:sym typeface="Wingdings" panose="05000000000000000000" pitchFamily="2" charset="2"/>
              </a:rPr>
              <a:t>for</a:t>
            </a:r>
            <a:r>
              <a:rPr lang="nl-BE" dirty="0" smtClean="0">
                <a:sym typeface="Wingdings" panose="05000000000000000000" pitchFamily="2" charset="2"/>
              </a:rPr>
              <a:t> delay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Parameter definitions grouped in scripts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changing and testing new parameters easy</a:t>
            </a:r>
          </a:p>
          <a:p>
            <a:r>
              <a:rPr lang="nl-BE" dirty="0" err="1">
                <a:sym typeface="Wingdings" panose="05000000000000000000" pitchFamily="2" charset="2"/>
              </a:rPr>
              <a:t>Originally</a:t>
            </a:r>
            <a:r>
              <a:rPr lang="nl-BE" dirty="0">
                <a:sym typeface="Wingdings" panose="05000000000000000000" pitchFamily="2" charset="2"/>
              </a:rPr>
              <a:t>: input </a:t>
            </a:r>
            <a:r>
              <a:rPr lang="nl-BE" dirty="0" err="1">
                <a:sym typeface="Wingdings" panose="05000000000000000000" pitchFamily="2" charset="2"/>
              </a:rPr>
              <a:t>scaled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to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u="sng" dirty="0">
                <a:sym typeface="Wingdings" panose="05000000000000000000" pitchFamily="2" charset="2"/>
              </a:rPr>
              <a:t>full</a:t>
            </a:r>
            <a:r>
              <a:rPr lang="nl-BE" dirty="0">
                <a:sym typeface="Wingdings" panose="05000000000000000000" pitchFamily="2" charset="2"/>
              </a:rPr>
              <a:t> 16bit range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↔ </a:t>
            </a:r>
            <a:r>
              <a:rPr lang="nl-BE" dirty="0" err="1">
                <a:sym typeface="Wingdings" panose="05000000000000000000" pitchFamily="2" charset="2"/>
              </a:rPr>
              <a:t>now</a:t>
            </a:r>
            <a:r>
              <a:rPr lang="nl-BE" dirty="0">
                <a:sym typeface="Wingdings" panose="05000000000000000000" pitchFamily="2" charset="2"/>
              </a:rPr>
              <a:t>: </a:t>
            </a:r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with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smtClean="0">
                <a:sym typeface="Wingdings" panose="05000000000000000000" pitchFamily="2" charset="2"/>
              </a:rPr>
              <a:t>C</a:t>
            </a:r>
          </a:p>
          <a:p>
            <a:r>
              <a:rPr lang="nl-BE" dirty="0" smtClean="0">
                <a:sym typeface="Wingdings" panose="05000000000000000000" pitchFamily="2" charset="2"/>
              </a:rPr>
              <a:t>Small </a:t>
            </a:r>
            <a:r>
              <a:rPr lang="nl-BE" dirty="0" err="1" smtClean="0">
                <a:sym typeface="Wingdings" panose="05000000000000000000" pitchFamily="2" charset="2"/>
              </a:rPr>
              <a:t>optimization</a:t>
            </a:r>
            <a:r>
              <a:rPr lang="nl-BE" dirty="0" smtClean="0">
                <a:sym typeface="Wingdings" panose="05000000000000000000" pitchFamily="2" charset="2"/>
              </a:rPr>
              <a:t>: updating power </a:t>
            </a:r>
            <a:r>
              <a:rPr lang="nl-BE" dirty="0" err="1" smtClean="0">
                <a:sym typeface="Wingdings" panose="05000000000000000000" pitchFamily="2" charset="2"/>
              </a:rPr>
              <a:t>instead</a:t>
            </a:r>
            <a:r>
              <a:rPr lang="nl-BE" dirty="0" smtClean="0">
                <a:sym typeface="Wingdings" panose="05000000000000000000" pitchFamily="2" charset="2"/>
              </a:rPr>
              <a:t> of </a:t>
            </a:r>
            <a:r>
              <a:rPr lang="nl-BE" dirty="0" err="1" smtClean="0">
                <a:sym typeface="Wingdings" panose="05000000000000000000" pitchFamily="2" charset="2"/>
              </a:rPr>
              <a:t>recalculating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42" y="0"/>
            <a:ext cx="363905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Hardcoding</a:t>
            </a:r>
            <a:r>
              <a:rPr lang="nl-BE" dirty="0"/>
              <a:t> filter </a:t>
            </a:r>
            <a:r>
              <a:rPr lang="nl-BE" dirty="0" err="1"/>
              <a:t>coeffs</a:t>
            </a:r>
            <a:r>
              <a:rPr lang="nl-BE" dirty="0"/>
              <a:t> in code</a:t>
            </a:r>
          </a:p>
          <a:p>
            <a:r>
              <a:rPr lang="nl-BE" dirty="0" err="1"/>
              <a:t>Must_iterate</a:t>
            </a:r>
            <a:r>
              <a:rPr lang="nl-BE" dirty="0"/>
              <a:t>, </a:t>
            </a:r>
            <a:r>
              <a:rPr lang="nl-BE" dirty="0" err="1"/>
              <a:t>unroll</a:t>
            </a:r>
            <a:r>
              <a:rPr lang="nl-BE" dirty="0"/>
              <a:t> </a:t>
            </a:r>
            <a:r>
              <a:rPr lang="nl-BE" dirty="0" err="1"/>
              <a:t>pragmas</a:t>
            </a:r>
            <a:endParaRPr lang="nl-BE" dirty="0"/>
          </a:p>
          <a:p>
            <a:r>
              <a:rPr lang="nl-BE" dirty="0" err="1"/>
              <a:t>Data_align</a:t>
            </a:r>
            <a:r>
              <a:rPr lang="nl-BE" dirty="0"/>
              <a:t>: no </a:t>
            </a:r>
            <a:r>
              <a:rPr lang="nl-BE" dirty="0" err="1"/>
              <a:t>noteworthy</a:t>
            </a:r>
            <a:r>
              <a:rPr lang="nl-BE" dirty="0"/>
              <a:t> </a:t>
            </a:r>
            <a:r>
              <a:rPr lang="nl-BE" dirty="0" err="1"/>
              <a:t>gain</a:t>
            </a:r>
            <a:endParaRPr lang="nl-BE" dirty="0"/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intrinsics</a:t>
            </a:r>
            <a:r>
              <a:rPr lang="nl-BE" dirty="0"/>
              <a:t> e.g. _</a:t>
            </a:r>
            <a:r>
              <a:rPr lang="nl-BE" dirty="0" err="1"/>
              <a:t>abs</a:t>
            </a:r>
            <a:endParaRPr lang="nl-BE" dirty="0"/>
          </a:p>
          <a:p>
            <a:r>
              <a:rPr lang="nl-BE" dirty="0"/>
              <a:t>‘</a:t>
            </a:r>
            <a:r>
              <a:rPr lang="nl-BE" dirty="0" err="1"/>
              <a:t>near</a:t>
            </a:r>
            <a:r>
              <a:rPr lang="nl-BE" dirty="0"/>
              <a:t>’/‘</a:t>
            </a:r>
            <a:r>
              <a:rPr lang="nl-BE" dirty="0" err="1"/>
              <a:t>const</a:t>
            </a:r>
            <a:r>
              <a:rPr lang="nl-BE" dirty="0"/>
              <a:t>’ variables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inlining</a:t>
            </a:r>
            <a:endParaRPr lang="nl-BE" dirty="0"/>
          </a:p>
          <a:p>
            <a:r>
              <a:rPr lang="nl-BE" dirty="0" err="1"/>
              <a:t>Inlining</a:t>
            </a:r>
            <a:r>
              <a:rPr lang="nl-BE" dirty="0"/>
              <a:t> analysis/</a:t>
            </a:r>
            <a:r>
              <a:rPr lang="nl-BE" dirty="0" err="1"/>
              <a:t>synthesis</a:t>
            </a:r>
            <a:r>
              <a:rPr lang="nl-BE" dirty="0"/>
              <a:t>: 300k </a:t>
            </a:r>
            <a:r>
              <a:rPr lang="nl-BE" dirty="0" err="1"/>
              <a:t>gain</a:t>
            </a:r>
            <a:r>
              <a:rPr lang="nl-BE" dirty="0"/>
              <a:t>, </a:t>
            </a:r>
          </a:p>
          <a:p>
            <a:pPr lvl="1"/>
            <a:r>
              <a:rPr lang="nl-BE" dirty="0" err="1"/>
              <a:t>Reverted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cleanliness</a:t>
            </a:r>
            <a:r>
              <a:rPr lang="nl-BE" dirty="0"/>
              <a:t> &amp; </a:t>
            </a:r>
            <a:r>
              <a:rPr lang="nl-BE" dirty="0" err="1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DSP:problems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Uninitialized</a:t>
            </a:r>
            <a:r>
              <a:rPr lang="nl-BE" dirty="0" smtClean="0"/>
              <a:t> </a:t>
            </a:r>
            <a:r>
              <a:rPr lang="nl-BE" dirty="0" err="1" smtClean="0"/>
              <a:t>variable</a:t>
            </a:r>
            <a:endParaRPr lang="nl-BE" dirty="0" smtClean="0"/>
          </a:p>
          <a:p>
            <a:r>
              <a:rPr lang="nl-BE" dirty="0" smtClean="0"/>
              <a:t>Wrong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r>
              <a:rPr lang="nl-BE" dirty="0" smtClean="0"/>
              <a:t>Real-time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working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31462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DSP-C: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Including</a:t>
            </a:r>
            <a:r>
              <a:rPr lang="nl-BE" dirty="0"/>
              <a:t> </a:t>
            </a:r>
            <a:r>
              <a:rPr lang="nl-BE" dirty="0" err="1"/>
              <a:t>initial</a:t>
            </a:r>
            <a:r>
              <a:rPr lang="nl-BE" dirty="0"/>
              <a:t> x2:  x13,6 gain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 1,071 </a:t>
            </a:r>
            <a:r>
              <a:rPr lang="nl-BE" dirty="0" err="1">
                <a:sym typeface="Wingdings" panose="05000000000000000000" pitchFamily="2" charset="2"/>
              </a:rPr>
              <a:t>cycles</a:t>
            </a:r>
            <a:r>
              <a:rPr lang="nl-BE" dirty="0">
                <a:sym typeface="Wingdings" panose="05000000000000000000" pitchFamily="2" charset="2"/>
              </a:rPr>
              <a:t>/sample</a:t>
            </a:r>
            <a:endParaRPr lang="nl-BE" dirty="0"/>
          </a:p>
          <a:p>
            <a:endParaRPr lang="nl-BE" dirty="0"/>
          </a:p>
          <a:p>
            <a:r>
              <a:rPr lang="nl-BE" dirty="0"/>
              <a:t>Bit/bit correct output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 err="1">
                <a:sym typeface="Wingdings" panose="05000000000000000000" pitchFamily="2" charset="2"/>
              </a:rPr>
              <a:t>guaranteed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same</a:t>
            </a:r>
            <a:r>
              <a:rPr lang="nl-BE" dirty="0">
                <a:sym typeface="Wingdings" panose="05000000000000000000" pitchFamily="2" charset="2"/>
              </a:rPr>
              <a:t> PESQ scores as in MATLAB: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	 parameters </a:t>
            </a:r>
            <a:r>
              <a:rPr lang="nl-BE" dirty="0" err="1">
                <a:sym typeface="Wingdings" panose="05000000000000000000" pitchFamily="2" charset="2"/>
              </a:rPr>
              <a:t>still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easily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testable</a:t>
            </a:r>
            <a:endParaRPr lang="nl-BE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6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Tuneable</a:t>
            </a:r>
            <a:r>
              <a:rPr lang="nl-BE" dirty="0"/>
              <a:t> parameters:</a:t>
            </a:r>
          </a:p>
          <a:p>
            <a:pPr lvl="1"/>
            <a:r>
              <a:rPr lang="nl-BE" dirty="0" err="1"/>
              <a:t>Scalings</a:t>
            </a:r>
            <a:endParaRPr lang="nl-BE" dirty="0"/>
          </a:p>
          <a:p>
            <a:pPr lvl="2"/>
            <a:r>
              <a:rPr lang="nl-BE" dirty="0"/>
              <a:t>Analysis</a:t>
            </a:r>
          </a:p>
          <a:p>
            <a:pPr lvl="2"/>
            <a:r>
              <a:rPr lang="nl-BE" dirty="0" err="1"/>
              <a:t>Synthesis</a:t>
            </a:r>
            <a:endParaRPr lang="nl-BE" dirty="0"/>
          </a:p>
          <a:p>
            <a:pPr lvl="2"/>
            <a:r>
              <a:rPr lang="nl-BE" dirty="0">
                <a:sym typeface="Wingdings" panose="05000000000000000000" pitchFamily="2" charset="2"/>
              </a:rPr>
              <a:t> </a:t>
            </a:r>
            <a:r>
              <a:rPr lang="nl-BE" dirty="0"/>
              <a:t>Trade-off clipping ↔ SNR</a:t>
            </a:r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Mu </a:t>
            </a:r>
            <a:r>
              <a:rPr lang="nl-BE" dirty="0" err="1"/>
              <a:t>values</a:t>
            </a:r>
            <a:endParaRPr lang="nl-BE" dirty="0"/>
          </a:p>
          <a:p>
            <a:pPr lvl="1"/>
            <a:r>
              <a:rPr lang="nl-BE" dirty="0"/>
              <a:t>Stop band </a:t>
            </a:r>
            <a:r>
              <a:rPr lang="nl-BE" dirty="0" err="1"/>
              <a:t>attenuations</a:t>
            </a:r>
            <a:endParaRPr lang="nl-BE" dirty="0"/>
          </a:p>
          <a:p>
            <a:pPr lvl="1"/>
            <a:r>
              <a:rPr lang="nl-BE" dirty="0"/>
              <a:t>Filter </a:t>
            </a:r>
            <a:r>
              <a:rPr lang="nl-BE" dirty="0" err="1"/>
              <a:t>lengths</a:t>
            </a:r>
            <a:endParaRPr lang="nl-BE" dirty="0"/>
          </a:p>
          <a:p>
            <a:pPr lvl="1"/>
            <a:r>
              <a:rPr lang="nl-BE" dirty="0"/>
              <a:t>Maxima </a:t>
            </a:r>
            <a:r>
              <a:rPr lang="nl-BE" dirty="0">
                <a:sym typeface="Wingdings" panose="05000000000000000000" pitchFamily="2" charset="2"/>
              </a:rPr>
              <a:t> #bits</a:t>
            </a:r>
            <a:endParaRPr lang="nl-B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6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Preprocessing:</a:t>
            </a:r>
          </a:p>
          <a:p>
            <a:pPr lvl="1"/>
            <a:r>
              <a:rPr lang="nl-BE" dirty="0"/>
              <a:t>Files </a:t>
            </a:r>
            <a:r>
              <a:rPr lang="nl-BE" dirty="0" err="1"/>
              <a:t>changed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8kHz</a:t>
            </a:r>
          </a:p>
          <a:p>
            <a:pPr lvl="2"/>
            <a:r>
              <a:rPr lang="nl-BE" dirty="0" err="1"/>
              <a:t>Audacity</a:t>
            </a:r>
            <a:endParaRPr lang="nl-BE" dirty="0"/>
          </a:p>
          <a:p>
            <a:pPr lvl="2"/>
            <a:r>
              <a:rPr lang="nl-BE" dirty="0"/>
              <a:t>70dB </a:t>
            </a:r>
            <a:r>
              <a:rPr lang="nl-BE" dirty="0" err="1"/>
              <a:t>decimation</a:t>
            </a:r>
            <a:r>
              <a:rPr lang="nl-BE" dirty="0"/>
              <a:t> filter</a:t>
            </a:r>
          </a:p>
          <a:p>
            <a:r>
              <a:rPr lang="nl-BE" dirty="0" err="1"/>
              <a:t>Based</a:t>
            </a:r>
            <a:r>
              <a:rPr lang="nl-BE" dirty="0"/>
              <a:t> on PESQ </a:t>
            </a:r>
            <a:r>
              <a:rPr lang="nl-BE" dirty="0" err="1"/>
              <a:t>only</a:t>
            </a:r>
            <a:endParaRPr lang="nl-BE" dirty="0"/>
          </a:p>
          <a:p>
            <a:pPr lvl="1"/>
            <a:r>
              <a:rPr lang="nl-BE" dirty="0"/>
              <a:t>More </a:t>
            </a:r>
            <a:r>
              <a:rPr lang="nl-BE" dirty="0" err="1"/>
              <a:t>representative</a:t>
            </a:r>
            <a:r>
              <a:rPr lang="nl-BE" dirty="0"/>
              <a:t> of human hearing system</a:t>
            </a:r>
          </a:p>
          <a:p>
            <a:pPr lvl="1"/>
            <a:r>
              <a:rPr lang="nl-BE" dirty="0" err="1"/>
              <a:t>Maximizing</a:t>
            </a:r>
            <a:r>
              <a:rPr lang="nl-BE" dirty="0"/>
              <a:t> </a:t>
            </a:r>
            <a:r>
              <a:rPr lang="nl-BE" dirty="0" err="1"/>
              <a:t>equally</a:t>
            </a:r>
            <a:r>
              <a:rPr lang="nl-BE" dirty="0"/>
              <a:t> </a:t>
            </a:r>
            <a:r>
              <a:rPr lang="nl-BE" dirty="0" err="1"/>
              <a:t>weighted</a:t>
            </a:r>
            <a:r>
              <a:rPr lang="nl-BE" dirty="0"/>
              <a:t> score of:</a:t>
            </a:r>
          </a:p>
          <a:p>
            <a:pPr lvl="2"/>
            <a:r>
              <a:rPr lang="nl-BE" dirty="0" err="1"/>
              <a:t>Words_f</a:t>
            </a:r>
            <a:r>
              <a:rPr lang="nl-BE" dirty="0"/>
              <a:t>, </a:t>
            </a:r>
            <a:r>
              <a:rPr lang="nl-BE" dirty="0" err="1"/>
              <a:t>words_m</a:t>
            </a:r>
            <a:r>
              <a:rPr lang="nl-BE" dirty="0"/>
              <a:t>, f116, f216, m116, m216, belasting, </a:t>
            </a:r>
            <a:r>
              <a:rPr lang="nl-BE" dirty="0" err="1"/>
              <a:t>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Modus operandi:</a:t>
            </a:r>
          </a:p>
          <a:p>
            <a:pPr lvl="1"/>
            <a:r>
              <a:rPr lang="nl-BE" dirty="0"/>
              <a:t>Per band</a:t>
            </a:r>
          </a:p>
          <a:p>
            <a:pPr lvl="1"/>
            <a:r>
              <a:rPr lang="nl-BE" dirty="0" err="1"/>
              <a:t>Manually</a:t>
            </a:r>
            <a:r>
              <a:rPr lang="nl-BE" dirty="0"/>
              <a:t> </a:t>
            </a:r>
            <a:r>
              <a:rPr lang="nl-BE" dirty="0" err="1"/>
              <a:t>greedy</a:t>
            </a:r>
            <a:r>
              <a:rPr lang="nl-BE" dirty="0"/>
              <a:t> approach:</a:t>
            </a:r>
          </a:p>
          <a:p>
            <a:pPr lvl="2"/>
            <a:r>
              <a:rPr lang="nl-BE" dirty="0" err="1"/>
              <a:t>Optimize</a:t>
            </a:r>
            <a:r>
              <a:rPr lang="nl-BE" dirty="0"/>
              <a:t> parameter 1, </a:t>
            </a:r>
            <a:r>
              <a:rPr lang="nl-BE" dirty="0" err="1"/>
              <a:t>then</a:t>
            </a:r>
            <a:r>
              <a:rPr lang="nl-BE" dirty="0"/>
              <a:t> 2, </a:t>
            </a:r>
            <a:r>
              <a:rPr lang="nl-BE" dirty="0" err="1"/>
              <a:t>then</a:t>
            </a:r>
            <a:r>
              <a:rPr lang="nl-BE" dirty="0"/>
              <a:t> 1 </a:t>
            </a:r>
            <a:r>
              <a:rPr lang="nl-BE" dirty="0" err="1"/>
              <a:t>again</a:t>
            </a:r>
            <a:r>
              <a:rPr lang="nl-BE" dirty="0"/>
              <a:t> …</a:t>
            </a:r>
          </a:p>
          <a:p>
            <a:pPr lvl="1"/>
            <a:r>
              <a:rPr lang="nl-BE" dirty="0" err="1"/>
              <a:t>Scaling</a:t>
            </a:r>
            <a:r>
              <a:rPr lang="nl-BE" dirty="0"/>
              <a:t> </a:t>
            </a:r>
            <a:r>
              <a:rPr lang="nl-BE" dirty="0" err="1"/>
              <a:t>massive</a:t>
            </a:r>
            <a:r>
              <a:rPr lang="nl-BE" dirty="0"/>
              <a:t> impact</a:t>
            </a:r>
          </a:p>
          <a:p>
            <a:pPr lvl="1"/>
            <a:r>
              <a:rPr lang="nl-BE" dirty="0" err="1"/>
              <a:t>Bufferlenghts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Large impact in </a:t>
            </a:r>
            <a:r>
              <a:rPr lang="nl-BE" dirty="0" err="1"/>
              <a:t>lowest</a:t>
            </a:r>
            <a:r>
              <a:rPr lang="nl-BE" dirty="0"/>
              <a:t> band</a:t>
            </a:r>
          </a:p>
          <a:p>
            <a:pPr lvl="2"/>
            <a:r>
              <a:rPr lang="nl-BE" dirty="0"/>
              <a:t>Small in </a:t>
            </a:r>
            <a:r>
              <a:rPr lang="nl-BE" dirty="0" err="1"/>
              <a:t>others</a:t>
            </a:r>
            <a:endParaRPr lang="nl-BE" dirty="0"/>
          </a:p>
          <a:p>
            <a:pPr lvl="1"/>
            <a:r>
              <a:rPr lang="nl-BE" dirty="0" err="1"/>
              <a:t>Phi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mu </a:t>
            </a:r>
            <a:r>
              <a:rPr lang="nl-BE" dirty="0" err="1"/>
              <a:t>values</a:t>
            </a:r>
            <a:r>
              <a:rPr lang="nl-BE" dirty="0"/>
              <a:t> in </a:t>
            </a:r>
            <a:r>
              <a:rPr lang="nl-BE" dirty="0" err="1"/>
              <a:t>higher</a:t>
            </a:r>
            <a:r>
              <a:rPr lang="nl-BE" dirty="0"/>
              <a:t> bands small impact</a:t>
            </a:r>
          </a:p>
          <a:p>
            <a:pPr lvl="1"/>
            <a:r>
              <a:rPr lang="nl-BE" dirty="0"/>
              <a:t>#bits:</a:t>
            </a:r>
          </a:p>
          <a:p>
            <a:pPr lvl="2"/>
            <a:r>
              <a:rPr lang="nl-BE" dirty="0"/>
              <a:t>5,4,3,0: Using bits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highest</a:t>
            </a:r>
            <a:r>
              <a:rPr lang="nl-BE" dirty="0"/>
              <a:t> band is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losing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another</a:t>
            </a:r>
            <a:r>
              <a:rPr lang="nl-BE" dirty="0"/>
              <a:t> band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2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Parameter </a:t>
            </a:r>
            <a:r>
              <a:rPr lang="nl-BE" dirty="0" err="1"/>
              <a:t>tuning</a:t>
            </a:r>
            <a:r>
              <a:rPr lang="nl-BE" dirty="0"/>
              <a:t>: </a:t>
            </a:r>
            <a:r>
              <a:rPr lang="nl-BE" dirty="0" err="1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522" y="1346954"/>
            <a:ext cx="4443032" cy="2519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" y="2848510"/>
            <a:ext cx="3639058" cy="341042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207896" y="4133432"/>
            <a:ext cx="3639058" cy="1426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580"/>
              </a:spcBef>
              <a:buSzPct val="110000"/>
              <a:buFont typeface="Arial" pitchFamily="34" charset="0"/>
              <a:buChar char="•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363" algn="l" defTabSz="914400" rtl="0" eaLnBrk="1" latinLnBrk="0" hangingPunct="1">
              <a:spcBef>
                <a:spcPts val="580"/>
              </a:spcBef>
              <a:buSzPct val="75000"/>
              <a:buFont typeface="Courier New" pitchFamily="49" charset="0"/>
              <a:buChar char="o"/>
              <a:defRPr lang="nl-NL" sz="2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90000" indent="-2700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nl-NL" sz="20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68400" indent="-180000" algn="l" defTabSz="914400" rtl="0" eaLnBrk="1" latinLnBrk="0" hangingPunct="1">
              <a:spcBef>
                <a:spcPts val="380"/>
              </a:spcBef>
              <a:buSzPct val="80000"/>
              <a:buFont typeface="Arial" pitchFamily="34" charset="0"/>
              <a:buChar char="•"/>
              <a:defRPr lang="nl-NL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38263" indent="-179388" algn="l" defTabSz="914400" rtl="0" eaLnBrk="1" latinLnBrk="0" hangingPunct="1">
              <a:spcBef>
                <a:spcPts val="380"/>
              </a:spcBef>
              <a:buFont typeface="Arial" pitchFamily="34" charset="0"/>
              <a:buChar char="-"/>
              <a:defRPr lang="nl-BE" sz="16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ym typeface="Wingdings" panose="05000000000000000000" pitchFamily="2" charset="2"/>
              </a:rPr>
              <a:t>Inherent filterdelay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64/8000 + 32/4000</a:t>
            </a:r>
          </a:p>
          <a:p>
            <a:pPr marL="359637" lvl="1" indent="0">
              <a:buFont typeface="Courier New" pitchFamily="49" charset="0"/>
              <a:buNone/>
            </a:pPr>
            <a:r>
              <a:rPr lang="nl-BE" dirty="0">
                <a:sym typeface="Wingdings" panose="05000000000000000000" pitchFamily="2" charset="2"/>
              </a:rPr>
              <a:t>= 16 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0000" y="1349999"/>
            <a:ext cx="3542522" cy="1231557"/>
          </a:xfrm>
        </p:spPr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PESQ/SNR</a:t>
            </a:r>
            <a:r>
              <a:rPr lang="nl-BE" dirty="0" smtClean="0">
                <a:sym typeface="Wingdings" panose="05000000000000000000" pitchFamily="2" charset="2"/>
              </a:rPr>
              <a:t>: 3,35/16,8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</a:t>
            </a:r>
            <a:r>
              <a:rPr lang="nl-BE" dirty="0" err="1">
                <a:sym typeface="Wingdings" panose="05000000000000000000" pitchFamily="2" charset="2"/>
              </a:rPr>
              <a:t>Final</a:t>
            </a:r>
            <a:r>
              <a:rPr lang="nl-BE" dirty="0">
                <a:sym typeface="Wingdings" panose="05000000000000000000" pitchFamily="2" charset="2"/>
              </a:rPr>
              <a:t> parameters:</a:t>
            </a:r>
          </a:p>
          <a:p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097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↔ MATLAB:</a:t>
            </a:r>
          </a:p>
          <a:p>
            <a:pPr lvl="1"/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flexible</a:t>
            </a:r>
            <a:endParaRPr lang="nl-BE" dirty="0"/>
          </a:p>
          <a:p>
            <a:pPr lvl="2"/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hardcoded</a:t>
            </a:r>
            <a:endParaRPr lang="nl-BE" dirty="0"/>
          </a:p>
          <a:p>
            <a:pPr lvl="2"/>
            <a:r>
              <a:rPr lang="nl-BE" dirty="0"/>
              <a:t>Parameters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grouped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  <a:p>
            <a:pPr lvl="2"/>
            <a:r>
              <a:rPr lang="nl-BE" dirty="0"/>
              <a:t>Filters </a:t>
            </a:r>
            <a:r>
              <a:rPr lang="nl-BE" dirty="0" err="1"/>
              <a:t>hardcoded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Execution</a:t>
            </a:r>
            <a:r>
              <a:rPr lang="nl-BE" dirty="0">
                <a:sym typeface="Wingdings" panose="05000000000000000000" pitchFamily="2" charset="2"/>
              </a:rPr>
              <a:t> order: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Buffer per buffer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Keep </a:t>
            </a:r>
            <a:r>
              <a:rPr lang="nl-BE" dirty="0" err="1">
                <a:sym typeface="Wingdings" panose="05000000000000000000" pitchFamily="2" charset="2"/>
              </a:rPr>
              <a:t>history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between</a:t>
            </a:r>
            <a:r>
              <a:rPr lang="nl-BE" dirty="0">
                <a:sym typeface="Wingdings" panose="05000000000000000000" pitchFamily="2" charset="2"/>
              </a:rPr>
              <a:t> calls</a:t>
            </a:r>
            <a:endParaRPr lang="nl-BE" dirty="0"/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Not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scaling</a:t>
            </a:r>
            <a:r>
              <a:rPr lang="nl-BE" dirty="0">
                <a:sym typeface="Wingdings" panose="05000000000000000000" pitchFamily="2" charset="2"/>
              </a:rPr>
              <a:t> input  (</a:t>
            </a:r>
            <a:r>
              <a:rPr lang="nl-BE" dirty="0" err="1">
                <a:sym typeface="Wingdings" panose="05000000000000000000" pitchFamily="2" charset="2"/>
              </a:rPr>
              <a:t>don’t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know</a:t>
            </a:r>
            <a:r>
              <a:rPr lang="nl-BE" dirty="0">
                <a:sym typeface="Wingdings" panose="05000000000000000000" pitchFamily="2" charset="2"/>
              </a:rPr>
              <a:t> max </a:t>
            </a:r>
            <a:r>
              <a:rPr lang="nl-BE" dirty="0" err="1">
                <a:sym typeface="Wingdings" panose="05000000000000000000" pitchFamily="2" charset="2"/>
              </a:rPr>
              <a:t>value</a:t>
            </a:r>
            <a:r>
              <a:rPr lang="nl-BE" dirty="0">
                <a:sym typeface="Wingdings" panose="05000000000000000000" pitchFamily="2" charset="2"/>
              </a:rPr>
              <a:t> a priori) </a:t>
            </a:r>
          </a:p>
          <a:p>
            <a:pPr marL="720000" lvl="2" indent="0">
              <a:buNone/>
            </a:pP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Removed</a:t>
            </a:r>
            <a:r>
              <a:rPr lang="nl-BE" dirty="0">
                <a:sym typeface="Wingdings" panose="05000000000000000000" pitchFamily="2" charset="2"/>
              </a:rPr>
              <a:t> in 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Changes made </a:t>
            </a:r>
            <a:r>
              <a:rPr lang="nl-BE" dirty="0" err="1">
                <a:sym typeface="Wingdings" panose="05000000000000000000" pitchFamily="2" charset="2"/>
              </a:rPr>
              <a:t>for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consistency</a:t>
            </a:r>
            <a:r>
              <a:rPr lang="nl-BE" dirty="0">
                <a:sym typeface="Wingdings" panose="05000000000000000000" pitchFamily="2" charset="2"/>
              </a:rPr>
              <a:t> C – MATLAB: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/>
            </a:r>
            <a:br>
              <a:rPr lang="nl-BE" dirty="0">
                <a:sym typeface="Wingdings" panose="05000000000000000000" pitchFamily="2" charset="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4" y="1715761"/>
            <a:ext cx="8565871" cy="18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1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Preparing </a:t>
            </a:r>
            <a:r>
              <a:rPr lang="nl-BE" dirty="0" err="1"/>
              <a:t>for</a:t>
            </a:r>
            <a:r>
              <a:rPr lang="nl-BE" dirty="0"/>
              <a:t> crypto:</a:t>
            </a:r>
          </a:p>
          <a:p>
            <a:pPr lvl="1"/>
            <a:r>
              <a:rPr lang="nl-BE" dirty="0" err="1"/>
              <a:t>Compress</a:t>
            </a:r>
            <a:r>
              <a:rPr lang="nl-BE" dirty="0"/>
              <a:t> en </a:t>
            </a:r>
            <a:r>
              <a:rPr lang="nl-BE" dirty="0" err="1"/>
              <a:t>decompress</a:t>
            </a:r>
            <a:r>
              <a:rPr lang="nl-BE" dirty="0"/>
              <a:t> </a:t>
            </a:r>
            <a:r>
              <a:rPr lang="nl-BE" dirty="0" err="1"/>
              <a:t>functions</a:t>
            </a:r>
            <a:r>
              <a:rPr lang="nl-BE" dirty="0"/>
              <a:t>:</a:t>
            </a:r>
          </a:p>
          <a:p>
            <a:pPr lvl="2"/>
            <a:r>
              <a:rPr lang="nl-BE" dirty="0"/>
              <a:t>30 shorts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15 bytes</a:t>
            </a:r>
          </a:p>
          <a:p>
            <a:pPr lvl="2"/>
            <a:r>
              <a:rPr lang="nl-BE" dirty="0"/>
              <a:t>No bits </a:t>
            </a:r>
            <a:r>
              <a:rPr lang="nl-BE" dirty="0" err="1"/>
              <a:t>wasted</a:t>
            </a:r>
            <a:r>
              <a:rPr lang="nl-BE" dirty="0"/>
              <a:t> at </a:t>
            </a:r>
            <a:r>
              <a:rPr lang="nl-BE" dirty="0" err="1"/>
              <a:t>all</a:t>
            </a:r>
            <a:endParaRPr lang="nl-BE" dirty="0"/>
          </a:p>
          <a:p>
            <a:pPr lvl="1"/>
            <a:r>
              <a:rPr lang="nl-BE" dirty="0"/>
              <a:t>Buffer </a:t>
            </a:r>
            <a:r>
              <a:rPr lang="nl-BE" dirty="0" err="1"/>
              <a:t>to</a:t>
            </a:r>
            <a:r>
              <a:rPr lang="nl-BE" dirty="0"/>
              <a:t> crypto: 15*40= 600 </a:t>
            </a:r>
            <a:r>
              <a:rPr lang="nl-BE" dirty="0" err="1"/>
              <a:t>chars</a:t>
            </a:r>
            <a:endParaRPr lang="nl-BE" dirty="0"/>
          </a:p>
          <a:p>
            <a:pPr lvl="2"/>
            <a:r>
              <a:rPr lang="nl-BE" dirty="0"/>
              <a:t>Delay</a:t>
            </a:r>
            <a:r>
              <a:rPr lang="nl-BE"/>
              <a:t>: 100ms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09869"/>
      </p:ext>
    </p:extLst>
  </p:cSld>
  <p:clrMapOvr>
    <a:masterClrMapping/>
  </p:clrMapOvr>
</p:sld>
</file>

<file path=ppt/theme/theme1.xml><?xml version="1.0" encoding="utf-8"?>
<a:theme xmlns:a="http://schemas.openxmlformats.org/drawingml/2006/main" name="KUL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UL" id="{2118F86A-C529-4B2B-9754-5CCA5A8EE17F}" vid="{70E7A78D-7C4B-41DB-BB99-9D2D1FEB822F}"/>
    </a:ext>
  </a:extLst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rporate-KULeuven.pptx" id="{A3A9B7A5-20CC-48EA-B5F4-A6E45E7B4AF8}" vid="{FF8BA834-D977-41E9-9745-1D52B08CA7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KUL</Template>
  <TotalTime>160</TotalTime>
  <Words>757</Words>
  <Application>Microsoft Office PowerPoint</Application>
  <PresentationFormat>On-screen Show (4:3)</PresentationFormat>
  <Paragraphs>210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KUL</vt:lpstr>
      <vt:lpstr>Corporate-KU Leuven-Liggend-Achtergrond Wit en Watermerk</vt:lpstr>
      <vt:lpstr>P&amp;D: Speech5</vt:lpstr>
      <vt:lpstr>MATLAB</vt:lpstr>
      <vt:lpstr>Parameter choices</vt:lpstr>
      <vt:lpstr>Parameter tuning</vt:lpstr>
      <vt:lpstr>Parameter tuning</vt:lpstr>
      <vt:lpstr>Parameter tuning: results</vt:lpstr>
      <vt:lpstr>C</vt:lpstr>
      <vt:lpstr>C</vt:lpstr>
      <vt:lpstr>C</vt:lpstr>
      <vt:lpstr>C</vt:lpstr>
      <vt:lpstr>C</vt:lpstr>
      <vt:lpstr>C: problems</vt:lpstr>
      <vt:lpstr>DSP-C: Start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major improvements</vt:lpstr>
      <vt:lpstr>DSP-C: other improvements</vt:lpstr>
      <vt:lpstr>DSP:problems</vt:lpstr>
      <vt:lpstr>DSP-C: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Koen G.</dc:creator>
  <cp:lastModifiedBy>Koen G.</cp:lastModifiedBy>
  <cp:revision>27</cp:revision>
  <dcterms:created xsi:type="dcterms:W3CDTF">2016-05-17T13:50:27Z</dcterms:created>
  <dcterms:modified xsi:type="dcterms:W3CDTF">2016-05-18T14:32:34Z</dcterms:modified>
</cp:coreProperties>
</file>