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25"/>
  </p:notesMasterIdLst>
  <p:sldIdLst>
    <p:sldId id="256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80" r:id="rId11"/>
    <p:sldId id="265" r:id="rId12"/>
    <p:sldId id="266" r:id="rId13"/>
    <p:sldId id="267" r:id="rId14"/>
    <p:sldId id="268" r:id="rId15"/>
    <p:sldId id="269" r:id="rId16"/>
    <p:sldId id="270" r:id="rId17"/>
    <p:sldId id="272" r:id="rId18"/>
    <p:sldId id="274" r:id="rId19"/>
    <p:sldId id="276" r:id="rId20"/>
    <p:sldId id="277" r:id="rId21"/>
    <p:sldId id="278" r:id="rId22"/>
    <p:sldId id="279" r:id="rId23"/>
    <p:sldId id="273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96" autoAdjust="0"/>
    <p:restoredTop sz="82989" autoAdjust="0"/>
  </p:normalViewPr>
  <p:slideViewPr>
    <p:cSldViewPr snapToGrid="0">
      <p:cViewPr varScale="1">
        <p:scale>
          <a:sx n="95" d="100"/>
          <a:sy n="95" d="100"/>
        </p:scale>
        <p:origin x="20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832C58-CA02-4D2A-83E9-4D4D5C0BE3EE}" type="datetimeFigureOut">
              <a:rPr lang="en-US" smtClean="0"/>
              <a:t>5/18/2016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4EF1B0-8D48-4F34-B819-7245FD8B9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670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EF1B0-8D48-4F34-B819-7245FD8B966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8619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NU WEL PER FUNCTIE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EF1B0-8D48-4F34-B819-7245FD8B966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4742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TERUG OP TOTAAL</a:t>
            </a:r>
          </a:p>
          <a:p>
            <a:r>
              <a:rPr lang="nl-BE" dirty="0" err="1"/>
              <a:t>Trg</a:t>
            </a:r>
            <a:r>
              <a:rPr lang="nl-BE" dirty="0"/>
              <a:t> vermelden:</a:t>
            </a:r>
            <a:r>
              <a:rPr lang="nl-BE" baseline="0" dirty="0"/>
              <a:t> more compiler </a:t>
            </a:r>
            <a:r>
              <a:rPr lang="nl-BE" baseline="0" dirty="0" err="1"/>
              <a:t>freedom</a:t>
            </a:r>
            <a:r>
              <a:rPr lang="nl-BE" baseline="0" dirty="0"/>
              <a:t> (</a:t>
            </a:r>
            <a:r>
              <a:rPr lang="nl-BE" baseline="0" dirty="0" err="1"/>
              <a:t>and</a:t>
            </a:r>
            <a:r>
              <a:rPr lang="nl-BE" baseline="0" dirty="0"/>
              <a:t> </a:t>
            </a:r>
            <a:r>
              <a:rPr lang="nl-BE" baseline="0" dirty="0" err="1"/>
              <a:t>reduced</a:t>
            </a:r>
            <a:r>
              <a:rPr lang="nl-BE" baseline="0" dirty="0"/>
              <a:t> overhead)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EF1B0-8D48-4F34-B819-7245FD8B966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7764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Removed: (Did not find it necessary to put this here since overall we implemented this and it did</a:t>
            </a:r>
            <a:r>
              <a:rPr lang="en-GB" baseline="0" dirty="0"/>
              <a:t> gain</a:t>
            </a:r>
            <a:endParaRPr lang="en-GB" dirty="0"/>
          </a:p>
          <a:p>
            <a:r>
              <a:rPr lang="nl-BE" dirty="0"/>
              <a:t>UNROLL: </a:t>
            </a:r>
          </a:p>
          <a:p>
            <a:pPr lvl="1"/>
            <a:r>
              <a:rPr lang="nl-BE" dirty="0" err="1"/>
              <a:t>Only</a:t>
            </a:r>
            <a:r>
              <a:rPr lang="nl-BE" dirty="0"/>
              <a:t> </a:t>
            </a:r>
            <a:r>
              <a:rPr lang="nl-BE" dirty="0" err="1"/>
              <a:t>really</a:t>
            </a:r>
            <a:r>
              <a:rPr lang="nl-BE" dirty="0"/>
              <a:t> </a:t>
            </a:r>
            <a:r>
              <a:rPr lang="nl-BE" dirty="0" err="1"/>
              <a:t>helped</a:t>
            </a:r>
            <a:r>
              <a:rPr lang="nl-BE" dirty="0"/>
              <a:t> in </a:t>
            </a:r>
            <a:r>
              <a:rPr lang="nl-BE" dirty="0" err="1"/>
              <a:t>convolve</a:t>
            </a:r>
            <a:r>
              <a:rPr lang="nl-BE" dirty="0"/>
              <a:t> (4x best)</a:t>
            </a:r>
          </a:p>
          <a:p>
            <a:br>
              <a:rPr lang="en-GB" dirty="0"/>
            </a:br>
            <a:r>
              <a:rPr lang="en-GB" dirty="0"/>
              <a:t>Removed: (Don’t understand this)</a:t>
            </a:r>
            <a:br>
              <a:rPr lang="en-GB" dirty="0"/>
            </a:br>
            <a:r>
              <a:rPr lang="nl-BE" dirty="0" err="1"/>
              <a:t>Looked</a:t>
            </a:r>
            <a:r>
              <a:rPr lang="nl-BE" dirty="0"/>
              <a:t> </a:t>
            </a:r>
            <a:r>
              <a:rPr lang="nl-BE" dirty="0" err="1"/>
              <a:t>for</a:t>
            </a:r>
            <a:r>
              <a:rPr lang="nl-BE" dirty="0"/>
              <a:t> </a:t>
            </a:r>
            <a:r>
              <a:rPr lang="nl-BE" dirty="0" err="1"/>
              <a:t>intrinsics</a:t>
            </a:r>
            <a:r>
              <a:rPr lang="nl-BE" dirty="0"/>
              <a:t>: </a:t>
            </a:r>
          </a:p>
          <a:p>
            <a:pPr lvl="1"/>
            <a:r>
              <a:rPr lang="nl-BE" dirty="0" err="1"/>
              <a:t>did</a:t>
            </a:r>
            <a:r>
              <a:rPr lang="nl-BE" dirty="0"/>
              <a:t> </a:t>
            </a:r>
            <a:r>
              <a:rPr lang="nl-BE" dirty="0" err="1"/>
              <a:t>not</a:t>
            </a:r>
            <a:r>
              <a:rPr lang="nl-BE" dirty="0"/>
              <a:t> help:</a:t>
            </a:r>
          </a:p>
          <a:p>
            <a:pPr lvl="2"/>
            <a:r>
              <a:rPr lang="nl-BE" dirty="0"/>
              <a:t>Parallel on </a:t>
            </a:r>
            <a:r>
              <a:rPr lang="nl-BE" dirty="0" err="1"/>
              <a:t>on</a:t>
            </a:r>
            <a:r>
              <a:rPr lang="nl-BE" dirty="0"/>
              <a:t> </a:t>
            </a:r>
            <a:r>
              <a:rPr lang="nl-BE" dirty="0" err="1"/>
              <a:t>cord</a:t>
            </a:r>
            <a:r>
              <a:rPr lang="nl-BE" dirty="0"/>
              <a:t> (</a:t>
            </a:r>
            <a:r>
              <a:rPr lang="nl-BE" dirty="0" err="1"/>
              <a:t>subword</a:t>
            </a:r>
            <a:r>
              <a:rPr lang="nl-BE" dirty="0"/>
              <a:t>) </a:t>
            </a:r>
            <a:r>
              <a:rPr lang="nl-BE" dirty="0" err="1"/>
              <a:t>instead</a:t>
            </a:r>
            <a:r>
              <a:rPr lang="nl-BE" dirty="0"/>
              <a:t> of on </a:t>
            </a:r>
            <a:r>
              <a:rPr lang="nl-BE" dirty="0" err="1"/>
              <a:t>two</a:t>
            </a:r>
            <a:r>
              <a:rPr lang="nl-BE" dirty="0"/>
              <a:t> </a:t>
            </a:r>
            <a:r>
              <a:rPr lang="nl-BE" dirty="0" err="1"/>
              <a:t>cores</a:t>
            </a:r>
            <a:endParaRPr lang="nl-BE" dirty="0"/>
          </a:p>
          <a:p>
            <a:pPr lvl="2"/>
            <a:r>
              <a:rPr lang="nl-BE" dirty="0"/>
              <a:t>(</a:t>
            </a:r>
            <a:r>
              <a:rPr lang="nl-BE" dirty="0" err="1"/>
              <a:t>might</a:t>
            </a:r>
            <a:r>
              <a:rPr lang="nl-BE" dirty="0"/>
              <a:t> </a:t>
            </a:r>
            <a:r>
              <a:rPr lang="nl-BE" dirty="0" err="1"/>
              <a:t>be</a:t>
            </a:r>
            <a:r>
              <a:rPr lang="nl-BE" dirty="0"/>
              <a:t> </a:t>
            </a:r>
            <a:r>
              <a:rPr lang="nl-BE" dirty="0" err="1"/>
              <a:t>better</a:t>
            </a:r>
            <a:r>
              <a:rPr lang="nl-BE" dirty="0"/>
              <a:t> </a:t>
            </a:r>
            <a:r>
              <a:rPr lang="nl-BE" dirty="0" err="1"/>
              <a:t>for</a:t>
            </a:r>
            <a:r>
              <a:rPr lang="nl-BE" dirty="0"/>
              <a:t> P </a:t>
            </a:r>
            <a:r>
              <a:rPr lang="nl-BE" dirty="0" err="1"/>
              <a:t>though</a:t>
            </a:r>
            <a:r>
              <a:rPr lang="nl-BE" dirty="0"/>
              <a:t>)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EF1B0-8D48-4F34-B819-7245FD8B966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7625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EF1B0-8D48-4F34-B819-7245FD8B966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2926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dirty="0"/>
              <a:t>Vermeld: uiteindelijk ook integer </a:t>
            </a:r>
            <a:r>
              <a:rPr lang="nl-BE" dirty="0" err="1"/>
              <a:t>ipv</a:t>
            </a:r>
            <a:r>
              <a:rPr lang="nl-BE" baseline="0" dirty="0"/>
              <a:t> long </a:t>
            </a:r>
            <a:r>
              <a:rPr lang="nl-BE" baseline="0" dirty="0" err="1"/>
              <a:t>long</a:t>
            </a:r>
            <a:r>
              <a:rPr lang="nl-BE" baseline="0" dirty="0"/>
              <a:t> gedrag maar maakt geen verschil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EF1B0-8D48-4F34-B819-7245FD8B966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8665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dirty="0"/>
              <a:t>Vermeld: uiteindelijk ook integer </a:t>
            </a:r>
            <a:r>
              <a:rPr lang="nl-BE" dirty="0" err="1"/>
              <a:t>ipv</a:t>
            </a:r>
            <a:r>
              <a:rPr lang="nl-BE" baseline="0" dirty="0"/>
              <a:t> long </a:t>
            </a:r>
            <a:r>
              <a:rPr lang="nl-BE" baseline="0" dirty="0" err="1"/>
              <a:t>long</a:t>
            </a:r>
            <a:r>
              <a:rPr lang="nl-BE" baseline="0" dirty="0"/>
              <a:t> gedrag maar maakt geen verschil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EF1B0-8D48-4F34-B819-7245FD8B966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1993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EF1B0-8D48-4F34-B819-7245FD8B966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7669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Percentages op totaal en niet op de aangepaste functie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EF1B0-8D48-4F34-B819-7245FD8B966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0835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Percentages op totaal en niet op de aangepaste functie</a:t>
            </a:r>
            <a:br>
              <a:rPr lang="nl-BE" dirty="0"/>
            </a:br>
            <a:br>
              <a:rPr lang="nl-BE" dirty="0"/>
            </a:br>
            <a:r>
              <a:rPr lang="nl-BE" dirty="0" err="1"/>
              <a:t>Removed</a:t>
            </a:r>
            <a:r>
              <a:rPr lang="nl-BE" baseline="0" dirty="0"/>
              <a:t> </a:t>
            </a:r>
            <a:r>
              <a:rPr lang="nl-BE" baseline="0" dirty="0" err="1"/>
              <a:t>because</a:t>
            </a:r>
            <a:r>
              <a:rPr lang="nl-BE" baseline="0" dirty="0"/>
              <a:t> </a:t>
            </a:r>
            <a:r>
              <a:rPr lang="nl-BE" baseline="0" dirty="0" err="1"/>
              <a:t>mentioned</a:t>
            </a:r>
            <a:r>
              <a:rPr lang="nl-BE" baseline="0" dirty="0"/>
              <a:t> later:</a:t>
            </a:r>
            <a:endParaRPr lang="nl-BE" dirty="0"/>
          </a:p>
          <a:p>
            <a:r>
              <a:rPr lang="en-US" dirty="0">
                <a:sym typeface="Wingdings" panose="05000000000000000000" pitchFamily="2" charset="2"/>
              </a:rPr>
              <a:t>Test inline:</a:t>
            </a:r>
          </a:p>
          <a:p>
            <a:pPr lvl="1"/>
            <a:r>
              <a:rPr lang="en-US" dirty="0" err="1">
                <a:sym typeface="Wingdings" panose="05000000000000000000" pitchFamily="2" charset="2"/>
              </a:rPr>
              <a:t>Synthesis+analysis</a:t>
            </a:r>
            <a:r>
              <a:rPr lang="en-US" dirty="0">
                <a:sym typeface="Wingdings" panose="05000000000000000000" pitchFamily="2" charset="2"/>
              </a:rPr>
              <a:t> fully </a:t>
            </a:r>
            <a:r>
              <a:rPr lang="en-US" dirty="0" err="1">
                <a:sym typeface="Wingdings" panose="05000000000000000000" pitchFamily="2" charset="2"/>
              </a:rPr>
              <a:t>inlined</a:t>
            </a:r>
            <a:r>
              <a:rPr lang="en-US" dirty="0">
                <a:sym typeface="Wingdings" panose="05000000000000000000" pitchFamily="2" charset="2"/>
              </a:rPr>
              <a:t>: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300k better (~5%)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At this point not worth it</a:t>
            </a:r>
          </a:p>
          <a:p>
            <a:pPr lvl="3"/>
            <a:r>
              <a:rPr lang="en-US" sz="2000" dirty="0">
                <a:sym typeface="Wingdings" panose="05000000000000000000" pitchFamily="2" charset="2"/>
              </a:rPr>
              <a:t>Reverted for space and readability/manageability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EF1B0-8D48-4F34-B819-7245FD8B966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6726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NU WEL PER FUNCTIE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EF1B0-8D48-4F34-B819-7245FD8B966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1251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NU WEL PER FUNCTIE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EF1B0-8D48-4F34-B819-7245FD8B966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273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/>
          <p:cNvSpPr/>
          <p:nvPr/>
        </p:nvSpPr>
        <p:spPr>
          <a:xfrm>
            <a:off x="0" y="648000"/>
            <a:ext cx="9144000" cy="622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 sz="1800"/>
          </a:p>
        </p:txBody>
      </p:sp>
      <p:sp>
        <p:nvSpPr>
          <p:cNvPr id="9" name="Titel 1"/>
          <p:cNvSpPr>
            <a:spLocks noGrp="1"/>
          </p:cNvSpPr>
          <p:nvPr>
            <p:ph type="ctrTitle" hasCustomPrompt="1"/>
          </p:nvPr>
        </p:nvSpPr>
        <p:spPr>
          <a:xfrm>
            <a:off x="3096000" y="2088000"/>
            <a:ext cx="5580000" cy="1800000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en typ de titel van de presentatie</a:t>
            </a:r>
            <a:endParaRPr lang="nl-BE" dirty="0"/>
          </a:p>
        </p:txBody>
      </p:sp>
      <p:sp>
        <p:nvSpPr>
          <p:cNvPr id="10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3096000" y="4193675"/>
            <a:ext cx="5580000" cy="10800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en typ de subtitel van de presentatie</a:t>
            </a:r>
            <a:endParaRPr lang="nl-BE" dirty="0"/>
          </a:p>
        </p:txBody>
      </p:sp>
      <p:pic>
        <p:nvPicPr>
          <p:cNvPr id="12" name="Afbeelding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00" y="1800000"/>
            <a:ext cx="1840048" cy="4294442"/>
          </a:xfrm>
          <a:prstGeom prst="rect">
            <a:avLst/>
          </a:prstGeom>
        </p:spPr>
      </p:pic>
      <p:pic>
        <p:nvPicPr>
          <p:cNvPr id="11" name="Afbeelding 10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83600" y="5706000"/>
            <a:ext cx="428400" cy="720000"/>
          </a:xfrm>
          <a:prstGeom prst="rect">
            <a:avLst/>
          </a:prstGeom>
        </p:spPr>
      </p:pic>
      <p:pic>
        <p:nvPicPr>
          <p:cNvPr id="3" name="Afbeelding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2"/>
            <a:ext cx="2014732" cy="71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870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739D0-FFF3-4372-9E40-72FC0825D111}" type="datetimeFigureOut">
              <a:rPr lang="en-US" smtClean="0"/>
              <a:t>5/18/2016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9EB93-FE59-4C00-AE7A-79C5D3263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738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739D0-FFF3-4372-9E40-72FC0825D111}" type="datetimeFigureOut">
              <a:rPr lang="en-US" smtClean="0"/>
              <a:t>5/18/2016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9EB93-FE59-4C00-AE7A-79C5D3263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2506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/>
          <p:cNvSpPr/>
          <p:nvPr/>
        </p:nvSpPr>
        <p:spPr>
          <a:xfrm>
            <a:off x="0" y="648000"/>
            <a:ext cx="9144000" cy="622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 sz="1800"/>
          </a:p>
        </p:txBody>
      </p:sp>
      <p:sp>
        <p:nvSpPr>
          <p:cNvPr id="9" name="Titel 1"/>
          <p:cNvSpPr>
            <a:spLocks noGrp="1"/>
          </p:cNvSpPr>
          <p:nvPr>
            <p:ph type="ctrTitle" hasCustomPrompt="1"/>
          </p:nvPr>
        </p:nvSpPr>
        <p:spPr>
          <a:xfrm>
            <a:off x="3096000" y="2088000"/>
            <a:ext cx="5580000" cy="1800000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en typ de titel van de presentatie</a:t>
            </a:r>
            <a:endParaRPr lang="nl-BE" dirty="0"/>
          </a:p>
        </p:txBody>
      </p:sp>
      <p:sp>
        <p:nvSpPr>
          <p:cNvPr id="10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3096000" y="4193675"/>
            <a:ext cx="5580000" cy="10800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en typ de subtitel van de presentatie</a:t>
            </a:r>
            <a:endParaRPr lang="nl-BE" dirty="0"/>
          </a:p>
        </p:txBody>
      </p:sp>
      <p:pic>
        <p:nvPicPr>
          <p:cNvPr id="12" name="Afbeelding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00" y="1800000"/>
            <a:ext cx="1840048" cy="4294442"/>
          </a:xfrm>
          <a:prstGeom prst="rect">
            <a:avLst/>
          </a:prstGeom>
        </p:spPr>
      </p:pic>
      <p:pic>
        <p:nvPicPr>
          <p:cNvPr id="11" name="Afbeelding 10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83600" y="5706000"/>
            <a:ext cx="428400" cy="720000"/>
          </a:xfrm>
          <a:prstGeom prst="rect">
            <a:avLst/>
          </a:prstGeom>
        </p:spPr>
      </p:pic>
      <p:pic>
        <p:nvPicPr>
          <p:cNvPr id="3" name="Afbeelding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2"/>
            <a:ext cx="2014732" cy="71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7294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lang="nl-BE" dirty="0"/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18/05/2016</a:t>
            </a:fld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6" name="Tijdelijke aanduiding voor tekst 2"/>
          <p:cNvSpPr>
            <a:spLocks noGrp="1"/>
          </p:cNvSpPr>
          <p:nvPr>
            <p:ph idx="1" hasCustomPrompt="1"/>
          </p:nvPr>
        </p:nvSpPr>
        <p:spPr>
          <a:xfrm>
            <a:off x="540000" y="1349999"/>
            <a:ext cx="8334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nl-NL" dirty="0" smtClean="0"/>
            </a:lvl1pPr>
            <a:lvl2pPr>
              <a:defRPr lang="nl-NL" dirty="0" smtClean="0"/>
            </a:lvl2pPr>
            <a:lvl3pPr>
              <a:defRPr lang="nl-NL" dirty="0" smtClean="0"/>
            </a:lvl3pPr>
            <a:lvl4pPr>
              <a:defRPr lang="nl-NL" dirty="0" smtClean="0"/>
            </a:lvl4pPr>
            <a:lvl5pPr>
              <a:defRPr lang="nl-BE" dirty="0"/>
            </a:lvl5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9497979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ekop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/>
          <p:cNvSpPr/>
          <p:nvPr/>
        </p:nvSpPr>
        <p:spPr>
          <a:xfrm>
            <a:off x="0" y="0"/>
            <a:ext cx="9144000" cy="63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 sz="1800"/>
          </a:p>
        </p:txBody>
      </p:sp>
      <p:sp>
        <p:nvSpPr>
          <p:cNvPr id="9" name="Titel 1"/>
          <p:cNvSpPr>
            <a:spLocks noGrp="1"/>
          </p:cNvSpPr>
          <p:nvPr>
            <p:ph type="ctrTitle" hasCustomPrompt="1"/>
          </p:nvPr>
        </p:nvSpPr>
        <p:spPr>
          <a:xfrm>
            <a:off x="3780000" y="2304000"/>
            <a:ext cx="5094000" cy="1800200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en typ de titel van de sectie</a:t>
            </a:r>
            <a:endParaRPr lang="nl-BE" dirty="0"/>
          </a:p>
        </p:txBody>
      </p:sp>
      <p:sp>
        <p:nvSpPr>
          <p:cNvPr id="10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3780000" y="4419108"/>
            <a:ext cx="5094000" cy="1080000"/>
          </a:xfrm>
        </p:spPr>
        <p:txBody>
          <a:bodyPr anchor="t" anchorCtr="0"/>
          <a:lstStyle>
            <a:lvl1pPr marL="0" indent="0" algn="l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en typ de subtitel van de sectie</a:t>
            </a:r>
            <a:endParaRPr lang="nl-BE" dirty="0"/>
          </a:p>
        </p:txBody>
      </p:sp>
      <p:pic>
        <p:nvPicPr>
          <p:cNvPr id="17" name="Afbeelding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001" y="6048000"/>
            <a:ext cx="1512458" cy="540000"/>
          </a:xfrm>
          <a:prstGeom prst="rect">
            <a:avLst/>
          </a:prstGeom>
        </p:spPr>
      </p:pic>
      <p:pic>
        <p:nvPicPr>
          <p:cNvPr id="4" name="Afbeelding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150002"/>
            <a:ext cx="3300991" cy="3209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870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 hasCustomPrompt="1"/>
          </p:nvPr>
        </p:nvSpPr>
        <p:spPr>
          <a:xfrm>
            <a:off x="540000" y="1350000"/>
            <a:ext cx="4038600" cy="4428000"/>
          </a:xfrm>
        </p:spPr>
        <p:txBody>
          <a:bodyPr/>
          <a:lstStyle>
            <a:lvl1pPr>
              <a:defRPr lang="nl-NL" dirty="0" smtClean="0"/>
            </a:lvl1pPr>
            <a:lvl2pPr>
              <a:defRPr lang="nl-NL" dirty="0" smtClean="0"/>
            </a:lvl2pPr>
            <a:lvl3pPr>
              <a:defRPr lang="nl-NL" dirty="0" smtClean="0"/>
            </a:lvl3pPr>
            <a:lvl4pPr>
              <a:defRPr lang="nl-NL" dirty="0" smtClean="0"/>
            </a:lvl4pPr>
            <a:lvl5pPr marL="1435100" indent="-228600">
              <a:buFont typeface="Arial" pitchFamily="34" charset="0"/>
              <a:buChar char="-"/>
              <a:defRPr lang="nl-BE" dirty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4835400" y="1350000"/>
            <a:ext cx="4038600" cy="4428000"/>
          </a:xfrm>
        </p:spPr>
        <p:txBody>
          <a:bodyPr/>
          <a:lstStyle>
            <a:lvl1pPr>
              <a:defRPr lang="nl-NL" dirty="0" smtClean="0"/>
            </a:lvl1pPr>
            <a:lvl2pPr>
              <a:defRPr lang="nl-NL" dirty="0" smtClean="0"/>
            </a:lvl2pPr>
            <a:lvl3pPr>
              <a:defRPr lang="nl-NL" dirty="0" smtClean="0"/>
            </a:lvl3pPr>
            <a:lvl4pPr>
              <a:defRPr lang="nl-NL" dirty="0" smtClean="0"/>
            </a:lvl4pPr>
            <a:lvl5pPr marL="1435100" indent="-228600">
              <a:buFont typeface="Arial" pitchFamily="34" charset="0"/>
              <a:buChar char="-"/>
              <a:defRPr lang="nl-BE" dirty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18/05/2016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016662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 hasCustomPrompt="1"/>
          </p:nvPr>
        </p:nvSpPr>
        <p:spPr>
          <a:xfrm>
            <a:off x="540000" y="1350000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407A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Klik en typ de tekst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540000" y="1991922"/>
            <a:ext cx="4040188" cy="3798000"/>
          </a:xfrm>
        </p:spPr>
        <p:txBody>
          <a:bodyPr/>
          <a:lstStyle>
            <a:lvl1pPr>
              <a:defRPr lang="nl-NL" dirty="0" smtClean="0"/>
            </a:lvl1pPr>
            <a:lvl2pPr>
              <a:defRPr lang="nl-NL" dirty="0" smtClean="0"/>
            </a:lvl2pPr>
            <a:lvl3pPr>
              <a:defRPr lang="nl-NL" dirty="0" smtClean="0"/>
            </a:lvl3pPr>
            <a:lvl4pPr>
              <a:defRPr lang="nl-NL" dirty="0" smtClean="0"/>
            </a:lvl4pPr>
            <a:lvl5pPr marL="1435100" indent="-180000">
              <a:buFont typeface="Arial" pitchFamily="34" charset="0"/>
              <a:buChar char="-"/>
              <a:defRPr lang="nl-BE" dirty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 hasCustomPrompt="1"/>
          </p:nvPr>
        </p:nvSpPr>
        <p:spPr>
          <a:xfrm>
            <a:off x="4824000" y="1350000"/>
            <a:ext cx="40392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Klik en typ de tekst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 hasCustomPrompt="1"/>
          </p:nvPr>
        </p:nvSpPr>
        <p:spPr>
          <a:xfrm>
            <a:off x="4824000" y="1991922"/>
            <a:ext cx="4039200" cy="3798000"/>
          </a:xfrm>
        </p:spPr>
        <p:txBody>
          <a:bodyPr/>
          <a:lstStyle>
            <a:lvl1pPr>
              <a:defRPr lang="nl-NL" dirty="0" smtClean="0"/>
            </a:lvl1pPr>
            <a:lvl2pPr>
              <a:defRPr lang="nl-NL" dirty="0" smtClean="0"/>
            </a:lvl2pPr>
            <a:lvl3pPr>
              <a:defRPr lang="nl-NL" dirty="0" smtClean="0"/>
            </a:lvl3pPr>
            <a:lvl4pPr>
              <a:defRPr lang="nl-NL" dirty="0" smtClean="0"/>
            </a:lvl4pPr>
            <a:lvl5pPr marL="1584325" indent="-285750">
              <a:buFont typeface="Arial" pitchFamily="34" charset="0"/>
              <a:buChar char="-"/>
              <a:defRPr lang="nl-BE" dirty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18/05/2016</a:t>
            </a:fld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842009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18/05/2016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321385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18/05/2016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91324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40001" y="540000"/>
            <a:ext cx="3008313" cy="895100"/>
          </a:xfrm>
        </p:spPr>
        <p:txBody>
          <a:bodyPr anchor="t" anchorCtr="0"/>
          <a:lstStyle>
            <a:lvl1pPr algn="l">
              <a:defRPr sz="2000" b="1"/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3761909" y="540000"/>
            <a:ext cx="5105139" cy="52560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 marL="1435100" indent="-228600">
              <a:buFont typeface="Arial" pitchFamily="34" charset="0"/>
              <a:buChar char="-"/>
              <a:tabLst/>
              <a:defRPr sz="1600">
                <a:solidFill>
                  <a:srgbClr val="00407A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539552" y="1435101"/>
            <a:ext cx="3008313" cy="4356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/>
              <a:t>Klik en typ de tekst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18/05/2016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56448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lang="nl-BE" dirty="0"/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739D0-FFF3-4372-9E40-72FC0825D111}" type="datetimeFigureOut">
              <a:rPr lang="en-US" smtClean="0"/>
              <a:t>5/18/2016</a:t>
            </a:fld>
            <a:endParaRPr lang="en-US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9EB93-FE59-4C00-AE7A-79C5D3263BB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jdelijke aanduiding voor tekst 2"/>
          <p:cNvSpPr>
            <a:spLocks noGrp="1"/>
          </p:cNvSpPr>
          <p:nvPr>
            <p:ph idx="1" hasCustomPrompt="1"/>
          </p:nvPr>
        </p:nvSpPr>
        <p:spPr>
          <a:xfrm>
            <a:off x="540000" y="1349999"/>
            <a:ext cx="8334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nl-NL" dirty="0" smtClean="0"/>
            </a:lvl1pPr>
            <a:lvl2pPr>
              <a:defRPr lang="nl-NL" dirty="0" smtClean="0"/>
            </a:lvl2pPr>
            <a:lvl3pPr>
              <a:defRPr lang="nl-NL" dirty="0" smtClean="0"/>
            </a:lvl3pPr>
            <a:lvl4pPr>
              <a:defRPr lang="nl-NL" dirty="0" smtClean="0"/>
            </a:lvl4pPr>
            <a:lvl5pPr>
              <a:defRPr lang="nl-BE" dirty="0"/>
            </a:lvl5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4728923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40000" y="4788000"/>
            <a:ext cx="8334000" cy="540000"/>
          </a:xfrm>
        </p:spPr>
        <p:txBody>
          <a:bodyPr anchor="t" anchorCtr="0">
            <a:noAutofit/>
          </a:bodyPr>
          <a:lstStyle>
            <a:lvl1pPr algn="l">
              <a:defRPr sz="2000" b="1"/>
            </a:lvl1pPr>
          </a:lstStyle>
          <a:p>
            <a:r>
              <a:rPr lang="nl-NL" dirty="0"/>
              <a:t>Klik en typ de tekst</a:t>
            </a:r>
            <a:endParaRPr lang="nl-BE" dirty="0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40000" y="540000"/>
            <a:ext cx="83340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nl-BE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540000" y="5445224"/>
            <a:ext cx="8334000" cy="360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/>
              <a:t>Klik en typ de tekst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8" name="Tijdelijke aanduiding voor voettekst 3"/>
          <p:cNvSpPr>
            <a:spLocks noGrp="1"/>
          </p:cNvSpPr>
          <p:nvPr>
            <p:ph type="ftr" sz="quarter" idx="11"/>
          </p:nvPr>
        </p:nvSpPr>
        <p:spPr>
          <a:xfrm>
            <a:off x="1566000" y="6048000"/>
            <a:ext cx="1980000" cy="288000"/>
          </a:xfrm>
        </p:spPr>
        <p:txBody>
          <a:bodyPr/>
          <a:lstStyle/>
          <a:p>
            <a:endParaRPr lang="nl-BE" dirty="0"/>
          </a:p>
        </p:txBody>
      </p:sp>
      <p:sp>
        <p:nvSpPr>
          <p:cNvPr id="9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540000" y="6048000"/>
            <a:ext cx="936000" cy="288000"/>
          </a:xfrm>
        </p:spPr>
        <p:txBody>
          <a:bodyPr/>
          <a:lstStyle/>
          <a:p>
            <a:fld id="{C4DDCD72-59EE-436D-B435-201699A5BB49}" type="datetimeFigureOut">
              <a:rPr lang="nl-BE" smtClean="0"/>
              <a:pPr/>
              <a:t>18/05/2016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971896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/>
          <p:cNvSpPr/>
          <p:nvPr/>
        </p:nvSpPr>
        <p:spPr>
          <a:xfrm>
            <a:off x="0" y="0"/>
            <a:ext cx="9144000" cy="63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 sz="1800"/>
          </a:p>
        </p:txBody>
      </p:sp>
      <p:sp>
        <p:nvSpPr>
          <p:cNvPr id="9" name="Titel 1"/>
          <p:cNvSpPr>
            <a:spLocks noGrp="1"/>
          </p:cNvSpPr>
          <p:nvPr>
            <p:ph type="ctrTitle" hasCustomPrompt="1"/>
          </p:nvPr>
        </p:nvSpPr>
        <p:spPr>
          <a:xfrm>
            <a:off x="3780000" y="2304000"/>
            <a:ext cx="5094000" cy="1800200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en typ de titel van de sectie</a:t>
            </a:r>
            <a:endParaRPr lang="nl-BE" dirty="0"/>
          </a:p>
        </p:txBody>
      </p:sp>
      <p:sp>
        <p:nvSpPr>
          <p:cNvPr id="10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3780000" y="4419108"/>
            <a:ext cx="5094000" cy="1080000"/>
          </a:xfrm>
        </p:spPr>
        <p:txBody>
          <a:bodyPr anchor="t" anchorCtr="0"/>
          <a:lstStyle>
            <a:lvl1pPr marL="0" indent="0" algn="l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en typ de subtitel van de sectie</a:t>
            </a:r>
            <a:endParaRPr lang="nl-BE" dirty="0"/>
          </a:p>
        </p:txBody>
      </p:sp>
      <p:pic>
        <p:nvPicPr>
          <p:cNvPr id="17" name="Afbeelding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001" y="6048000"/>
            <a:ext cx="1512458" cy="540000"/>
          </a:xfrm>
          <a:prstGeom prst="rect">
            <a:avLst/>
          </a:prstGeom>
        </p:spPr>
      </p:pic>
      <p:pic>
        <p:nvPicPr>
          <p:cNvPr id="4" name="Afbeelding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150002"/>
            <a:ext cx="3300991" cy="3209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874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lang="nl-BE" dirty="0"/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 hasCustomPrompt="1"/>
          </p:nvPr>
        </p:nvSpPr>
        <p:spPr>
          <a:xfrm>
            <a:off x="540000" y="1350000"/>
            <a:ext cx="4038600" cy="4428000"/>
          </a:xfrm>
        </p:spPr>
        <p:txBody>
          <a:bodyPr/>
          <a:lstStyle>
            <a:lvl1pPr>
              <a:defRPr lang="nl-NL" dirty="0" smtClean="0"/>
            </a:lvl1pPr>
            <a:lvl2pPr>
              <a:defRPr lang="nl-NL" dirty="0" smtClean="0"/>
            </a:lvl2pPr>
            <a:lvl3pPr>
              <a:defRPr lang="nl-NL" dirty="0" smtClean="0"/>
            </a:lvl3pPr>
            <a:lvl4pPr>
              <a:defRPr lang="nl-NL" dirty="0" smtClean="0"/>
            </a:lvl4pPr>
            <a:lvl5pPr marL="1435100" indent="-228600">
              <a:buFont typeface="Arial" pitchFamily="34" charset="0"/>
              <a:buChar char="-"/>
              <a:defRPr lang="nl-BE" dirty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4835400" y="1350000"/>
            <a:ext cx="4038600" cy="4428000"/>
          </a:xfrm>
        </p:spPr>
        <p:txBody>
          <a:bodyPr/>
          <a:lstStyle>
            <a:lvl1pPr>
              <a:defRPr lang="nl-NL" dirty="0" smtClean="0"/>
            </a:lvl1pPr>
            <a:lvl2pPr>
              <a:defRPr lang="nl-NL" dirty="0" smtClean="0"/>
            </a:lvl2pPr>
            <a:lvl3pPr>
              <a:defRPr lang="nl-NL" dirty="0" smtClean="0"/>
            </a:lvl3pPr>
            <a:lvl4pPr>
              <a:defRPr lang="nl-NL" dirty="0" smtClean="0"/>
            </a:lvl4pPr>
            <a:lvl5pPr marL="1435100" indent="-228600">
              <a:buFont typeface="Arial" pitchFamily="34" charset="0"/>
              <a:buChar char="-"/>
              <a:defRPr lang="nl-BE" dirty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739D0-FFF3-4372-9E40-72FC0825D111}" type="datetimeFigureOut">
              <a:rPr lang="en-US" smtClean="0"/>
              <a:t>5/18/2016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9EB93-FE59-4C00-AE7A-79C5D3263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131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 hasCustomPrompt="1"/>
          </p:nvPr>
        </p:nvSpPr>
        <p:spPr>
          <a:xfrm>
            <a:off x="540000" y="1350000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407A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Klik en typ de tekst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540000" y="1991922"/>
            <a:ext cx="4040188" cy="3798000"/>
          </a:xfrm>
        </p:spPr>
        <p:txBody>
          <a:bodyPr/>
          <a:lstStyle>
            <a:lvl1pPr>
              <a:defRPr lang="nl-NL" dirty="0" smtClean="0"/>
            </a:lvl1pPr>
            <a:lvl2pPr>
              <a:defRPr lang="nl-NL" dirty="0" smtClean="0"/>
            </a:lvl2pPr>
            <a:lvl3pPr>
              <a:defRPr lang="nl-NL" dirty="0" smtClean="0"/>
            </a:lvl3pPr>
            <a:lvl4pPr>
              <a:defRPr lang="nl-NL" dirty="0" smtClean="0"/>
            </a:lvl4pPr>
            <a:lvl5pPr marL="1435100" indent="-180000">
              <a:buFont typeface="Arial" pitchFamily="34" charset="0"/>
              <a:buChar char="-"/>
              <a:defRPr lang="nl-BE" dirty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 hasCustomPrompt="1"/>
          </p:nvPr>
        </p:nvSpPr>
        <p:spPr>
          <a:xfrm>
            <a:off x="4824000" y="1350000"/>
            <a:ext cx="40392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Klik en typ de tekst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 hasCustomPrompt="1"/>
          </p:nvPr>
        </p:nvSpPr>
        <p:spPr>
          <a:xfrm>
            <a:off x="4824000" y="1991922"/>
            <a:ext cx="4039200" cy="3798000"/>
          </a:xfrm>
        </p:spPr>
        <p:txBody>
          <a:bodyPr/>
          <a:lstStyle>
            <a:lvl1pPr>
              <a:defRPr lang="nl-NL" dirty="0" smtClean="0"/>
            </a:lvl1pPr>
            <a:lvl2pPr>
              <a:defRPr lang="nl-NL" dirty="0" smtClean="0"/>
            </a:lvl2pPr>
            <a:lvl3pPr>
              <a:defRPr lang="nl-NL" dirty="0" smtClean="0"/>
            </a:lvl3pPr>
            <a:lvl4pPr>
              <a:defRPr lang="nl-NL" dirty="0" smtClean="0"/>
            </a:lvl4pPr>
            <a:lvl5pPr marL="1584325" indent="-285750">
              <a:buFont typeface="Arial" pitchFamily="34" charset="0"/>
              <a:buChar char="-"/>
              <a:defRPr lang="nl-BE" dirty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739D0-FFF3-4372-9E40-72FC0825D111}" type="datetimeFigureOut">
              <a:rPr lang="en-US" smtClean="0"/>
              <a:t>5/18/2016</a:t>
            </a:fld>
            <a:endParaRPr lang="en-US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9EB93-FE59-4C00-AE7A-79C5D3263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243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739D0-FFF3-4372-9E40-72FC0825D111}" type="datetimeFigureOut">
              <a:rPr lang="en-US" smtClean="0"/>
              <a:t>5/18/2016</a:t>
            </a:fld>
            <a:endParaRPr lang="en-US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9EB93-FE59-4C00-AE7A-79C5D3263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295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739D0-FFF3-4372-9E40-72FC0825D111}" type="datetimeFigureOut">
              <a:rPr lang="en-US" smtClean="0"/>
              <a:t>5/18/2016</a:t>
            </a:fld>
            <a:endParaRPr lang="en-US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9EB93-FE59-4C00-AE7A-79C5D3263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211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40001" y="540000"/>
            <a:ext cx="3008313" cy="895100"/>
          </a:xfrm>
        </p:spPr>
        <p:txBody>
          <a:bodyPr anchor="t" anchorCtr="0"/>
          <a:lstStyle>
            <a:lvl1pPr algn="l">
              <a:defRPr sz="2000" b="1"/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3761909" y="540000"/>
            <a:ext cx="5105139" cy="5256000"/>
          </a:xfrm>
        </p:spPr>
        <p:txBody>
          <a:bodyPr/>
          <a:lstStyle>
            <a:lvl1pPr>
              <a:defRPr lang="nl-NL" dirty="0" smtClean="0"/>
            </a:lvl1pPr>
            <a:lvl2pPr>
              <a:defRPr lang="nl-NL" dirty="0" smtClean="0"/>
            </a:lvl2pPr>
            <a:lvl3pPr>
              <a:defRPr lang="nl-NL" dirty="0" smtClean="0"/>
            </a:lvl3pPr>
            <a:lvl4pPr>
              <a:defRPr lang="nl-NL" dirty="0" smtClean="0"/>
            </a:lvl4pPr>
            <a:lvl5pPr marL="1435100" indent="-228600">
              <a:buFont typeface="Arial" pitchFamily="34" charset="0"/>
              <a:buChar char="-"/>
              <a:tabLst/>
              <a:defRPr lang="nl-BE" dirty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539552" y="1435101"/>
            <a:ext cx="3008313" cy="4356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/>
              <a:t>Klik en typ de tekst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739D0-FFF3-4372-9E40-72FC0825D111}" type="datetimeFigureOut">
              <a:rPr lang="en-US" smtClean="0"/>
              <a:t>5/18/2016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9EB93-FE59-4C00-AE7A-79C5D3263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745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40000" y="4788000"/>
            <a:ext cx="8334000" cy="540000"/>
          </a:xfrm>
        </p:spPr>
        <p:txBody>
          <a:bodyPr anchor="t" anchorCtr="0">
            <a:noAutofit/>
          </a:bodyPr>
          <a:lstStyle>
            <a:lvl1pPr algn="l">
              <a:defRPr sz="2000" b="1"/>
            </a:lvl1pPr>
          </a:lstStyle>
          <a:p>
            <a:r>
              <a:rPr lang="nl-NL" dirty="0"/>
              <a:t>Klik en typ de tekst</a:t>
            </a:r>
            <a:endParaRPr lang="nl-BE" dirty="0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40000" y="540000"/>
            <a:ext cx="83340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nl-BE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540000" y="5445224"/>
            <a:ext cx="8334000" cy="360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/>
              <a:t>Klik en typ de tekst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540000" y="6048000"/>
            <a:ext cx="936000" cy="288000"/>
          </a:xfrm>
        </p:spPr>
        <p:txBody>
          <a:bodyPr/>
          <a:lstStyle/>
          <a:p>
            <a:fld id="{DBF739D0-FFF3-4372-9E40-72FC0825D111}" type="datetimeFigureOut">
              <a:rPr lang="en-US" smtClean="0"/>
              <a:t>5/18/2016</a:t>
            </a:fld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9EB93-FE59-4C00-AE7A-79C5D3263BB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jdelijke aanduiding voor voettekst 3"/>
          <p:cNvSpPr>
            <a:spLocks noGrp="1"/>
          </p:cNvSpPr>
          <p:nvPr>
            <p:ph type="ftr" sz="quarter" idx="11"/>
          </p:nvPr>
        </p:nvSpPr>
        <p:spPr>
          <a:xfrm>
            <a:off x="1566000" y="6048000"/>
            <a:ext cx="1980000" cy="28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814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image" Target="../media/image6.png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334000" cy="90000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40000" y="1349999"/>
            <a:ext cx="8334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539552" y="6048000"/>
            <a:ext cx="936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BF739D0-FFF3-4372-9E40-72FC0825D111}" type="datetimeFigureOut">
              <a:rPr lang="en-US" smtClean="0"/>
              <a:t>5/18/2016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566000" y="6048000"/>
            <a:ext cx="1980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636000" y="6048000"/>
            <a:ext cx="936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4C9EB93-FE59-4C00-AE7A-79C5D3263BB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hthoek 6"/>
          <p:cNvSpPr/>
          <p:nvPr/>
        </p:nvSpPr>
        <p:spPr>
          <a:xfrm>
            <a:off x="0" y="6372000"/>
            <a:ext cx="9144000" cy="4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 sz="1800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001" y="6048000"/>
            <a:ext cx="1512458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554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lang="nl-BE" sz="3600" kern="1200" baseline="0" dirty="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60000" indent="-360000" algn="l" defTabSz="914400" rtl="0" eaLnBrk="1" latinLnBrk="0" hangingPunct="1">
        <a:spcBef>
          <a:spcPts val="580"/>
        </a:spcBef>
        <a:buSzPct val="110000"/>
        <a:buFont typeface="Arial" pitchFamily="34" charset="0"/>
        <a:buChar char="•"/>
        <a:defRPr lang="nl-NL" sz="24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20000" indent="-360363" algn="l" defTabSz="914400" rtl="0" eaLnBrk="1" latinLnBrk="0" hangingPunct="1">
        <a:spcBef>
          <a:spcPts val="580"/>
        </a:spcBef>
        <a:buSzPct val="75000"/>
        <a:buFont typeface="Courier New" pitchFamily="49" charset="0"/>
        <a:buChar char="o"/>
        <a:defRPr lang="nl-NL" sz="24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990000" indent="-270000" algn="l" defTabSz="914400" rtl="0" eaLnBrk="1" latinLnBrk="0" hangingPunct="1">
        <a:spcBef>
          <a:spcPct val="20000"/>
        </a:spcBef>
        <a:buFont typeface="Arial" pitchFamily="34" charset="0"/>
        <a:buChar char="•"/>
        <a:defRPr lang="nl-NL" sz="20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168400" indent="-180000" algn="l" defTabSz="914400" rtl="0" eaLnBrk="1" latinLnBrk="0" hangingPunct="1">
        <a:spcBef>
          <a:spcPts val="380"/>
        </a:spcBef>
        <a:buSzPct val="80000"/>
        <a:buFont typeface="Arial" pitchFamily="34" charset="0"/>
        <a:buChar char="•"/>
        <a:defRPr lang="nl-NL" sz="16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338263" indent="-179388" algn="l" defTabSz="914400" rtl="0" eaLnBrk="1" latinLnBrk="0" hangingPunct="1">
        <a:spcBef>
          <a:spcPts val="380"/>
        </a:spcBef>
        <a:buFont typeface="Arial" pitchFamily="34" charset="0"/>
        <a:buChar char="-"/>
        <a:defRPr lang="nl-BE" sz="1600" kern="1200" dirty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44000"/>
            <a:ext cx="3240000" cy="2668236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334000" cy="90000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40000" y="1349999"/>
            <a:ext cx="8334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539552" y="6048000"/>
            <a:ext cx="936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4DDCD72-59EE-436D-B435-201699A5BB49}" type="datetimeFigureOut">
              <a:rPr lang="nl-BE" smtClean="0"/>
              <a:pPr/>
              <a:t>18/05/2016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566000" y="6048000"/>
            <a:ext cx="1980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nl-B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636000" y="6048000"/>
            <a:ext cx="936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7" name="Rechthoek 6"/>
          <p:cNvSpPr/>
          <p:nvPr/>
        </p:nvSpPr>
        <p:spPr>
          <a:xfrm>
            <a:off x="0" y="6372000"/>
            <a:ext cx="9144000" cy="4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 sz="1800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001" y="6048000"/>
            <a:ext cx="1512458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197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</p:sldLayoutIdLst>
  <p:txStyles>
    <p:titleStyle>
      <a:lvl1pPr algn="l" defTabSz="914400" rtl="0" eaLnBrk="1" latinLnBrk="0" hangingPunct="1">
        <a:spcBef>
          <a:spcPct val="0"/>
        </a:spcBef>
        <a:buNone/>
        <a:defRPr lang="nl-BE" sz="3600" kern="1200" baseline="0" dirty="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60000" indent="-360000" algn="l" defTabSz="914400" rtl="0" eaLnBrk="1" latinLnBrk="0" hangingPunct="1">
        <a:spcBef>
          <a:spcPts val="580"/>
        </a:spcBef>
        <a:buSzPct val="110000"/>
        <a:buFont typeface="Arial" pitchFamily="34" charset="0"/>
        <a:buChar char="•"/>
        <a:defRPr lang="nl-NL" sz="24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20000" indent="-360363" algn="l" defTabSz="914400" rtl="0" eaLnBrk="1" latinLnBrk="0" hangingPunct="1">
        <a:spcBef>
          <a:spcPts val="580"/>
        </a:spcBef>
        <a:buSzPct val="75000"/>
        <a:buFont typeface="Courier New" pitchFamily="49" charset="0"/>
        <a:buChar char="o"/>
        <a:defRPr lang="nl-NL" sz="24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990000" indent="-270000" algn="l" defTabSz="914400" rtl="0" eaLnBrk="1" latinLnBrk="0" hangingPunct="1">
        <a:spcBef>
          <a:spcPct val="20000"/>
        </a:spcBef>
        <a:buFont typeface="Arial" pitchFamily="34" charset="0"/>
        <a:buChar char="•"/>
        <a:defRPr lang="nl-NL" sz="20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168400" indent="-180000" algn="l" defTabSz="914400" rtl="0" eaLnBrk="1" latinLnBrk="0" hangingPunct="1">
        <a:spcBef>
          <a:spcPts val="380"/>
        </a:spcBef>
        <a:buSzPct val="80000"/>
        <a:buFont typeface="Arial" pitchFamily="34" charset="0"/>
        <a:buChar char="•"/>
        <a:defRPr lang="nl-NL" sz="16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338263" indent="-179388" algn="l" defTabSz="914400" rtl="0" eaLnBrk="1" latinLnBrk="0" hangingPunct="1">
        <a:spcBef>
          <a:spcPts val="380"/>
        </a:spcBef>
        <a:buFont typeface="Arial" pitchFamily="34" charset="0"/>
        <a:buChar char="-"/>
        <a:defRPr lang="nl-BE" sz="1600" kern="1200" dirty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P&amp;D:</a:t>
            </a:r>
            <a:br>
              <a:rPr lang="en-US" dirty="0"/>
            </a:br>
            <a:r>
              <a:rPr lang="en-US" dirty="0"/>
              <a:t>Speech5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2981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357" y="3461924"/>
            <a:ext cx="8721285" cy="33960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Performance </a:t>
            </a:r>
            <a:r>
              <a:rPr lang="nl-BE" dirty="0" err="1"/>
              <a:t>measures</a:t>
            </a:r>
            <a:endParaRPr lang="nl-BE" dirty="0"/>
          </a:p>
          <a:p>
            <a:pPr lvl="1"/>
            <a:r>
              <a:rPr lang="nl-BE" dirty="0"/>
              <a:t>In-</a:t>
            </a:r>
            <a:r>
              <a:rPr lang="nl-BE" dirty="0" err="1"/>
              <a:t>place</a:t>
            </a:r>
            <a:r>
              <a:rPr lang="nl-BE" dirty="0"/>
              <a:t> </a:t>
            </a:r>
            <a:r>
              <a:rPr lang="nl-BE" dirty="0" err="1"/>
              <a:t>functions</a:t>
            </a:r>
            <a:endParaRPr lang="nl-BE" dirty="0"/>
          </a:p>
          <a:p>
            <a:pPr lvl="1"/>
            <a:r>
              <a:rPr lang="nl-BE" dirty="0" err="1"/>
              <a:t>Profiling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optimization</a:t>
            </a:r>
            <a:r>
              <a:rPr lang="nl-BE" dirty="0"/>
              <a:t> </a:t>
            </a:r>
            <a:r>
              <a:rPr lang="nl-BE" dirty="0" err="1"/>
              <a:t>before</a:t>
            </a:r>
            <a:r>
              <a:rPr lang="nl-BE" dirty="0"/>
              <a:t> DSP </a:t>
            </a:r>
            <a:r>
              <a:rPr lang="nl-BE" dirty="0" err="1"/>
              <a:t>sessions</a:t>
            </a:r>
            <a:r>
              <a:rPr lang="nl-BE" dirty="0"/>
              <a:t>!</a:t>
            </a:r>
          </a:p>
          <a:p>
            <a:pPr lvl="2"/>
            <a:r>
              <a:rPr lang="nl-BE" dirty="0"/>
              <a:t>Speed-up x2 </a:t>
            </a:r>
          </a:p>
          <a:p>
            <a:pPr lvl="2"/>
            <a:r>
              <a:rPr lang="nl-BE" dirty="0"/>
              <a:t>Visual studio </a:t>
            </a:r>
            <a:r>
              <a:rPr lang="nl-BE" dirty="0" err="1"/>
              <a:t>profiler</a:t>
            </a:r>
            <a:endParaRPr lang="nl-BE" dirty="0"/>
          </a:p>
          <a:p>
            <a:pPr lvl="3"/>
            <a:r>
              <a:rPr lang="nl-BE" dirty="0"/>
              <a:t>Bottleneck: </a:t>
            </a:r>
            <a:r>
              <a:rPr lang="nl-BE" dirty="0" err="1"/>
              <a:t>convolve</a:t>
            </a:r>
            <a:r>
              <a:rPr lang="nl-BE" dirty="0"/>
              <a:t>:  </a:t>
            </a:r>
            <a:r>
              <a:rPr lang="nl-BE" dirty="0" err="1"/>
              <a:t>only</a:t>
            </a:r>
            <a:r>
              <a:rPr lang="nl-BE" dirty="0"/>
              <a:t> </a:t>
            </a:r>
            <a:r>
              <a:rPr lang="nl-BE" dirty="0" err="1"/>
              <a:t>nested</a:t>
            </a:r>
            <a:r>
              <a:rPr lang="nl-BE" dirty="0"/>
              <a:t> loop + most calls + </a:t>
            </a:r>
            <a:r>
              <a:rPr lang="nl-BE" dirty="0" err="1"/>
              <a:t>largest</a:t>
            </a:r>
            <a:r>
              <a:rPr lang="nl-BE" dirty="0"/>
              <a:t> </a:t>
            </a:r>
            <a:r>
              <a:rPr lang="nl-BE" dirty="0" err="1"/>
              <a:t>numbers</a:t>
            </a:r>
            <a:endParaRPr lang="nl-BE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5331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41816"/>
            <a:ext cx="9144000" cy="4823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889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C: </a:t>
            </a:r>
            <a:r>
              <a:rPr lang="nl-BE" dirty="0" err="1"/>
              <a:t>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Debugging:</a:t>
            </a:r>
          </a:p>
          <a:p>
            <a:pPr lvl="1"/>
            <a:r>
              <a:rPr lang="nl-BE" dirty="0" err="1"/>
              <a:t>Gedit</a:t>
            </a:r>
            <a:r>
              <a:rPr lang="nl-BE" dirty="0"/>
              <a:t> </a:t>
            </a:r>
            <a:r>
              <a:rPr lang="nl-BE" dirty="0">
                <a:sym typeface="Wingdings" panose="05000000000000000000" pitchFamily="2" charset="2"/>
              </a:rPr>
              <a:t> Visual Studio / </a:t>
            </a:r>
            <a:r>
              <a:rPr lang="nl-BE" dirty="0" err="1">
                <a:sym typeface="Wingdings" panose="05000000000000000000" pitchFamily="2" charset="2"/>
              </a:rPr>
              <a:t>CodeBlocks</a:t>
            </a:r>
            <a:endParaRPr lang="nl-BE" dirty="0">
              <a:sym typeface="Wingdings" panose="05000000000000000000" pitchFamily="2" charset="2"/>
            </a:endParaRPr>
          </a:p>
          <a:p>
            <a:r>
              <a:rPr lang="nl-BE" dirty="0">
                <a:sym typeface="Wingdings" panose="05000000000000000000" pitchFamily="2" charset="2"/>
              </a:rPr>
              <a:t>Output </a:t>
            </a:r>
            <a:r>
              <a:rPr lang="nl-BE" dirty="0" err="1">
                <a:sym typeface="Wingdings" panose="05000000000000000000" pitchFamily="2" charset="2"/>
              </a:rPr>
              <a:t>checked</a:t>
            </a:r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dirty="0" err="1">
                <a:sym typeface="Wingdings" panose="05000000000000000000" pitchFamily="2" charset="2"/>
              </a:rPr>
              <a:t>with</a:t>
            </a:r>
            <a:r>
              <a:rPr lang="nl-BE" dirty="0">
                <a:sym typeface="Wingdings" panose="05000000000000000000" pitchFamily="2" charset="2"/>
              </a:rPr>
              <a:t> MATLAB</a:t>
            </a:r>
          </a:p>
          <a:p>
            <a:pPr lvl="1"/>
            <a:r>
              <a:rPr lang="nl-BE" dirty="0" err="1">
                <a:sym typeface="Wingdings" panose="05000000000000000000" pitchFamily="2" charset="2"/>
              </a:rPr>
              <a:t>Results</a:t>
            </a:r>
            <a:r>
              <a:rPr lang="nl-BE" dirty="0">
                <a:sym typeface="Wingdings" panose="05000000000000000000" pitchFamily="2" charset="2"/>
              </a:rPr>
              <a:t> are </a:t>
            </a:r>
            <a:r>
              <a:rPr lang="nl-BE" dirty="0" err="1">
                <a:sym typeface="Wingdings" panose="05000000000000000000" pitchFamily="2" charset="2"/>
              </a:rPr>
              <a:t>the</a:t>
            </a:r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dirty="0" err="1">
                <a:sym typeface="Wingdings" panose="05000000000000000000" pitchFamily="2" charset="2"/>
              </a:rPr>
              <a:t>same</a:t>
            </a:r>
            <a:r>
              <a:rPr lang="nl-BE" dirty="0">
                <a:sym typeface="Wingdings" panose="05000000000000000000" pitchFamily="2" charset="2"/>
              </a:rPr>
              <a:t> down </a:t>
            </a:r>
            <a:r>
              <a:rPr lang="nl-BE" dirty="0" err="1">
                <a:sym typeface="Wingdings" panose="05000000000000000000" pitchFamily="2" charset="2"/>
              </a:rPr>
              <a:t>to</a:t>
            </a:r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dirty="0" err="1">
                <a:sym typeface="Wingdings" panose="05000000000000000000" pitchFamily="2" charset="2"/>
              </a:rPr>
              <a:t>the</a:t>
            </a:r>
            <a:r>
              <a:rPr lang="nl-BE" dirty="0">
                <a:sym typeface="Wingdings" panose="05000000000000000000" pitchFamily="2" charset="2"/>
              </a:rPr>
              <a:t> last bit</a:t>
            </a:r>
          </a:p>
        </p:txBody>
      </p:sp>
    </p:spTree>
    <p:extLst>
      <p:ext uri="{BB962C8B-B14F-4D97-AF65-F5344CB8AC3E}">
        <p14:creationId xmlns:p14="http://schemas.microsoft.com/office/powerpoint/2010/main" val="5578679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DSP-C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Start: 21,8M </a:t>
            </a:r>
            <a:r>
              <a:rPr lang="nl-BE" dirty="0" err="1"/>
              <a:t>cycles</a:t>
            </a:r>
            <a:r>
              <a:rPr lang="nl-BE" dirty="0"/>
              <a:t> </a:t>
            </a:r>
            <a:r>
              <a:rPr lang="nl-BE" dirty="0" err="1"/>
              <a:t>for</a:t>
            </a:r>
            <a:r>
              <a:rPr lang="nl-BE" dirty="0"/>
              <a:t> 2986 samples</a:t>
            </a:r>
          </a:p>
          <a:p>
            <a:pPr lvl="1"/>
            <a:r>
              <a:rPr lang="nl-BE" dirty="0" err="1"/>
              <a:t>After</a:t>
            </a:r>
            <a:r>
              <a:rPr lang="nl-BE" dirty="0"/>
              <a:t> </a:t>
            </a:r>
            <a:r>
              <a:rPr lang="nl-BE" dirty="0" err="1"/>
              <a:t>original</a:t>
            </a:r>
            <a:r>
              <a:rPr lang="nl-BE" dirty="0"/>
              <a:t> x2 speed-up in C</a:t>
            </a:r>
          </a:p>
          <a:p>
            <a:endParaRPr lang="nl-BE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414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DSP-C: major </a:t>
            </a:r>
            <a:r>
              <a:rPr lang="nl-BE" dirty="0" err="1"/>
              <a:t>improvements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Convolve</a:t>
            </a:r>
            <a:r>
              <a:rPr lang="nl-BE" dirty="0"/>
              <a:t>:</a:t>
            </a:r>
          </a:p>
          <a:p>
            <a:pPr lvl="1"/>
            <a:r>
              <a:rPr lang="nl-BE" dirty="0" err="1"/>
              <a:t>Left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right </a:t>
            </a:r>
            <a:r>
              <a:rPr lang="nl-BE" dirty="0" err="1"/>
              <a:t>together</a:t>
            </a:r>
            <a:r>
              <a:rPr lang="nl-BE" dirty="0"/>
              <a:t>  </a:t>
            </a:r>
            <a:r>
              <a:rPr lang="nl-BE" dirty="0">
                <a:sym typeface="Wingdings" panose="05000000000000000000" pitchFamily="2" charset="2"/>
              </a:rPr>
              <a:t> 8%</a:t>
            </a:r>
          </a:p>
          <a:p>
            <a:pPr lvl="2"/>
            <a:r>
              <a:rPr lang="nl-BE" dirty="0">
                <a:sym typeface="Wingdings" panose="05000000000000000000" pitchFamily="2" charset="2"/>
              </a:rPr>
              <a:t>Hypothesis</a:t>
            </a:r>
          </a:p>
          <a:p>
            <a:pPr lvl="3"/>
            <a:r>
              <a:rPr lang="nl-BE" sz="2000" dirty="0">
                <a:sym typeface="Wingdings" panose="05000000000000000000" pitchFamily="2" charset="2"/>
              </a:rPr>
              <a:t>more </a:t>
            </a:r>
            <a:r>
              <a:rPr lang="nl-BE" sz="2000" dirty="0" err="1">
                <a:sym typeface="Wingdings" panose="05000000000000000000" pitchFamily="2" charset="2"/>
              </a:rPr>
              <a:t>freedom</a:t>
            </a:r>
            <a:r>
              <a:rPr lang="nl-BE" sz="2000" dirty="0">
                <a:sym typeface="Wingdings" panose="05000000000000000000" pitchFamily="2" charset="2"/>
              </a:rPr>
              <a:t> </a:t>
            </a:r>
            <a:r>
              <a:rPr lang="nl-BE" sz="2000" dirty="0" err="1">
                <a:sym typeface="Wingdings" panose="05000000000000000000" pitchFamily="2" charset="2"/>
              </a:rPr>
              <a:t>for</a:t>
            </a:r>
            <a:r>
              <a:rPr lang="nl-BE" sz="2000" dirty="0">
                <a:sym typeface="Wingdings" panose="05000000000000000000" pitchFamily="2" charset="2"/>
              </a:rPr>
              <a:t> compiler</a:t>
            </a:r>
          </a:p>
          <a:p>
            <a:pPr lvl="3"/>
            <a:r>
              <a:rPr lang="nl-BE" sz="2000" dirty="0">
                <a:sym typeface="Wingdings" panose="05000000000000000000" pitchFamily="2" charset="2"/>
              </a:rPr>
              <a:t>Overhead </a:t>
            </a:r>
            <a:r>
              <a:rPr lang="nl-BE" sz="2000" dirty="0" err="1">
                <a:sym typeface="Wingdings" panose="05000000000000000000" pitchFamily="2" charset="2"/>
              </a:rPr>
              <a:t>only</a:t>
            </a:r>
            <a:r>
              <a:rPr lang="nl-BE" sz="2000" dirty="0">
                <a:sym typeface="Wingdings" panose="05000000000000000000" pitchFamily="2" charset="2"/>
              </a:rPr>
              <a:t> </a:t>
            </a:r>
            <a:r>
              <a:rPr lang="nl-BE" sz="2000" dirty="0" err="1">
                <a:sym typeface="Wingdings" panose="05000000000000000000" pitchFamily="2" charset="2"/>
              </a:rPr>
              <a:t>once</a:t>
            </a:r>
            <a:endParaRPr lang="nl-BE" sz="2000" dirty="0">
              <a:sym typeface="Wingdings" panose="05000000000000000000" pitchFamily="2" charset="2"/>
            </a:endParaRPr>
          </a:p>
          <a:p>
            <a:pPr lvl="1"/>
            <a:r>
              <a:rPr lang="nl-BE" dirty="0">
                <a:sym typeface="Wingdings" panose="05000000000000000000" pitchFamily="2" charset="2"/>
              </a:rPr>
              <a:t>Long </a:t>
            </a:r>
            <a:r>
              <a:rPr lang="nl-BE" dirty="0" err="1">
                <a:sym typeface="Wingdings" panose="05000000000000000000" pitchFamily="2" charset="2"/>
              </a:rPr>
              <a:t>long</a:t>
            </a:r>
            <a:r>
              <a:rPr lang="nl-BE" dirty="0">
                <a:sym typeface="Wingdings" panose="05000000000000000000" pitchFamily="2" charset="2"/>
              </a:rPr>
              <a:t>  int: 49%</a:t>
            </a:r>
          </a:p>
          <a:p>
            <a:pPr lvl="2"/>
            <a:r>
              <a:rPr lang="nl-BE" dirty="0" err="1">
                <a:sym typeface="Wingdings" panose="05000000000000000000" pitchFamily="2" charset="2"/>
              </a:rPr>
              <a:t>Changed</a:t>
            </a:r>
            <a:r>
              <a:rPr lang="nl-BE" dirty="0">
                <a:sym typeface="Wingdings" panose="05000000000000000000" pitchFamily="2" charset="2"/>
              </a:rPr>
              <a:t> in MATLAB: no </a:t>
            </a:r>
            <a:r>
              <a:rPr lang="nl-BE" dirty="0" err="1">
                <a:sym typeface="Wingdings" panose="05000000000000000000" pitchFamily="2" charset="2"/>
              </a:rPr>
              <a:t>difference</a:t>
            </a:r>
            <a:endParaRPr lang="nl-BE" dirty="0">
              <a:sym typeface="Wingdings" panose="05000000000000000000" pitchFamily="2" charset="2"/>
            </a:endParaRPr>
          </a:p>
          <a:p>
            <a:pPr lvl="1"/>
            <a:r>
              <a:rPr lang="nl-BE" dirty="0">
                <a:sym typeface="Wingdings" panose="05000000000000000000" pitchFamily="2" charset="2"/>
              </a:rPr>
              <a:t> </a:t>
            </a:r>
            <a:r>
              <a:rPr lang="nl-BE" dirty="0" err="1">
                <a:sym typeface="Wingdings" panose="05000000000000000000" pitchFamily="2" charset="2"/>
              </a:rPr>
              <a:t>convolve</a:t>
            </a:r>
            <a:r>
              <a:rPr lang="nl-BE" dirty="0">
                <a:sym typeface="Wingdings" panose="05000000000000000000" pitchFamily="2" charset="2"/>
              </a:rPr>
              <a:t> no </a:t>
            </a:r>
            <a:r>
              <a:rPr lang="nl-BE" dirty="0" err="1">
                <a:sym typeface="Wingdings" panose="05000000000000000000" pitchFamily="2" charset="2"/>
              </a:rPr>
              <a:t>longer</a:t>
            </a:r>
            <a:r>
              <a:rPr lang="nl-BE" dirty="0">
                <a:sym typeface="Wingdings" panose="05000000000000000000" pitchFamily="2" charset="2"/>
              </a:rPr>
              <a:t> bottleneck</a:t>
            </a:r>
          </a:p>
          <a:p>
            <a:endParaRPr lang="nl-BE" dirty="0">
              <a:sym typeface="Wingdings" panose="05000000000000000000" pitchFamily="2" charset="2"/>
            </a:endParaRPr>
          </a:p>
          <a:p>
            <a:endParaRPr lang="nl-BE" dirty="0">
              <a:sym typeface="Wingdings" panose="05000000000000000000" pitchFamily="2" charset="2"/>
            </a:endParaRPr>
          </a:p>
          <a:p>
            <a:pPr lvl="2"/>
            <a:endParaRPr lang="nl-BE" sz="2400" dirty="0">
              <a:sym typeface="Wingdings" panose="05000000000000000000" pitchFamily="2" charset="2"/>
            </a:endParaRP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0941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DSP-C: major </a:t>
            </a:r>
            <a:r>
              <a:rPr lang="nl-BE" dirty="0" err="1"/>
              <a:t>improvements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(de)quantize: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Smaller variable types: 42%</a:t>
            </a:r>
          </a:p>
          <a:p>
            <a:pPr lvl="1"/>
            <a:r>
              <a:rPr lang="nl-BE" dirty="0" err="1">
                <a:sym typeface="Wingdings" panose="05000000000000000000" pitchFamily="2" charset="2"/>
              </a:rPr>
              <a:t>Rewrote</a:t>
            </a:r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dirty="0" err="1">
                <a:sym typeface="Wingdings" panose="05000000000000000000" pitchFamily="2" charset="2"/>
              </a:rPr>
              <a:t>divisions</a:t>
            </a:r>
            <a:r>
              <a:rPr lang="nl-BE" dirty="0">
                <a:sym typeface="Wingdings" panose="05000000000000000000" pitchFamily="2" charset="2"/>
              </a:rPr>
              <a:t>:  38,5% on (de)</a:t>
            </a:r>
            <a:r>
              <a:rPr lang="nl-BE" dirty="0" err="1">
                <a:sym typeface="Wingdings" panose="05000000000000000000" pitchFamily="2" charset="2"/>
              </a:rPr>
              <a:t>quantize</a:t>
            </a:r>
            <a:endParaRPr lang="nl-BE" dirty="0">
              <a:sym typeface="Wingdings" panose="05000000000000000000" pitchFamily="2" charset="2"/>
            </a:endParaRPr>
          </a:p>
          <a:p>
            <a:pPr lvl="2"/>
            <a:r>
              <a:rPr lang="nl-BE" dirty="0" err="1">
                <a:sym typeface="Wingdings" panose="05000000000000000000" pitchFamily="2" charset="2"/>
              </a:rPr>
              <a:t>Binary</a:t>
            </a:r>
            <a:r>
              <a:rPr lang="nl-BE" dirty="0">
                <a:sym typeface="Wingdings" panose="05000000000000000000" pitchFamily="2" charset="2"/>
              </a:rPr>
              <a:t>/</a:t>
            </a:r>
            <a:r>
              <a:rPr lang="nl-BE" dirty="0" err="1">
                <a:sym typeface="Wingdings" panose="05000000000000000000" pitchFamily="2" charset="2"/>
              </a:rPr>
              <a:t>linear</a:t>
            </a:r>
            <a:endParaRPr lang="nl-BE" dirty="0">
              <a:sym typeface="Wingdings" panose="05000000000000000000" pitchFamily="2" charset="2"/>
            </a:endParaRPr>
          </a:p>
          <a:p>
            <a:pPr lvl="1"/>
            <a:r>
              <a:rPr lang="nl-BE" dirty="0">
                <a:sym typeface="Wingdings" panose="05000000000000000000" pitchFamily="2" charset="2"/>
              </a:rPr>
              <a:t> </a:t>
            </a:r>
            <a:r>
              <a:rPr lang="nl-BE" dirty="0" err="1">
                <a:sym typeface="Wingdings" panose="05000000000000000000" pitchFamily="2" charset="2"/>
              </a:rPr>
              <a:t>eliminates</a:t>
            </a:r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dirty="0" err="1">
                <a:sym typeface="Wingdings" panose="05000000000000000000" pitchFamily="2" charset="2"/>
              </a:rPr>
              <a:t>function</a:t>
            </a:r>
            <a:r>
              <a:rPr lang="nl-BE" dirty="0">
                <a:sym typeface="Wingdings" panose="05000000000000000000" pitchFamily="2" charset="2"/>
              </a:rPr>
              <a:t> calls</a:t>
            </a:r>
          </a:p>
          <a:p>
            <a:pPr lvl="1"/>
            <a:r>
              <a:rPr lang="nl-BE" dirty="0">
                <a:sym typeface="Wingdings" panose="05000000000000000000" pitchFamily="2" charset="2"/>
              </a:rPr>
              <a:t>Hypothesis: </a:t>
            </a:r>
            <a:r>
              <a:rPr lang="nl-BE" dirty="0" err="1">
                <a:sym typeface="Wingdings" panose="05000000000000000000" pitchFamily="2" charset="2"/>
              </a:rPr>
              <a:t>enables</a:t>
            </a:r>
            <a:r>
              <a:rPr lang="nl-BE" dirty="0">
                <a:sym typeface="Wingdings" panose="05000000000000000000" pitchFamily="2" charset="2"/>
              </a:rPr>
              <a:t> software pipelining of </a:t>
            </a:r>
            <a:r>
              <a:rPr lang="nl-BE" dirty="0" err="1">
                <a:sym typeface="Wingdings" panose="05000000000000000000" pitchFamily="2" charset="2"/>
              </a:rPr>
              <a:t>outer</a:t>
            </a:r>
            <a:r>
              <a:rPr lang="nl-BE" dirty="0">
                <a:sym typeface="Wingdings" panose="05000000000000000000" pitchFamily="2" charset="2"/>
              </a:rPr>
              <a:t> loop</a:t>
            </a:r>
          </a:p>
          <a:p>
            <a:pPr lvl="1"/>
            <a:endParaRPr lang="en-US" sz="2800" dirty="0">
              <a:sym typeface="Wingdings" panose="05000000000000000000" pitchFamily="2" charset="2"/>
            </a:endParaRPr>
          </a:p>
          <a:p>
            <a:pPr lvl="3"/>
            <a:endParaRPr lang="en-US" dirty="0">
              <a:sym typeface="Wingdings" panose="05000000000000000000" pitchFamily="2" charset="2"/>
            </a:endParaRPr>
          </a:p>
          <a:p>
            <a:pPr lvl="2"/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pPr lvl="2"/>
            <a:endParaRPr lang="en-US" sz="2400" dirty="0">
              <a:sym typeface="Wingdings" panose="05000000000000000000" pitchFamily="2" charset="2"/>
            </a:endParaRP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9489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DSP-C: major </a:t>
            </a:r>
            <a:r>
              <a:rPr lang="nl-BE" dirty="0" err="1"/>
              <a:t>improvements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260" y="1313169"/>
            <a:ext cx="8850864" cy="4032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3080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DSP-C: major </a:t>
            </a:r>
            <a:r>
              <a:rPr lang="nl-BE" dirty="0" err="1"/>
              <a:t>improvements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Convolve:</a:t>
            </a:r>
          </a:p>
          <a:p>
            <a:pPr lvl="1"/>
            <a:r>
              <a:rPr lang="nl-BE" dirty="0" err="1">
                <a:sym typeface="Wingdings" panose="05000000000000000000" pitchFamily="2" charset="2"/>
              </a:rPr>
              <a:t>Division</a:t>
            </a:r>
            <a:r>
              <a:rPr lang="nl-BE" dirty="0">
                <a:sym typeface="Wingdings" panose="05000000000000000000" pitchFamily="2" charset="2"/>
              </a:rPr>
              <a:t> as shift:  46% on </a:t>
            </a:r>
            <a:r>
              <a:rPr lang="nl-BE" dirty="0" err="1">
                <a:sym typeface="Wingdings" panose="05000000000000000000" pitchFamily="2" charset="2"/>
              </a:rPr>
              <a:t>convolve</a:t>
            </a:r>
            <a:endParaRPr lang="nl-BE" dirty="0">
              <a:sym typeface="Wingdings" panose="05000000000000000000" pitchFamily="2" charset="2"/>
            </a:endParaRPr>
          </a:p>
          <a:p>
            <a:pPr marL="359637" lvl="1" indent="0">
              <a:buNone/>
            </a:pPr>
            <a:r>
              <a:rPr lang="nl-BE" dirty="0">
                <a:sym typeface="Wingdings" panose="05000000000000000000" pitchFamily="2" charset="2"/>
              </a:rPr>
              <a:t>	 </a:t>
            </a:r>
            <a:r>
              <a:rPr lang="nl-BE" dirty="0" err="1">
                <a:sym typeface="Wingdings" panose="05000000000000000000" pitchFamily="2" charset="2"/>
              </a:rPr>
              <a:t>eliminates</a:t>
            </a:r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dirty="0" err="1">
                <a:sym typeface="Wingdings" panose="05000000000000000000" pitchFamily="2" charset="2"/>
              </a:rPr>
              <a:t>function</a:t>
            </a:r>
            <a:r>
              <a:rPr lang="nl-BE" dirty="0">
                <a:sym typeface="Wingdings" panose="05000000000000000000" pitchFamily="2" charset="2"/>
              </a:rPr>
              <a:t> call</a:t>
            </a:r>
          </a:p>
          <a:p>
            <a:pPr lvl="1"/>
            <a:r>
              <a:rPr lang="nl-BE" dirty="0">
                <a:sym typeface="Wingdings" panose="05000000000000000000" pitchFamily="2" charset="2"/>
              </a:rPr>
              <a:t>Original:</a:t>
            </a:r>
          </a:p>
          <a:p>
            <a:pPr lvl="2"/>
            <a:r>
              <a:rPr lang="nl-BE" dirty="0" err="1">
                <a:sym typeface="Wingdings" panose="05000000000000000000" pitchFamily="2" charset="2"/>
              </a:rPr>
              <a:t>Division</a:t>
            </a:r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dirty="0" err="1">
                <a:sym typeface="Wingdings" panose="05000000000000000000" pitchFamily="2" charset="2"/>
              </a:rPr>
              <a:t>for</a:t>
            </a:r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dirty="0" err="1">
                <a:sym typeface="Wingdings" panose="05000000000000000000" pitchFamily="2" charset="2"/>
              </a:rPr>
              <a:t>roundig</a:t>
            </a:r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dirty="0" err="1">
                <a:sym typeface="Wingdings" panose="05000000000000000000" pitchFamily="2" charset="2"/>
              </a:rPr>
              <a:t>to</a:t>
            </a:r>
            <a:r>
              <a:rPr lang="nl-BE" dirty="0">
                <a:sym typeface="Wingdings" panose="05000000000000000000" pitchFamily="2" charset="2"/>
              </a:rPr>
              <a:t> zero</a:t>
            </a:r>
            <a:br>
              <a:rPr lang="nl-BE" dirty="0">
                <a:sym typeface="Wingdings" panose="05000000000000000000" pitchFamily="2" charset="2"/>
              </a:rPr>
            </a:br>
            <a:endParaRPr lang="nl-BE" dirty="0">
              <a:sym typeface="Wingdings" panose="05000000000000000000" pitchFamily="2" charset="2"/>
            </a:endParaRPr>
          </a:p>
          <a:p>
            <a:pPr lvl="1"/>
            <a:r>
              <a:rPr lang="nl-BE" dirty="0">
                <a:sym typeface="Wingdings" panose="05000000000000000000" pitchFamily="2" charset="2"/>
              </a:rPr>
              <a:t>New:</a:t>
            </a:r>
          </a:p>
          <a:p>
            <a:pPr lvl="2"/>
            <a:r>
              <a:rPr lang="nl-BE" sz="2400" dirty="0">
                <a:sym typeface="Wingdings" panose="05000000000000000000" pitchFamily="2" charset="2"/>
              </a:rPr>
              <a:t>Complex </a:t>
            </a:r>
            <a:r>
              <a:rPr lang="nl-BE" sz="2400" dirty="0" err="1">
                <a:sym typeface="Wingdings" panose="05000000000000000000" pitchFamily="2" charset="2"/>
              </a:rPr>
              <a:t>division</a:t>
            </a:r>
            <a:r>
              <a:rPr lang="nl-BE" sz="2400" dirty="0">
                <a:sym typeface="Wingdings" panose="05000000000000000000" pitchFamily="2" charset="2"/>
              </a:rPr>
              <a:t> as shift </a:t>
            </a:r>
            <a:r>
              <a:rPr lang="nl-BE" sz="2400" dirty="0" err="1">
                <a:sym typeface="Wingdings" panose="05000000000000000000" pitchFamily="2" charset="2"/>
              </a:rPr>
              <a:t>for</a:t>
            </a:r>
            <a:r>
              <a:rPr lang="nl-BE" sz="2400" dirty="0">
                <a:sym typeface="Wingdings" panose="05000000000000000000" pitchFamily="2" charset="2"/>
              </a:rPr>
              <a:t> </a:t>
            </a:r>
            <a:r>
              <a:rPr lang="nl-BE" sz="2400" dirty="0" err="1">
                <a:sym typeface="Wingdings" panose="05000000000000000000" pitchFamily="2" charset="2"/>
              </a:rPr>
              <a:t>rounding</a:t>
            </a:r>
            <a:r>
              <a:rPr lang="nl-BE" sz="2400" dirty="0">
                <a:sym typeface="Wingdings" panose="05000000000000000000" pitchFamily="2" charset="2"/>
              </a:rPr>
              <a:t> </a:t>
            </a:r>
            <a:r>
              <a:rPr lang="nl-BE" sz="2400" dirty="0" err="1">
                <a:sym typeface="Wingdings" panose="05000000000000000000" pitchFamily="2" charset="2"/>
              </a:rPr>
              <a:t>behaviour+speed</a:t>
            </a:r>
            <a:endParaRPr lang="nl-BE" sz="2400" dirty="0">
              <a:sym typeface="Wingdings" panose="05000000000000000000" pitchFamily="2" charset="2"/>
            </a:endParaRPr>
          </a:p>
          <a:p>
            <a:pPr lvl="3"/>
            <a:endParaRPr lang="nl-BE" sz="2400" dirty="0">
              <a:sym typeface="Wingdings" panose="05000000000000000000" pitchFamily="2" charset="2"/>
            </a:endParaRPr>
          </a:p>
          <a:p>
            <a:pPr lvl="4"/>
            <a:endParaRPr lang="nl-BE" sz="2400" dirty="0">
              <a:sym typeface="Wingdings" panose="05000000000000000000" pitchFamily="2" charset="2"/>
            </a:endParaRPr>
          </a:p>
          <a:p>
            <a:pPr lvl="4"/>
            <a:endParaRPr lang="en-US" sz="2400" dirty="0">
              <a:sym typeface="Wingdings" panose="05000000000000000000" pitchFamily="2" charset="2"/>
            </a:endParaRPr>
          </a:p>
          <a:p>
            <a:pPr lvl="2"/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pPr lvl="2"/>
            <a:endParaRPr lang="en-US" sz="2400" dirty="0">
              <a:sym typeface="Wingdings" panose="05000000000000000000" pitchFamily="2" charset="2"/>
            </a:endParaRPr>
          </a:p>
          <a:p>
            <a:pPr lvl="2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0652" y="3398079"/>
            <a:ext cx="5434790" cy="5678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79" y="5141207"/>
            <a:ext cx="9086921" cy="636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079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DSP-C: major </a:t>
            </a:r>
            <a:r>
              <a:rPr lang="nl-BE" dirty="0" err="1"/>
              <a:t>improvements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Convolve:</a:t>
            </a:r>
          </a:p>
          <a:p>
            <a:pPr lvl="1"/>
            <a:r>
              <a:rPr lang="nl-BE" dirty="0" err="1">
                <a:sym typeface="Wingdings" panose="05000000000000000000" pitchFamily="2" charset="2"/>
              </a:rPr>
              <a:t>Removed</a:t>
            </a:r>
            <a:r>
              <a:rPr lang="nl-BE" dirty="0">
                <a:sym typeface="Wingdings" panose="05000000000000000000" pitchFamily="2" charset="2"/>
              </a:rPr>
              <a:t> modulo in output index:  11% on </a:t>
            </a:r>
            <a:r>
              <a:rPr lang="nl-BE" dirty="0" err="1">
                <a:sym typeface="Wingdings" panose="05000000000000000000" pitchFamily="2" charset="2"/>
              </a:rPr>
              <a:t>convolve</a:t>
            </a:r>
            <a:endParaRPr lang="nl-BE" dirty="0">
              <a:sym typeface="Wingdings" panose="05000000000000000000" pitchFamily="2" charset="2"/>
            </a:endParaRPr>
          </a:p>
          <a:p>
            <a:r>
              <a:rPr lang="nl-BE" dirty="0">
                <a:sym typeface="Wingdings" panose="05000000000000000000" pitchFamily="2" charset="2"/>
              </a:rPr>
              <a:t>Combine:</a:t>
            </a:r>
          </a:p>
          <a:p>
            <a:pPr lvl="1"/>
            <a:r>
              <a:rPr lang="nl-BE" dirty="0" err="1">
                <a:sym typeface="Wingdings" panose="05000000000000000000" pitchFamily="2" charset="2"/>
              </a:rPr>
              <a:t>Removed</a:t>
            </a:r>
            <a:r>
              <a:rPr lang="nl-BE" dirty="0">
                <a:sym typeface="Wingdings" panose="05000000000000000000" pitchFamily="2" charset="2"/>
              </a:rPr>
              <a:t> modulo in indices: 68% on these 2 </a:t>
            </a:r>
            <a:r>
              <a:rPr lang="nl-BE" dirty="0" err="1">
                <a:sym typeface="Wingdings" panose="05000000000000000000" pitchFamily="2" charset="2"/>
              </a:rPr>
              <a:t>functions</a:t>
            </a:r>
            <a:endParaRPr lang="nl-BE" dirty="0">
              <a:sym typeface="Wingdings" panose="05000000000000000000" pitchFamily="2" charset="2"/>
            </a:endParaRPr>
          </a:p>
          <a:p>
            <a:r>
              <a:rPr lang="nl-BE" dirty="0" err="1">
                <a:sym typeface="Wingdings" panose="05000000000000000000" pitchFamily="2" charset="2"/>
              </a:rPr>
              <a:t>Rewriting</a:t>
            </a:r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dirty="0" err="1">
                <a:sym typeface="Wingdings" panose="05000000000000000000" pitchFamily="2" charset="2"/>
              </a:rPr>
              <a:t>divisions</a:t>
            </a:r>
            <a:r>
              <a:rPr lang="nl-BE" dirty="0">
                <a:sym typeface="Wingdings" panose="05000000000000000000" pitchFamily="2" charset="2"/>
              </a:rPr>
              <a:t> + </a:t>
            </a:r>
            <a:r>
              <a:rPr lang="nl-BE" dirty="0" err="1">
                <a:sym typeface="Wingdings" panose="05000000000000000000" pitchFamily="2" charset="2"/>
              </a:rPr>
              <a:t>removing</a:t>
            </a:r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dirty="0" err="1">
                <a:sym typeface="Wingdings" panose="05000000000000000000" pitchFamily="2" charset="2"/>
              </a:rPr>
              <a:t>modulos</a:t>
            </a:r>
            <a:r>
              <a:rPr lang="nl-BE" dirty="0">
                <a:sym typeface="Wingdings" panose="05000000000000000000" pitchFamily="2" charset="2"/>
              </a:rPr>
              <a:t>: </a:t>
            </a:r>
          </a:p>
          <a:p>
            <a:pPr lvl="1"/>
            <a:r>
              <a:rPr lang="nl-BE" dirty="0">
                <a:sym typeface="Wingdings" panose="05000000000000000000" pitchFamily="2" charset="2"/>
              </a:rPr>
              <a:t>Overall gain: 39%</a:t>
            </a:r>
          </a:p>
          <a:p>
            <a:r>
              <a:rPr lang="nl-BE" dirty="0">
                <a:sym typeface="Wingdings" panose="05000000000000000000" pitchFamily="2" charset="2"/>
              </a:rPr>
              <a:t>(de)</a:t>
            </a:r>
            <a:r>
              <a:rPr lang="nl-BE" dirty="0" err="1">
                <a:sym typeface="Wingdings" panose="05000000000000000000" pitchFamily="2" charset="2"/>
              </a:rPr>
              <a:t>quantize</a:t>
            </a:r>
            <a:r>
              <a:rPr lang="nl-BE" dirty="0">
                <a:sym typeface="Wingdings" panose="05000000000000000000" pitchFamily="2" charset="2"/>
              </a:rPr>
              <a:t>:</a:t>
            </a:r>
          </a:p>
          <a:p>
            <a:pPr lvl="1"/>
            <a:r>
              <a:rPr lang="nl-BE" dirty="0">
                <a:sym typeface="Wingdings" panose="05000000000000000000" pitchFamily="2" charset="2"/>
              </a:rPr>
              <a:t>Combine </a:t>
            </a:r>
            <a:r>
              <a:rPr lang="nl-BE" dirty="0" err="1">
                <a:sym typeface="Wingdings" panose="05000000000000000000" pitchFamily="2" charset="2"/>
              </a:rPr>
              <a:t>left</a:t>
            </a:r>
            <a:r>
              <a:rPr lang="nl-BE" dirty="0">
                <a:sym typeface="Wingdings" panose="05000000000000000000" pitchFamily="2" charset="2"/>
              </a:rPr>
              <a:t>/right: 11%</a:t>
            </a:r>
          </a:p>
          <a:p>
            <a:r>
              <a:rPr lang="nl-BE" dirty="0">
                <a:sym typeface="Wingdings" panose="05000000000000000000" pitchFamily="2" charset="2"/>
              </a:rPr>
              <a:t> 3,2M</a:t>
            </a:r>
          </a:p>
          <a:p>
            <a:endParaRPr lang="nl-BE" dirty="0">
              <a:sym typeface="Wingdings" panose="05000000000000000000" pitchFamily="2" charset="2"/>
            </a:endParaRPr>
          </a:p>
          <a:p>
            <a:pPr lvl="3"/>
            <a:endParaRPr lang="nl-BE" sz="2400" dirty="0">
              <a:sym typeface="Wingdings" panose="05000000000000000000" pitchFamily="2" charset="2"/>
            </a:endParaRPr>
          </a:p>
          <a:p>
            <a:pPr lvl="4"/>
            <a:endParaRPr lang="en-US" sz="2400" dirty="0">
              <a:sym typeface="Wingdings" panose="05000000000000000000" pitchFamily="2" charset="2"/>
            </a:endParaRPr>
          </a:p>
          <a:p>
            <a:pPr lvl="2"/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pPr lvl="2"/>
            <a:endParaRPr lang="en-US" sz="2400" dirty="0">
              <a:sym typeface="Wingdings" panose="05000000000000000000" pitchFamily="2" charset="2"/>
            </a:endParaRP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4188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DSP-C: major </a:t>
            </a:r>
            <a:r>
              <a:rPr lang="nl-BE" dirty="0" err="1"/>
              <a:t>improvements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>
                <a:sym typeface="Wingdings" panose="05000000000000000000" pitchFamily="2" charset="2"/>
              </a:rPr>
              <a:t> Total </a:t>
            </a:r>
            <a:r>
              <a:rPr lang="nl-BE" dirty="0" err="1">
                <a:sym typeface="Wingdings" panose="05000000000000000000" pitchFamily="2" charset="2"/>
              </a:rPr>
              <a:t>results</a:t>
            </a:r>
            <a:r>
              <a:rPr lang="nl-BE" dirty="0">
                <a:sym typeface="Wingdings" panose="05000000000000000000" pitchFamily="2" charset="2"/>
              </a:rPr>
              <a:t>:</a:t>
            </a:r>
          </a:p>
          <a:p>
            <a:pPr lvl="1"/>
            <a:r>
              <a:rPr lang="nl-BE" dirty="0">
                <a:sym typeface="Wingdings" panose="05000000000000000000" pitchFamily="2" charset="2"/>
              </a:rPr>
              <a:t>Speed-up: 21,8M  3,2M</a:t>
            </a:r>
          </a:p>
          <a:p>
            <a:pPr lvl="2"/>
            <a:r>
              <a:rPr lang="nl-BE" dirty="0">
                <a:sym typeface="Wingdings" panose="05000000000000000000" pitchFamily="2" charset="2"/>
              </a:rPr>
              <a:t>= 85%   or  speed x 6,8</a:t>
            </a:r>
          </a:p>
          <a:p>
            <a:pPr lvl="2"/>
            <a:r>
              <a:rPr lang="nl-BE" dirty="0" err="1">
                <a:sym typeface="Wingdings" panose="05000000000000000000" pitchFamily="2" charset="2"/>
              </a:rPr>
              <a:t>Including</a:t>
            </a:r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dirty="0" err="1">
                <a:sym typeface="Wingdings" panose="05000000000000000000" pitchFamily="2" charset="2"/>
              </a:rPr>
              <a:t>original</a:t>
            </a:r>
            <a:r>
              <a:rPr lang="nl-BE" dirty="0">
                <a:sym typeface="Wingdings" panose="05000000000000000000" pitchFamily="2" charset="2"/>
              </a:rPr>
              <a:t> x 2: </a:t>
            </a:r>
            <a:r>
              <a:rPr lang="nl-BE" u="sng" dirty="0">
                <a:sym typeface="Wingdings" panose="05000000000000000000" pitchFamily="2" charset="2"/>
              </a:rPr>
              <a:t>13,6</a:t>
            </a:r>
          </a:p>
          <a:p>
            <a:r>
              <a:rPr lang="nl-BE" dirty="0" err="1">
                <a:sym typeface="Wingdings" panose="05000000000000000000" pitchFamily="2" charset="2"/>
              </a:rPr>
              <a:t>Cheating</a:t>
            </a:r>
            <a:r>
              <a:rPr lang="nl-BE" dirty="0">
                <a:sym typeface="Wingdings" panose="05000000000000000000" pitchFamily="2" charset="2"/>
              </a:rPr>
              <a:t> mono input(?):</a:t>
            </a:r>
          </a:p>
          <a:p>
            <a:pPr lvl="1"/>
            <a:r>
              <a:rPr lang="nl-BE" dirty="0">
                <a:sym typeface="Wingdings" panose="05000000000000000000" pitchFamily="2" charset="2"/>
              </a:rPr>
              <a:t>Mono </a:t>
            </a:r>
            <a:r>
              <a:rPr lang="nl-BE" dirty="0" err="1">
                <a:sym typeface="Wingdings" panose="05000000000000000000" pitchFamily="2" charset="2"/>
              </a:rPr>
              <a:t>implementation</a:t>
            </a:r>
            <a:r>
              <a:rPr lang="nl-BE" dirty="0">
                <a:sym typeface="Wingdings" panose="05000000000000000000" pitchFamily="2" charset="2"/>
              </a:rPr>
              <a:t>:</a:t>
            </a:r>
          </a:p>
          <a:p>
            <a:pPr lvl="2"/>
            <a:r>
              <a:rPr lang="nl-BE" dirty="0">
                <a:sym typeface="Wingdings" panose="05000000000000000000" pitchFamily="2" charset="2"/>
              </a:rPr>
              <a:t>As long as input is mono: </a:t>
            </a:r>
          </a:p>
          <a:p>
            <a:pPr lvl="3"/>
            <a:r>
              <a:rPr lang="nl-BE" sz="2000" dirty="0">
                <a:sym typeface="Wingdings" panose="05000000000000000000" pitchFamily="2" charset="2"/>
              </a:rPr>
              <a:t>(de)</a:t>
            </a:r>
            <a:r>
              <a:rPr lang="nl-BE" sz="2000" dirty="0" err="1">
                <a:sym typeface="Wingdings" panose="05000000000000000000" pitchFamily="2" charset="2"/>
              </a:rPr>
              <a:t>quantize</a:t>
            </a:r>
            <a:r>
              <a:rPr lang="nl-BE" sz="2000" dirty="0">
                <a:sym typeface="Wingdings" panose="05000000000000000000" pitchFamily="2" charset="2"/>
              </a:rPr>
              <a:t> </a:t>
            </a:r>
            <a:r>
              <a:rPr lang="nl-BE" sz="2000" dirty="0" err="1">
                <a:sym typeface="Wingdings" panose="05000000000000000000" pitchFamily="2" charset="2"/>
              </a:rPr>
              <a:t>only</a:t>
            </a:r>
            <a:r>
              <a:rPr lang="nl-BE" sz="2000" dirty="0">
                <a:sym typeface="Wingdings" panose="05000000000000000000" pitchFamily="2" charset="2"/>
              </a:rPr>
              <a:t> </a:t>
            </a:r>
            <a:r>
              <a:rPr lang="nl-BE" sz="2000" dirty="0" err="1">
                <a:sym typeface="Wingdings" panose="05000000000000000000" pitchFamily="2" charset="2"/>
              </a:rPr>
              <a:t>one</a:t>
            </a:r>
            <a:r>
              <a:rPr lang="nl-BE" sz="2000" dirty="0">
                <a:sym typeface="Wingdings" panose="05000000000000000000" pitchFamily="2" charset="2"/>
              </a:rPr>
              <a:t> </a:t>
            </a:r>
            <a:r>
              <a:rPr lang="nl-BE" sz="2000" dirty="0" err="1">
                <a:sym typeface="Wingdings" panose="05000000000000000000" pitchFamily="2" charset="2"/>
              </a:rPr>
              <a:t>channel</a:t>
            </a:r>
            <a:r>
              <a:rPr lang="nl-BE" sz="2000" dirty="0">
                <a:sym typeface="Wingdings" panose="05000000000000000000" pitchFamily="2" charset="2"/>
              </a:rPr>
              <a:t> &amp; copy</a:t>
            </a:r>
          </a:p>
          <a:p>
            <a:pPr marL="988400" lvl="3" indent="0">
              <a:buNone/>
            </a:pPr>
            <a:r>
              <a:rPr lang="nl-BE" sz="2000" dirty="0">
                <a:sym typeface="Wingdings" panose="05000000000000000000" pitchFamily="2" charset="2"/>
              </a:rPr>
              <a:t>	 2,7M (16%)</a:t>
            </a:r>
          </a:p>
          <a:p>
            <a:pPr lvl="3"/>
            <a:r>
              <a:rPr lang="nl-BE" sz="2000" dirty="0">
                <a:sym typeface="Wingdings" panose="05000000000000000000" pitchFamily="2" charset="2"/>
              </a:rPr>
              <a:t>At </a:t>
            </a:r>
            <a:r>
              <a:rPr lang="nl-BE" sz="2000" dirty="0" err="1">
                <a:sym typeface="Wingdings" panose="05000000000000000000" pitchFamily="2" charset="2"/>
              </a:rPr>
              <a:t>expense</a:t>
            </a:r>
            <a:r>
              <a:rPr lang="nl-BE" sz="2000" dirty="0">
                <a:sym typeface="Wingdings" panose="05000000000000000000" pitchFamily="2" charset="2"/>
              </a:rPr>
              <a:t> of </a:t>
            </a:r>
            <a:r>
              <a:rPr lang="nl-BE" sz="2000" dirty="0" err="1">
                <a:sym typeface="Wingdings" panose="05000000000000000000" pitchFamily="2" charset="2"/>
              </a:rPr>
              <a:t>slightly</a:t>
            </a:r>
            <a:r>
              <a:rPr lang="nl-BE" sz="2000" dirty="0">
                <a:sym typeface="Wingdings" panose="05000000000000000000" pitchFamily="2" charset="2"/>
              </a:rPr>
              <a:t> more code (2% of </a:t>
            </a:r>
            <a:r>
              <a:rPr lang="nl-BE" sz="2000" dirty="0" err="1">
                <a:sym typeface="Wingdings" panose="05000000000000000000" pitchFamily="2" charset="2"/>
              </a:rPr>
              <a:t>space</a:t>
            </a:r>
            <a:r>
              <a:rPr lang="nl-BE" sz="2000" dirty="0">
                <a:sym typeface="Wingdings" panose="05000000000000000000" pitchFamily="2" charset="2"/>
              </a:rPr>
              <a:t>)</a:t>
            </a:r>
          </a:p>
          <a:p>
            <a:pPr lvl="2"/>
            <a:endParaRPr lang="en-US" sz="2800" dirty="0">
              <a:sym typeface="Wingdings" panose="05000000000000000000" pitchFamily="2" charset="2"/>
            </a:endParaRPr>
          </a:p>
          <a:p>
            <a:pPr lvl="2"/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pPr lvl="2"/>
            <a:endParaRPr lang="en-US" sz="2400" dirty="0">
              <a:sym typeface="Wingdings" panose="05000000000000000000" pitchFamily="2" charset="2"/>
            </a:endParaRP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168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MATLAB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Flexible</a:t>
            </a:r>
          </a:p>
          <a:p>
            <a:pPr lvl="1"/>
            <a:r>
              <a:rPr lang="en-US" dirty="0"/>
              <a:t>Structure easily changeable</a:t>
            </a:r>
          </a:p>
          <a:p>
            <a:pPr lvl="2"/>
            <a:r>
              <a:rPr lang="en-US" dirty="0"/>
              <a:t>but if asymmetrical: account for delay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Parameter definitions grouped in scripts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changing and testing new parameters easy</a:t>
            </a:r>
          </a:p>
          <a:p>
            <a:r>
              <a:rPr lang="nl-BE" dirty="0" err="1">
                <a:sym typeface="Wingdings" panose="05000000000000000000" pitchFamily="2" charset="2"/>
              </a:rPr>
              <a:t>Originally</a:t>
            </a:r>
            <a:r>
              <a:rPr lang="nl-BE" dirty="0">
                <a:sym typeface="Wingdings" panose="05000000000000000000" pitchFamily="2" charset="2"/>
              </a:rPr>
              <a:t>: input </a:t>
            </a:r>
            <a:r>
              <a:rPr lang="nl-BE" dirty="0" err="1">
                <a:sym typeface="Wingdings" panose="05000000000000000000" pitchFamily="2" charset="2"/>
              </a:rPr>
              <a:t>scaled</a:t>
            </a:r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dirty="0" err="1">
                <a:sym typeface="Wingdings" panose="05000000000000000000" pitchFamily="2" charset="2"/>
              </a:rPr>
              <a:t>to</a:t>
            </a:r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u="sng" dirty="0">
                <a:sym typeface="Wingdings" panose="05000000000000000000" pitchFamily="2" charset="2"/>
              </a:rPr>
              <a:t>full</a:t>
            </a:r>
            <a:r>
              <a:rPr lang="nl-BE" dirty="0">
                <a:sym typeface="Wingdings" panose="05000000000000000000" pitchFamily="2" charset="2"/>
              </a:rPr>
              <a:t> 16bit range</a:t>
            </a:r>
          </a:p>
          <a:p>
            <a:pPr lvl="1"/>
            <a:r>
              <a:rPr lang="nl-BE" dirty="0">
                <a:sym typeface="Wingdings" panose="05000000000000000000" pitchFamily="2" charset="2"/>
              </a:rPr>
              <a:t>↔ </a:t>
            </a:r>
            <a:r>
              <a:rPr lang="nl-BE" dirty="0" err="1">
                <a:sym typeface="Wingdings" panose="05000000000000000000" pitchFamily="2" charset="2"/>
              </a:rPr>
              <a:t>now</a:t>
            </a:r>
            <a:r>
              <a:rPr lang="nl-BE" dirty="0">
                <a:sym typeface="Wingdings" panose="05000000000000000000" pitchFamily="2" charset="2"/>
              </a:rPr>
              <a:t>: </a:t>
            </a:r>
            <a:r>
              <a:rPr lang="nl-BE" dirty="0" err="1">
                <a:sym typeface="Wingdings" panose="05000000000000000000" pitchFamily="2" charset="2"/>
              </a:rPr>
              <a:t>not</a:t>
            </a:r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dirty="0" err="1">
                <a:sym typeface="Wingdings" panose="05000000000000000000" pitchFamily="2" charset="2"/>
              </a:rPr>
              <a:t>for</a:t>
            </a:r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dirty="0" err="1">
                <a:sym typeface="Wingdings" panose="05000000000000000000" pitchFamily="2" charset="2"/>
              </a:rPr>
              <a:t>consistency</a:t>
            </a:r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dirty="0" err="1">
                <a:sym typeface="Wingdings" panose="05000000000000000000" pitchFamily="2" charset="2"/>
              </a:rPr>
              <a:t>with</a:t>
            </a:r>
            <a:r>
              <a:rPr lang="nl-BE" dirty="0">
                <a:sym typeface="Wingdings" panose="05000000000000000000" pitchFamily="2" charset="2"/>
              </a:rPr>
              <a:t> C</a:t>
            </a: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5068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DSP-C: </a:t>
            </a:r>
            <a:r>
              <a:rPr lang="nl-BE" dirty="0" err="1"/>
              <a:t>other</a:t>
            </a:r>
            <a:r>
              <a:rPr lang="nl-BE" dirty="0"/>
              <a:t> </a:t>
            </a:r>
            <a:r>
              <a:rPr lang="nl-BE" dirty="0" err="1"/>
              <a:t>improvements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Hardcoding</a:t>
            </a:r>
            <a:r>
              <a:rPr lang="nl-BE" dirty="0"/>
              <a:t> filter </a:t>
            </a:r>
            <a:r>
              <a:rPr lang="nl-BE" dirty="0" err="1"/>
              <a:t>coeffs</a:t>
            </a:r>
            <a:r>
              <a:rPr lang="nl-BE" dirty="0"/>
              <a:t> in code</a:t>
            </a:r>
          </a:p>
          <a:p>
            <a:r>
              <a:rPr lang="nl-BE" dirty="0" err="1"/>
              <a:t>Must_iterate</a:t>
            </a:r>
            <a:r>
              <a:rPr lang="nl-BE" dirty="0"/>
              <a:t>, </a:t>
            </a:r>
            <a:r>
              <a:rPr lang="nl-BE" dirty="0" err="1"/>
              <a:t>unroll</a:t>
            </a:r>
            <a:r>
              <a:rPr lang="nl-BE" dirty="0"/>
              <a:t> </a:t>
            </a:r>
            <a:r>
              <a:rPr lang="nl-BE" dirty="0" err="1"/>
              <a:t>pragmas</a:t>
            </a:r>
            <a:endParaRPr lang="nl-BE" dirty="0"/>
          </a:p>
          <a:p>
            <a:r>
              <a:rPr lang="nl-BE" dirty="0" err="1"/>
              <a:t>Data_align</a:t>
            </a:r>
            <a:r>
              <a:rPr lang="nl-BE" dirty="0"/>
              <a:t>: no </a:t>
            </a:r>
            <a:r>
              <a:rPr lang="nl-BE" dirty="0" err="1"/>
              <a:t>noteworthy</a:t>
            </a:r>
            <a:r>
              <a:rPr lang="nl-BE" dirty="0"/>
              <a:t> </a:t>
            </a:r>
            <a:r>
              <a:rPr lang="nl-BE" dirty="0" err="1"/>
              <a:t>gain</a:t>
            </a:r>
            <a:endParaRPr lang="nl-BE" dirty="0"/>
          </a:p>
          <a:p>
            <a:r>
              <a:rPr lang="nl-BE" dirty="0" err="1"/>
              <a:t>Some</a:t>
            </a:r>
            <a:r>
              <a:rPr lang="nl-BE" dirty="0"/>
              <a:t> </a:t>
            </a:r>
            <a:r>
              <a:rPr lang="nl-BE" dirty="0" err="1"/>
              <a:t>intrinsics</a:t>
            </a:r>
            <a:r>
              <a:rPr lang="nl-BE" dirty="0"/>
              <a:t> e.g. _</a:t>
            </a:r>
            <a:r>
              <a:rPr lang="nl-BE" dirty="0" err="1"/>
              <a:t>abs</a:t>
            </a:r>
            <a:endParaRPr lang="nl-BE" dirty="0"/>
          </a:p>
          <a:p>
            <a:r>
              <a:rPr lang="nl-BE" dirty="0"/>
              <a:t>‘</a:t>
            </a:r>
            <a:r>
              <a:rPr lang="nl-BE" dirty="0" err="1"/>
              <a:t>near</a:t>
            </a:r>
            <a:r>
              <a:rPr lang="nl-BE" dirty="0"/>
              <a:t>’/‘</a:t>
            </a:r>
            <a:r>
              <a:rPr lang="nl-BE" dirty="0" err="1"/>
              <a:t>const</a:t>
            </a:r>
            <a:r>
              <a:rPr lang="nl-BE" dirty="0"/>
              <a:t>’ variables</a:t>
            </a:r>
          </a:p>
          <a:p>
            <a:r>
              <a:rPr lang="nl-BE" dirty="0" err="1"/>
              <a:t>Some</a:t>
            </a:r>
            <a:r>
              <a:rPr lang="nl-BE" dirty="0"/>
              <a:t> </a:t>
            </a:r>
            <a:r>
              <a:rPr lang="nl-BE" dirty="0" err="1"/>
              <a:t>function</a:t>
            </a:r>
            <a:r>
              <a:rPr lang="nl-BE" dirty="0"/>
              <a:t> </a:t>
            </a:r>
            <a:r>
              <a:rPr lang="nl-BE" dirty="0" err="1"/>
              <a:t>inlining</a:t>
            </a:r>
            <a:endParaRPr lang="nl-BE" dirty="0"/>
          </a:p>
          <a:p>
            <a:r>
              <a:rPr lang="nl-BE" dirty="0" err="1"/>
              <a:t>Inlining</a:t>
            </a:r>
            <a:r>
              <a:rPr lang="nl-BE" dirty="0"/>
              <a:t> analysis/</a:t>
            </a:r>
            <a:r>
              <a:rPr lang="nl-BE" dirty="0" err="1"/>
              <a:t>synthesis</a:t>
            </a:r>
            <a:r>
              <a:rPr lang="nl-BE" dirty="0"/>
              <a:t>: 300k </a:t>
            </a:r>
            <a:r>
              <a:rPr lang="nl-BE" dirty="0" err="1"/>
              <a:t>gain</a:t>
            </a:r>
            <a:r>
              <a:rPr lang="nl-BE" dirty="0"/>
              <a:t>, </a:t>
            </a:r>
          </a:p>
          <a:p>
            <a:pPr lvl="1"/>
            <a:r>
              <a:rPr lang="nl-BE" dirty="0" err="1"/>
              <a:t>Reverted</a:t>
            </a:r>
            <a:r>
              <a:rPr lang="nl-BE" dirty="0"/>
              <a:t> </a:t>
            </a:r>
            <a:r>
              <a:rPr lang="nl-BE" dirty="0" err="1"/>
              <a:t>for</a:t>
            </a:r>
            <a:r>
              <a:rPr lang="nl-BE" dirty="0"/>
              <a:t> </a:t>
            </a:r>
            <a:r>
              <a:rPr lang="nl-BE" dirty="0" err="1"/>
              <a:t>cleanliness</a:t>
            </a:r>
            <a:r>
              <a:rPr lang="nl-BE" dirty="0"/>
              <a:t> &amp; </a:t>
            </a:r>
            <a:r>
              <a:rPr lang="nl-BE" dirty="0" err="1"/>
              <a:t>space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3681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DSP-C: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Including</a:t>
            </a:r>
            <a:r>
              <a:rPr lang="nl-BE" dirty="0"/>
              <a:t> </a:t>
            </a:r>
            <a:r>
              <a:rPr lang="nl-BE" dirty="0" err="1"/>
              <a:t>initial</a:t>
            </a:r>
            <a:r>
              <a:rPr lang="nl-BE" dirty="0"/>
              <a:t> x2:  x13,6 gain</a:t>
            </a:r>
          </a:p>
          <a:p>
            <a:pPr lvl="1"/>
            <a:r>
              <a:rPr lang="nl-BE" dirty="0">
                <a:sym typeface="Wingdings" panose="05000000000000000000" pitchFamily="2" charset="2"/>
              </a:rPr>
              <a:t> 1,071 </a:t>
            </a:r>
            <a:r>
              <a:rPr lang="nl-BE" dirty="0" err="1">
                <a:sym typeface="Wingdings" panose="05000000000000000000" pitchFamily="2" charset="2"/>
              </a:rPr>
              <a:t>cycles</a:t>
            </a:r>
            <a:r>
              <a:rPr lang="nl-BE" dirty="0">
                <a:sym typeface="Wingdings" panose="05000000000000000000" pitchFamily="2" charset="2"/>
              </a:rPr>
              <a:t>/sample</a:t>
            </a:r>
            <a:endParaRPr lang="nl-BE" dirty="0"/>
          </a:p>
          <a:p>
            <a:endParaRPr lang="nl-BE" dirty="0"/>
          </a:p>
          <a:p>
            <a:r>
              <a:rPr lang="nl-BE" dirty="0"/>
              <a:t>Bit/bit correct output</a:t>
            </a:r>
          </a:p>
          <a:p>
            <a:pPr lvl="1"/>
            <a:r>
              <a:rPr lang="nl-BE" dirty="0">
                <a:sym typeface="Wingdings" panose="05000000000000000000" pitchFamily="2" charset="2"/>
              </a:rPr>
              <a:t> </a:t>
            </a:r>
            <a:r>
              <a:rPr lang="nl-BE" dirty="0" err="1">
                <a:sym typeface="Wingdings" panose="05000000000000000000" pitchFamily="2" charset="2"/>
              </a:rPr>
              <a:t>guaranteed</a:t>
            </a:r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dirty="0" err="1">
                <a:sym typeface="Wingdings" panose="05000000000000000000" pitchFamily="2" charset="2"/>
              </a:rPr>
              <a:t>same</a:t>
            </a:r>
            <a:r>
              <a:rPr lang="nl-BE" dirty="0">
                <a:sym typeface="Wingdings" panose="05000000000000000000" pitchFamily="2" charset="2"/>
              </a:rPr>
              <a:t> PESQ scores as in MATLAB:</a:t>
            </a:r>
          </a:p>
          <a:p>
            <a:pPr marL="720000" lvl="2" indent="0">
              <a:buNone/>
            </a:pPr>
            <a:r>
              <a:rPr lang="nl-BE" dirty="0">
                <a:sym typeface="Wingdings" panose="05000000000000000000" pitchFamily="2" charset="2"/>
              </a:rPr>
              <a:t>	 parameters </a:t>
            </a:r>
            <a:r>
              <a:rPr lang="nl-BE" dirty="0" err="1">
                <a:sym typeface="Wingdings" panose="05000000000000000000" pitchFamily="2" charset="2"/>
              </a:rPr>
              <a:t>still</a:t>
            </a:r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dirty="0" err="1">
                <a:sym typeface="Wingdings" panose="05000000000000000000" pitchFamily="2" charset="2"/>
              </a:rPr>
              <a:t>easily</a:t>
            </a:r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dirty="0" err="1">
                <a:sym typeface="Wingdings" panose="05000000000000000000" pitchFamily="2" charset="2"/>
              </a:rPr>
              <a:t>testable</a:t>
            </a:r>
            <a:endParaRPr lang="nl-BE" dirty="0">
              <a:sym typeface="Wingdings" panose="05000000000000000000" pitchFamily="2" charset="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9085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960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Parameter </a:t>
            </a:r>
            <a:r>
              <a:rPr lang="nl-BE" dirty="0" err="1"/>
              <a:t>choices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Tuneable</a:t>
            </a:r>
            <a:r>
              <a:rPr lang="nl-BE" dirty="0"/>
              <a:t> parameters:</a:t>
            </a:r>
          </a:p>
          <a:p>
            <a:pPr lvl="1"/>
            <a:r>
              <a:rPr lang="nl-BE" dirty="0" err="1"/>
              <a:t>Scalings</a:t>
            </a:r>
            <a:endParaRPr lang="nl-BE" dirty="0"/>
          </a:p>
          <a:p>
            <a:pPr lvl="2"/>
            <a:r>
              <a:rPr lang="nl-BE" dirty="0"/>
              <a:t>Analysis</a:t>
            </a:r>
          </a:p>
          <a:p>
            <a:pPr lvl="2"/>
            <a:r>
              <a:rPr lang="nl-BE" dirty="0" err="1"/>
              <a:t>Synthesis</a:t>
            </a:r>
            <a:endParaRPr lang="nl-BE" dirty="0"/>
          </a:p>
          <a:p>
            <a:pPr lvl="2"/>
            <a:r>
              <a:rPr lang="nl-BE" dirty="0">
                <a:sym typeface="Wingdings" panose="05000000000000000000" pitchFamily="2" charset="2"/>
              </a:rPr>
              <a:t> </a:t>
            </a:r>
            <a:r>
              <a:rPr lang="nl-BE" dirty="0"/>
              <a:t>Trade-off clipping ↔ SNR</a:t>
            </a:r>
          </a:p>
          <a:p>
            <a:pPr lvl="1"/>
            <a:r>
              <a:rPr lang="nl-BE" dirty="0" err="1"/>
              <a:t>Phi</a:t>
            </a:r>
            <a:r>
              <a:rPr lang="nl-BE" dirty="0"/>
              <a:t> </a:t>
            </a:r>
            <a:r>
              <a:rPr lang="nl-BE" dirty="0" err="1"/>
              <a:t>values</a:t>
            </a:r>
            <a:endParaRPr lang="nl-BE" dirty="0"/>
          </a:p>
          <a:p>
            <a:pPr lvl="1"/>
            <a:r>
              <a:rPr lang="nl-BE" dirty="0"/>
              <a:t>Mu </a:t>
            </a:r>
            <a:r>
              <a:rPr lang="nl-BE" dirty="0" err="1"/>
              <a:t>values</a:t>
            </a:r>
            <a:endParaRPr lang="nl-BE" dirty="0"/>
          </a:p>
          <a:p>
            <a:pPr lvl="1"/>
            <a:r>
              <a:rPr lang="nl-BE" dirty="0"/>
              <a:t>Stop band </a:t>
            </a:r>
            <a:r>
              <a:rPr lang="nl-BE" dirty="0" err="1"/>
              <a:t>attenuations</a:t>
            </a:r>
            <a:endParaRPr lang="nl-BE" dirty="0"/>
          </a:p>
          <a:p>
            <a:pPr lvl="1"/>
            <a:r>
              <a:rPr lang="nl-BE" dirty="0"/>
              <a:t>Filter </a:t>
            </a:r>
            <a:r>
              <a:rPr lang="nl-BE" dirty="0" err="1"/>
              <a:t>lengths</a:t>
            </a:r>
            <a:endParaRPr lang="nl-BE" dirty="0"/>
          </a:p>
          <a:p>
            <a:pPr lvl="1"/>
            <a:r>
              <a:rPr lang="nl-BE" dirty="0"/>
              <a:t>Maxima </a:t>
            </a:r>
            <a:r>
              <a:rPr lang="nl-BE" dirty="0">
                <a:sym typeface="Wingdings" panose="05000000000000000000" pitchFamily="2" charset="2"/>
              </a:rPr>
              <a:t> #bits</a:t>
            </a:r>
            <a:endParaRPr lang="nl-BE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869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Parameter </a:t>
            </a:r>
            <a:r>
              <a:rPr lang="nl-BE" dirty="0" err="1"/>
              <a:t>tuning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Preprocessing:</a:t>
            </a:r>
          </a:p>
          <a:p>
            <a:pPr lvl="1"/>
            <a:r>
              <a:rPr lang="nl-BE" dirty="0"/>
              <a:t>Files </a:t>
            </a:r>
            <a:r>
              <a:rPr lang="nl-BE" dirty="0" err="1"/>
              <a:t>changed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8kHz</a:t>
            </a:r>
          </a:p>
          <a:p>
            <a:pPr lvl="2"/>
            <a:r>
              <a:rPr lang="nl-BE" dirty="0" err="1"/>
              <a:t>Audacity</a:t>
            </a:r>
            <a:endParaRPr lang="nl-BE" dirty="0"/>
          </a:p>
          <a:p>
            <a:pPr lvl="2"/>
            <a:r>
              <a:rPr lang="nl-BE" dirty="0"/>
              <a:t>70dB </a:t>
            </a:r>
            <a:r>
              <a:rPr lang="nl-BE" dirty="0" err="1"/>
              <a:t>decimation</a:t>
            </a:r>
            <a:r>
              <a:rPr lang="nl-BE" dirty="0"/>
              <a:t> filter</a:t>
            </a:r>
          </a:p>
          <a:p>
            <a:r>
              <a:rPr lang="nl-BE" dirty="0" err="1"/>
              <a:t>Based</a:t>
            </a:r>
            <a:r>
              <a:rPr lang="nl-BE" dirty="0"/>
              <a:t> on PESQ </a:t>
            </a:r>
            <a:r>
              <a:rPr lang="nl-BE" dirty="0" err="1"/>
              <a:t>only</a:t>
            </a:r>
            <a:endParaRPr lang="nl-BE" dirty="0"/>
          </a:p>
          <a:p>
            <a:pPr lvl="1"/>
            <a:r>
              <a:rPr lang="nl-BE" dirty="0"/>
              <a:t>More </a:t>
            </a:r>
            <a:r>
              <a:rPr lang="nl-BE" dirty="0" err="1"/>
              <a:t>representative</a:t>
            </a:r>
            <a:r>
              <a:rPr lang="nl-BE" dirty="0"/>
              <a:t> of human hearing system</a:t>
            </a:r>
          </a:p>
          <a:p>
            <a:pPr lvl="1"/>
            <a:r>
              <a:rPr lang="nl-BE" dirty="0" err="1"/>
              <a:t>Maximizing</a:t>
            </a:r>
            <a:r>
              <a:rPr lang="nl-BE" dirty="0"/>
              <a:t> </a:t>
            </a:r>
            <a:r>
              <a:rPr lang="nl-BE" dirty="0" err="1"/>
              <a:t>equally</a:t>
            </a:r>
            <a:r>
              <a:rPr lang="nl-BE" dirty="0"/>
              <a:t> </a:t>
            </a:r>
            <a:r>
              <a:rPr lang="nl-BE" dirty="0" err="1"/>
              <a:t>weighted</a:t>
            </a:r>
            <a:r>
              <a:rPr lang="nl-BE" dirty="0"/>
              <a:t> score of:</a:t>
            </a:r>
          </a:p>
          <a:p>
            <a:pPr lvl="2"/>
            <a:r>
              <a:rPr lang="nl-BE" dirty="0" err="1"/>
              <a:t>Words_f</a:t>
            </a:r>
            <a:r>
              <a:rPr lang="nl-BE" dirty="0"/>
              <a:t>, </a:t>
            </a:r>
            <a:r>
              <a:rPr lang="nl-BE" dirty="0" err="1"/>
              <a:t>words_m</a:t>
            </a:r>
            <a:r>
              <a:rPr lang="nl-BE" dirty="0"/>
              <a:t>, f116, f216, m116, m216, belasting, </a:t>
            </a:r>
            <a:r>
              <a:rPr lang="nl-BE" dirty="0" err="1"/>
              <a:t>bir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456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Parameter </a:t>
            </a:r>
            <a:r>
              <a:rPr lang="nl-BE" dirty="0" err="1"/>
              <a:t>tuning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Modus operandi:</a:t>
            </a:r>
          </a:p>
          <a:p>
            <a:pPr lvl="1"/>
            <a:r>
              <a:rPr lang="nl-BE" dirty="0"/>
              <a:t>Per band</a:t>
            </a:r>
          </a:p>
          <a:p>
            <a:pPr lvl="1"/>
            <a:r>
              <a:rPr lang="nl-BE" dirty="0" err="1"/>
              <a:t>Manually</a:t>
            </a:r>
            <a:r>
              <a:rPr lang="nl-BE" dirty="0"/>
              <a:t> </a:t>
            </a:r>
            <a:r>
              <a:rPr lang="nl-BE" dirty="0" err="1"/>
              <a:t>greedy</a:t>
            </a:r>
            <a:r>
              <a:rPr lang="nl-BE" dirty="0"/>
              <a:t> approach:</a:t>
            </a:r>
          </a:p>
          <a:p>
            <a:pPr lvl="2"/>
            <a:r>
              <a:rPr lang="nl-BE" dirty="0" err="1"/>
              <a:t>Optimize</a:t>
            </a:r>
            <a:r>
              <a:rPr lang="nl-BE" dirty="0"/>
              <a:t> parameter 1, </a:t>
            </a:r>
            <a:r>
              <a:rPr lang="nl-BE" dirty="0" err="1"/>
              <a:t>then</a:t>
            </a:r>
            <a:r>
              <a:rPr lang="nl-BE" dirty="0"/>
              <a:t> 2, </a:t>
            </a:r>
            <a:r>
              <a:rPr lang="nl-BE" dirty="0" err="1"/>
              <a:t>then</a:t>
            </a:r>
            <a:r>
              <a:rPr lang="nl-BE" dirty="0"/>
              <a:t> 1 </a:t>
            </a:r>
            <a:r>
              <a:rPr lang="nl-BE" dirty="0" err="1"/>
              <a:t>again</a:t>
            </a:r>
            <a:r>
              <a:rPr lang="nl-BE" dirty="0"/>
              <a:t> …</a:t>
            </a:r>
          </a:p>
          <a:p>
            <a:pPr lvl="1"/>
            <a:r>
              <a:rPr lang="nl-BE" dirty="0" err="1"/>
              <a:t>Scaling</a:t>
            </a:r>
            <a:r>
              <a:rPr lang="nl-BE" dirty="0"/>
              <a:t> </a:t>
            </a:r>
            <a:r>
              <a:rPr lang="nl-BE" dirty="0" err="1"/>
              <a:t>massive</a:t>
            </a:r>
            <a:r>
              <a:rPr lang="nl-BE" dirty="0"/>
              <a:t> impact</a:t>
            </a:r>
          </a:p>
          <a:p>
            <a:pPr lvl="1"/>
            <a:r>
              <a:rPr lang="nl-BE" dirty="0" err="1"/>
              <a:t>Bufferlenghts</a:t>
            </a:r>
            <a:r>
              <a:rPr lang="nl-BE" dirty="0"/>
              <a:t>:</a:t>
            </a:r>
          </a:p>
          <a:p>
            <a:pPr lvl="2"/>
            <a:r>
              <a:rPr lang="nl-BE" dirty="0"/>
              <a:t>Large impact in </a:t>
            </a:r>
            <a:r>
              <a:rPr lang="nl-BE" dirty="0" err="1"/>
              <a:t>lowest</a:t>
            </a:r>
            <a:r>
              <a:rPr lang="nl-BE" dirty="0"/>
              <a:t> band</a:t>
            </a:r>
          </a:p>
          <a:p>
            <a:pPr lvl="2"/>
            <a:r>
              <a:rPr lang="nl-BE" dirty="0"/>
              <a:t>Small in </a:t>
            </a:r>
            <a:r>
              <a:rPr lang="nl-BE" dirty="0" err="1"/>
              <a:t>others</a:t>
            </a:r>
            <a:endParaRPr lang="nl-BE" dirty="0"/>
          </a:p>
          <a:p>
            <a:pPr lvl="1"/>
            <a:r>
              <a:rPr lang="nl-BE" dirty="0" err="1"/>
              <a:t>Phi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mu </a:t>
            </a:r>
            <a:r>
              <a:rPr lang="nl-BE" dirty="0" err="1"/>
              <a:t>values</a:t>
            </a:r>
            <a:r>
              <a:rPr lang="nl-BE" dirty="0"/>
              <a:t> in </a:t>
            </a:r>
            <a:r>
              <a:rPr lang="nl-BE" dirty="0" err="1"/>
              <a:t>higher</a:t>
            </a:r>
            <a:r>
              <a:rPr lang="nl-BE" dirty="0"/>
              <a:t> bands small impact</a:t>
            </a:r>
          </a:p>
          <a:p>
            <a:pPr lvl="1"/>
            <a:r>
              <a:rPr lang="nl-BE" dirty="0"/>
              <a:t>#bits:</a:t>
            </a:r>
          </a:p>
          <a:p>
            <a:pPr lvl="2"/>
            <a:r>
              <a:rPr lang="nl-BE" dirty="0"/>
              <a:t>5,4,3,0: Using bits in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highest</a:t>
            </a:r>
            <a:r>
              <a:rPr lang="nl-BE" dirty="0"/>
              <a:t> band is </a:t>
            </a:r>
            <a:r>
              <a:rPr lang="nl-BE" dirty="0" err="1"/>
              <a:t>not</a:t>
            </a:r>
            <a:r>
              <a:rPr lang="nl-BE" dirty="0"/>
              <a:t> </a:t>
            </a:r>
            <a:r>
              <a:rPr lang="nl-BE" dirty="0" err="1"/>
              <a:t>worth</a:t>
            </a:r>
            <a:r>
              <a:rPr lang="nl-BE" dirty="0"/>
              <a:t> </a:t>
            </a:r>
            <a:r>
              <a:rPr lang="nl-BE" dirty="0" err="1"/>
              <a:t>losing</a:t>
            </a:r>
            <a:r>
              <a:rPr lang="nl-BE" dirty="0"/>
              <a:t> </a:t>
            </a:r>
            <a:r>
              <a:rPr lang="nl-BE" dirty="0" err="1"/>
              <a:t>them</a:t>
            </a:r>
            <a:r>
              <a:rPr lang="nl-BE" dirty="0"/>
              <a:t> in </a:t>
            </a:r>
            <a:r>
              <a:rPr lang="nl-BE" dirty="0" err="1"/>
              <a:t>another</a:t>
            </a:r>
            <a:r>
              <a:rPr lang="nl-BE" dirty="0"/>
              <a:t> band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726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Parameter </a:t>
            </a:r>
            <a:r>
              <a:rPr lang="nl-BE" dirty="0" err="1"/>
              <a:t>tuning</a:t>
            </a:r>
            <a:r>
              <a:rPr lang="nl-BE" dirty="0"/>
              <a:t>: </a:t>
            </a:r>
            <a:r>
              <a:rPr lang="nl-BE" dirty="0" err="1"/>
              <a:t>results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2522" y="1346954"/>
            <a:ext cx="4443032" cy="25195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09" y="2848510"/>
            <a:ext cx="3639058" cy="3410426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207896" y="4133432"/>
            <a:ext cx="3639058" cy="142639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spcBef>
                <a:spcPts val="580"/>
              </a:spcBef>
              <a:buSzPct val="110000"/>
              <a:buFont typeface="Arial" pitchFamily="34" charset="0"/>
              <a:buChar char="•"/>
              <a:defRPr lang="nl-NL" sz="2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20000" indent="-360363" algn="l" defTabSz="914400" rtl="0" eaLnBrk="1" latinLnBrk="0" hangingPunct="1">
              <a:spcBef>
                <a:spcPts val="580"/>
              </a:spcBef>
              <a:buSzPct val="75000"/>
              <a:buFont typeface="Courier New" pitchFamily="49" charset="0"/>
              <a:buChar char="o"/>
              <a:defRPr lang="nl-NL" sz="2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90000" indent="-2700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nl-NL" sz="20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168400" indent="-180000" algn="l" defTabSz="914400" rtl="0" eaLnBrk="1" latinLnBrk="0" hangingPunct="1">
              <a:spcBef>
                <a:spcPts val="380"/>
              </a:spcBef>
              <a:buSzPct val="80000"/>
              <a:buFont typeface="Arial" pitchFamily="34" charset="0"/>
              <a:buChar char="•"/>
              <a:defRPr lang="nl-NL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38263" indent="-179388" algn="l" defTabSz="914400" rtl="0" eaLnBrk="1" latinLnBrk="0" hangingPunct="1">
              <a:spcBef>
                <a:spcPts val="380"/>
              </a:spcBef>
              <a:buFont typeface="Arial" pitchFamily="34" charset="0"/>
              <a:buChar char="-"/>
              <a:defRPr lang="nl-BE" sz="16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dirty="0">
                <a:sym typeface="Wingdings" panose="05000000000000000000" pitchFamily="2" charset="2"/>
              </a:rPr>
              <a:t>Inherent filterdelay</a:t>
            </a:r>
          </a:p>
          <a:p>
            <a:pPr marL="359637" lvl="1" indent="0">
              <a:buFont typeface="Courier New" pitchFamily="49" charset="0"/>
              <a:buNone/>
            </a:pPr>
            <a:r>
              <a:rPr lang="nl-BE" dirty="0">
                <a:sym typeface="Wingdings" panose="05000000000000000000" pitchFamily="2" charset="2"/>
              </a:rPr>
              <a:t>= 64/8000 + 32/4000</a:t>
            </a:r>
          </a:p>
          <a:p>
            <a:pPr marL="359637" lvl="1" indent="0">
              <a:buFont typeface="Courier New" pitchFamily="49" charset="0"/>
              <a:buNone/>
            </a:pPr>
            <a:r>
              <a:rPr lang="nl-BE" dirty="0">
                <a:sym typeface="Wingdings" panose="05000000000000000000" pitchFamily="2" charset="2"/>
              </a:rPr>
              <a:t>= 16 ms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40000" y="1349999"/>
            <a:ext cx="3542522" cy="1231557"/>
          </a:xfrm>
        </p:spPr>
        <p:txBody>
          <a:bodyPr/>
          <a:lstStyle/>
          <a:p>
            <a:r>
              <a:rPr lang="nl-BE" dirty="0">
                <a:sym typeface="Wingdings" panose="05000000000000000000" pitchFamily="2" charset="2"/>
              </a:rPr>
              <a:t>PESQ/SNR:</a:t>
            </a:r>
          </a:p>
          <a:p>
            <a:pPr marL="0" indent="0">
              <a:buNone/>
            </a:pPr>
            <a:endParaRPr lang="nl-BE" dirty="0">
              <a:sym typeface="Wingdings" panose="05000000000000000000" pitchFamily="2" charset="2"/>
            </a:endParaRPr>
          </a:p>
          <a:p>
            <a:r>
              <a:rPr lang="nl-BE" dirty="0">
                <a:sym typeface="Wingdings" panose="05000000000000000000" pitchFamily="2" charset="2"/>
              </a:rPr>
              <a:t></a:t>
            </a:r>
            <a:r>
              <a:rPr lang="nl-BE" dirty="0" err="1">
                <a:sym typeface="Wingdings" panose="05000000000000000000" pitchFamily="2" charset="2"/>
              </a:rPr>
              <a:t>Final</a:t>
            </a:r>
            <a:r>
              <a:rPr lang="nl-BE" dirty="0">
                <a:sym typeface="Wingdings" panose="05000000000000000000" pitchFamily="2" charset="2"/>
              </a:rPr>
              <a:t> parameters:</a:t>
            </a:r>
          </a:p>
          <a:p>
            <a:endParaRPr lang="nl-BE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480975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↔ MATLAB:</a:t>
            </a:r>
          </a:p>
          <a:p>
            <a:pPr lvl="1"/>
            <a:r>
              <a:rPr lang="nl-BE" dirty="0" err="1"/>
              <a:t>Less</a:t>
            </a:r>
            <a:r>
              <a:rPr lang="nl-BE" dirty="0"/>
              <a:t> </a:t>
            </a:r>
            <a:r>
              <a:rPr lang="nl-BE" dirty="0" err="1"/>
              <a:t>flexible</a:t>
            </a:r>
            <a:endParaRPr lang="nl-BE" dirty="0"/>
          </a:p>
          <a:p>
            <a:pPr lvl="2"/>
            <a:r>
              <a:rPr lang="nl-BE" dirty="0" err="1"/>
              <a:t>Structure</a:t>
            </a:r>
            <a:r>
              <a:rPr lang="nl-BE" dirty="0"/>
              <a:t> </a:t>
            </a:r>
            <a:r>
              <a:rPr lang="nl-BE" dirty="0" err="1"/>
              <a:t>hardcoded</a:t>
            </a:r>
            <a:endParaRPr lang="nl-BE" dirty="0"/>
          </a:p>
          <a:p>
            <a:pPr lvl="2"/>
            <a:r>
              <a:rPr lang="nl-BE" dirty="0"/>
              <a:t>Parameters </a:t>
            </a:r>
            <a:r>
              <a:rPr lang="nl-BE" dirty="0" err="1"/>
              <a:t>not</a:t>
            </a:r>
            <a:r>
              <a:rPr lang="nl-BE" dirty="0"/>
              <a:t> </a:t>
            </a:r>
            <a:r>
              <a:rPr lang="nl-BE" dirty="0" err="1"/>
              <a:t>grouped</a:t>
            </a:r>
            <a:r>
              <a:rPr lang="nl-BE" dirty="0"/>
              <a:t> </a:t>
            </a:r>
            <a:r>
              <a:rPr lang="nl-BE" dirty="0" err="1"/>
              <a:t>together</a:t>
            </a:r>
            <a:endParaRPr lang="nl-BE" dirty="0"/>
          </a:p>
          <a:p>
            <a:pPr lvl="2"/>
            <a:r>
              <a:rPr lang="nl-BE" dirty="0"/>
              <a:t>Filters </a:t>
            </a:r>
            <a:r>
              <a:rPr lang="nl-BE" dirty="0" err="1"/>
              <a:t>hardcoded</a:t>
            </a:r>
            <a:endParaRPr lang="nl-BE" dirty="0"/>
          </a:p>
          <a:p>
            <a:pPr lvl="1"/>
            <a:r>
              <a:rPr lang="nl-BE" dirty="0" err="1">
                <a:sym typeface="Wingdings" panose="05000000000000000000" pitchFamily="2" charset="2"/>
              </a:rPr>
              <a:t>Execution</a:t>
            </a:r>
            <a:r>
              <a:rPr lang="nl-BE" dirty="0">
                <a:sym typeface="Wingdings" panose="05000000000000000000" pitchFamily="2" charset="2"/>
              </a:rPr>
              <a:t> order:</a:t>
            </a:r>
          </a:p>
          <a:p>
            <a:pPr lvl="2"/>
            <a:r>
              <a:rPr lang="nl-BE" dirty="0">
                <a:sym typeface="Wingdings" panose="05000000000000000000" pitchFamily="2" charset="2"/>
              </a:rPr>
              <a:t>Buffer per buffer</a:t>
            </a:r>
          </a:p>
          <a:p>
            <a:pPr lvl="2"/>
            <a:r>
              <a:rPr lang="nl-BE" dirty="0">
                <a:sym typeface="Wingdings" panose="05000000000000000000" pitchFamily="2" charset="2"/>
              </a:rPr>
              <a:t>Keep </a:t>
            </a:r>
            <a:r>
              <a:rPr lang="nl-BE" dirty="0" err="1">
                <a:sym typeface="Wingdings" panose="05000000000000000000" pitchFamily="2" charset="2"/>
              </a:rPr>
              <a:t>history</a:t>
            </a:r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dirty="0" err="1">
                <a:sym typeface="Wingdings" panose="05000000000000000000" pitchFamily="2" charset="2"/>
              </a:rPr>
              <a:t>between</a:t>
            </a:r>
            <a:r>
              <a:rPr lang="nl-BE" dirty="0">
                <a:sym typeface="Wingdings" panose="05000000000000000000" pitchFamily="2" charset="2"/>
              </a:rPr>
              <a:t> calls</a:t>
            </a:r>
            <a:endParaRPr lang="nl-BE" dirty="0"/>
          </a:p>
          <a:p>
            <a:pPr lvl="1"/>
            <a:r>
              <a:rPr lang="nl-BE" dirty="0" err="1">
                <a:sym typeface="Wingdings" panose="05000000000000000000" pitchFamily="2" charset="2"/>
              </a:rPr>
              <a:t>Not</a:t>
            </a:r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dirty="0" err="1">
                <a:sym typeface="Wingdings" panose="05000000000000000000" pitchFamily="2" charset="2"/>
              </a:rPr>
              <a:t>scaling</a:t>
            </a:r>
            <a:r>
              <a:rPr lang="nl-BE" dirty="0">
                <a:sym typeface="Wingdings" panose="05000000000000000000" pitchFamily="2" charset="2"/>
              </a:rPr>
              <a:t> input  (</a:t>
            </a:r>
            <a:r>
              <a:rPr lang="nl-BE" dirty="0" err="1">
                <a:sym typeface="Wingdings" panose="05000000000000000000" pitchFamily="2" charset="2"/>
              </a:rPr>
              <a:t>don’t</a:t>
            </a:r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dirty="0" err="1">
                <a:sym typeface="Wingdings" panose="05000000000000000000" pitchFamily="2" charset="2"/>
              </a:rPr>
              <a:t>know</a:t>
            </a:r>
            <a:r>
              <a:rPr lang="nl-BE" dirty="0">
                <a:sym typeface="Wingdings" panose="05000000000000000000" pitchFamily="2" charset="2"/>
              </a:rPr>
              <a:t> max </a:t>
            </a:r>
            <a:r>
              <a:rPr lang="nl-BE" dirty="0" err="1">
                <a:sym typeface="Wingdings" panose="05000000000000000000" pitchFamily="2" charset="2"/>
              </a:rPr>
              <a:t>value</a:t>
            </a:r>
            <a:r>
              <a:rPr lang="nl-BE" dirty="0">
                <a:sym typeface="Wingdings" panose="05000000000000000000" pitchFamily="2" charset="2"/>
              </a:rPr>
              <a:t> a priori) </a:t>
            </a:r>
          </a:p>
          <a:p>
            <a:pPr marL="720000" lvl="2" indent="0">
              <a:buNone/>
            </a:pPr>
            <a:r>
              <a:rPr lang="nl-BE" dirty="0">
                <a:sym typeface="Wingdings" panose="05000000000000000000" pitchFamily="2" charset="2"/>
              </a:rPr>
              <a:t> </a:t>
            </a:r>
            <a:r>
              <a:rPr lang="nl-BE" dirty="0" err="1">
                <a:sym typeface="Wingdings" panose="05000000000000000000" pitchFamily="2" charset="2"/>
              </a:rPr>
              <a:t>Removed</a:t>
            </a:r>
            <a:r>
              <a:rPr lang="nl-BE" dirty="0">
                <a:sym typeface="Wingdings" panose="05000000000000000000" pitchFamily="2" charset="2"/>
              </a:rPr>
              <a:t> in MATLAB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879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>
                <a:sym typeface="Wingdings" panose="05000000000000000000" pitchFamily="2" charset="2"/>
              </a:rPr>
              <a:t>Changes made </a:t>
            </a:r>
            <a:r>
              <a:rPr lang="nl-BE" dirty="0" err="1">
                <a:sym typeface="Wingdings" panose="05000000000000000000" pitchFamily="2" charset="2"/>
              </a:rPr>
              <a:t>for</a:t>
            </a:r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dirty="0" err="1">
                <a:sym typeface="Wingdings" panose="05000000000000000000" pitchFamily="2" charset="2"/>
              </a:rPr>
              <a:t>consistency</a:t>
            </a:r>
            <a:r>
              <a:rPr lang="nl-BE" dirty="0">
                <a:sym typeface="Wingdings" panose="05000000000000000000" pitchFamily="2" charset="2"/>
              </a:rPr>
              <a:t> C – MATLAB:</a:t>
            </a:r>
            <a:br>
              <a:rPr lang="nl-BE" dirty="0">
                <a:sym typeface="Wingdings" panose="05000000000000000000" pitchFamily="2" charset="2"/>
              </a:rPr>
            </a:br>
            <a:br>
              <a:rPr lang="nl-BE" dirty="0">
                <a:sym typeface="Wingdings" panose="05000000000000000000" pitchFamily="2" charset="2"/>
              </a:rPr>
            </a:br>
            <a:br>
              <a:rPr lang="nl-BE" dirty="0">
                <a:sym typeface="Wingdings" panose="05000000000000000000" pitchFamily="2" charset="2"/>
              </a:rPr>
            </a:br>
            <a:br>
              <a:rPr lang="nl-BE" dirty="0">
                <a:sym typeface="Wingdings" panose="05000000000000000000" pitchFamily="2" charset="2"/>
              </a:rPr>
            </a:br>
            <a:br>
              <a:rPr lang="nl-BE" dirty="0">
                <a:sym typeface="Wingdings" panose="05000000000000000000" pitchFamily="2" charset="2"/>
              </a:rPr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064" y="1715761"/>
            <a:ext cx="8565871" cy="1848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217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Preparing </a:t>
            </a:r>
            <a:r>
              <a:rPr lang="nl-BE" dirty="0" err="1"/>
              <a:t>for</a:t>
            </a:r>
            <a:r>
              <a:rPr lang="nl-BE" dirty="0"/>
              <a:t> crypto:</a:t>
            </a:r>
          </a:p>
          <a:p>
            <a:pPr lvl="1"/>
            <a:r>
              <a:rPr lang="nl-BE" dirty="0" err="1"/>
              <a:t>Compress</a:t>
            </a:r>
            <a:r>
              <a:rPr lang="nl-BE" dirty="0"/>
              <a:t> en </a:t>
            </a:r>
            <a:r>
              <a:rPr lang="nl-BE" dirty="0" err="1"/>
              <a:t>decompress</a:t>
            </a:r>
            <a:r>
              <a:rPr lang="nl-BE" dirty="0"/>
              <a:t> </a:t>
            </a:r>
            <a:r>
              <a:rPr lang="nl-BE" dirty="0" err="1"/>
              <a:t>functions</a:t>
            </a:r>
            <a:r>
              <a:rPr lang="nl-BE" dirty="0"/>
              <a:t>:</a:t>
            </a:r>
          </a:p>
          <a:p>
            <a:pPr lvl="2"/>
            <a:r>
              <a:rPr lang="nl-BE" dirty="0"/>
              <a:t>30 shorts </a:t>
            </a:r>
            <a:r>
              <a:rPr lang="nl-BE" dirty="0">
                <a:sym typeface="Wingdings" panose="05000000000000000000" pitchFamily="2" charset="2"/>
              </a:rPr>
              <a:t></a:t>
            </a:r>
            <a:r>
              <a:rPr lang="nl-BE" dirty="0"/>
              <a:t>15 bytes</a:t>
            </a:r>
          </a:p>
          <a:p>
            <a:pPr lvl="2"/>
            <a:r>
              <a:rPr lang="nl-BE" dirty="0"/>
              <a:t>No bits </a:t>
            </a:r>
            <a:r>
              <a:rPr lang="nl-BE" dirty="0" err="1"/>
              <a:t>wasted</a:t>
            </a:r>
            <a:r>
              <a:rPr lang="nl-BE" dirty="0"/>
              <a:t> at </a:t>
            </a:r>
            <a:r>
              <a:rPr lang="nl-BE" dirty="0" err="1"/>
              <a:t>all</a:t>
            </a:r>
            <a:endParaRPr lang="nl-BE" dirty="0"/>
          </a:p>
          <a:p>
            <a:pPr lvl="1"/>
            <a:r>
              <a:rPr lang="nl-BE" dirty="0"/>
              <a:t>Buffer </a:t>
            </a:r>
            <a:r>
              <a:rPr lang="nl-BE" dirty="0" err="1"/>
              <a:t>to</a:t>
            </a:r>
            <a:r>
              <a:rPr lang="nl-BE" dirty="0"/>
              <a:t> crypto: 15*40= 600 </a:t>
            </a:r>
            <a:r>
              <a:rPr lang="nl-BE" dirty="0" err="1"/>
              <a:t>chars</a:t>
            </a:r>
            <a:endParaRPr lang="nl-BE" dirty="0"/>
          </a:p>
          <a:p>
            <a:pPr lvl="2"/>
            <a:r>
              <a:rPr lang="nl-BE" dirty="0"/>
              <a:t>Delay</a:t>
            </a:r>
            <a:r>
              <a:rPr lang="nl-BE"/>
              <a:t>: 100ms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309869"/>
      </p:ext>
    </p:extLst>
  </p:cSld>
  <p:clrMapOvr>
    <a:masterClrMapping/>
  </p:clrMapOvr>
</p:sld>
</file>

<file path=ppt/theme/theme1.xml><?xml version="1.0" encoding="utf-8"?>
<a:theme xmlns:a="http://schemas.openxmlformats.org/drawingml/2006/main" name="KUL">
  <a:themeElements>
    <a:clrScheme name="KU Leuven Corporate">
      <a:dk1>
        <a:srgbClr val="00407A"/>
      </a:dk1>
      <a:lt1>
        <a:srgbClr val="FFFFFF"/>
      </a:lt1>
      <a:dk2>
        <a:srgbClr val="52BDEC"/>
      </a:dk2>
      <a:lt2>
        <a:srgbClr val="FFFFFF"/>
      </a:lt2>
      <a:accent1>
        <a:srgbClr val="00407A"/>
      </a:accent1>
      <a:accent2>
        <a:srgbClr val="1D8DB0"/>
      </a:accent2>
      <a:accent3>
        <a:srgbClr val="52BDEC"/>
      </a:accent3>
      <a:accent4>
        <a:srgbClr val="00407A"/>
      </a:accent4>
      <a:accent5>
        <a:srgbClr val="FF9E0F"/>
      </a:accent5>
      <a:accent6>
        <a:srgbClr val="FF4D00"/>
      </a:accent6>
      <a:hlink>
        <a:srgbClr val="1D8DB0"/>
      </a:hlink>
      <a:folHlink>
        <a:srgbClr val="00407A"/>
      </a:folHlink>
    </a:clrScheme>
    <a:fontScheme name="KULeuv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16E8A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KUL" id="{2118F86A-C529-4B2B-9754-5CCA5A8EE17F}" vid="{70E7A78D-7C4B-41DB-BB99-9D2D1FEB822F}"/>
    </a:ext>
  </a:extLst>
</a:theme>
</file>

<file path=ppt/theme/theme2.xml><?xml version="1.0" encoding="utf-8"?>
<a:theme xmlns:a="http://schemas.openxmlformats.org/drawingml/2006/main" name="Corporate-KU Leuven-Liggend-Achtergrond Wit en Watermerk">
  <a:themeElements>
    <a:clrScheme name="KU Leuven Corporate">
      <a:dk1>
        <a:srgbClr val="00407A"/>
      </a:dk1>
      <a:lt1>
        <a:srgbClr val="FFFFFF"/>
      </a:lt1>
      <a:dk2>
        <a:srgbClr val="52BDEC"/>
      </a:dk2>
      <a:lt2>
        <a:srgbClr val="FFFFFF"/>
      </a:lt2>
      <a:accent1>
        <a:srgbClr val="00407A"/>
      </a:accent1>
      <a:accent2>
        <a:srgbClr val="1D8DB0"/>
      </a:accent2>
      <a:accent3>
        <a:srgbClr val="52BDEC"/>
      </a:accent3>
      <a:accent4>
        <a:srgbClr val="00407A"/>
      </a:accent4>
      <a:accent5>
        <a:srgbClr val="FF9E0F"/>
      </a:accent5>
      <a:accent6>
        <a:srgbClr val="FF4D00"/>
      </a:accent6>
      <a:hlink>
        <a:srgbClr val="1D8DB0"/>
      </a:hlink>
      <a:folHlink>
        <a:srgbClr val="00407A"/>
      </a:folHlink>
    </a:clrScheme>
    <a:fontScheme name="KULeuv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16E8A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orporate-KULeuven.pptx" id="{A3A9B7A5-20CC-48EA-B5F4-A6E45E7B4AF8}" vid="{FF8BA834-D977-41E9-9745-1D52B08CA7D3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KUL</Template>
  <TotalTime>122</TotalTime>
  <Words>713</Words>
  <Application>Microsoft Office PowerPoint</Application>
  <PresentationFormat>On-screen Show (4:3)</PresentationFormat>
  <Paragraphs>198</Paragraphs>
  <Slides>22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Courier New</vt:lpstr>
      <vt:lpstr>Wingdings</vt:lpstr>
      <vt:lpstr>KUL</vt:lpstr>
      <vt:lpstr>Corporate-KU Leuven-Liggend-Achtergrond Wit en Watermerk</vt:lpstr>
      <vt:lpstr>P&amp;D: Speech5</vt:lpstr>
      <vt:lpstr>MATLAB</vt:lpstr>
      <vt:lpstr>Parameter choices</vt:lpstr>
      <vt:lpstr>Parameter tuning</vt:lpstr>
      <vt:lpstr>Parameter tuning</vt:lpstr>
      <vt:lpstr>Parameter tuning: results</vt:lpstr>
      <vt:lpstr>C</vt:lpstr>
      <vt:lpstr>C</vt:lpstr>
      <vt:lpstr>C</vt:lpstr>
      <vt:lpstr>C</vt:lpstr>
      <vt:lpstr>C</vt:lpstr>
      <vt:lpstr>C: problems</vt:lpstr>
      <vt:lpstr>DSP-C</vt:lpstr>
      <vt:lpstr>DSP-C: major improvements</vt:lpstr>
      <vt:lpstr>DSP-C: major improvements</vt:lpstr>
      <vt:lpstr>DSP-C: major improvements</vt:lpstr>
      <vt:lpstr>DSP-C: major improvements</vt:lpstr>
      <vt:lpstr>DSP-C: major improvements</vt:lpstr>
      <vt:lpstr>DSP-C: major improvements</vt:lpstr>
      <vt:lpstr>DSP-C: other improvements</vt:lpstr>
      <vt:lpstr>DSP-C: summary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Koen G.</dc:creator>
  <cp:lastModifiedBy>Seppe</cp:lastModifiedBy>
  <cp:revision>17</cp:revision>
  <dcterms:created xsi:type="dcterms:W3CDTF">2016-05-17T13:50:27Z</dcterms:created>
  <dcterms:modified xsi:type="dcterms:W3CDTF">2016-05-18T09:19:29Z</dcterms:modified>
</cp:coreProperties>
</file>