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Mehdi YaghoubNejad" initials="" lastIdx="2" clrIdx="0"/>
  <p:cmAuthor id="1" name="Pooya Yousefi" initials="" lastIdx="3" clrIdx="1"/>
  <p:cmAuthor id="2" name="Mark Zakharzhevsky"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7-24T11:21:24.100" idx="1">
    <p:pos x="6000" y="0"/>
    <p:text>tried to use shorter sentence.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3-07-19T11:34:01.548" idx="2">
    <p:pos x="6000" y="0"/>
    <p:text>the 3rd question can be removed?</p:text>
  </p:cm>
  <p:cm authorId="0" dt="2023-07-19T12:19:59.187" idx="2">
    <p:pos x="273" y="798"/>
    <p:text>maybe a question about predicting movement?</p:text>
  </p:cm>
  <p:cm authorId="2" dt="2023-07-27T20:32:45.341" idx="1">
    <p:pos x="273" y="898"/>
    <p:text>i think we can remove this as haran suggested</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3-07-19T11:38:45.658" idx="3">
    <p:pos x="6000" y="0"/>
    <p:text>Steps of implementation; Such as using svm for classification, using rnn to train, defining a loss function for evaluation etc.</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5c4280f5fd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5c4280f5fd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5c29cc1229_9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5c29cc1229_9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5c29cc1229_1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5c29cc1229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5c29cc1229_1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5c29cc1229_1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a5717b8ed_4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a5717b8ed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5c1fb6deb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5c1fb6de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a5717b8ed_0_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5a5717b8e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5a5717b8ed_0_8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5a5717b8e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c4280f5fd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c4280f5fd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5a5717b8ed_0_5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5a5717b8e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5c29cc1229_7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5c29cc1229_7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5c29cc1229_7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5c29cc1229_7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hyperlink" Target="mailto:vaibhavchaudhary144@gmail.com"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hyperlink" Target="mailto:s.mehdi.yaghoubnejad@gmail.com" TargetMode="External"/><Relationship Id="rId5" Type="http://schemas.openxmlformats.org/officeDocument/2006/relationships/hyperlink" Target="mailto:mark2999792@gmail.com" TargetMode="External"/><Relationship Id="rId4" Type="http://schemas.openxmlformats.org/officeDocument/2006/relationships/image" Target="../media/image15.png"/><Relationship Id="rId9"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grpSp>
        <p:nvGrpSpPr>
          <p:cNvPr id="85" name="Google Shape;85;p13"/>
          <p:cNvGrpSpPr/>
          <p:nvPr/>
        </p:nvGrpSpPr>
        <p:grpSpPr>
          <a:xfrm>
            <a:off x="0" y="4651200"/>
            <a:ext cx="9144000" cy="293700"/>
            <a:chOff x="0" y="4651200"/>
            <a:chExt cx="9144000" cy="293700"/>
          </a:xfrm>
        </p:grpSpPr>
        <p:grpSp>
          <p:nvGrpSpPr>
            <p:cNvPr id="86" name="Google Shape;86;p13"/>
            <p:cNvGrpSpPr/>
            <p:nvPr/>
          </p:nvGrpSpPr>
          <p:grpSpPr>
            <a:xfrm>
              <a:off x="0" y="4651200"/>
              <a:ext cx="9144000" cy="293700"/>
              <a:chOff x="0" y="4651200"/>
              <a:chExt cx="9144000" cy="293700"/>
            </a:xfrm>
          </p:grpSpPr>
          <p:sp>
            <p:nvSpPr>
              <p:cNvPr id="87" name="Google Shape;87;p13"/>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a:ea typeface="Roboto"/>
                    <a:cs typeface="Roboto"/>
                    <a:sym typeface="Roboto"/>
                  </a:rPr>
                  <a:t>Dimensional Data Diggers</a:t>
                </a:r>
                <a:endParaRPr sz="1300">
                  <a:latin typeface="Roboto"/>
                  <a:ea typeface="Roboto"/>
                  <a:cs typeface="Roboto"/>
                  <a:sym typeface="Roboto"/>
                </a:endParaRPr>
              </a:p>
            </p:txBody>
          </p:sp>
        </p:grpSp>
        <p:pic>
          <p:nvPicPr>
            <p:cNvPr id="89" name="Google Shape;89;p13"/>
            <p:cNvPicPr preferRelativeResize="0"/>
            <p:nvPr/>
          </p:nvPicPr>
          <p:blipFill>
            <a:blip r:embed="rId3">
              <a:alphaModFix/>
            </a:blip>
            <a:stretch>
              <a:fillRect/>
            </a:stretch>
          </p:blipFill>
          <p:spPr>
            <a:xfrm>
              <a:off x="4223800" y="4752511"/>
              <a:ext cx="696401" cy="190975"/>
            </a:xfrm>
            <a:prstGeom prst="rect">
              <a:avLst/>
            </a:prstGeom>
            <a:noFill/>
            <a:ln>
              <a:noFill/>
            </a:ln>
          </p:spPr>
        </p:pic>
      </p:grpSp>
      <p:grpSp>
        <p:nvGrpSpPr>
          <p:cNvPr id="90" name="Google Shape;90;p13"/>
          <p:cNvGrpSpPr/>
          <p:nvPr/>
        </p:nvGrpSpPr>
        <p:grpSpPr>
          <a:xfrm>
            <a:off x="0" y="4651200"/>
            <a:ext cx="9144000" cy="293700"/>
            <a:chOff x="0" y="4651200"/>
            <a:chExt cx="9144000" cy="293700"/>
          </a:xfrm>
        </p:grpSpPr>
        <p:grpSp>
          <p:nvGrpSpPr>
            <p:cNvPr id="91" name="Google Shape;91;p13"/>
            <p:cNvGrpSpPr/>
            <p:nvPr/>
          </p:nvGrpSpPr>
          <p:grpSpPr>
            <a:xfrm>
              <a:off x="0" y="4651200"/>
              <a:ext cx="9144000" cy="293700"/>
              <a:chOff x="0" y="4651200"/>
              <a:chExt cx="9144000" cy="293700"/>
            </a:xfrm>
          </p:grpSpPr>
          <p:sp>
            <p:nvSpPr>
              <p:cNvPr id="92" name="Google Shape;92;p13"/>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3"/>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Dimensional Data Diggers</a:t>
                </a:r>
                <a:endParaRPr sz="1300">
                  <a:solidFill>
                    <a:schemeClr val="lt1"/>
                  </a:solidFill>
                  <a:latin typeface="Roboto"/>
                  <a:ea typeface="Roboto"/>
                  <a:cs typeface="Roboto"/>
                  <a:sym typeface="Roboto"/>
                </a:endParaRPr>
              </a:p>
            </p:txBody>
          </p:sp>
        </p:grpSp>
        <p:pic>
          <p:nvPicPr>
            <p:cNvPr id="94" name="Google Shape;94;p13"/>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95" name="Google Shape;9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Inside of a Mouse’s Brain</a:t>
            </a:r>
            <a:endParaRPr/>
          </a:p>
        </p:txBody>
      </p:sp>
      <p:sp>
        <p:nvSpPr>
          <p:cNvPr id="96" name="Google Shape;9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700" b="1">
                <a:latin typeface="Arial"/>
                <a:ea typeface="Arial"/>
                <a:cs typeface="Arial"/>
                <a:sym typeface="Arial"/>
              </a:rPr>
              <a:t>Reducing Dimensions of Neural Recordings using Seq-to-Seq Modeling</a:t>
            </a:r>
            <a:endParaRPr sz="1700"/>
          </a:p>
        </p:txBody>
      </p:sp>
      <p:sp>
        <p:nvSpPr>
          <p:cNvPr id="97" name="Google Shape;97;p13"/>
          <p:cNvSpPr txBox="1"/>
          <p:nvPr/>
        </p:nvSpPr>
        <p:spPr>
          <a:xfrm>
            <a:off x="1003350" y="3148825"/>
            <a:ext cx="4820100" cy="6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FA8DC"/>
                </a:solidFill>
                <a:latin typeface="Roboto"/>
                <a:ea typeface="Roboto"/>
                <a:cs typeface="Roboto"/>
                <a:sym typeface="Roboto"/>
              </a:rPr>
              <a:t>D</a:t>
            </a:r>
            <a:r>
              <a:rPr lang="en" sz="1600">
                <a:solidFill>
                  <a:schemeClr val="lt1"/>
                </a:solidFill>
                <a:latin typeface="Roboto"/>
                <a:ea typeface="Roboto"/>
                <a:cs typeface="Roboto"/>
                <a:sym typeface="Roboto"/>
              </a:rPr>
              <a:t>imensional</a:t>
            </a:r>
            <a:r>
              <a:rPr lang="en" sz="1600">
                <a:latin typeface="Roboto"/>
                <a:ea typeface="Roboto"/>
                <a:cs typeface="Roboto"/>
                <a:sym typeface="Roboto"/>
              </a:rPr>
              <a:t> </a:t>
            </a:r>
            <a:r>
              <a:rPr lang="en" sz="1600">
                <a:solidFill>
                  <a:srgbClr val="6FA8DC"/>
                </a:solidFill>
                <a:latin typeface="Roboto"/>
                <a:ea typeface="Roboto"/>
                <a:cs typeface="Roboto"/>
                <a:sym typeface="Roboto"/>
              </a:rPr>
              <a:t>D</a:t>
            </a:r>
            <a:r>
              <a:rPr lang="en" sz="1600">
                <a:solidFill>
                  <a:schemeClr val="lt1"/>
                </a:solidFill>
                <a:latin typeface="Roboto"/>
                <a:ea typeface="Roboto"/>
                <a:cs typeface="Roboto"/>
                <a:sym typeface="Roboto"/>
              </a:rPr>
              <a:t>ata </a:t>
            </a:r>
            <a:r>
              <a:rPr lang="en" sz="1600">
                <a:solidFill>
                  <a:srgbClr val="6FA8DC"/>
                </a:solidFill>
                <a:latin typeface="Roboto"/>
                <a:ea typeface="Roboto"/>
                <a:cs typeface="Roboto"/>
                <a:sym typeface="Roboto"/>
              </a:rPr>
              <a:t>D</a:t>
            </a:r>
            <a:r>
              <a:rPr lang="en" sz="1600">
                <a:solidFill>
                  <a:schemeClr val="lt1"/>
                </a:solidFill>
                <a:latin typeface="Roboto"/>
                <a:ea typeface="Roboto"/>
                <a:cs typeface="Roboto"/>
                <a:sym typeface="Roboto"/>
              </a:rPr>
              <a:t>iggers</a:t>
            </a:r>
            <a:endParaRPr sz="1600">
              <a:solidFill>
                <a:schemeClr val="lt1"/>
              </a:solidFill>
              <a:latin typeface="Roboto"/>
              <a:ea typeface="Roboto"/>
              <a:cs typeface="Roboto"/>
              <a:sym typeface="Roboto"/>
            </a:endParaRPr>
          </a:p>
        </p:txBody>
      </p:sp>
      <p:pic>
        <p:nvPicPr>
          <p:cNvPr id="98" name="Google Shape;98;p13"/>
          <p:cNvPicPr preferRelativeResize="0"/>
          <p:nvPr/>
        </p:nvPicPr>
        <p:blipFill>
          <a:blip r:embed="rId4">
            <a:alphaModFix/>
          </a:blip>
          <a:stretch>
            <a:fillRect/>
          </a:stretch>
        </p:blipFill>
        <p:spPr>
          <a:xfrm>
            <a:off x="6460625" y="3250725"/>
            <a:ext cx="2127875" cy="1196924"/>
          </a:xfrm>
          <a:prstGeom prst="rect">
            <a:avLst/>
          </a:prstGeom>
          <a:noFill/>
          <a:ln>
            <a:noFill/>
          </a:ln>
        </p:spPr>
      </p:pic>
      <p:sp>
        <p:nvSpPr>
          <p:cNvPr id="2" name="TextBox 1">
            <a:extLst>
              <a:ext uri="{FF2B5EF4-FFF2-40B4-BE49-F238E27FC236}">
                <a16:creationId xmlns:a16="http://schemas.microsoft.com/office/drawing/2014/main" id="{1040876E-E05E-27A2-4781-4C19964B492E}"/>
              </a:ext>
            </a:extLst>
          </p:cNvPr>
          <p:cNvSpPr txBox="1"/>
          <p:nvPr/>
        </p:nvSpPr>
        <p:spPr>
          <a:xfrm>
            <a:off x="8034502" y="4655323"/>
            <a:ext cx="1023037" cy="338554"/>
          </a:xfrm>
          <a:prstGeom prst="rect">
            <a:avLst/>
          </a:prstGeom>
          <a:noFill/>
        </p:spPr>
        <p:txBody>
          <a:bodyPr wrap="none" rtlCol="0">
            <a:spAutoFit/>
          </a:bodyPr>
          <a:lstStyle/>
          <a:p>
            <a:r>
              <a:rPr lang="en-US" sz="1600" b="1" i="0" dirty="0">
                <a:solidFill>
                  <a:schemeClr val="bg2">
                    <a:lumMod val="50000"/>
                  </a:schemeClr>
                </a:solidFill>
                <a:effectLst/>
                <a:latin typeface="Times New Roman" panose="02020603050405020304" pitchFamily="18" charset="0"/>
                <a:cs typeface="Times New Roman" panose="02020603050405020304" pitchFamily="18" charset="0"/>
              </a:rPr>
              <a:t>July 2023</a:t>
            </a:r>
            <a:endParaRPr lang="en-US" sz="1600" b="1"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pSp>
        <p:nvGrpSpPr>
          <p:cNvPr id="325" name="Google Shape;325;p22"/>
          <p:cNvGrpSpPr/>
          <p:nvPr/>
        </p:nvGrpSpPr>
        <p:grpSpPr>
          <a:xfrm>
            <a:off x="0" y="4651200"/>
            <a:ext cx="9144000" cy="293700"/>
            <a:chOff x="0" y="4651200"/>
            <a:chExt cx="9144000" cy="293700"/>
          </a:xfrm>
        </p:grpSpPr>
        <p:grpSp>
          <p:nvGrpSpPr>
            <p:cNvPr id="326" name="Google Shape;326;p22"/>
            <p:cNvGrpSpPr/>
            <p:nvPr/>
          </p:nvGrpSpPr>
          <p:grpSpPr>
            <a:xfrm>
              <a:off x="0" y="4651200"/>
              <a:ext cx="9144000" cy="293700"/>
              <a:chOff x="0" y="4651200"/>
              <a:chExt cx="9144000" cy="293700"/>
            </a:xfrm>
          </p:grpSpPr>
          <p:sp>
            <p:nvSpPr>
              <p:cNvPr id="327" name="Google Shape;327;p22"/>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a:ea typeface="Roboto"/>
                    <a:cs typeface="Roboto"/>
                    <a:sym typeface="Roboto"/>
                  </a:rPr>
                  <a:t>Dimensional Data Diggers</a:t>
                </a:r>
                <a:endParaRPr sz="1300">
                  <a:latin typeface="Roboto"/>
                  <a:ea typeface="Roboto"/>
                  <a:cs typeface="Roboto"/>
                  <a:sym typeface="Roboto"/>
                </a:endParaRPr>
              </a:p>
            </p:txBody>
          </p:sp>
        </p:grpSp>
        <p:pic>
          <p:nvPicPr>
            <p:cNvPr id="329" name="Google Shape;329;p22"/>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330" name="Google Shape;330;p22"/>
          <p:cNvSpPr txBox="1"/>
          <p:nvPr/>
        </p:nvSpPr>
        <p:spPr>
          <a:xfrm>
            <a:off x="575900" y="613900"/>
            <a:ext cx="7887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Roboto"/>
                <a:ea typeface="Roboto"/>
                <a:cs typeface="Roboto"/>
                <a:sym typeface="Roboto"/>
              </a:rPr>
              <a:t>Plotting some latents of LSTM (2/15 latents)</a:t>
            </a:r>
            <a:endParaRPr sz="2000" b="1">
              <a:solidFill>
                <a:schemeClr val="dk1"/>
              </a:solidFill>
            </a:endParaRPr>
          </a:p>
        </p:txBody>
      </p:sp>
      <p:sp>
        <p:nvSpPr>
          <p:cNvPr id="331" name="Google Shape;331;p2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32" name="Google Shape;332;p22"/>
          <p:cNvGrpSpPr/>
          <p:nvPr/>
        </p:nvGrpSpPr>
        <p:grpSpPr>
          <a:xfrm>
            <a:off x="0" y="4651200"/>
            <a:ext cx="9144000" cy="293700"/>
            <a:chOff x="0" y="4651200"/>
            <a:chExt cx="9144000" cy="293700"/>
          </a:xfrm>
        </p:grpSpPr>
        <p:grpSp>
          <p:nvGrpSpPr>
            <p:cNvPr id="333" name="Google Shape;333;p22"/>
            <p:cNvGrpSpPr/>
            <p:nvPr/>
          </p:nvGrpSpPr>
          <p:grpSpPr>
            <a:xfrm>
              <a:off x="0" y="4651200"/>
              <a:ext cx="9144000" cy="293700"/>
              <a:chOff x="0" y="4651200"/>
              <a:chExt cx="9144000" cy="293700"/>
            </a:xfrm>
          </p:grpSpPr>
          <p:sp>
            <p:nvSpPr>
              <p:cNvPr id="334" name="Google Shape;334;p22"/>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Dimensional Data Diggers</a:t>
                </a:r>
                <a:endParaRPr sz="1300">
                  <a:solidFill>
                    <a:schemeClr val="lt1"/>
                  </a:solidFill>
                  <a:latin typeface="Roboto"/>
                  <a:ea typeface="Roboto"/>
                  <a:cs typeface="Roboto"/>
                  <a:sym typeface="Roboto"/>
                </a:endParaRPr>
              </a:p>
            </p:txBody>
          </p:sp>
        </p:grpSp>
        <p:pic>
          <p:nvPicPr>
            <p:cNvPr id="336" name="Google Shape;336;p22"/>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337" name="Google Shape;337;p2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pic>
        <p:nvPicPr>
          <p:cNvPr id="338" name="Google Shape;338;p22"/>
          <p:cNvPicPr preferRelativeResize="0"/>
          <p:nvPr/>
        </p:nvPicPr>
        <p:blipFill>
          <a:blip r:embed="rId4">
            <a:alphaModFix/>
          </a:blip>
          <a:stretch>
            <a:fillRect/>
          </a:stretch>
        </p:blipFill>
        <p:spPr>
          <a:xfrm>
            <a:off x="152400" y="1258900"/>
            <a:ext cx="8777968" cy="323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43" name="Google Shape;343;p23"/>
          <p:cNvGrpSpPr/>
          <p:nvPr/>
        </p:nvGrpSpPr>
        <p:grpSpPr>
          <a:xfrm>
            <a:off x="0" y="4651200"/>
            <a:ext cx="9144000" cy="293700"/>
            <a:chOff x="0" y="4651200"/>
            <a:chExt cx="9144000" cy="293700"/>
          </a:xfrm>
        </p:grpSpPr>
        <p:grpSp>
          <p:nvGrpSpPr>
            <p:cNvPr id="344" name="Google Shape;344;p23"/>
            <p:cNvGrpSpPr/>
            <p:nvPr/>
          </p:nvGrpSpPr>
          <p:grpSpPr>
            <a:xfrm>
              <a:off x="0" y="4651200"/>
              <a:ext cx="9144000" cy="293700"/>
              <a:chOff x="0" y="4651200"/>
              <a:chExt cx="9144000" cy="293700"/>
            </a:xfrm>
          </p:grpSpPr>
          <p:sp>
            <p:nvSpPr>
              <p:cNvPr id="345" name="Google Shape;345;p23"/>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a:ea typeface="Roboto"/>
                    <a:cs typeface="Roboto"/>
                    <a:sym typeface="Roboto"/>
                  </a:rPr>
                  <a:t>Dimensional Data Diggers</a:t>
                </a:r>
                <a:endParaRPr sz="1300">
                  <a:latin typeface="Roboto"/>
                  <a:ea typeface="Roboto"/>
                  <a:cs typeface="Roboto"/>
                  <a:sym typeface="Roboto"/>
                </a:endParaRPr>
              </a:p>
            </p:txBody>
          </p:sp>
        </p:grpSp>
        <p:pic>
          <p:nvPicPr>
            <p:cNvPr id="347" name="Google Shape;347;p23"/>
            <p:cNvPicPr preferRelativeResize="0"/>
            <p:nvPr/>
          </p:nvPicPr>
          <p:blipFill>
            <a:blip r:embed="rId3">
              <a:alphaModFix/>
            </a:blip>
            <a:stretch>
              <a:fillRect/>
            </a:stretch>
          </p:blipFill>
          <p:spPr>
            <a:xfrm>
              <a:off x="4223800" y="4752511"/>
              <a:ext cx="696401" cy="190975"/>
            </a:xfrm>
            <a:prstGeom prst="rect">
              <a:avLst/>
            </a:prstGeom>
            <a:noFill/>
            <a:ln>
              <a:noFill/>
            </a:ln>
          </p:spPr>
        </p:pic>
      </p:grpSp>
      <p:pic>
        <p:nvPicPr>
          <p:cNvPr id="348" name="Google Shape;348;p23"/>
          <p:cNvPicPr preferRelativeResize="0"/>
          <p:nvPr/>
        </p:nvPicPr>
        <p:blipFill>
          <a:blip r:embed="rId4">
            <a:alphaModFix/>
          </a:blip>
          <a:stretch>
            <a:fillRect/>
          </a:stretch>
        </p:blipFill>
        <p:spPr>
          <a:xfrm>
            <a:off x="4572000" y="2044775"/>
            <a:ext cx="4419599" cy="2606425"/>
          </a:xfrm>
          <a:prstGeom prst="rect">
            <a:avLst/>
          </a:prstGeom>
          <a:noFill/>
          <a:ln>
            <a:noFill/>
          </a:ln>
        </p:spPr>
      </p:pic>
      <p:sp>
        <p:nvSpPr>
          <p:cNvPr id="349" name="Google Shape;349;p23"/>
          <p:cNvSpPr txBox="1"/>
          <p:nvPr/>
        </p:nvSpPr>
        <p:spPr>
          <a:xfrm>
            <a:off x="152400" y="62575"/>
            <a:ext cx="88392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dk1"/>
                </a:solidFill>
                <a:latin typeface="Roboto"/>
                <a:ea typeface="Roboto"/>
                <a:cs typeface="Roboto"/>
                <a:sym typeface="Roboto"/>
              </a:rPr>
              <a:t>Predicting activity of MOs  within 1 brain area</a:t>
            </a:r>
            <a:endParaRPr sz="1900" b="1">
              <a:solidFill>
                <a:schemeClr val="dk1"/>
              </a:solidFill>
            </a:endParaRPr>
          </a:p>
        </p:txBody>
      </p:sp>
      <p:sp>
        <p:nvSpPr>
          <p:cNvPr id="350" name="Google Shape;350;p2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51" name="Google Shape;351;p23"/>
          <p:cNvSpPr txBox="1"/>
          <p:nvPr/>
        </p:nvSpPr>
        <p:spPr>
          <a:xfrm>
            <a:off x="233675" y="539575"/>
            <a:ext cx="3450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Input: 34 motor cortex neurons</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Output: 34 motor cortex neurons</a:t>
            </a:r>
            <a:endParaRPr sz="1200">
              <a:latin typeface="Roboto"/>
              <a:ea typeface="Roboto"/>
              <a:cs typeface="Roboto"/>
              <a:sym typeface="Roboto"/>
            </a:endParaRPr>
          </a:p>
        </p:txBody>
      </p:sp>
      <p:sp>
        <p:nvSpPr>
          <p:cNvPr id="352" name="Google Shape;352;p23"/>
          <p:cNvSpPr txBox="1"/>
          <p:nvPr/>
        </p:nvSpPr>
        <p:spPr>
          <a:xfrm>
            <a:off x="5505075" y="601724"/>
            <a:ext cx="380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353" name="Google Shape;353;p23"/>
          <p:cNvGrpSpPr/>
          <p:nvPr/>
        </p:nvGrpSpPr>
        <p:grpSpPr>
          <a:xfrm>
            <a:off x="0" y="4651200"/>
            <a:ext cx="9144000" cy="293700"/>
            <a:chOff x="0" y="4651200"/>
            <a:chExt cx="9144000" cy="293700"/>
          </a:xfrm>
        </p:grpSpPr>
        <p:grpSp>
          <p:nvGrpSpPr>
            <p:cNvPr id="354" name="Google Shape;354;p23"/>
            <p:cNvGrpSpPr/>
            <p:nvPr/>
          </p:nvGrpSpPr>
          <p:grpSpPr>
            <a:xfrm>
              <a:off x="0" y="4651200"/>
              <a:ext cx="9144000" cy="293700"/>
              <a:chOff x="0" y="4651200"/>
              <a:chExt cx="9144000" cy="293700"/>
            </a:xfrm>
          </p:grpSpPr>
          <p:sp>
            <p:nvSpPr>
              <p:cNvPr id="355" name="Google Shape;355;p23"/>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Dimensional Data Diggers</a:t>
                </a:r>
                <a:endParaRPr sz="1300">
                  <a:solidFill>
                    <a:schemeClr val="lt1"/>
                  </a:solidFill>
                  <a:latin typeface="Roboto"/>
                  <a:ea typeface="Roboto"/>
                  <a:cs typeface="Roboto"/>
                  <a:sym typeface="Roboto"/>
                </a:endParaRPr>
              </a:p>
            </p:txBody>
          </p:sp>
        </p:grpSp>
        <p:pic>
          <p:nvPicPr>
            <p:cNvPr id="357" name="Google Shape;357;p23"/>
            <p:cNvPicPr preferRelativeResize="0"/>
            <p:nvPr/>
          </p:nvPicPr>
          <p:blipFill>
            <a:blip r:embed="rId3">
              <a:alphaModFix/>
            </a:blip>
            <a:stretch>
              <a:fillRect/>
            </a:stretch>
          </p:blipFill>
          <p:spPr>
            <a:xfrm>
              <a:off x="4223800" y="4752511"/>
              <a:ext cx="696401" cy="190975"/>
            </a:xfrm>
            <a:prstGeom prst="rect">
              <a:avLst/>
            </a:prstGeom>
            <a:noFill/>
            <a:ln>
              <a:noFill/>
            </a:ln>
          </p:spPr>
        </p:pic>
      </p:grpSp>
      <p:pic>
        <p:nvPicPr>
          <p:cNvPr id="358" name="Google Shape;358;p23"/>
          <p:cNvPicPr preferRelativeResize="0"/>
          <p:nvPr/>
        </p:nvPicPr>
        <p:blipFill>
          <a:blip r:embed="rId5">
            <a:alphaModFix/>
          </a:blip>
          <a:stretch>
            <a:fillRect/>
          </a:stretch>
        </p:blipFill>
        <p:spPr>
          <a:xfrm>
            <a:off x="233675" y="2069441"/>
            <a:ext cx="4335949" cy="2557097"/>
          </a:xfrm>
          <a:prstGeom prst="rect">
            <a:avLst/>
          </a:prstGeom>
          <a:noFill/>
          <a:ln>
            <a:noFill/>
          </a:ln>
        </p:spPr>
      </p:pic>
      <p:sp>
        <p:nvSpPr>
          <p:cNvPr id="359" name="Google Shape;359;p23"/>
          <p:cNvSpPr txBox="1"/>
          <p:nvPr/>
        </p:nvSpPr>
        <p:spPr>
          <a:xfrm>
            <a:off x="888448" y="1503125"/>
            <a:ext cx="30264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Poisson loss function value 0.1019</a:t>
            </a:r>
            <a:endParaRPr>
              <a:latin typeface="Roboto"/>
              <a:ea typeface="Roboto"/>
              <a:cs typeface="Roboto"/>
              <a:sym typeface="Roboto"/>
            </a:endParaRPr>
          </a:p>
        </p:txBody>
      </p:sp>
      <p:sp>
        <p:nvSpPr>
          <p:cNvPr id="360" name="Google Shape;360;p23"/>
          <p:cNvSpPr txBox="1"/>
          <p:nvPr/>
        </p:nvSpPr>
        <p:spPr>
          <a:xfrm>
            <a:off x="5268598" y="1503125"/>
            <a:ext cx="30264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Poisson loss function value 0.1024</a:t>
            </a:r>
            <a:endParaRPr>
              <a:latin typeface="Roboto"/>
              <a:ea typeface="Roboto"/>
              <a:cs typeface="Roboto"/>
              <a:sym typeface="Roboto"/>
            </a:endParaRPr>
          </a:p>
        </p:txBody>
      </p:sp>
      <p:sp>
        <p:nvSpPr>
          <p:cNvPr id="361" name="Google Shape;361;p2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grpSp>
        <p:nvGrpSpPr>
          <p:cNvPr id="366" name="Google Shape;366;p24"/>
          <p:cNvGrpSpPr/>
          <p:nvPr/>
        </p:nvGrpSpPr>
        <p:grpSpPr>
          <a:xfrm>
            <a:off x="0" y="4651200"/>
            <a:ext cx="9144000" cy="293700"/>
            <a:chOff x="0" y="4651200"/>
            <a:chExt cx="9144000" cy="293700"/>
          </a:xfrm>
        </p:grpSpPr>
        <p:grpSp>
          <p:nvGrpSpPr>
            <p:cNvPr id="367" name="Google Shape;367;p24"/>
            <p:cNvGrpSpPr/>
            <p:nvPr/>
          </p:nvGrpSpPr>
          <p:grpSpPr>
            <a:xfrm>
              <a:off x="0" y="4651200"/>
              <a:ext cx="9144000" cy="293700"/>
              <a:chOff x="0" y="4651200"/>
              <a:chExt cx="9144000" cy="293700"/>
            </a:xfrm>
          </p:grpSpPr>
          <p:sp>
            <p:nvSpPr>
              <p:cNvPr id="368" name="Google Shape;368;p24"/>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a:ea typeface="Roboto"/>
                    <a:cs typeface="Roboto"/>
                    <a:sym typeface="Roboto"/>
                  </a:rPr>
                  <a:t>Dimensional Data Diggers</a:t>
                </a:r>
                <a:endParaRPr sz="1300">
                  <a:latin typeface="Roboto"/>
                  <a:ea typeface="Roboto"/>
                  <a:cs typeface="Roboto"/>
                  <a:sym typeface="Roboto"/>
                </a:endParaRPr>
              </a:p>
            </p:txBody>
          </p:sp>
        </p:grpSp>
        <p:pic>
          <p:nvPicPr>
            <p:cNvPr id="370" name="Google Shape;370;p24"/>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371" name="Google Shape;371;p2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72" name="Google Shape;372;p24"/>
          <p:cNvSpPr txBox="1"/>
          <p:nvPr/>
        </p:nvSpPr>
        <p:spPr>
          <a:xfrm>
            <a:off x="3072000" y="242600"/>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Roboto"/>
                <a:ea typeface="Roboto"/>
                <a:cs typeface="Roboto"/>
                <a:sym typeface="Roboto"/>
              </a:rPr>
              <a:t>Conclusion</a:t>
            </a:r>
            <a:endParaRPr/>
          </a:p>
        </p:txBody>
      </p:sp>
      <p:grpSp>
        <p:nvGrpSpPr>
          <p:cNvPr id="373" name="Google Shape;373;p24"/>
          <p:cNvGrpSpPr/>
          <p:nvPr/>
        </p:nvGrpSpPr>
        <p:grpSpPr>
          <a:xfrm>
            <a:off x="0" y="4651200"/>
            <a:ext cx="9144000" cy="293700"/>
            <a:chOff x="0" y="4651200"/>
            <a:chExt cx="9144000" cy="293700"/>
          </a:xfrm>
        </p:grpSpPr>
        <p:grpSp>
          <p:nvGrpSpPr>
            <p:cNvPr id="374" name="Google Shape;374;p24"/>
            <p:cNvGrpSpPr/>
            <p:nvPr/>
          </p:nvGrpSpPr>
          <p:grpSpPr>
            <a:xfrm>
              <a:off x="0" y="4651200"/>
              <a:ext cx="9144000" cy="293700"/>
              <a:chOff x="0" y="4651200"/>
              <a:chExt cx="9144000" cy="293700"/>
            </a:xfrm>
          </p:grpSpPr>
          <p:sp>
            <p:nvSpPr>
              <p:cNvPr id="375" name="Google Shape;375;p24"/>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4"/>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Dimensional Data Diggers</a:t>
                </a:r>
                <a:endParaRPr sz="1300">
                  <a:solidFill>
                    <a:schemeClr val="lt1"/>
                  </a:solidFill>
                  <a:latin typeface="Roboto"/>
                  <a:ea typeface="Roboto"/>
                  <a:cs typeface="Roboto"/>
                  <a:sym typeface="Roboto"/>
                </a:endParaRPr>
              </a:p>
            </p:txBody>
          </p:sp>
        </p:grpSp>
        <p:pic>
          <p:nvPicPr>
            <p:cNvPr id="377" name="Google Shape;377;p24"/>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378" name="Google Shape;378;p2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sp>
        <p:nvSpPr>
          <p:cNvPr id="379" name="Google Shape;379;p24"/>
          <p:cNvSpPr txBox="1"/>
          <p:nvPr/>
        </p:nvSpPr>
        <p:spPr>
          <a:xfrm>
            <a:off x="584700" y="895325"/>
            <a:ext cx="7875600" cy="3489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By employing DL methods it is possible to receive an embedding for a set of neurons which would contain information about their spiking activity in different trials, with different actions being performed. This basis of their spiking activity contains less noise and can more easily be used to analysis activity.</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p:txBody>
      </p:sp>
      <p:sp>
        <p:nvSpPr>
          <p:cNvPr id="380" name="Google Shape;380;p24"/>
          <p:cNvSpPr txBox="1"/>
          <p:nvPr/>
        </p:nvSpPr>
        <p:spPr>
          <a:xfrm>
            <a:off x="2941775" y="3039900"/>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Roboto"/>
                <a:ea typeface="Roboto"/>
                <a:cs typeface="Roboto"/>
                <a:sym typeface="Roboto"/>
              </a:rPr>
              <a:t>References</a:t>
            </a:r>
            <a:endParaRPr/>
          </a:p>
        </p:txBody>
      </p:sp>
      <p:sp>
        <p:nvSpPr>
          <p:cNvPr id="381" name="Google Shape;381;p24"/>
          <p:cNvSpPr txBox="1"/>
          <p:nvPr/>
        </p:nvSpPr>
        <p:spPr>
          <a:xfrm>
            <a:off x="422975" y="3783800"/>
            <a:ext cx="8037600" cy="3781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1200"/>
              </a:spcAft>
              <a:buNone/>
            </a:pPr>
            <a:r>
              <a:rPr lang="en">
                <a:solidFill>
                  <a:srgbClr val="222222"/>
                </a:solidFill>
                <a:highlight>
                  <a:srgbClr val="FFFFFF"/>
                </a:highlight>
              </a:rPr>
              <a:t>Steinmetz, N. A., Zatka-Haas, P., Carandini, M., &amp; Harris, K. D. (2019). Distributed coding of choice, action and engagement across the mouse brain. </a:t>
            </a:r>
            <a:r>
              <a:rPr lang="en" i="1">
                <a:solidFill>
                  <a:srgbClr val="222222"/>
                </a:solidFill>
                <a:highlight>
                  <a:srgbClr val="FFFFFF"/>
                </a:highlight>
              </a:rPr>
              <a:t>Nature</a:t>
            </a:r>
            <a:r>
              <a:rPr lang="en">
                <a:solidFill>
                  <a:srgbClr val="222222"/>
                </a:solidFill>
                <a:highlight>
                  <a:srgbClr val="FFFFFF"/>
                </a:highlight>
              </a:rPr>
              <a:t>, </a:t>
            </a:r>
            <a:r>
              <a:rPr lang="en" i="1">
                <a:solidFill>
                  <a:srgbClr val="222222"/>
                </a:solidFill>
                <a:highlight>
                  <a:srgbClr val="FFFFFF"/>
                </a:highlight>
              </a:rPr>
              <a:t>576</a:t>
            </a:r>
            <a:r>
              <a:rPr lang="en">
                <a:solidFill>
                  <a:srgbClr val="222222"/>
                </a:solidFill>
                <a:highlight>
                  <a:srgbClr val="FFFFFF"/>
                </a:highlight>
              </a:rPr>
              <a:t>(7786), 266-273.</a:t>
            </a:r>
            <a:endParaRPr sz="2200">
              <a:latin typeface="Roboto"/>
              <a:ea typeface="Roboto"/>
              <a:cs typeface="Roboto"/>
              <a:sym typeface="Roboto"/>
            </a:endParaRPr>
          </a:p>
        </p:txBody>
      </p:sp>
      <p:pic>
        <p:nvPicPr>
          <p:cNvPr id="382" name="Google Shape;382;p24"/>
          <p:cNvPicPr preferRelativeResize="0"/>
          <p:nvPr/>
        </p:nvPicPr>
        <p:blipFill>
          <a:blip r:embed="rId4">
            <a:alphaModFix/>
          </a:blip>
          <a:stretch>
            <a:fillRect/>
          </a:stretch>
        </p:blipFill>
        <p:spPr>
          <a:xfrm>
            <a:off x="3009448" y="2103600"/>
            <a:ext cx="2864651" cy="93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87" name="Google Shape;387;p25"/>
          <p:cNvGrpSpPr/>
          <p:nvPr/>
        </p:nvGrpSpPr>
        <p:grpSpPr>
          <a:xfrm>
            <a:off x="0" y="4651200"/>
            <a:ext cx="9144000" cy="293700"/>
            <a:chOff x="0" y="4651200"/>
            <a:chExt cx="9144000" cy="293700"/>
          </a:xfrm>
        </p:grpSpPr>
        <p:grpSp>
          <p:nvGrpSpPr>
            <p:cNvPr id="388" name="Google Shape;388;p25"/>
            <p:cNvGrpSpPr/>
            <p:nvPr/>
          </p:nvGrpSpPr>
          <p:grpSpPr>
            <a:xfrm>
              <a:off x="0" y="4651200"/>
              <a:ext cx="9144000" cy="293700"/>
              <a:chOff x="0" y="4651200"/>
              <a:chExt cx="9144000" cy="293700"/>
            </a:xfrm>
          </p:grpSpPr>
          <p:sp>
            <p:nvSpPr>
              <p:cNvPr id="389" name="Google Shape;389;p25"/>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a:ea typeface="Roboto"/>
                    <a:cs typeface="Roboto"/>
                    <a:sym typeface="Roboto"/>
                  </a:rPr>
                  <a:t>Dimensional Data Diggers</a:t>
                </a:r>
                <a:endParaRPr sz="1300">
                  <a:latin typeface="Roboto"/>
                  <a:ea typeface="Roboto"/>
                  <a:cs typeface="Roboto"/>
                  <a:sym typeface="Roboto"/>
                </a:endParaRPr>
              </a:p>
            </p:txBody>
          </p:sp>
        </p:grpSp>
        <p:pic>
          <p:nvPicPr>
            <p:cNvPr id="391" name="Google Shape;391;p25"/>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392" name="Google Shape;392;p2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93" name="Google Shape;393;p25"/>
          <p:cNvSpPr txBox="1"/>
          <p:nvPr/>
        </p:nvSpPr>
        <p:spPr>
          <a:xfrm>
            <a:off x="859835" y="130660"/>
            <a:ext cx="63729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500" b="1">
                <a:solidFill>
                  <a:schemeClr val="dk1"/>
                </a:solidFill>
                <a:latin typeface="Roboto"/>
                <a:ea typeface="Roboto"/>
                <a:cs typeface="Roboto"/>
                <a:sym typeface="Roboto"/>
              </a:rPr>
              <a:t>Thank you for your attention</a:t>
            </a:r>
            <a:endParaRPr sz="2900"/>
          </a:p>
        </p:txBody>
      </p:sp>
      <p:grpSp>
        <p:nvGrpSpPr>
          <p:cNvPr id="394" name="Google Shape;394;p25"/>
          <p:cNvGrpSpPr/>
          <p:nvPr/>
        </p:nvGrpSpPr>
        <p:grpSpPr>
          <a:xfrm>
            <a:off x="0" y="4651200"/>
            <a:ext cx="9144000" cy="293700"/>
            <a:chOff x="0" y="4651200"/>
            <a:chExt cx="9144000" cy="293700"/>
          </a:xfrm>
        </p:grpSpPr>
        <p:grpSp>
          <p:nvGrpSpPr>
            <p:cNvPr id="395" name="Google Shape;395;p25"/>
            <p:cNvGrpSpPr/>
            <p:nvPr/>
          </p:nvGrpSpPr>
          <p:grpSpPr>
            <a:xfrm>
              <a:off x="0" y="4651200"/>
              <a:ext cx="9144000" cy="293700"/>
              <a:chOff x="0" y="4651200"/>
              <a:chExt cx="9144000" cy="293700"/>
            </a:xfrm>
          </p:grpSpPr>
          <p:sp>
            <p:nvSpPr>
              <p:cNvPr id="396" name="Google Shape;396;p25"/>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Dimensional Data Diggers</a:t>
                </a:r>
                <a:endParaRPr sz="1300">
                  <a:solidFill>
                    <a:schemeClr val="lt1"/>
                  </a:solidFill>
                  <a:latin typeface="Roboto"/>
                  <a:ea typeface="Roboto"/>
                  <a:cs typeface="Roboto"/>
                  <a:sym typeface="Roboto"/>
                </a:endParaRPr>
              </a:p>
            </p:txBody>
          </p:sp>
        </p:grpSp>
        <p:pic>
          <p:nvPicPr>
            <p:cNvPr id="398" name="Google Shape;398;p25"/>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399" name="Google Shape;399;p2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13</a:t>
            </a:fld>
            <a:endParaRPr>
              <a:solidFill>
                <a:schemeClr val="lt1"/>
              </a:solidFill>
            </a:endParaRPr>
          </a:p>
        </p:txBody>
      </p:sp>
      <p:pic>
        <p:nvPicPr>
          <p:cNvPr id="400" name="Google Shape;400;p25"/>
          <p:cNvPicPr preferRelativeResize="0"/>
          <p:nvPr/>
        </p:nvPicPr>
        <p:blipFill>
          <a:blip r:embed="rId4">
            <a:alphaModFix/>
          </a:blip>
          <a:stretch>
            <a:fillRect/>
          </a:stretch>
        </p:blipFill>
        <p:spPr>
          <a:xfrm>
            <a:off x="0" y="1135650"/>
            <a:ext cx="6413158" cy="3363150"/>
          </a:xfrm>
          <a:prstGeom prst="rect">
            <a:avLst/>
          </a:prstGeom>
          <a:noFill/>
          <a:ln>
            <a:noFill/>
          </a:ln>
        </p:spPr>
      </p:pic>
      <p:sp>
        <p:nvSpPr>
          <p:cNvPr id="401" name="Google Shape;401;p25"/>
          <p:cNvSpPr txBox="1"/>
          <p:nvPr/>
        </p:nvSpPr>
        <p:spPr>
          <a:xfrm>
            <a:off x="6745865" y="853960"/>
            <a:ext cx="2412000" cy="33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rgbClr val="1E1E1E"/>
                </a:solidFill>
              </a:rPr>
              <a:t>TA : Ali Bavafa</a:t>
            </a:r>
            <a:endParaRPr sz="1300" dirty="0">
              <a:solidFill>
                <a:srgbClr val="1E1E1E"/>
              </a:solidFill>
            </a:endParaRPr>
          </a:p>
          <a:p>
            <a:pPr marL="0" lvl="0" indent="0" algn="l" rtl="0">
              <a:spcBef>
                <a:spcPts val="0"/>
              </a:spcBef>
              <a:spcAft>
                <a:spcPts val="0"/>
              </a:spcAft>
              <a:buNone/>
            </a:pPr>
            <a:endParaRPr sz="1200" dirty="0">
              <a:solidFill>
                <a:srgbClr val="1E1E1E"/>
              </a:solidFill>
            </a:endParaRPr>
          </a:p>
          <a:p>
            <a:pPr marL="0" lvl="0" indent="0" algn="l" rtl="0">
              <a:spcBef>
                <a:spcPts val="0"/>
              </a:spcBef>
              <a:spcAft>
                <a:spcPts val="0"/>
              </a:spcAft>
              <a:buNone/>
            </a:pPr>
            <a:r>
              <a:rPr lang="en" sz="1300" dirty="0">
                <a:solidFill>
                  <a:srgbClr val="1E1E1E"/>
                </a:solidFill>
              </a:rPr>
              <a:t>Project TA: Mina Rezaie</a:t>
            </a:r>
            <a:endParaRPr sz="1300" dirty="0">
              <a:solidFill>
                <a:srgbClr val="1E1E1E"/>
              </a:solidFill>
            </a:endParaRPr>
          </a:p>
          <a:p>
            <a:pPr marL="0" lvl="0" indent="0" algn="l" rtl="0">
              <a:spcBef>
                <a:spcPts val="0"/>
              </a:spcBef>
              <a:spcAft>
                <a:spcPts val="0"/>
              </a:spcAft>
              <a:buNone/>
            </a:pPr>
            <a:endParaRPr sz="1200" dirty="0">
              <a:solidFill>
                <a:srgbClr val="1E1E1E"/>
              </a:solidFill>
            </a:endParaRPr>
          </a:p>
          <a:p>
            <a:pPr marL="0" lvl="0" indent="0" algn="l" rtl="0">
              <a:spcBef>
                <a:spcPts val="0"/>
              </a:spcBef>
              <a:spcAft>
                <a:spcPts val="0"/>
              </a:spcAft>
              <a:buNone/>
            </a:pPr>
            <a:r>
              <a:rPr lang="en" sz="1300" dirty="0">
                <a:solidFill>
                  <a:srgbClr val="1E1E1E"/>
                </a:solidFill>
              </a:rPr>
              <a:t>Mentor : </a:t>
            </a:r>
            <a:r>
              <a:rPr lang="en" sz="1300" dirty="0">
                <a:solidFill>
                  <a:srgbClr val="1A1A1A"/>
                </a:solidFill>
              </a:rPr>
              <a:t>Haran Shani-Narkiss</a:t>
            </a:r>
            <a:endParaRPr sz="1300" dirty="0">
              <a:solidFill>
                <a:srgbClr val="1A1A1A"/>
              </a:solidFill>
            </a:endParaRPr>
          </a:p>
          <a:p>
            <a:pPr marL="0" lvl="0" indent="0" algn="l" rtl="0">
              <a:spcBef>
                <a:spcPts val="0"/>
              </a:spcBef>
              <a:spcAft>
                <a:spcPts val="0"/>
              </a:spcAft>
              <a:buNone/>
            </a:pPr>
            <a:endParaRPr sz="1300" dirty="0">
              <a:solidFill>
                <a:srgbClr val="1E1E1E"/>
              </a:solidFill>
            </a:endParaRPr>
          </a:p>
          <a:p>
            <a:pPr marL="0" lvl="0" indent="0" algn="l" rtl="0">
              <a:spcBef>
                <a:spcPts val="0"/>
              </a:spcBef>
              <a:spcAft>
                <a:spcPts val="0"/>
              </a:spcAft>
              <a:buNone/>
            </a:pPr>
            <a:r>
              <a:rPr lang="en" sz="1200" dirty="0">
                <a:solidFill>
                  <a:srgbClr val="1E1E1E"/>
                </a:solidFill>
              </a:rPr>
              <a:t>Group:</a:t>
            </a:r>
            <a:endParaRPr sz="1200" dirty="0">
              <a:solidFill>
                <a:srgbClr val="1E1E1E"/>
              </a:solidFill>
            </a:endParaRPr>
          </a:p>
          <a:p>
            <a:pPr marL="0" lvl="0" indent="0" algn="l" rtl="0">
              <a:spcBef>
                <a:spcPts val="0"/>
              </a:spcBef>
              <a:spcAft>
                <a:spcPts val="0"/>
              </a:spcAft>
              <a:buNone/>
            </a:pPr>
            <a:endParaRPr sz="1200" dirty="0">
              <a:solidFill>
                <a:srgbClr val="1E1E1E"/>
              </a:solidFill>
            </a:endParaRPr>
          </a:p>
          <a:p>
            <a:pPr marL="0" lvl="0" indent="0" algn="l" rtl="0">
              <a:lnSpc>
                <a:spcPct val="115000"/>
              </a:lnSpc>
              <a:spcBef>
                <a:spcPts val="0"/>
              </a:spcBef>
              <a:spcAft>
                <a:spcPts val="0"/>
              </a:spcAft>
              <a:buNone/>
            </a:pPr>
            <a:r>
              <a:rPr lang="en" sz="1200" dirty="0">
                <a:solidFill>
                  <a:srgbClr val="1E1E1E"/>
                </a:solidFill>
              </a:rPr>
              <a:t>Amirhossein Ghorbanpour</a:t>
            </a:r>
            <a:endParaRPr sz="1200" dirty="0">
              <a:solidFill>
                <a:srgbClr val="1E1E1E"/>
              </a:solidFill>
            </a:endParaRPr>
          </a:p>
          <a:p>
            <a:pPr marL="0" lvl="0" indent="0" algn="l" rtl="0">
              <a:lnSpc>
                <a:spcPct val="115000"/>
              </a:lnSpc>
              <a:spcBef>
                <a:spcPts val="0"/>
              </a:spcBef>
              <a:spcAft>
                <a:spcPts val="0"/>
              </a:spcAft>
              <a:buNone/>
            </a:pPr>
            <a:r>
              <a:rPr lang="en" sz="1200" dirty="0">
                <a:solidFill>
                  <a:srgbClr val="1E1E1E"/>
                </a:solidFill>
              </a:rPr>
              <a:t>Anna Manaseryan</a:t>
            </a:r>
            <a:endParaRPr sz="1200" dirty="0">
              <a:solidFill>
                <a:srgbClr val="1E1E1E"/>
              </a:solidFill>
            </a:endParaRPr>
          </a:p>
          <a:p>
            <a:pPr marL="0" lvl="0" indent="0" algn="l" rtl="0">
              <a:lnSpc>
                <a:spcPct val="115000"/>
              </a:lnSpc>
              <a:spcBef>
                <a:spcPts val="0"/>
              </a:spcBef>
              <a:spcAft>
                <a:spcPts val="0"/>
              </a:spcAft>
              <a:buNone/>
            </a:pPr>
            <a:r>
              <a:rPr lang="en" sz="1200" dirty="0">
                <a:solidFill>
                  <a:srgbClr val="1E1E1E"/>
                </a:solidFill>
              </a:rPr>
              <a:t>Mark Zakharzhevsky</a:t>
            </a:r>
            <a:endParaRPr sz="1200" dirty="0">
              <a:solidFill>
                <a:srgbClr val="1E1E1E"/>
              </a:solidFill>
            </a:endParaRPr>
          </a:p>
          <a:p>
            <a:pPr marL="0" lvl="0" indent="0" algn="l" rtl="0">
              <a:lnSpc>
                <a:spcPct val="115000"/>
              </a:lnSpc>
              <a:spcBef>
                <a:spcPts val="0"/>
              </a:spcBef>
              <a:spcAft>
                <a:spcPts val="0"/>
              </a:spcAft>
              <a:buNone/>
            </a:pPr>
            <a:r>
              <a:rPr lang="en" sz="700" u="sng" dirty="0">
                <a:solidFill>
                  <a:schemeClr val="hlink"/>
                </a:solidFill>
                <a:highlight>
                  <a:srgbClr val="FFFFFF"/>
                </a:highlight>
                <a:latin typeface="Roboto"/>
                <a:ea typeface="Roboto"/>
                <a:cs typeface="Roboto"/>
                <a:sym typeface="Roboto"/>
                <a:hlinkClick r:id="rId5"/>
              </a:rPr>
              <a:t>mark2999792@gmail.com</a:t>
            </a:r>
            <a:r>
              <a:rPr lang="en" sz="700" dirty="0">
                <a:solidFill>
                  <a:srgbClr val="444746"/>
                </a:solidFill>
                <a:highlight>
                  <a:srgbClr val="FFFFFF"/>
                </a:highlight>
                <a:latin typeface="Roboto"/>
                <a:ea typeface="Roboto"/>
                <a:cs typeface="Roboto"/>
                <a:sym typeface="Roboto"/>
              </a:rPr>
              <a:t> </a:t>
            </a:r>
            <a:endParaRPr sz="700" dirty="0">
              <a:solidFill>
                <a:srgbClr val="44474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1200" dirty="0">
                <a:solidFill>
                  <a:srgbClr val="1E1E1E"/>
                </a:solidFill>
              </a:rPr>
              <a:t>Omid Amir Atashani</a:t>
            </a:r>
            <a:endParaRPr sz="1200" dirty="0">
              <a:solidFill>
                <a:srgbClr val="1E1E1E"/>
              </a:solidFill>
            </a:endParaRPr>
          </a:p>
          <a:p>
            <a:pPr marL="0" lvl="0" indent="0" algn="l" rtl="0">
              <a:spcBef>
                <a:spcPts val="0"/>
              </a:spcBef>
              <a:spcAft>
                <a:spcPts val="0"/>
              </a:spcAft>
              <a:buNone/>
            </a:pPr>
            <a:r>
              <a:rPr lang="en" sz="750" u="sng" dirty="0">
                <a:solidFill>
                  <a:schemeClr val="accent5"/>
                </a:solidFill>
                <a:hlinkClick r:id="rId6">
                  <a:extLst>
                    <a:ext uri="{A12FA001-AC4F-418D-AE19-62706E023703}">
                      <ahyp:hlinkClr xmlns:ahyp="http://schemas.microsoft.com/office/drawing/2018/hyperlinkcolor" val="tx"/>
                    </a:ext>
                  </a:extLst>
                </a:hlinkClick>
              </a:rPr>
              <a:t>omidamiratashani@gmail.com</a:t>
            </a:r>
            <a:endParaRPr sz="1200" dirty="0">
              <a:solidFill>
                <a:srgbClr val="1E1E1E"/>
              </a:solidFill>
            </a:endParaRPr>
          </a:p>
          <a:p>
            <a:pPr marL="0" lvl="0" indent="0" algn="l" rtl="0">
              <a:lnSpc>
                <a:spcPct val="115000"/>
              </a:lnSpc>
              <a:spcBef>
                <a:spcPts val="0"/>
              </a:spcBef>
              <a:spcAft>
                <a:spcPts val="0"/>
              </a:spcAft>
              <a:buNone/>
            </a:pPr>
            <a:r>
              <a:rPr lang="en" sz="1200" dirty="0">
                <a:solidFill>
                  <a:srgbClr val="1E1E1E"/>
                </a:solidFill>
              </a:rPr>
              <a:t>Pooya Yousef</a:t>
            </a:r>
            <a:endParaRPr sz="1200" dirty="0">
              <a:solidFill>
                <a:srgbClr val="1E1E1E"/>
              </a:solidFill>
            </a:endParaRPr>
          </a:p>
          <a:p>
            <a:pPr marL="0" lvl="0" indent="0" algn="l" rtl="0">
              <a:lnSpc>
                <a:spcPct val="115000"/>
              </a:lnSpc>
              <a:spcBef>
                <a:spcPts val="0"/>
              </a:spcBef>
              <a:spcAft>
                <a:spcPts val="0"/>
              </a:spcAft>
              <a:buNone/>
            </a:pPr>
            <a:r>
              <a:rPr lang="en" sz="1200" dirty="0">
                <a:solidFill>
                  <a:srgbClr val="1E1E1E"/>
                </a:solidFill>
              </a:rPr>
              <a:t>Sepehr Kalanaki</a:t>
            </a:r>
            <a:endParaRPr sz="1200" dirty="0">
              <a:solidFill>
                <a:srgbClr val="1E1E1E"/>
              </a:solidFill>
            </a:endParaRPr>
          </a:p>
          <a:p>
            <a:pPr marL="0" lvl="0" indent="0" algn="l" rtl="0">
              <a:lnSpc>
                <a:spcPct val="115000"/>
              </a:lnSpc>
              <a:spcBef>
                <a:spcPts val="0"/>
              </a:spcBef>
              <a:spcAft>
                <a:spcPts val="0"/>
              </a:spcAft>
              <a:buNone/>
            </a:pPr>
            <a:r>
              <a:rPr lang="en" sz="1200" dirty="0">
                <a:solidFill>
                  <a:srgbClr val="1E1E1E"/>
                </a:solidFill>
              </a:rPr>
              <a:t>Seyed Mehdi YaghoubNejad:</a:t>
            </a:r>
            <a:endParaRPr sz="1200" dirty="0">
              <a:solidFill>
                <a:srgbClr val="1E1E1E"/>
              </a:solidFill>
            </a:endParaRPr>
          </a:p>
          <a:p>
            <a:pPr marL="0" lvl="0" indent="0" algn="l" rtl="0">
              <a:spcBef>
                <a:spcPts val="0"/>
              </a:spcBef>
              <a:spcAft>
                <a:spcPts val="0"/>
              </a:spcAft>
              <a:buNone/>
            </a:pPr>
            <a:r>
              <a:rPr lang="en" sz="750" u="sng" dirty="0">
                <a:solidFill>
                  <a:schemeClr val="accent5"/>
                </a:solidFill>
                <a:hlinkClick r:id="rId6">
                  <a:extLst>
                    <a:ext uri="{A12FA001-AC4F-418D-AE19-62706E023703}">
                      <ahyp:hlinkClr xmlns:ahyp="http://schemas.microsoft.com/office/drawing/2018/hyperlinkcolor" val="tx"/>
                    </a:ext>
                  </a:extLst>
                </a:hlinkClick>
              </a:rPr>
              <a:t>s.mehdi.yaghoubnejad@gmail.com</a:t>
            </a:r>
            <a:endParaRPr sz="1200" dirty="0">
              <a:solidFill>
                <a:srgbClr val="1E1E1E"/>
              </a:solidFill>
            </a:endParaRPr>
          </a:p>
          <a:p>
            <a:pPr marL="0" lvl="0" indent="0" algn="l" rtl="0">
              <a:lnSpc>
                <a:spcPct val="115000"/>
              </a:lnSpc>
              <a:spcBef>
                <a:spcPts val="0"/>
              </a:spcBef>
              <a:spcAft>
                <a:spcPts val="0"/>
              </a:spcAft>
              <a:buNone/>
            </a:pPr>
            <a:r>
              <a:rPr lang="en" sz="1050" dirty="0"/>
              <a:t>Vaibhav Chaudhary</a:t>
            </a:r>
            <a:endParaRPr sz="1100" dirty="0"/>
          </a:p>
          <a:p>
            <a:pPr marL="0" lvl="0" indent="0" algn="l" rtl="0">
              <a:spcBef>
                <a:spcPts val="0"/>
              </a:spcBef>
              <a:spcAft>
                <a:spcPts val="0"/>
              </a:spcAft>
              <a:buNone/>
            </a:pPr>
            <a:r>
              <a:rPr lang="en" sz="750" u="sng" dirty="0">
                <a:solidFill>
                  <a:schemeClr val="hlink"/>
                </a:solidFill>
                <a:highlight>
                  <a:srgbClr val="FFFFFF"/>
                </a:highlight>
                <a:hlinkClick r:id="rId7"/>
              </a:rPr>
              <a:t>vaibhavchaudhary144@gmail.com</a:t>
            </a:r>
            <a:endParaRPr sz="1300" dirty="0">
              <a:solidFill>
                <a:srgbClr val="1E1E1E"/>
              </a:solidFill>
            </a:endParaRPr>
          </a:p>
          <a:p>
            <a:pPr marL="0" lvl="0" indent="0" algn="l" rtl="0">
              <a:spcBef>
                <a:spcPts val="0"/>
              </a:spcBef>
              <a:spcAft>
                <a:spcPts val="0"/>
              </a:spcAft>
              <a:buNone/>
            </a:pPr>
            <a:endParaRPr sz="105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endParaRPr sz="1050" dirty="0">
              <a:solidFill>
                <a:srgbClr val="222222"/>
              </a:solidFill>
              <a:highlight>
                <a:srgbClr val="FFFFFF"/>
              </a:highlight>
              <a:latin typeface="Roboto"/>
              <a:ea typeface="Roboto"/>
              <a:cs typeface="Roboto"/>
              <a:sym typeface="Roboto"/>
            </a:endParaRPr>
          </a:p>
        </p:txBody>
      </p:sp>
      <p:pic>
        <p:nvPicPr>
          <p:cNvPr id="402" name="Google Shape;402;p25"/>
          <p:cNvPicPr preferRelativeResize="0"/>
          <p:nvPr/>
        </p:nvPicPr>
        <p:blipFill>
          <a:blip r:embed="rId8">
            <a:alphaModFix/>
          </a:blip>
          <a:stretch>
            <a:fillRect/>
          </a:stretch>
        </p:blipFill>
        <p:spPr>
          <a:xfrm>
            <a:off x="386450" y="1917375"/>
            <a:ext cx="723300" cy="723300"/>
          </a:xfrm>
          <a:prstGeom prst="rect">
            <a:avLst/>
          </a:prstGeom>
          <a:noFill/>
          <a:ln>
            <a:noFill/>
          </a:ln>
        </p:spPr>
      </p:pic>
      <p:pic>
        <p:nvPicPr>
          <p:cNvPr id="403" name="Google Shape;403;p25"/>
          <p:cNvPicPr preferRelativeResize="0"/>
          <p:nvPr/>
        </p:nvPicPr>
        <p:blipFill>
          <a:blip r:embed="rId9">
            <a:alphaModFix/>
          </a:blip>
          <a:stretch>
            <a:fillRect/>
          </a:stretch>
        </p:blipFill>
        <p:spPr>
          <a:xfrm>
            <a:off x="386450" y="2839700"/>
            <a:ext cx="723300" cy="723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pSp>
        <p:nvGrpSpPr>
          <p:cNvPr id="103" name="Google Shape;103;p14"/>
          <p:cNvGrpSpPr/>
          <p:nvPr/>
        </p:nvGrpSpPr>
        <p:grpSpPr>
          <a:xfrm>
            <a:off x="0" y="4651200"/>
            <a:ext cx="9144000" cy="293700"/>
            <a:chOff x="0" y="4651200"/>
            <a:chExt cx="9144000" cy="293700"/>
          </a:xfrm>
        </p:grpSpPr>
        <p:grpSp>
          <p:nvGrpSpPr>
            <p:cNvPr id="104" name="Google Shape;104;p14"/>
            <p:cNvGrpSpPr/>
            <p:nvPr/>
          </p:nvGrpSpPr>
          <p:grpSpPr>
            <a:xfrm>
              <a:off x="0" y="4651200"/>
              <a:ext cx="9144000" cy="293700"/>
              <a:chOff x="0" y="4651200"/>
              <a:chExt cx="9144000" cy="293700"/>
            </a:xfrm>
          </p:grpSpPr>
          <p:sp>
            <p:nvSpPr>
              <p:cNvPr id="105" name="Google Shape;105;p14"/>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Dimensional Data Diggers</a:t>
                </a:r>
                <a:endParaRPr sz="1300">
                  <a:solidFill>
                    <a:schemeClr val="lt1"/>
                  </a:solidFill>
                  <a:latin typeface="Roboto"/>
                  <a:ea typeface="Roboto"/>
                  <a:cs typeface="Roboto"/>
                  <a:sym typeface="Roboto"/>
                </a:endParaRPr>
              </a:p>
            </p:txBody>
          </p:sp>
        </p:grpSp>
        <p:pic>
          <p:nvPicPr>
            <p:cNvPr id="107" name="Google Shape;107;p14"/>
            <p:cNvPicPr preferRelativeResize="0"/>
            <p:nvPr/>
          </p:nvPicPr>
          <p:blipFill>
            <a:blip r:embed="rId3">
              <a:alphaModFix/>
            </a:blip>
            <a:stretch>
              <a:fillRect/>
            </a:stretch>
          </p:blipFill>
          <p:spPr>
            <a:xfrm>
              <a:off x="4223800" y="4752511"/>
              <a:ext cx="696401" cy="190975"/>
            </a:xfrm>
            <a:prstGeom prst="rect">
              <a:avLst/>
            </a:prstGeom>
            <a:noFill/>
            <a:ln>
              <a:noFill/>
            </a:ln>
          </p:spPr>
        </p:pic>
      </p:grpSp>
      <p:grpSp>
        <p:nvGrpSpPr>
          <p:cNvPr id="108" name="Google Shape;108;p14"/>
          <p:cNvGrpSpPr/>
          <p:nvPr/>
        </p:nvGrpSpPr>
        <p:grpSpPr>
          <a:xfrm>
            <a:off x="0" y="4651200"/>
            <a:ext cx="9144000" cy="293700"/>
            <a:chOff x="0" y="4651200"/>
            <a:chExt cx="9144000" cy="293700"/>
          </a:xfrm>
        </p:grpSpPr>
        <p:grpSp>
          <p:nvGrpSpPr>
            <p:cNvPr id="109" name="Google Shape;109;p14"/>
            <p:cNvGrpSpPr/>
            <p:nvPr/>
          </p:nvGrpSpPr>
          <p:grpSpPr>
            <a:xfrm>
              <a:off x="0" y="4651200"/>
              <a:ext cx="9144000" cy="293700"/>
              <a:chOff x="0" y="4651200"/>
              <a:chExt cx="9144000" cy="293700"/>
            </a:xfrm>
          </p:grpSpPr>
          <p:sp>
            <p:nvSpPr>
              <p:cNvPr id="110" name="Google Shape;110;p14"/>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Dimensional Data Diggers</a:t>
                </a:r>
                <a:endParaRPr sz="1300">
                  <a:solidFill>
                    <a:schemeClr val="lt1"/>
                  </a:solidFill>
                  <a:latin typeface="Roboto"/>
                  <a:ea typeface="Roboto"/>
                  <a:cs typeface="Roboto"/>
                  <a:sym typeface="Roboto"/>
                </a:endParaRPr>
              </a:p>
            </p:txBody>
          </p:sp>
        </p:grpSp>
        <p:pic>
          <p:nvPicPr>
            <p:cNvPr id="112" name="Google Shape;112;p14"/>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113" name="Google Shape;113;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The experiment set-up</a:t>
            </a:r>
            <a:endParaRPr b="1"/>
          </a:p>
        </p:txBody>
      </p:sp>
      <p:sp>
        <p:nvSpPr>
          <p:cNvPr id="114" name="Google Shape;114;p14"/>
          <p:cNvSpPr txBox="1"/>
          <p:nvPr/>
        </p:nvSpPr>
        <p:spPr>
          <a:xfrm>
            <a:off x="502875" y="1057925"/>
            <a:ext cx="8329500" cy="7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Neuropixels probes recorded approximately 30,000 neurons in 42 brain regions while performing a visual discrimination task.</a:t>
            </a:r>
            <a:endParaRPr>
              <a:latin typeface="Roboto"/>
              <a:ea typeface="Roboto"/>
              <a:cs typeface="Roboto"/>
              <a:sym typeface="Roboto"/>
            </a:endParaRPr>
          </a:p>
        </p:txBody>
      </p:sp>
      <p:pic>
        <p:nvPicPr>
          <p:cNvPr id="115" name="Google Shape;115;p14"/>
          <p:cNvPicPr preferRelativeResize="0"/>
          <p:nvPr/>
        </p:nvPicPr>
        <p:blipFill>
          <a:blip r:embed="rId4">
            <a:alphaModFix/>
          </a:blip>
          <a:stretch>
            <a:fillRect/>
          </a:stretch>
        </p:blipFill>
        <p:spPr>
          <a:xfrm>
            <a:off x="582975" y="1982225"/>
            <a:ext cx="2125636" cy="2598625"/>
          </a:xfrm>
          <a:prstGeom prst="rect">
            <a:avLst/>
          </a:prstGeom>
          <a:noFill/>
          <a:ln>
            <a:noFill/>
          </a:ln>
        </p:spPr>
      </p:pic>
      <p:pic>
        <p:nvPicPr>
          <p:cNvPr id="116" name="Google Shape;116;p14"/>
          <p:cNvPicPr preferRelativeResize="0"/>
          <p:nvPr/>
        </p:nvPicPr>
        <p:blipFill>
          <a:blip r:embed="rId5">
            <a:alphaModFix/>
          </a:blip>
          <a:stretch>
            <a:fillRect/>
          </a:stretch>
        </p:blipFill>
        <p:spPr>
          <a:xfrm>
            <a:off x="3595674" y="2107425"/>
            <a:ext cx="1169850" cy="2473416"/>
          </a:xfrm>
          <a:prstGeom prst="rect">
            <a:avLst/>
          </a:prstGeom>
          <a:noFill/>
          <a:ln>
            <a:noFill/>
          </a:ln>
        </p:spPr>
      </p:pic>
      <p:sp>
        <p:nvSpPr>
          <p:cNvPr id="117" name="Google Shape;117;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a:t>
            </a:fld>
            <a:endParaRPr>
              <a:solidFill>
                <a:schemeClr val="lt1"/>
              </a:solidFill>
            </a:endParaRPr>
          </a:p>
        </p:txBody>
      </p:sp>
      <p:pic>
        <p:nvPicPr>
          <p:cNvPr id="118" name="Google Shape;118;p14"/>
          <p:cNvPicPr preferRelativeResize="0"/>
          <p:nvPr/>
        </p:nvPicPr>
        <p:blipFill>
          <a:blip r:embed="rId6">
            <a:alphaModFix/>
          </a:blip>
          <a:stretch>
            <a:fillRect/>
          </a:stretch>
        </p:blipFill>
        <p:spPr>
          <a:xfrm>
            <a:off x="5151248" y="2274350"/>
            <a:ext cx="3495675" cy="222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15"/>
          <p:cNvGrpSpPr/>
          <p:nvPr/>
        </p:nvGrpSpPr>
        <p:grpSpPr>
          <a:xfrm>
            <a:off x="0" y="4651200"/>
            <a:ext cx="9144000" cy="293700"/>
            <a:chOff x="0" y="4651200"/>
            <a:chExt cx="9144000" cy="293700"/>
          </a:xfrm>
        </p:grpSpPr>
        <p:grpSp>
          <p:nvGrpSpPr>
            <p:cNvPr id="124" name="Google Shape;124;p15"/>
            <p:cNvGrpSpPr/>
            <p:nvPr/>
          </p:nvGrpSpPr>
          <p:grpSpPr>
            <a:xfrm>
              <a:off x="0" y="4651200"/>
              <a:ext cx="9144000" cy="293700"/>
              <a:chOff x="0" y="4651200"/>
              <a:chExt cx="9144000" cy="293700"/>
            </a:xfrm>
          </p:grpSpPr>
          <p:sp>
            <p:nvSpPr>
              <p:cNvPr id="125" name="Google Shape;125;p15"/>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Dimensional Data Diggers</a:t>
                </a:r>
                <a:endParaRPr sz="1300">
                  <a:solidFill>
                    <a:schemeClr val="lt1"/>
                  </a:solidFill>
                  <a:latin typeface="Roboto"/>
                  <a:ea typeface="Roboto"/>
                  <a:cs typeface="Roboto"/>
                  <a:sym typeface="Roboto"/>
                </a:endParaRPr>
              </a:p>
            </p:txBody>
          </p:sp>
        </p:grpSp>
        <p:pic>
          <p:nvPicPr>
            <p:cNvPr id="127" name="Google Shape;127;p15"/>
            <p:cNvPicPr preferRelativeResize="0"/>
            <p:nvPr/>
          </p:nvPicPr>
          <p:blipFill>
            <a:blip r:embed="rId3">
              <a:alphaModFix/>
            </a:blip>
            <a:stretch>
              <a:fillRect/>
            </a:stretch>
          </p:blipFill>
          <p:spPr>
            <a:xfrm>
              <a:off x="4223800" y="4752511"/>
              <a:ext cx="696401" cy="190975"/>
            </a:xfrm>
            <a:prstGeom prst="rect">
              <a:avLst/>
            </a:prstGeom>
            <a:noFill/>
            <a:ln>
              <a:noFill/>
            </a:ln>
          </p:spPr>
        </p:pic>
      </p:grpSp>
      <p:grpSp>
        <p:nvGrpSpPr>
          <p:cNvPr id="128" name="Google Shape;128;p15"/>
          <p:cNvGrpSpPr/>
          <p:nvPr/>
        </p:nvGrpSpPr>
        <p:grpSpPr>
          <a:xfrm>
            <a:off x="0" y="4651200"/>
            <a:ext cx="9144000" cy="293700"/>
            <a:chOff x="0" y="4651200"/>
            <a:chExt cx="9144000" cy="293700"/>
          </a:xfrm>
        </p:grpSpPr>
        <p:grpSp>
          <p:nvGrpSpPr>
            <p:cNvPr id="129" name="Google Shape;129;p15"/>
            <p:cNvGrpSpPr/>
            <p:nvPr/>
          </p:nvGrpSpPr>
          <p:grpSpPr>
            <a:xfrm>
              <a:off x="0" y="4651200"/>
              <a:ext cx="9144000" cy="293700"/>
              <a:chOff x="0" y="4651200"/>
              <a:chExt cx="9144000" cy="293700"/>
            </a:xfrm>
          </p:grpSpPr>
          <p:sp>
            <p:nvSpPr>
              <p:cNvPr id="130" name="Google Shape;130;p15"/>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Dimensional Data Diggers</a:t>
                </a:r>
                <a:endParaRPr sz="1300">
                  <a:solidFill>
                    <a:schemeClr val="lt1"/>
                  </a:solidFill>
                  <a:latin typeface="Roboto"/>
                  <a:ea typeface="Roboto"/>
                  <a:cs typeface="Roboto"/>
                  <a:sym typeface="Roboto"/>
                </a:endParaRPr>
              </a:p>
            </p:txBody>
          </p:sp>
        </p:grpSp>
        <p:pic>
          <p:nvPicPr>
            <p:cNvPr id="132" name="Google Shape;132;p15"/>
            <p:cNvPicPr preferRelativeResize="0"/>
            <p:nvPr/>
          </p:nvPicPr>
          <p:blipFill>
            <a:blip r:embed="rId3">
              <a:alphaModFix/>
            </a:blip>
            <a:stretch>
              <a:fillRect/>
            </a:stretch>
          </p:blipFill>
          <p:spPr>
            <a:xfrm>
              <a:off x="4223800" y="4752511"/>
              <a:ext cx="696401" cy="190975"/>
            </a:xfrm>
            <a:prstGeom prst="rect">
              <a:avLst/>
            </a:prstGeom>
            <a:noFill/>
            <a:ln>
              <a:noFill/>
            </a:ln>
          </p:spPr>
        </p:pic>
      </p:grpSp>
      <p:pic>
        <p:nvPicPr>
          <p:cNvPr id="133" name="Google Shape;133;p15"/>
          <p:cNvPicPr preferRelativeResize="0"/>
          <p:nvPr/>
        </p:nvPicPr>
        <p:blipFill>
          <a:blip r:embed="rId4">
            <a:alphaModFix/>
          </a:blip>
          <a:stretch>
            <a:fillRect/>
          </a:stretch>
        </p:blipFill>
        <p:spPr>
          <a:xfrm>
            <a:off x="0" y="1425200"/>
            <a:ext cx="4888350" cy="1982500"/>
          </a:xfrm>
          <a:prstGeom prst="rect">
            <a:avLst/>
          </a:prstGeom>
          <a:noFill/>
          <a:ln>
            <a:noFill/>
          </a:ln>
        </p:spPr>
      </p:pic>
      <p:sp>
        <p:nvSpPr>
          <p:cNvPr id="134" name="Google Shape;134;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3</a:t>
            </a:fld>
            <a:endParaRPr>
              <a:solidFill>
                <a:schemeClr val="lt1"/>
              </a:solidFill>
            </a:endParaRPr>
          </a:p>
        </p:txBody>
      </p:sp>
      <p:sp>
        <p:nvSpPr>
          <p:cNvPr id="135" name="Google Shape;135;p15"/>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Recorded brain regions</a:t>
            </a:r>
            <a:endParaRPr/>
          </a:p>
        </p:txBody>
      </p:sp>
      <p:pic>
        <p:nvPicPr>
          <p:cNvPr id="136" name="Google Shape;136;p15"/>
          <p:cNvPicPr preferRelativeResize="0"/>
          <p:nvPr/>
        </p:nvPicPr>
        <p:blipFill>
          <a:blip r:embed="rId5">
            <a:alphaModFix/>
          </a:blip>
          <a:stretch>
            <a:fillRect/>
          </a:stretch>
        </p:blipFill>
        <p:spPr>
          <a:xfrm>
            <a:off x="5203900" y="236787"/>
            <a:ext cx="3465073" cy="4359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grpSp>
        <p:nvGrpSpPr>
          <p:cNvPr id="141" name="Google Shape;141;p16"/>
          <p:cNvGrpSpPr/>
          <p:nvPr/>
        </p:nvGrpSpPr>
        <p:grpSpPr>
          <a:xfrm>
            <a:off x="0" y="4651200"/>
            <a:ext cx="9144000" cy="293700"/>
            <a:chOff x="0" y="4651200"/>
            <a:chExt cx="9144000" cy="293700"/>
          </a:xfrm>
        </p:grpSpPr>
        <p:grpSp>
          <p:nvGrpSpPr>
            <p:cNvPr id="142" name="Google Shape;142;p16"/>
            <p:cNvGrpSpPr/>
            <p:nvPr/>
          </p:nvGrpSpPr>
          <p:grpSpPr>
            <a:xfrm>
              <a:off x="0" y="4651200"/>
              <a:ext cx="9144000" cy="293700"/>
              <a:chOff x="0" y="4651200"/>
              <a:chExt cx="9144000" cy="293700"/>
            </a:xfrm>
          </p:grpSpPr>
          <p:sp>
            <p:nvSpPr>
              <p:cNvPr id="143" name="Google Shape;143;p16"/>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Dimensional Data Diggers</a:t>
                </a:r>
                <a:endParaRPr sz="1300">
                  <a:solidFill>
                    <a:schemeClr val="lt1"/>
                  </a:solidFill>
                  <a:latin typeface="Roboto"/>
                  <a:ea typeface="Roboto"/>
                  <a:cs typeface="Roboto"/>
                  <a:sym typeface="Roboto"/>
                </a:endParaRPr>
              </a:p>
            </p:txBody>
          </p:sp>
        </p:grpSp>
        <p:pic>
          <p:nvPicPr>
            <p:cNvPr id="145" name="Google Shape;145;p16"/>
            <p:cNvPicPr preferRelativeResize="0"/>
            <p:nvPr/>
          </p:nvPicPr>
          <p:blipFill>
            <a:blip r:embed="rId3">
              <a:alphaModFix/>
            </a:blip>
            <a:stretch>
              <a:fillRect/>
            </a:stretch>
          </p:blipFill>
          <p:spPr>
            <a:xfrm>
              <a:off x="4223800" y="4752511"/>
              <a:ext cx="696401" cy="190975"/>
            </a:xfrm>
            <a:prstGeom prst="rect">
              <a:avLst/>
            </a:prstGeom>
            <a:noFill/>
            <a:ln>
              <a:noFill/>
            </a:ln>
          </p:spPr>
        </p:pic>
      </p:grpSp>
      <p:grpSp>
        <p:nvGrpSpPr>
          <p:cNvPr id="146" name="Google Shape;146;p16"/>
          <p:cNvGrpSpPr/>
          <p:nvPr/>
        </p:nvGrpSpPr>
        <p:grpSpPr>
          <a:xfrm>
            <a:off x="0" y="4651200"/>
            <a:ext cx="9144000" cy="293700"/>
            <a:chOff x="0" y="4651200"/>
            <a:chExt cx="9144000" cy="293700"/>
          </a:xfrm>
        </p:grpSpPr>
        <p:grpSp>
          <p:nvGrpSpPr>
            <p:cNvPr id="147" name="Google Shape;147;p16"/>
            <p:cNvGrpSpPr/>
            <p:nvPr/>
          </p:nvGrpSpPr>
          <p:grpSpPr>
            <a:xfrm>
              <a:off x="0" y="4651200"/>
              <a:ext cx="9144000" cy="293700"/>
              <a:chOff x="0" y="4651200"/>
              <a:chExt cx="9144000" cy="293700"/>
            </a:xfrm>
          </p:grpSpPr>
          <p:sp>
            <p:nvSpPr>
              <p:cNvPr id="148" name="Google Shape;148;p16"/>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Dimensional Data Diggers</a:t>
                </a:r>
                <a:endParaRPr sz="1300">
                  <a:solidFill>
                    <a:schemeClr val="lt1"/>
                  </a:solidFill>
                  <a:latin typeface="Roboto"/>
                  <a:ea typeface="Roboto"/>
                  <a:cs typeface="Roboto"/>
                  <a:sym typeface="Roboto"/>
                </a:endParaRPr>
              </a:p>
            </p:txBody>
          </p:sp>
        </p:grpSp>
        <p:pic>
          <p:nvPicPr>
            <p:cNvPr id="150" name="Google Shape;150;p16"/>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151" name="Google Shape;151;p16"/>
          <p:cNvSpPr/>
          <p:nvPr/>
        </p:nvSpPr>
        <p:spPr>
          <a:xfrm>
            <a:off x="433625" y="501525"/>
            <a:ext cx="4138500" cy="607800"/>
          </a:xfrm>
          <a:prstGeom prst="roundRect">
            <a:avLst>
              <a:gd name="adj" fmla="val 16667"/>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2" name="Google Shape;152;p16"/>
          <p:cNvSpPr txBox="1">
            <a:spLocks noGrp="1"/>
          </p:cNvSpPr>
          <p:nvPr>
            <p:ph type="body" idx="4294967295"/>
          </p:nvPr>
        </p:nvSpPr>
        <p:spPr>
          <a:xfrm>
            <a:off x="433625" y="648226"/>
            <a:ext cx="37833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a:solidFill>
                  <a:schemeClr val="lt1"/>
                </a:solidFill>
              </a:rPr>
              <a:t>Question</a:t>
            </a:r>
            <a:endParaRPr b="1">
              <a:solidFill>
                <a:schemeClr val="lt1"/>
              </a:solidFill>
            </a:endParaRPr>
          </a:p>
        </p:txBody>
      </p:sp>
      <p:sp>
        <p:nvSpPr>
          <p:cNvPr id="153" name="Google Shape;153;p16"/>
          <p:cNvSpPr txBox="1">
            <a:spLocks noGrp="1"/>
          </p:cNvSpPr>
          <p:nvPr>
            <p:ph type="body" idx="4294967295"/>
          </p:nvPr>
        </p:nvSpPr>
        <p:spPr>
          <a:xfrm>
            <a:off x="433625" y="1267225"/>
            <a:ext cx="3846000" cy="31293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Can we find similarities in activities in different brain areas during a certain process?</a:t>
            </a:r>
            <a:endParaRPr sz="1600"/>
          </a:p>
          <a:p>
            <a:pPr marL="457200" lvl="0" indent="-330200" algn="l" rtl="0">
              <a:spcBef>
                <a:spcPts val="0"/>
              </a:spcBef>
              <a:spcAft>
                <a:spcPts val="0"/>
              </a:spcAft>
              <a:buSzPts val="1600"/>
              <a:buChar char="●"/>
            </a:pPr>
            <a:r>
              <a:rPr lang="en" sz="1600"/>
              <a:t>Can activity of one area of the brain be predicted from activity of other areas?</a:t>
            </a:r>
            <a:endParaRPr sz="1600"/>
          </a:p>
          <a:p>
            <a:pPr marL="457200" lvl="0" indent="-330200" algn="l" rtl="0">
              <a:spcBef>
                <a:spcPts val="0"/>
              </a:spcBef>
              <a:spcAft>
                <a:spcPts val="0"/>
              </a:spcAft>
              <a:buSzPts val="1600"/>
              <a:buChar char="●"/>
            </a:pPr>
            <a:r>
              <a:rPr lang="en" sz="1600"/>
              <a:t>Can activity of a subset of neurons be predicted by another subset in the same region?</a:t>
            </a:r>
            <a:endParaRPr sz="1600"/>
          </a:p>
          <a:p>
            <a:pPr marL="0" lvl="0" indent="0" algn="ctr" rtl="0">
              <a:spcBef>
                <a:spcPts val="800"/>
              </a:spcBef>
              <a:spcAft>
                <a:spcPts val="0"/>
              </a:spcAft>
              <a:buNone/>
            </a:pPr>
            <a:endParaRPr sz="1600"/>
          </a:p>
          <a:p>
            <a:pPr marL="0" lvl="0" indent="0" algn="ctr" rtl="0">
              <a:lnSpc>
                <a:spcPct val="115000"/>
              </a:lnSpc>
              <a:spcBef>
                <a:spcPts val="800"/>
              </a:spcBef>
              <a:spcAft>
                <a:spcPts val="800"/>
              </a:spcAft>
              <a:buNone/>
            </a:pPr>
            <a:endParaRPr sz="1600"/>
          </a:p>
        </p:txBody>
      </p:sp>
      <p:sp>
        <p:nvSpPr>
          <p:cNvPr id="154" name="Google Shape;154;p16"/>
          <p:cNvSpPr/>
          <p:nvPr/>
        </p:nvSpPr>
        <p:spPr>
          <a:xfrm>
            <a:off x="5949777" y="501525"/>
            <a:ext cx="2760600" cy="607800"/>
          </a:xfrm>
          <a:prstGeom prst="roundRect">
            <a:avLst>
              <a:gd name="adj" fmla="val 16667"/>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5" name="Google Shape;155;p16"/>
          <p:cNvSpPr txBox="1">
            <a:spLocks noGrp="1"/>
          </p:cNvSpPr>
          <p:nvPr>
            <p:ph type="body" idx="4294967295"/>
          </p:nvPr>
        </p:nvSpPr>
        <p:spPr>
          <a:xfrm>
            <a:off x="6255508" y="648226"/>
            <a:ext cx="22572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a:solidFill>
                  <a:schemeClr val="lt1"/>
                </a:solidFill>
              </a:rPr>
              <a:t>Goal</a:t>
            </a:r>
            <a:endParaRPr b="1">
              <a:solidFill>
                <a:schemeClr val="lt1"/>
              </a:solidFill>
            </a:endParaRPr>
          </a:p>
        </p:txBody>
      </p:sp>
      <p:sp>
        <p:nvSpPr>
          <p:cNvPr id="156" name="Google Shape;156;p16"/>
          <p:cNvSpPr txBox="1">
            <a:spLocks noGrp="1"/>
          </p:cNvSpPr>
          <p:nvPr>
            <p:ph type="body" idx="4294967295"/>
          </p:nvPr>
        </p:nvSpPr>
        <p:spPr>
          <a:xfrm>
            <a:off x="6041001" y="1267225"/>
            <a:ext cx="2471700" cy="265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Learning about brain connectivity; </a:t>
            </a:r>
            <a:endParaRPr sz="1600"/>
          </a:p>
          <a:p>
            <a:pPr marL="0" lvl="0" indent="0" algn="ctr" rtl="0">
              <a:spcBef>
                <a:spcPts val="800"/>
              </a:spcBef>
              <a:spcAft>
                <a:spcPts val="800"/>
              </a:spcAft>
              <a:buNone/>
            </a:pPr>
            <a:r>
              <a:rPr lang="en" sz="1600"/>
              <a:t>Shedding light on how information from one brain area can be used to predict activity of another region</a:t>
            </a:r>
            <a:endParaRPr sz="1600"/>
          </a:p>
        </p:txBody>
      </p:sp>
      <p:sp>
        <p:nvSpPr>
          <p:cNvPr id="157" name="Google Shape;15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4</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pSp>
        <p:nvGrpSpPr>
          <p:cNvPr id="162" name="Google Shape;162;p17"/>
          <p:cNvGrpSpPr/>
          <p:nvPr/>
        </p:nvGrpSpPr>
        <p:grpSpPr>
          <a:xfrm>
            <a:off x="0" y="4651200"/>
            <a:ext cx="9144000" cy="293700"/>
            <a:chOff x="0" y="4651200"/>
            <a:chExt cx="9144000" cy="293700"/>
          </a:xfrm>
        </p:grpSpPr>
        <p:grpSp>
          <p:nvGrpSpPr>
            <p:cNvPr id="163" name="Google Shape;163;p17"/>
            <p:cNvGrpSpPr/>
            <p:nvPr/>
          </p:nvGrpSpPr>
          <p:grpSpPr>
            <a:xfrm>
              <a:off x="0" y="4651200"/>
              <a:ext cx="9144000" cy="293700"/>
              <a:chOff x="0" y="4651200"/>
              <a:chExt cx="9144000" cy="293700"/>
            </a:xfrm>
          </p:grpSpPr>
          <p:sp>
            <p:nvSpPr>
              <p:cNvPr id="164" name="Google Shape;164;p17"/>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a:ea typeface="Roboto"/>
                    <a:cs typeface="Roboto"/>
                    <a:sym typeface="Roboto"/>
                  </a:rPr>
                  <a:t>Dimensional Data Diggers</a:t>
                </a:r>
                <a:endParaRPr sz="1300">
                  <a:latin typeface="Roboto"/>
                  <a:ea typeface="Roboto"/>
                  <a:cs typeface="Roboto"/>
                  <a:sym typeface="Roboto"/>
                </a:endParaRPr>
              </a:p>
            </p:txBody>
          </p:sp>
        </p:grpSp>
        <p:pic>
          <p:nvPicPr>
            <p:cNvPr id="166" name="Google Shape;166;p17"/>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167" name="Google Shape;167;p17" descr="Background pointer shape in timeline graphic"/>
          <p:cNvSpPr/>
          <p:nvPr/>
        </p:nvSpPr>
        <p:spPr>
          <a:xfrm>
            <a:off x="301446" y="2511975"/>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8" name="Google Shape;168;p17"/>
          <p:cNvSpPr txBox="1">
            <a:spLocks noGrp="1"/>
          </p:cNvSpPr>
          <p:nvPr>
            <p:ph type="body" idx="4294967295"/>
          </p:nvPr>
        </p:nvSpPr>
        <p:spPr>
          <a:xfrm>
            <a:off x="301436" y="2649525"/>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analysis</a:t>
            </a:r>
            <a:endParaRPr sz="1600">
              <a:solidFill>
                <a:schemeClr val="lt1"/>
              </a:solidFill>
            </a:endParaRPr>
          </a:p>
        </p:txBody>
      </p:sp>
      <p:grpSp>
        <p:nvGrpSpPr>
          <p:cNvPr id="169" name="Google Shape;169;p17"/>
          <p:cNvGrpSpPr/>
          <p:nvPr/>
        </p:nvGrpSpPr>
        <p:grpSpPr>
          <a:xfrm>
            <a:off x="929782" y="1923190"/>
            <a:ext cx="198900" cy="593656"/>
            <a:chOff x="777447" y="1610215"/>
            <a:chExt cx="198900" cy="593656"/>
          </a:xfrm>
        </p:grpSpPr>
        <p:cxnSp>
          <p:nvCxnSpPr>
            <p:cNvPr id="170" name="Google Shape;170;p17"/>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71" name="Google Shape;171;p17"/>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17"/>
          <p:cNvSpPr txBox="1">
            <a:spLocks noGrp="1"/>
          </p:cNvSpPr>
          <p:nvPr>
            <p:ph type="body" idx="4294967295"/>
          </p:nvPr>
        </p:nvSpPr>
        <p:spPr>
          <a:xfrm>
            <a:off x="116203" y="884225"/>
            <a:ext cx="2242800" cy="90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What information does the dataset include?</a:t>
            </a:r>
            <a:endParaRPr sz="1600"/>
          </a:p>
        </p:txBody>
      </p:sp>
      <p:sp>
        <p:nvSpPr>
          <p:cNvPr id="173" name="Google Shape;173;p17" descr="Background pointer shape in timeline graphic"/>
          <p:cNvSpPr/>
          <p:nvPr/>
        </p:nvSpPr>
        <p:spPr>
          <a:xfrm>
            <a:off x="1777566" y="2511975"/>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4" name="Google Shape;174;p17"/>
          <p:cNvSpPr txBox="1">
            <a:spLocks noGrp="1"/>
          </p:cNvSpPr>
          <p:nvPr>
            <p:ph type="body" idx="4294967295"/>
          </p:nvPr>
        </p:nvSpPr>
        <p:spPr>
          <a:xfrm>
            <a:off x="2086829" y="2649525"/>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Literature review</a:t>
            </a:r>
            <a:endParaRPr sz="1600">
              <a:solidFill>
                <a:schemeClr val="lt1"/>
              </a:solidFill>
            </a:endParaRPr>
          </a:p>
        </p:txBody>
      </p:sp>
      <p:grpSp>
        <p:nvGrpSpPr>
          <p:cNvPr id="175" name="Google Shape;175;p17"/>
          <p:cNvGrpSpPr/>
          <p:nvPr/>
        </p:nvGrpSpPr>
        <p:grpSpPr>
          <a:xfrm>
            <a:off x="2645145" y="3251933"/>
            <a:ext cx="198900" cy="593656"/>
            <a:chOff x="2223534" y="2938958"/>
            <a:chExt cx="198900" cy="593656"/>
          </a:xfrm>
        </p:grpSpPr>
        <p:cxnSp>
          <p:nvCxnSpPr>
            <p:cNvPr id="176" name="Google Shape;176;p17"/>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77" name="Google Shape;177;p17"/>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7"/>
          <p:cNvSpPr txBox="1">
            <a:spLocks noGrp="1"/>
          </p:cNvSpPr>
          <p:nvPr>
            <p:ph type="body" idx="4294967295"/>
          </p:nvPr>
        </p:nvSpPr>
        <p:spPr>
          <a:xfrm>
            <a:off x="1482175" y="3944925"/>
            <a:ext cx="23838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600"/>
              <a:t>How others approach similar questions/goals?</a:t>
            </a:r>
            <a:endParaRPr sz="1600"/>
          </a:p>
        </p:txBody>
      </p:sp>
      <p:sp>
        <p:nvSpPr>
          <p:cNvPr id="179" name="Google Shape;179;p17" descr="Background pointer shape in timeline graphic"/>
          <p:cNvSpPr/>
          <p:nvPr/>
        </p:nvSpPr>
        <p:spPr>
          <a:xfrm>
            <a:off x="3432486" y="2511975"/>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80" name="Google Shape;180;p17"/>
          <p:cNvSpPr txBox="1">
            <a:spLocks noGrp="1"/>
          </p:cNvSpPr>
          <p:nvPr>
            <p:ph type="body" idx="4294967295"/>
          </p:nvPr>
        </p:nvSpPr>
        <p:spPr>
          <a:xfrm>
            <a:off x="3732030" y="2649525"/>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variables</a:t>
            </a:r>
            <a:endParaRPr sz="1600">
              <a:solidFill>
                <a:schemeClr val="lt1"/>
              </a:solidFill>
            </a:endParaRPr>
          </a:p>
        </p:txBody>
      </p:sp>
      <p:grpSp>
        <p:nvGrpSpPr>
          <p:cNvPr id="181" name="Google Shape;181;p17"/>
          <p:cNvGrpSpPr/>
          <p:nvPr/>
        </p:nvGrpSpPr>
        <p:grpSpPr>
          <a:xfrm>
            <a:off x="4280057" y="1923190"/>
            <a:ext cx="198900" cy="593656"/>
            <a:chOff x="3918084" y="1610215"/>
            <a:chExt cx="198900" cy="593656"/>
          </a:xfrm>
        </p:grpSpPr>
        <p:cxnSp>
          <p:nvCxnSpPr>
            <p:cNvPr id="182" name="Google Shape;182;p17"/>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83" name="Google Shape;183;p17"/>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17"/>
          <p:cNvSpPr txBox="1">
            <a:spLocks noGrp="1"/>
          </p:cNvSpPr>
          <p:nvPr>
            <p:ph type="body" idx="4294967295"/>
          </p:nvPr>
        </p:nvSpPr>
        <p:spPr>
          <a:xfrm>
            <a:off x="3268369" y="918242"/>
            <a:ext cx="2242800" cy="90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Which variables should be modelled and considered?</a:t>
            </a:r>
            <a:endParaRPr sz="1600"/>
          </a:p>
        </p:txBody>
      </p:sp>
      <p:sp>
        <p:nvSpPr>
          <p:cNvPr id="185" name="Google Shape;185;p17" descr="Background pointer shape in timeline graphic"/>
          <p:cNvSpPr/>
          <p:nvPr/>
        </p:nvSpPr>
        <p:spPr>
          <a:xfrm>
            <a:off x="5087406" y="2511975"/>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86" name="Google Shape;186;p17"/>
          <p:cNvSpPr txBox="1">
            <a:spLocks noGrp="1"/>
          </p:cNvSpPr>
          <p:nvPr>
            <p:ph type="body" idx="4294967295"/>
          </p:nvPr>
        </p:nvSpPr>
        <p:spPr>
          <a:xfrm>
            <a:off x="5377212" y="2649525"/>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Preprocess the input</a:t>
            </a:r>
            <a:endParaRPr sz="1600">
              <a:solidFill>
                <a:schemeClr val="lt1"/>
              </a:solidFill>
            </a:endParaRPr>
          </a:p>
        </p:txBody>
      </p:sp>
      <p:grpSp>
        <p:nvGrpSpPr>
          <p:cNvPr id="187" name="Google Shape;187;p17"/>
          <p:cNvGrpSpPr/>
          <p:nvPr/>
        </p:nvGrpSpPr>
        <p:grpSpPr>
          <a:xfrm>
            <a:off x="5933582" y="3251933"/>
            <a:ext cx="198900" cy="593656"/>
            <a:chOff x="5958946" y="2938958"/>
            <a:chExt cx="198900" cy="593656"/>
          </a:xfrm>
        </p:grpSpPr>
        <p:cxnSp>
          <p:nvCxnSpPr>
            <p:cNvPr id="188" name="Google Shape;188;p17"/>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89" name="Google Shape;189;p17"/>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7"/>
          <p:cNvSpPr txBox="1">
            <a:spLocks noGrp="1"/>
          </p:cNvSpPr>
          <p:nvPr>
            <p:ph type="body" idx="4294967295"/>
          </p:nvPr>
        </p:nvSpPr>
        <p:spPr>
          <a:xfrm>
            <a:off x="4913540" y="3977600"/>
            <a:ext cx="2242800" cy="90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Make the input ready for modelling</a:t>
            </a:r>
            <a:endParaRPr sz="1600"/>
          </a:p>
        </p:txBody>
      </p:sp>
      <p:sp>
        <p:nvSpPr>
          <p:cNvPr id="191" name="Google Shape;191;p17" descr="Background pointer shape in timeline graphic"/>
          <p:cNvSpPr/>
          <p:nvPr/>
        </p:nvSpPr>
        <p:spPr>
          <a:xfrm>
            <a:off x="6742326" y="2511975"/>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2" name="Google Shape;192;p17"/>
          <p:cNvSpPr txBox="1">
            <a:spLocks noGrp="1"/>
          </p:cNvSpPr>
          <p:nvPr>
            <p:ph type="body" idx="4294967295"/>
          </p:nvPr>
        </p:nvSpPr>
        <p:spPr>
          <a:xfrm>
            <a:off x="7072024" y="2649525"/>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Planning the model</a:t>
            </a:r>
            <a:endParaRPr sz="1600">
              <a:solidFill>
                <a:schemeClr val="lt1"/>
              </a:solidFill>
            </a:endParaRPr>
          </a:p>
        </p:txBody>
      </p:sp>
      <p:grpSp>
        <p:nvGrpSpPr>
          <p:cNvPr id="193" name="Google Shape;193;p17"/>
          <p:cNvGrpSpPr/>
          <p:nvPr/>
        </p:nvGrpSpPr>
        <p:grpSpPr>
          <a:xfrm>
            <a:off x="7630320" y="1923190"/>
            <a:ext cx="198900" cy="593656"/>
            <a:chOff x="3918084" y="1610215"/>
            <a:chExt cx="198900" cy="593656"/>
          </a:xfrm>
        </p:grpSpPr>
        <p:cxnSp>
          <p:nvCxnSpPr>
            <p:cNvPr id="194" name="Google Shape;194;p17"/>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95" name="Google Shape;195;p17"/>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7"/>
          <p:cNvSpPr txBox="1">
            <a:spLocks noGrp="1"/>
          </p:cNvSpPr>
          <p:nvPr>
            <p:ph type="body" idx="4294967295"/>
          </p:nvPr>
        </p:nvSpPr>
        <p:spPr>
          <a:xfrm>
            <a:off x="6646475" y="1033476"/>
            <a:ext cx="2242800" cy="6078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600"/>
              <a:t>ML network selection </a:t>
            </a:r>
            <a:endParaRPr sz="1600"/>
          </a:p>
        </p:txBody>
      </p:sp>
      <p:sp>
        <p:nvSpPr>
          <p:cNvPr id="197" name="Google Shape;197;p17"/>
          <p:cNvSpPr txBox="1">
            <a:spLocks noGrp="1"/>
          </p:cNvSpPr>
          <p:nvPr>
            <p:ph type="title" idx="4294967295"/>
          </p:nvPr>
        </p:nvSpPr>
        <p:spPr>
          <a:xfrm>
            <a:off x="311700" y="3104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b="1"/>
              <a:t>Project steps</a:t>
            </a:r>
            <a:endParaRPr sz="2500" b="1"/>
          </a:p>
        </p:txBody>
      </p:sp>
      <p:sp>
        <p:nvSpPr>
          <p:cNvPr id="198" name="Google Shape;198;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99" name="Google Shape;199;p17"/>
          <p:cNvGrpSpPr/>
          <p:nvPr/>
        </p:nvGrpSpPr>
        <p:grpSpPr>
          <a:xfrm>
            <a:off x="0" y="4651200"/>
            <a:ext cx="9144000" cy="293700"/>
            <a:chOff x="0" y="4651200"/>
            <a:chExt cx="9144000" cy="293700"/>
          </a:xfrm>
        </p:grpSpPr>
        <p:grpSp>
          <p:nvGrpSpPr>
            <p:cNvPr id="200" name="Google Shape;200;p17"/>
            <p:cNvGrpSpPr/>
            <p:nvPr/>
          </p:nvGrpSpPr>
          <p:grpSpPr>
            <a:xfrm>
              <a:off x="0" y="4651200"/>
              <a:ext cx="9144000" cy="293700"/>
              <a:chOff x="0" y="4651200"/>
              <a:chExt cx="9144000" cy="293700"/>
            </a:xfrm>
          </p:grpSpPr>
          <p:sp>
            <p:nvSpPr>
              <p:cNvPr id="201" name="Google Shape;201;p17"/>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Dimensional Data Diggers</a:t>
                </a:r>
                <a:endParaRPr sz="1300">
                  <a:solidFill>
                    <a:schemeClr val="lt1"/>
                  </a:solidFill>
                  <a:latin typeface="Roboto"/>
                  <a:ea typeface="Roboto"/>
                  <a:cs typeface="Roboto"/>
                  <a:sym typeface="Roboto"/>
                </a:endParaRPr>
              </a:p>
            </p:txBody>
          </p:sp>
        </p:grpSp>
        <p:pic>
          <p:nvPicPr>
            <p:cNvPr id="203" name="Google Shape;203;p17"/>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204" name="Google Shape;204;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5</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grpSp>
        <p:nvGrpSpPr>
          <p:cNvPr id="209" name="Google Shape;209;p18"/>
          <p:cNvGrpSpPr/>
          <p:nvPr/>
        </p:nvGrpSpPr>
        <p:grpSpPr>
          <a:xfrm>
            <a:off x="0" y="4651200"/>
            <a:ext cx="9144000" cy="293700"/>
            <a:chOff x="0" y="4651200"/>
            <a:chExt cx="9144000" cy="293700"/>
          </a:xfrm>
        </p:grpSpPr>
        <p:grpSp>
          <p:nvGrpSpPr>
            <p:cNvPr id="210" name="Google Shape;210;p18"/>
            <p:cNvGrpSpPr/>
            <p:nvPr/>
          </p:nvGrpSpPr>
          <p:grpSpPr>
            <a:xfrm>
              <a:off x="0" y="4651200"/>
              <a:ext cx="9144000" cy="293700"/>
              <a:chOff x="0" y="4651200"/>
              <a:chExt cx="9144000" cy="293700"/>
            </a:xfrm>
          </p:grpSpPr>
          <p:sp>
            <p:nvSpPr>
              <p:cNvPr id="211" name="Google Shape;211;p18"/>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a:ea typeface="Roboto"/>
                    <a:cs typeface="Roboto"/>
                    <a:sym typeface="Roboto"/>
                  </a:rPr>
                  <a:t>Dimensional Data Diggers</a:t>
                </a:r>
                <a:endParaRPr sz="1300">
                  <a:latin typeface="Roboto"/>
                  <a:ea typeface="Roboto"/>
                  <a:cs typeface="Roboto"/>
                  <a:sym typeface="Roboto"/>
                </a:endParaRPr>
              </a:p>
            </p:txBody>
          </p:sp>
        </p:grpSp>
        <p:pic>
          <p:nvPicPr>
            <p:cNvPr id="213" name="Google Shape;213;p18"/>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214" name="Google Shape;214;p18"/>
          <p:cNvSpPr txBox="1"/>
          <p:nvPr/>
        </p:nvSpPr>
        <p:spPr>
          <a:xfrm>
            <a:off x="565475" y="0"/>
            <a:ext cx="7991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Roboto"/>
                <a:ea typeface="Roboto"/>
                <a:cs typeface="Roboto"/>
                <a:sym typeface="Roboto"/>
              </a:rPr>
              <a:t>Raster plot for all neurons in session 31</a:t>
            </a:r>
            <a:endParaRPr sz="2000" b="1">
              <a:solidFill>
                <a:schemeClr val="dk1"/>
              </a:solidFill>
              <a:latin typeface="Roboto"/>
              <a:ea typeface="Roboto"/>
              <a:cs typeface="Roboto"/>
              <a:sym typeface="Roboto"/>
            </a:endParaRPr>
          </a:p>
        </p:txBody>
      </p:sp>
      <p:sp>
        <p:nvSpPr>
          <p:cNvPr id="215" name="Google Shape;215;p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16" name="Google Shape;216;p18"/>
          <p:cNvGrpSpPr/>
          <p:nvPr/>
        </p:nvGrpSpPr>
        <p:grpSpPr>
          <a:xfrm>
            <a:off x="0" y="4651200"/>
            <a:ext cx="9144000" cy="293700"/>
            <a:chOff x="0" y="4651200"/>
            <a:chExt cx="9144000" cy="293700"/>
          </a:xfrm>
        </p:grpSpPr>
        <p:grpSp>
          <p:nvGrpSpPr>
            <p:cNvPr id="217" name="Google Shape;217;p18"/>
            <p:cNvGrpSpPr/>
            <p:nvPr/>
          </p:nvGrpSpPr>
          <p:grpSpPr>
            <a:xfrm>
              <a:off x="0" y="4651200"/>
              <a:ext cx="9144000" cy="293700"/>
              <a:chOff x="0" y="4651200"/>
              <a:chExt cx="9144000" cy="293700"/>
            </a:xfrm>
          </p:grpSpPr>
          <p:sp>
            <p:nvSpPr>
              <p:cNvPr id="218" name="Google Shape;218;p18"/>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Dimensional Data Diggers</a:t>
                </a:r>
                <a:endParaRPr sz="1300">
                  <a:solidFill>
                    <a:schemeClr val="lt1"/>
                  </a:solidFill>
                  <a:latin typeface="Roboto"/>
                  <a:ea typeface="Roboto"/>
                  <a:cs typeface="Roboto"/>
                  <a:sym typeface="Roboto"/>
                </a:endParaRPr>
              </a:p>
            </p:txBody>
          </p:sp>
        </p:grpSp>
        <p:pic>
          <p:nvPicPr>
            <p:cNvPr id="220" name="Google Shape;220;p18"/>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221" name="Google Shape;221;p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a:solidFill>
                <a:schemeClr val="lt1"/>
              </a:solidFill>
            </a:endParaRPr>
          </a:p>
        </p:txBody>
      </p:sp>
      <p:pic>
        <p:nvPicPr>
          <p:cNvPr id="222" name="Google Shape;222;p18"/>
          <p:cNvPicPr preferRelativeResize="0"/>
          <p:nvPr/>
        </p:nvPicPr>
        <p:blipFill>
          <a:blip r:embed="rId4">
            <a:alphaModFix/>
          </a:blip>
          <a:stretch>
            <a:fillRect/>
          </a:stretch>
        </p:blipFill>
        <p:spPr>
          <a:xfrm>
            <a:off x="657975" y="492600"/>
            <a:ext cx="7806710" cy="3853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grpSp>
        <p:nvGrpSpPr>
          <p:cNvPr id="227" name="Google Shape;227;p19"/>
          <p:cNvGrpSpPr/>
          <p:nvPr/>
        </p:nvGrpSpPr>
        <p:grpSpPr>
          <a:xfrm>
            <a:off x="0" y="4651200"/>
            <a:ext cx="9144000" cy="293700"/>
            <a:chOff x="0" y="4651200"/>
            <a:chExt cx="9144000" cy="293700"/>
          </a:xfrm>
        </p:grpSpPr>
        <p:grpSp>
          <p:nvGrpSpPr>
            <p:cNvPr id="228" name="Google Shape;228;p19"/>
            <p:cNvGrpSpPr/>
            <p:nvPr/>
          </p:nvGrpSpPr>
          <p:grpSpPr>
            <a:xfrm>
              <a:off x="0" y="4651200"/>
              <a:ext cx="9144000" cy="293700"/>
              <a:chOff x="0" y="4651200"/>
              <a:chExt cx="9144000" cy="293700"/>
            </a:xfrm>
          </p:grpSpPr>
          <p:sp>
            <p:nvSpPr>
              <p:cNvPr id="229" name="Google Shape;229;p19"/>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a:ea typeface="Roboto"/>
                    <a:cs typeface="Roboto"/>
                    <a:sym typeface="Roboto"/>
                  </a:rPr>
                  <a:t>Dimensional Data Diggers</a:t>
                </a:r>
                <a:endParaRPr sz="1300">
                  <a:latin typeface="Roboto"/>
                  <a:ea typeface="Roboto"/>
                  <a:cs typeface="Roboto"/>
                  <a:sym typeface="Roboto"/>
                </a:endParaRPr>
              </a:p>
            </p:txBody>
          </p:sp>
        </p:grpSp>
        <p:pic>
          <p:nvPicPr>
            <p:cNvPr id="231" name="Google Shape;231;p19"/>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232" name="Google Shape;232;p19" descr="Background pointer shape in timeline graphic"/>
          <p:cNvSpPr/>
          <p:nvPr/>
        </p:nvSpPr>
        <p:spPr>
          <a:xfrm>
            <a:off x="370709" y="2522425"/>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33" name="Google Shape;233;p19"/>
          <p:cNvSpPr txBox="1">
            <a:spLocks noGrp="1"/>
          </p:cNvSpPr>
          <p:nvPr>
            <p:ph type="body" idx="4294967295"/>
          </p:nvPr>
        </p:nvSpPr>
        <p:spPr>
          <a:xfrm>
            <a:off x="457723" y="2659975"/>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a:t>
            </a:r>
            <a:endParaRPr sz="1600">
              <a:solidFill>
                <a:schemeClr val="lt1"/>
              </a:solidFill>
            </a:endParaRPr>
          </a:p>
        </p:txBody>
      </p:sp>
      <p:grpSp>
        <p:nvGrpSpPr>
          <p:cNvPr id="234" name="Google Shape;234;p19"/>
          <p:cNvGrpSpPr/>
          <p:nvPr/>
        </p:nvGrpSpPr>
        <p:grpSpPr>
          <a:xfrm>
            <a:off x="999045" y="1933640"/>
            <a:ext cx="198900" cy="593656"/>
            <a:chOff x="777447" y="1610215"/>
            <a:chExt cx="198900" cy="593656"/>
          </a:xfrm>
        </p:grpSpPr>
        <p:cxnSp>
          <p:nvCxnSpPr>
            <p:cNvPr id="235" name="Google Shape;235;p19"/>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36" name="Google Shape;236;p19"/>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19"/>
          <p:cNvSpPr txBox="1">
            <a:spLocks noGrp="1"/>
          </p:cNvSpPr>
          <p:nvPr>
            <p:ph type="body" idx="4294967295"/>
          </p:nvPr>
        </p:nvSpPr>
        <p:spPr>
          <a:xfrm>
            <a:off x="33050" y="1275667"/>
            <a:ext cx="22428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600"/>
              <a:t>Model Selection</a:t>
            </a:r>
            <a:endParaRPr sz="1600"/>
          </a:p>
        </p:txBody>
      </p:sp>
      <p:sp>
        <p:nvSpPr>
          <p:cNvPr id="238" name="Google Shape;238;p19" descr="Background pointer shape in timeline graphic"/>
          <p:cNvSpPr/>
          <p:nvPr/>
        </p:nvSpPr>
        <p:spPr>
          <a:xfrm>
            <a:off x="1846829" y="2522425"/>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39" name="Google Shape;239;p19"/>
          <p:cNvSpPr txBox="1">
            <a:spLocks noGrp="1"/>
          </p:cNvSpPr>
          <p:nvPr>
            <p:ph type="body" idx="4294967295"/>
          </p:nvPr>
        </p:nvSpPr>
        <p:spPr>
          <a:xfrm>
            <a:off x="2156092" y="2659975"/>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Loss function</a:t>
            </a:r>
            <a:endParaRPr sz="1600">
              <a:solidFill>
                <a:schemeClr val="lt1"/>
              </a:solidFill>
            </a:endParaRPr>
          </a:p>
        </p:txBody>
      </p:sp>
      <p:grpSp>
        <p:nvGrpSpPr>
          <p:cNvPr id="240" name="Google Shape;240;p19"/>
          <p:cNvGrpSpPr/>
          <p:nvPr/>
        </p:nvGrpSpPr>
        <p:grpSpPr>
          <a:xfrm>
            <a:off x="2714407" y="3262383"/>
            <a:ext cx="198900" cy="593656"/>
            <a:chOff x="2223534" y="2938958"/>
            <a:chExt cx="198900" cy="593656"/>
          </a:xfrm>
        </p:grpSpPr>
        <p:cxnSp>
          <p:nvCxnSpPr>
            <p:cNvPr id="241" name="Google Shape;241;p19"/>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42" name="Google Shape;242;p19"/>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19"/>
          <p:cNvSpPr txBox="1">
            <a:spLocks noGrp="1"/>
          </p:cNvSpPr>
          <p:nvPr>
            <p:ph type="body" idx="4294967295"/>
          </p:nvPr>
        </p:nvSpPr>
        <p:spPr>
          <a:xfrm>
            <a:off x="1692462" y="4092175"/>
            <a:ext cx="22428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Loss function choice (Poisson loss function) </a:t>
            </a:r>
            <a:endParaRPr sz="1600"/>
          </a:p>
          <a:p>
            <a:pPr marL="0" lvl="0" indent="0" algn="ctr" rtl="0">
              <a:spcBef>
                <a:spcPts val="1600"/>
              </a:spcBef>
              <a:spcAft>
                <a:spcPts val="1600"/>
              </a:spcAft>
              <a:buNone/>
            </a:pPr>
            <a:endParaRPr sz="1600"/>
          </a:p>
        </p:txBody>
      </p:sp>
      <p:sp>
        <p:nvSpPr>
          <p:cNvPr id="244" name="Google Shape;244;p19" descr="Background pointer shape in timeline graphic"/>
          <p:cNvSpPr/>
          <p:nvPr/>
        </p:nvSpPr>
        <p:spPr>
          <a:xfrm>
            <a:off x="3501748" y="2522425"/>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5" name="Google Shape;245;p19"/>
          <p:cNvSpPr txBox="1">
            <a:spLocks noGrp="1"/>
          </p:cNvSpPr>
          <p:nvPr>
            <p:ph type="body" idx="4294967295"/>
          </p:nvPr>
        </p:nvSpPr>
        <p:spPr>
          <a:xfrm>
            <a:off x="3797530" y="2659975"/>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NN model</a:t>
            </a:r>
            <a:endParaRPr sz="1600">
              <a:solidFill>
                <a:schemeClr val="lt1"/>
              </a:solidFill>
            </a:endParaRPr>
          </a:p>
        </p:txBody>
      </p:sp>
      <p:grpSp>
        <p:nvGrpSpPr>
          <p:cNvPr id="246" name="Google Shape;246;p19"/>
          <p:cNvGrpSpPr/>
          <p:nvPr/>
        </p:nvGrpSpPr>
        <p:grpSpPr>
          <a:xfrm>
            <a:off x="4349320" y="1933640"/>
            <a:ext cx="198900" cy="593656"/>
            <a:chOff x="3918084" y="1610215"/>
            <a:chExt cx="198900" cy="593656"/>
          </a:xfrm>
        </p:grpSpPr>
        <p:cxnSp>
          <p:nvCxnSpPr>
            <p:cNvPr id="247" name="Google Shape;247;p19"/>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48" name="Google Shape;248;p19"/>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19"/>
          <p:cNvSpPr txBox="1">
            <a:spLocks noGrp="1"/>
          </p:cNvSpPr>
          <p:nvPr>
            <p:ph type="body" idx="4294967295"/>
          </p:nvPr>
        </p:nvSpPr>
        <p:spPr>
          <a:xfrm>
            <a:off x="3374394" y="894667"/>
            <a:ext cx="2242800" cy="90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RNN and LSTM training</a:t>
            </a:r>
            <a:endParaRPr sz="1600"/>
          </a:p>
        </p:txBody>
      </p:sp>
      <p:sp>
        <p:nvSpPr>
          <p:cNvPr id="250" name="Google Shape;250;p19" descr="Background pointer shape in timeline graphic"/>
          <p:cNvSpPr/>
          <p:nvPr/>
        </p:nvSpPr>
        <p:spPr>
          <a:xfrm>
            <a:off x="5156676" y="2522425"/>
            <a:ext cx="22797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1" name="Google Shape;251;p19"/>
          <p:cNvSpPr txBox="1">
            <a:spLocks noGrp="1"/>
          </p:cNvSpPr>
          <p:nvPr>
            <p:ph type="body" idx="4294967295"/>
          </p:nvPr>
        </p:nvSpPr>
        <p:spPr>
          <a:xfrm>
            <a:off x="5446475" y="2659975"/>
            <a:ext cx="15171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Regularization</a:t>
            </a:r>
            <a:endParaRPr sz="1600">
              <a:solidFill>
                <a:schemeClr val="lt1"/>
              </a:solidFill>
            </a:endParaRPr>
          </a:p>
        </p:txBody>
      </p:sp>
      <p:sp>
        <p:nvSpPr>
          <p:cNvPr id="252" name="Google Shape;252;p19"/>
          <p:cNvSpPr txBox="1">
            <a:spLocks noGrp="1"/>
          </p:cNvSpPr>
          <p:nvPr>
            <p:ph type="body" idx="4294967295"/>
          </p:nvPr>
        </p:nvSpPr>
        <p:spPr>
          <a:xfrm>
            <a:off x="5004275" y="4004950"/>
            <a:ext cx="24867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600"/>
              <a:t>Regularization methods testing</a:t>
            </a:r>
            <a:endParaRPr sz="1600"/>
          </a:p>
        </p:txBody>
      </p:sp>
      <p:sp>
        <p:nvSpPr>
          <p:cNvPr id="253" name="Google Shape;253;p19" descr="Background pointer shape in timeline graphic"/>
          <p:cNvSpPr/>
          <p:nvPr/>
        </p:nvSpPr>
        <p:spPr>
          <a:xfrm>
            <a:off x="6907438" y="2522425"/>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grpSp>
        <p:nvGrpSpPr>
          <p:cNvPr id="254" name="Google Shape;254;p19"/>
          <p:cNvGrpSpPr/>
          <p:nvPr/>
        </p:nvGrpSpPr>
        <p:grpSpPr>
          <a:xfrm>
            <a:off x="6002845" y="3262383"/>
            <a:ext cx="198900" cy="593656"/>
            <a:chOff x="5958946" y="2938958"/>
            <a:chExt cx="198900" cy="593656"/>
          </a:xfrm>
        </p:grpSpPr>
        <p:cxnSp>
          <p:nvCxnSpPr>
            <p:cNvPr id="255" name="Google Shape;255;p19"/>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56" name="Google Shape;256;p19"/>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19"/>
          <p:cNvSpPr txBox="1">
            <a:spLocks noGrp="1"/>
          </p:cNvSpPr>
          <p:nvPr>
            <p:ph type="body" idx="4294967295"/>
          </p:nvPr>
        </p:nvSpPr>
        <p:spPr>
          <a:xfrm>
            <a:off x="7141287" y="2659975"/>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Tuning</a:t>
            </a:r>
            <a:endParaRPr sz="1600">
              <a:solidFill>
                <a:schemeClr val="lt1"/>
              </a:solidFill>
            </a:endParaRPr>
          </a:p>
        </p:txBody>
      </p:sp>
      <p:sp>
        <p:nvSpPr>
          <p:cNvPr id="258" name="Google Shape;258;p19"/>
          <p:cNvSpPr txBox="1">
            <a:spLocks noGrp="1"/>
          </p:cNvSpPr>
          <p:nvPr>
            <p:ph type="body" idx="4294967295"/>
          </p:nvPr>
        </p:nvSpPr>
        <p:spPr>
          <a:xfrm>
            <a:off x="6715754" y="1090092"/>
            <a:ext cx="2242800" cy="90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Grid Search </a:t>
            </a:r>
            <a:endParaRPr sz="1600"/>
          </a:p>
        </p:txBody>
      </p:sp>
      <p:sp>
        <p:nvSpPr>
          <p:cNvPr id="259" name="Google Shape;259;p19"/>
          <p:cNvSpPr txBox="1">
            <a:spLocks noGrp="1"/>
          </p:cNvSpPr>
          <p:nvPr>
            <p:ph type="title" idx="4294967295"/>
          </p:nvPr>
        </p:nvSpPr>
        <p:spPr>
          <a:xfrm>
            <a:off x="311700" y="1542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b="1"/>
              <a:t>Implementation Steps</a:t>
            </a:r>
            <a:endParaRPr sz="2500" b="1"/>
          </a:p>
        </p:txBody>
      </p:sp>
      <p:grpSp>
        <p:nvGrpSpPr>
          <p:cNvPr id="260" name="Google Shape;260;p19"/>
          <p:cNvGrpSpPr/>
          <p:nvPr/>
        </p:nvGrpSpPr>
        <p:grpSpPr>
          <a:xfrm>
            <a:off x="7699582" y="1933640"/>
            <a:ext cx="198900" cy="593656"/>
            <a:chOff x="3918084" y="1610215"/>
            <a:chExt cx="198900" cy="593656"/>
          </a:xfrm>
        </p:grpSpPr>
        <p:cxnSp>
          <p:nvCxnSpPr>
            <p:cNvPr id="261" name="Google Shape;261;p19"/>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62" name="Google Shape;262;p19"/>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64" name="Google Shape;264;p19"/>
          <p:cNvGrpSpPr/>
          <p:nvPr/>
        </p:nvGrpSpPr>
        <p:grpSpPr>
          <a:xfrm>
            <a:off x="0" y="4651200"/>
            <a:ext cx="9144000" cy="293700"/>
            <a:chOff x="0" y="4651200"/>
            <a:chExt cx="9144000" cy="293700"/>
          </a:xfrm>
        </p:grpSpPr>
        <p:grpSp>
          <p:nvGrpSpPr>
            <p:cNvPr id="265" name="Google Shape;265;p19"/>
            <p:cNvGrpSpPr/>
            <p:nvPr/>
          </p:nvGrpSpPr>
          <p:grpSpPr>
            <a:xfrm>
              <a:off x="0" y="4651200"/>
              <a:ext cx="9144000" cy="293700"/>
              <a:chOff x="0" y="4651200"/>
              <a:chExt cx="9144000" cy="293700"/>
            </a:xfrm>
          </p:grpSpPr>
          <p:sp>
            <p:nvSpPr>
              <p:cNvPr id="266" name="Google Shape;266;p19"/>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Dimensional Data Diggers</a:t>
                </a:r>
                <a:endParaRPr sz="1300">
                  <a:solidFill>
                    <a:schemeClr val="lt1"/>
                  </a:solidFill>
                  <a:latin typeface="Roboto"/>
                  <a:ea typeface="Roboto"/>
                  <a:cs typeface="Roboto"/>
                  <a:sym typeface="Roboto"/>
                </a:endParaRPr>
              </a:p>
            </p:txBody>
          </p:sp>
        </p:grpSp>
        <p:pic>
          <p:nvPicPr>
            <p:cNvPr id="268" name="Google Shape;268;p19"/>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269" name="Google Shape;269;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grpSp>
        <p:nvGrpSpPr>
          <p:cNvPr id="274" name="Google Shape;274;p20"/>
          <p:cNvGrpSpPr/>
          <p:nvPr/>
        </p:nvGrpSpPr>
        <p:grpSpPr>
          <a:xfrm>
            <a:off x="0" y="4651200"/>
            <a:ext cx="9144000" cy="293700"/>
            <a:chOff x="0" y="4651200"/>
            <a:chExt cx="9144000" cy="293700"/>
          </a:xfrm>
        </p:grpSpPr>
        <p:grpSp>
          <p:nvGrpSpPr>
            <p:cNvPr id="275" name="Google Shape;275;p20"/>
            <p:cNvGrpSpPr/>
            <p:nvPr/>
          </p:nvGrpSpPr>
          <p:grpSpPr>
            <a:xfrm>
              <a:off x="0" y="4651200"/>
              <a:ext cx="9144000" cy="293700"/>
              <a:chOff x="0" y="4651200"/>
              <a:chExt cx="9144000" cy="293700"/>
            </a:xfrm>
          </p:grpSpPr>
          <p:sp>
            <p:nvSpPr>
              <p:cNvPr id="276" name="Google Shape;276;p20"/>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a:ea typeface="Roboto"/>
                    <a:cs typeface="Roboto"/>
                    <a:sym typeface="Roboto"/>
                  </a:rPr>
                  <a:t>Dimensional Data Diggers</a:t>
                </a:r>
                <a:endParaRPr sz="1300">
                  <a:latin typeface="Roboto"/>
                  <a:ea typeface="Roboto"/>
                  <a:cs typeface="Roboto"/>
                  <a:sym typeface="Roboto"/>
                </a:endParaRPr>
              </a:p>
            </p:txBody>
          </p:sp>
        </p:grpSp>
        <p:pic>
          <p:nvPicPr>
            <p:cNvPr id="278" name="Google Shape;278;p20"/>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279" name="Google Shape;279;p20"/>
          <p:cNvSpPr txBox="1"/>
          <p:nvPr/>
        </p:nvSpPr>
        <p:spPr>
          <a:xfrm>
            <a:off x="461150" y="169375"/>
            <a:ext cx="8054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Roboto"/>
                <a:ea typeface="Roboto"/>
                <a:cs typeface="Roboto"/>
                <a:sym typeface="Roboto"/>
              </a:rPr>
              <a:t>Model architecture</a:t>
            </a:r>
            <a:endParaRPr sz="2000" b="1">
              <a:solidFill>
                <a:schemeClr val="dk1"/>
              </a:solidFill>
              <a:latin typeface="Roboto"/>
              <a:ea typeface="Roboto"/>
              <a:cs typeface="Roboto"/>
              <a:sym typeface="Roboto"/>
            </a:endParaRPr>
          </a:p>
        </p:txBody>
      </p:sp>
      <p:sp>
        <p:nvSpPr>
          <p:cNvPr id="280" name="Google Shape;280;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81" name="Google Shape;281;p20"/>
          <p:cNvSpPr/>
          <p:nvPr/>
        </p:nvSpPr>
        <p:spPr>
          <a:xfrm>
            <a:off x="548225" y="1347600"/>
            <a:ext cx="721800" cy="2110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2320525" y="1288200"/>
            <a:ext cx="1544100" cy="22293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5180025" y="1260750"/>
            <a:ext cx="1014000" cy="22842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7427450" y="1233450"/>
            <a:ext cx="913500" cy="2338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p:cNvSpPr txBox="1"/>
          <p:nvPr/>
        </p:nvSpPr>
        <p:spPr>
          <a:xfrm>
            <a:off x="548225" y="968250"/>
            <a:ext cx="721800" cy="2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Input</a:t>
            </a:r>
            <a:endParaRPr>
              <a:latin typeface="Roboto"/>
              <a:ea typeface="Roboto"/>
              <a:cs typeface="Roboto"/>
              <a:sym typeface="Roboto"/>
            </a:endParaRPr>
          </a:p>
        </p:txBody>
      </p:sp>
      <p:sp>
        <p:nvSpPr>
          <p:cNvPr id="286" name="Google Shape;286;p20"/>
          <p:cNvSpPr txBox="1"/>
          <p:nvPr/>
        </p:nvSpPr>
        <p:spPr>
          <a:xfrm>
            <a:off x="2156125" y="726275"/>
            <a:ext cx="2137800" cy="2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1-3 fully connected layers of RNN/LSTM</a:t>
            </a:r>
            <a:endParaRPr>
              <a:latin typeface="Roboto"/>
              <a:ea typeface="Roboto"/>
              <a:cs typeface="Roboto"/>
              <a:sym typeface="Roboto"/>
            </a:endParaRPr>
          </a:p>
        </p:txBody>
      </p:sp>
      <p:sp>
        <p:nvSpPr>
          <p:cNvPr id="287" name="Google Shape;287;p20"/>
          <p:cNvSpPr txBox="1"/>
          <p:nvPr/>
        </p:nvSpPr>
        <p:spPr>
          <a:xfrm>
            <a:off x="5180025" y="968400"/>
            <a:ext cx="1196700" cy="23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Linear layer</a:t>
            </a:r>
            <a:endParaRPr>
              <a:latin typeface="Roboto"/>
              <a:ea typeface="Roboto"/>
              <a:cs typeface="Roboto"/>
              <a:sym typeface="Roboto"/>
            </a:endParaRPr>
          </a:p>
        </p:txBody>
      </p:sp>
      <p:sp>
        <p:nvSpPr>
          <p:cNvPr id="288" name="Google Shape;288;p20"/>
          <p:cNvSpPr txBox="1"/>
          <p:nvPr/>
        </p:nvSpPr>
        <p:spPr>
          <a:xfrm>
            <a:off x="7436600" y="940950"/>
            <a:ext cx="895200" cy="19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Output</a:t>
            </a:r>
            <a:endParaRPr>
              <a:latin typeface="Roboto"/>
              <a:ea typeface="Roboto"/>
              <a:cs typeface="Roboto"/>
              <a:sym typeface="Roboto"/>
            </a:endParaRPr>
          </a:p>
        </p:txBody>
      </p:sp>
      <p:sp>
        <p:nvSpPr>
          <p:cNvPr id="289" name="Google Shape;289;p20"/>
          <p:cNvSpPr txBox="1"/>
          <p:nvPr/>
        </p:nvSpPr>
        <p:spPr>
          <a:xfrm>
            <a:off x="168800" y="3458100"/>
            <a:ext cx="16809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latin typeface="Roboto"/>
              <a:ea typeface="Roboto"/>
              <a:cs typeface="Roboto"/>
              <a:sym typeface="Roboto"/>
            </a:endParaRPr>
          </a:p>
        </p:txBody>
      </p:sp>
      <p:sp>
        <p:nvSpPr>
          <p:cNvPr id="290" name="Google Shape;290;p20"/>
          <p:cNvSpPr txBox="1"/>
          <p:nvPr/>
        </p:nvSpPr>
        <p:spPr>
          <a:xfrm>
            <a:off x="2373175" y="3572250"/>
            <a:ext cx="14388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a:ea typeface="Roboto"/>
                <a:cs typeface="Roboto"/>
                <a:sym typeface="Roboto"/>
              </a:rPr>
              <a:t>NN1 x N_latents</a:t>
            </a:r>
            <a:endParaRPr sz="1300">
              <a:latin typeface="Roboto"/>
              <a:ea typeface="Roboto"/>
              <a:cs typeface="Roboto"/>
              <a:sym typeface="Roboto"/>
            </a:endParaRPr>
          </a:p>
        </p:txBody>
      </p:sp>
      <p:sp>
        <p:nvSpPr>
          <p:cNvPr id="291" name="Google Shape;291;p20"/>
          <p:cNvSpPr txBox="1"/>
          <p:nvPr/>
        </p:nvSpPr>
        <p:spPr>
          <a:xfrm>
            <a:off x="4967625" y="3599700"/>
            <a:ext cx="14388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a:ea typeface="Roboto"/>
                <a:cs typeface="Roboto"/>
                <a:sym typeface="Roboto"/>
              </a:rPr>
              <a:t>N_latents x NN2</a:t>
            </a:r>
            <a:endParaRPr sz="1300">
              <a:latin typeface="Roboto"/>
              <a:ea typeface="Roboto"/>
              <a:cs typeface="Roboto"/>
              <a:sym typeface="Roboto"/>
            </a:endParaRPr>
          </a:p>
        </p:txBody>
      </p:sp>
      <p:sp>
        <p:nvSpPr>
          <p:cNvPr id="292" name="Google Shape;292;p20"/>
          <p:cNvSpPr txBox="1"/>
          <p:nvPr/>
        </p:nvSpPr>
        <p:spPr>
          <a:xfrm>
            <a:off x="356425" y="3572250"/>
            <a:ext cx="2320500" cy="2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a:ea typeface="Roboto"/>
                <a:cs typeface="Roboto"/>
                <a:sym typeface="Roboto"/>
              </a:rPr>
              <a:t>Time x NN1</a:t>
            </a:r>
            <a:endParaRPr sz="1300">
              <a:latin typeface="Roboto"/>
              <a:ea typeface="Roboto"/>
              <a:cs typeface="Roboto"/>
              <a:sym typeface="Roboto"/>
            </a:endParaRPr>
          </a:p>
        </p:txBody>
      </p:sp>
      <p:sp>
        <p:nvSpPr>
          <p:cNvPr id="293" name="Google Shape;293;p20"/>
          <p:cNvSpPr txBox="1"/>
          <p:nvPr/>
        </p:nvSpPr>
        <p:spPr>
          <a:xfrm>
            <a:off x="7372575" y="3595050"/>
            <a:ext cx="2320500" cy="2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a:ea typeface="Roboto"/>
                <a:cs typeface="Roboto"/>
                <a:sym typeface="Roboto"/>
              </a:rPr>
              <a:t>Time x NN2</a:t>
            </a:r>
            <a:endParaRPr sz="1300">
              <a:latin typeface="Roboto"/>
              <a:ea typeface="Roboto"/>
              <a:cs typeface="Roboto"/>
              <a:sym typeface="Roboto"/>
            </a:endParaRPr>
          </a:p>
        </p:txBody>
      </p:sp>
      <p:grpSp>
        <p:nvGrpSpPr>
          <p:cNvPr id="294" name="Google Shape;294;p20"/>
          <p:cNvGrpSpPr/>
          <p:nvPr/>
        </p:nvGrpSpPr>
        <p:grpSpPr>
          <a:xfrm>
            <a:off x="0" y="4651200"/>
            <a:ext cx="9144000" cy="293700"/>
            <a:chOff x="0" y="4651200"/>
            <a:chExt cx="9144000" cy="293700"/>
          </a:xfrm>
        </p:grpSpPr>
        <p:grpSp>
          <p:nvGrpSpPr>
            <p:cNvPr id="295" name="Google Shape;295;p20"/>
            <p:cNvGrpSpPr/>
            <p:nvPr/>
          </p:nvGrpSpPr>
          <p:grpSpPr>
            <a:xfrm>
              <a:off x="0" y="4651200"/>
              <a:ext cx="9144000" cy="293700"/>
              <a:chOff x="0" y="4651200"/>
              <a:chExt cx="9144000" cy="293700"/>
            </a:xfrm>
          </p:grpSpPr>
          <p:sp>
            <p:nvSpPr>
              <p:cNvPr id="296" name="Google Shape;296;p20"/>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0"/>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Dimensional Data Diggers</a:t>
                </a:r>
                <a:endParaRPr sz="1300">
                  <a:solidFill>
                    <a:schemeClr val="lt1"/>
                  </a:solidFill>
                  <a:latin typeface="Roboto"/>
                  <a:ea typeface="Roboto"/>
                  <a:cs typeface="Roboto"/>
                  <a:sym typeface="Roboto"/>
                </a:endParaRPr>
              </a:p>
            </p:txBody>
          </p:sp>
        </p:grpSp>
        <p:pic>
          <p:nvPicPr>
            <p:cNvPr id="298" name="Google Shape;298;p20"/>
            <p:cNvPicPr preferRelativeResize="0"/>
            <p:nvPr/>
          </p:nvPicPr>
          <p:blipFill>
            <a:blip r:embed="rId3">
              <a:alphaModFix/>
            </a:blip>
            <a:stretch>
              <a:fillRect/>
            </a:stretch>
          </p:blipFill>
          <p:spPr>
            <a:xfrm>
              <a:off x="4223800" y="4752511"/>
              <a:ext cx="696401" cy="190975"/>
            </a:xfrm>
            <a:prstGeom prst="rect">
              <a:avLst/>
            </a:prstGeom>
            <a:noFill/>
            <a:ln>
              <a:noFill/>
            </a:ln>
          </p:spPr>
        </p:pic>
      </p:grpSp>
      <p:sp>
        <p:nvSpPr>
          <p:cNvPr id="299" name="Google Shape;299;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
        <p:nvSpPr>
          <p:cNvPr id="300" name="Google Shape;300;p20"/>
          <p:cNvSpPr txBox="1"/>
          <p:nvPr/>
        </p:nvSpPr>
        <p:spPr>
          <a:xfrm>
            <a:off x="895300" y="4034475"/>
            <a:ext cx="21378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Time: 250 time point, binned by 10 ms</a:t>
            </a:r>
            <a:endParaRPr>
              <a:latin typeface="Roboto"/>
              <a:ea typeface="Roboto"/>
              <a:cs typeface="Roboto"/>
              <a:sym typeface="Roboto"/>
            </a:endParaRPr>
          </a:p>
        </p:txBody>
      </p:sp>
      <p:sp>
        <p:nvSpPr>
          <p:cNvPr id="301" name="Google Shape;301;p20"/>
          <p:cNvSpPr txBox="1"/>
          <p:nvPr/>
        </p:nvSpPr>
        <p:spPr>
          <a:xfrm>
            <a:off x="5618550" y="4001700"/>
            <a:ext cx="2357100" cy="58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NN1, NN2: number of neurons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grpSp>
        <p:nvGrpSpPr>
          <p:cNvPr id="306" name="Google Shape;306;p21"/>
          <p:cNvGrpSpPr/>
          <p:nvPr/>
        </p:nvGrpSpPr>
        <p:grpSpPr>
          <a:xfrm>
            <a:off x="0" y="4651200"/>
            <a:ext cx="9144000" cy="293700"/>
            <a:chOff x="0" y="4651200"/>
            <a:chExt cx="9144000" cy="293700"/>
          </a:xfrm>
        </p:grpSpPr>
        <p:grpSp>
          <p:nvGrpSpPr>
            <p:cNvPr id="307" name="Google Shape;307;p21"/>
            <p:cNvGrpSpPr/>
            <p:nvPr/>
          </p:nvGrpSpPr>
          <p:grpSpPr>
            <a:xfrm>
              <a:off x="0" y="4651200"/>
              <a:ext cx="9144000" cy="293700"/>
              <a:chOff x="0" y="4651200"/>
              <a:chExt cx="9144000" cy="293700"/>
            </a:xfrm>
          </p:grpSpPr>
          <p:sp>
            <p:nvSpPr>
              <p:cNvPr id="308" name="Google Shape;308;p21"/>
              <p:cNvSpPr/>
              <p:nvPr/>
            </p:nvSpPr>
            <p:spPr>
              <a:xfrm>
                <a:off x="0" y="4751100"/>
                <a:ext cx="9144000" cy="193800"/>
              </a:xfrm>
              <a:prstGeom prst="rect">
                <a:avLst/>
              </a:prstGeom>
              <a:solidFill>
                <a:srgbClr val="789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txBox="1"/>
              <p:nvPr/>
            </p:nvSpPr>
            <p:spPr>
              <a:xfrm>
                <a:off x="127900" y="4651200"/>
                <a:ext cx="2334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Dimensional Data Diggers</a:t>
                </a:r>
                <a:endParaRPr sz="1300">
                  <a:solidFill>
                    <a:schemeClr val="lt1"/>
                  </a:solidFill>
                  <a:latin typeface="Roboto"/>
                  <a:ea typeface="Roboto"/>
                  <a:cs typeface="Roboto"/>
                  <a:sym typeface="Roboto"/>
                </a:endParaRPr>
              </a:p>
            </p:txBody>
          </p:sp>
        </p:grpSp>
        <p:pic>
          <p:nvPicPr>
            <p:cNvPr id="310" name="Google Shape;310;p21"/>
            <p:cNvPicPr preferRelativeResize="0"/>
            <p:nvPr/>
          </p:nvPicPr>
          <p:blipFill>
            <a:blip r:embed="rId3">
              <a:alphaModFix/>
            </a:blip>
            <a:stretch>
              <a:fillRect/>
            </a:stretch>
          </p:blipFill>
          <p:spPr>
            <a:xfrm>
              <a:off x="4223800" y="4752511"/>
              <a:ext cx="696401" cy="190975"/>
            </a:xfrm>
            <a:prstGeom prst="rect">
              <a:avLst/>
            </a:prstGeom>
            <a:noFill/>
            <a:ln>
              <a:noFill/>
            </a:ln>
          </p:spPr>
        </p:pic>
      </p:grpSp>
      <p:pic>
        <p:nvPicPr>
          <p:cNvPr id="311" name="Google Shape;311;p21"/>
          <p:cNvPicPr preferRelativeResize="0"/>
          <p:nvPr/>
        </p:nvPicPr>
        <p:blipFill>
          <a:blip r:embed="rId4">
            <a:alphaModFix/>
          </a:blip>
          <a:stretch>
            <a:fillRect/>
          </a:stretch>
        </p:blipFill>
        <p:spPr>
          <a:xfrm>
            <a:off x="4572000" y="1911739"/>
            <a:ext cx="4481400" cy="2642887"/>
          </a:xfrm>
          <a:prstGeom prst="rect">
            <a:avLst/>
          </a:prstGeom>
          <a:noFill/>
          <a:ln>
            <a:noFill/>
          </a:ln>
        </p:spPr>
      </p:pic>
      <p:sp>
        <p:nvSpPr>
          <p:cNvPr id="312" name="Google Shape;312;p21"/>
          <p:cNvSpPr txBox="1"/>
          <p:nvPr/>
        </p:nvSpPr>
        <p:spPr>
          <a:xfrm>
            <a:off x="565475" y="199100"/>
            <a:ext cx="7887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Roboto"/>
                <a:ea typeface="Roboto"/>
                <a:cs typeface="Roboto"/>
                <a:sym typeface="Roboto"/>
              </a:rPr>
              <a:t>Predicting motor cortex based on other areas</a:t>
            </a:r>
            <a:endParaRPr sz="2000" b="1">
              <a:solidFill>
                <a:schemeClr val="dk1"/>
              </a:solidFill>
            </a:endParaRPr>
          </a:p>
        </p:txBody>
      </p:sp>
      <p:sp>
        <p:nvSpPr>
          <p:cNvPr id="313" name="Google Shape;313;p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sp>
        <p:nvSpPr>
          <p:cNvPr id="314" name="Google Shape;314;p21"/>
          <p:cNvSpPr txBox="1"/>
          <p:nvPr/>
        </p:nvSpPr>
        <p:spPr>
          <a:xfrm>
            <a:off x="3672625" y="576525"/>
            <a:ext cx="2658600" cy="59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15" name="Google Shape;315;p21"/>
          <p:cNvSpPr txBox="1"/>
          <p:nvPr/>
        </p:nvSpPr>
        <p:spPr>
          <a:xfrm>
            <a:off x="452900" y="798750"/>
            <a:ext cx="2918700" cy="59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Input: 453 other area neurons</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Output: 69 motor cortex neurons</a:t>
            </a:r>
            <a:endParaRPr sz="1200">
              <a:latin typeface="Roboto"/>
              <a:ea typeface="Roboto"/>
              <a:cs typeface="Roboto"/>
              <a:sym typeface="Roboto"/>
            </a:endParaRPr>
          </a:p>
        </p:txBody>
      </p:sp>
      <p:sp>
        <p:nvSpPr>
          <p:cNvPr id="316" name="Google Shape;316;p21"/>
          <p:cNvSpPr txBox="1"/>
          <p:nvPr/>
        </p:nvSpPr>
        <p:spPr>
          <a:xfrm>
            <a:off x="3517950" y="820025"/>
            <a:ext cx="4934700" cy="4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a:ea typeface="Roboto"/>
                <a:cs typeface="Roboto"/>
                <a:sym typeface="Roboto"/>
              </a:rPr>
              <a:t>15 neurons in fully connected layer, tested on 20% of data </a:t>
            </a:r>
            <a:endParaRPr sz="1300">
              <a:latin typeface="Roboto"/>
              <a:ea typeface="Roboto"/>
              <a:cs typeface="Roboto"/>
              <a:sym typeface="Roboto"/>
            </a:endParaRPr>
          </a:p>
          <a:p>
            <a:pPr marL="0" lvl="0" indent="0" algn="l" rtl="0">
              <a:spcBef>
                <a:spcPts val="0"/>
              </a:spcBef>
              <a:spcAft>
                <a:spcPts val="0"/>
              </a:spcAft>
              <a:buNone/>
            </a:pPr>
            <a:r>
              <a:rPr lang="en" sz="1300">
                <a:latin typeface="Roboto"/>
                <a:ea typeface="Roboto"/>
                <a:cs typeface="Roboto"/>
                <a:sym typeface="Roboto"/>
              </a:rPr>
              <a:t>Learning rate 0.001; weight decay 0.0001</a:t>
            </a:r>
            <a:endParaRPr sz="1300">
              <a:solidFill>
                <a:srgbClr val="B5CEA8"/>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latin typeface="Roboto"/>
              <a:ea typeface="Roboto"/>
              <a:cs typeface="Roboto"/>
              <a:sym typeface="Roboto"/>
            </a:endParaRPr>
          </a:p>
        </p:txBody>
      </p:sp>
      <p:sp>
        <p:nvSpPr>
          <p:cNvPr id="317" name="Google Shape;317;p21"/>
          <p:cNvSpPr txBox="1"/>
          <p:nvPr/>
        </p:nvSpPr>
        <p:spPr>
          <a:xfrm>
            <a:off x="515950" y="777825"/>
            <a:ext cx="2520900" cy="2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pic>
        <p:nvPicPr>
          <p:cNvPr id="318" name="Google Shape;318;p21"/>
          <p:cNvPicPr preferRelativeResize="0"/>
          <p:nvPr/>
        </p:nvPicPr>
        <p:blipFill>
          <a:blip r:embed="rId5">
            <a:alphaModFix/>
          </a:blip>
          <a:stretch>
            <a:fillRect/>
          </a:stretch>
        </p:blipFill>
        <p:spPr>
          <a:xfrm>
            <a:off x="90600" y="1924804"/>
            <a:ext cx="4437125" cy="2616770"/>
          </a:xfrm>
          <a:prstGeom prst="rect">
            <a:avLst/>
          </a:prstGeom>
          <a:noFill/>
          <a:ln>
            <a:noFill/>
          </a:ln>
        </p:spPr>
      </p:pic>
      <p:sp>
        <p:nvSpPr>
          <p:cNvPr id="319" name="Google Shape;319;p21"/>
          <p:cNvSpPr txBox="1"/>
          <p:nvPr/>
        </p:nvSpPr>
        <p:spPr>
          <a:xfrm>
            <a:off x="757413" y="1503113"/>
            <a:ext cx="31035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Poisson loss function value 0.0873</a:t>
            </a:r>
            <a:endParaRPr>
              <a:latin typeface="Roboto"/>
              <a:ea typeface="Roboto"/>
              <a:cs typeface="Roboto"/>
              <a:sym typeface="Roboto"/>
            </a:endParaRPr>
          </a:p>
        </p:txBody>
      </p:sp>
      <p:sp>
        <p:nvSpPr>
          <p:cNvPr id="320" name="Google Shape;320;p21"/>
          <p:cNvSpPr txBox="1"/>
          <p:nvPr/>
        </p:nvSpPr>
        <p:spPr>
          <a:xfrm>
            <a:off x="5298600" y="1447538"/>
            <a:ext cx="30282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Poisson loss function value 0.0914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587</Words>
  <Application>Microsoft Office PowerPoint</Application>
  <PresentationFormat>On-screen Show (16:9)</PresentationFormat>
  <Paragraphs>133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vt:lpstr>
      <vt:lpstr>Times New Roman</vt:lpstr>
      <vt:lpstr>Courier New</vt:lpstr>
      <vt:lpstr>Arial</vt:lpstr>
      <vt:lpstr>Geometric</vt:lpstr>
      <vt:lpstr>Inside of a Mouse’s Brain</vt:lpstr>
      <vt:lpstr>The experiment set-up</vt:lpstr>
      <vt:lpstr>Recorded brain regions</vt:lpstr>
      <vt:lpstr>PowerPoint Presentation</vt:lpstr>
      <vt:lpstr>Project steps</vt:lpstr>
      <vt:lpstr>PowerPoint Presentation</vt:lpstr>
      <vt:lpstr>Implementation Steps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of a Mouse’s Brain</dc:title>
  <cp:lastModifiedBy>Sepehr Kalanaki</cp:lastModifiedBy>
  <cp:revision>3</cp:revision>
  <dcterms:modified xsi:type="dcterms:W3CDTF">2023-09-11T20:50:19Z</dcterms:modified>
</cp:coreProperties>
</file>