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67CC0D-B51E-4E4F-B364-E81C4AB88529}" v="617" dt="2021-06-29T23:29:15.739"/>
    <p1510:client id="{A0C01736-4D54-4885-A6D9-DF80763DD00D}" v="292" dt="2021-06-29T23:38:05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BD0F-FB5C-4B19-A0EA-48BDB1370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4313"/>
            <a:ext cx="9144000" cy="3125650"/>
          </a:xfrm>
        </p:spPr>
        <p:txBody>
          <a:bodyPr>
            <a:normAutofit/>
          </a:bodyPr>
          <a:lstStyle/>
          <a:p>
            <a:r>
              <a:rPr lang="en-CA" b="1" baseline="30000"/>
              <a:t>MSE 312: MECHATRONICS DESIGN II</a:t>
            </a:r>
            <a:br>
              <a:rPr lang="en-CA" b="1" baseline="30000"/>
            </a:br>
            <a:r>
              <a:rPr lang="en-CA" b="1" baseline="30000"/>
              <a:t>Electronics/Control Lab 1 Introduction to </a:t>
            </a:r>
            <a:r>
              <a:rPr lang="en-CA" b="1" baseline="30000" err="1"/>
              <a:t>Simscape</a:t>
            </a:r>
            <a:r>
              <a:rPr lang="en-CA" b="1" baseline="30000"/>
              <a:t> Electrical</a:t>
            </a:r>
            <a:endParaRPr lang="en-CA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ADC969-F803-A24F-AC31-C8EB164DD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329907"/>
              </p:ext>
            </p:extLst>
          </p:nvPr>
        </p:nvGraphicFramePr>
        <p:xfrm>
          <a:off x="2888139" y="3429000"/>
          <a:ext cx="6415722" cy="24691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2059">
                  <a:extLst>
                    <a:ext uri="{9D8B030D-6E8A-4147-A177-3AD203B41FA5}">
                      <a16:colId xmlns:a16="http://schemas.microsoft.com/office/drawing/2014/main" val="2087537019"/>
                    </a:ext>
                  </a:extLst>
                </a:gridCol>
                <a:gridCol w="3223663">
                  <a:extLst>
                    <a:ext uri="{9D8B030D-6E8A-4147-A177-3AD203B41FA5}">
                      <a16:colId xmlns:a16="http://schemas.microsoft.com/office/drawing/2014/main" val="2108993471"/>
                    </a:ext>
                  </a:extLst>
                </a:gridCol>
              </a:tblGrid>
              <a:tr h="6442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Sepehr Rezvani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CA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301291960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37409259"/>
                  </a:ext>
                </a:extLst>
              </a:tr>
              <a:tr h="6442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CA" sz="1200" err="1">
                          <a:effectLst/>
                        </a:rPr>
                        <a:t>Arash</a:t>
                      </a:r>
                      <a:r>
                        <a:rPr lang="en-CA" sz="1200">
                          <a:effectLst/>
                        </a:rPr>
                        <a:t> Pour-</a:t>
                      </a:r>
                      <a:r>
                        <a:rPr lang="en-CA" sz="1200" err="1">
                          <a:effectLst/>
                        </a:rPr>
                        <a:t>zargar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CA" sz="1200">
                          <a:effectLst/>
                        </a:rPr>
                        <a:t>301123105 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8780771"/>
                  </a:ext>
                </a:extLst>
              </a:tr>
              <a:tr h="5533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CA" sz="1200">
                          <a:effectLst/>
                        </a:rPr>
                        <a:t>Chad Graham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CA" sz="1200">
                          <a:effectLst/>
                        </a:rPr>
                        <a:t>301308419 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8511963"/>
                  </a:ext>
                </a:extLst>
              </a:tr>
              <a:tr h="6272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CA" sz="1200">
                          <a:effectLst/>
                        </a:rPr>
                        <a:t>Darwin Chang 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CA" sz="1200">
                          <a:effectLst/>
                        </a:rPr>
                        <a:t>301315054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7808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36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BD0F-FB5C-4B19-A0EA-48BDB1370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4314"/>
            <a:ext cx="9144000" cy="1113182"/>
          </a:xfrm>
        </p:spPr>
        <p:txBody>
          <a:bodyPr>
            <a:normAutofit fontScale="90000"/>
          </a:bodyPr>
          <a:lstStyle/>
          <a:p>
            <a:r>
              <a:rPr lang="en-CA" b="1" baseline="30000"/>
              <a:t>PART B: CREATING A SIMPLE DC MOTOR MODEL</a:t>
            </a:r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769C8-0720-47E1-AFB6-A73CAA33E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955" y="1363324"/>
            <a:ext cx="8298123" cy="34207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E2396E-050E-46D9-977E-E39A2A83AD76}"/>
              </a:ext>
            </a:extLst>
          </p:cNvPr>
          <p:cNvSpPr txBox="1"/>
          <p:nvPr/>
        </p:nvSpPr>
        <p:spPr>
          <a:xfrm>
            <a:off x="543340" y="1363324"/>
            <a:ext cx="2239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Overall DC Motor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This picture was replicated in </a:t>
            </a:r>
            <a:r>
              <a:rPr lang="en-CA" err="1"/>
              <a:t>Simscape</a:t>
            </a:r>
            <a:r>
              <a:rPr lang="en-CA"/>
              <a:t> Electrical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708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BD0F-FB5C-4B19-A0EA-48BDB1370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4314"/>
            <a:ext cx="9144000" cy="1113182"/>
          </a:xfrm>
        </p:spPr>
        <p:txBody>
          <a:bodyPr>
            <a:normAutofit/>
          </a:bodyPr>
          <a:lstStyle/>
          <a:p>
            <a:r>
              <a:rPr lang="en-CA" b="1" baseline="30000"/>
              <a:t>PART B Results</a:t>
            </a:r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71E56-BF62-4856-AC95-B83DB55AB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57" y="1163567"/>
            <a:ext cx="3467020" cy="25940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4C44D8-DA8A-44A8-AFEC-C0044453E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81" y="1163567"/>
            <a:ext cx="3467020" cy="264173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3DD2B22-8BAF-47EC-A0A3-CAD2D446F93C}"/>
              </a:ext>
            </a:extLst>
          </p:cNvPr>
          <p:cNvGraphicFramePr>
            <a:graphicFrameLocks noGrp="1"/>
          </p:cNvGraphicFramePr>
          <p:nvPr/>
        </p:nvGraphicFramePr>
        <p:xfrm>
          <a:off x="114852" y="1163567"/>
          <a:ext cx="3109844" cy="3443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565">
                  <a:extLst>
                    <a:ext uri="{9D8B030D-6E8A-4147-A177-3AD203B41FA5}">
                      <a16:colId xmlns:a16="http://schemas.microsoft.com/office/drawing/2014/main" val="4147035064"/>
                    </a:ext>
                  </a:extLst>
                </a:gridCol>
                <a:gridCol w="1070143">
                  <a:extLst>
                    <a:ext uri="{9D8B030D-6E8A-4147-A177-3AD203B41FA5}">
                      <a16:colId xmlns:a16="http://schemas.microsoft.com/office/drawing/2014/main" val="3901322708"/>
                    </a:ext>
                  </a:extLst>
                </a:gridCol>
                <a:gridCol w="1134136">
                  <a:extLst>
                    <a:ext uri="{9D8B030D-6E8A-4147-A177-3AD203B41FA5}">
                      <a16:colId xmlns:a16="http://schemas.microsoft.com/office/drawing/2014/main" val="1317823340"/>
                    </a:ext>
                  </a:extLst>
                </a:gridCol>
              </a:tblGrid>
              <a:tr h="1127310"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CA">
                          <a:solidFill>
                            <a:sysClr val="windowText" lastClr="000000"/>
                          </a:solidFill>
                        </a:rPr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CA">
                          <a:solidFill>
                            <a:sysClr val="windowText" lastClr="000000"/>
                          </a:solidFill>
                        </a:rPr>
                        <a:t>Right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67110"/>
                  </a:ext>
                </a:extLst>
              </a:tr>
              <a:tr h="1127310"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CA" b="1">
                          <a:solidFill>
                            <a:sysClr val="windowText" lastClr="000000"/>
                          </a:solidFill>
                        </a:rPr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CA">
                          <a:solidFill>
                            <a:sysClr val="windowText" lastClr="000000"/>
                          </a:solidFill>
                        </a:rPr>
                        <a:t>Averaged</a:t>
                      </a:r>
                    </a:p>
                    <a:p>
                      <a:pPr algn="ctr"/>
                      <a:r>
                        <a:rPr lang="en-CA">
                          <a:solidFill>
                            <a:sysClr val="windowText" lastClr="000000"/>
                          </a:solidFill>
                        </a:rPr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CA">
                          <a:solidFill>
                            <a:sysClr val="windowText" lastClr="000000"/>
                          </a:solidFill>
                        </a:rPr>
                        <a:t>Averaged </a:t>
                      </a:r>
                    </a:p>
                    <a:p>
                      <a:pPr algn="ctr"/>
                      <a:r>
                        <a:rPr lang="en-CA">
                          <a:solidFill>
                            <a:sysClr val="windowText" lastClr="000000"/>
                          </a:solidFill>
                        </a:rPr>
                        <a:t>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275134"/>
                  </a:ext>
                </a:extLst>
              </a:tr>
              <a:tr h="1127310">
                <a:tc>
                  <a:txBody>
                    <a:bodyPr/>
                    <a:lstStyle/>
                    <a:p>
                      <a:pPr algn="ctr"/>
                      <a:endParaRPr lang="en-CA" b="1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CA" b="1">
                          <a:solidFill>
                            <a:sysClr val="windowText" lastClr="000000"/>
                          </a:solidFill>
                        </a:rPr>
                        <a:t>Bottom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CA">
                          <a:solidFill>
                            <a:sysClr val="windowText" lastClr="000000"/>
                          </a:solidFill>
                        </a:rPr>
                        <a:t>PWM</a:t>
                      </a:r>
                    </a:p>
                    <a:p>
                      <a:pPr algn="ctr"/>
                      <a:r>
                        <a:rPr lang="en-CA">
                          <a:solidFill>
                            <a:sysClr val="windowText" lastClr="000000"/>
                          </a:solidFill>
                        </a:rPr>
                        <a:t>Current</a:t>
                      </a:r>
                    </a:p>
                    <a:p>
                      <a:pPr algn="ctr"/>
                      <a:endParaRPr lang="en-CA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CA">
                          <a:solidFill>
                            <a:sysClr val="windowText" lastClr="000000"/>
                          </a:solidFill>
                        </a:rPr>
                        <a:t>PWM </a:t>
                      </a:r>
                    </a:p>
                    <a:p>
                      <a:pPr algn="ctr"/>
                      <a:r>
                        <a:rPr lang="en-CA">
                          <a:solidFill>
                            <a:sysClr val="windowText" lastClr="000000"/>
                          </a:solidFill>
                        </a:rPr>
                        <a:t>RPM</a:t>
                      </a:r>
                    </a:p>
                    <a:p>
                      <a:pPr algn="ctr"/>
                      <a:endParaRPr lang="en-CA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127043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AAD3DA95-7BDD-4DAA-8C92-18E4A7E03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57" y="3805304"/>
            <a:ext cx="3440178" cy="25940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55DD80-D7B9-4E8F-99A3-88740F6BA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138" y="3805303"/>
            <a:ext cx="3440177" cy="262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9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BD0F-FB5C-4B19-A0EA-48BDB1370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4314"/>
            <a:ext cx="9144000" cy="1113182"/>
          </a:xfrm>
        </p:spPr>
        <p:txBody>
          <a:bodyPr>
            <a:normAutofit/>
          </a:bodyPr>
          <a:lstStyle/>
          <a:p>
            <a:r>
              <a:rPr lang="en-CA" b="1" baseline="30000"/>
              <a:t>ACTIVITY FOR LAB 1</a:t>
            </a:r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F4141-07F8-4833-AB1B-FFA8A4F8A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2" y="1222820"/>
            <a:ext cx="9965635" cy="486316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593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BD0F-FB5C-4B19-A0EA-48BDB1370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4314"/>
            <a:ext cx="9144000" cy="1113182"/>
          </a:xfrm>
        </p:spPr>
        <p:txBody>
          <a:bodyPr>
            <a:normAutofit/>
          </a:bodyPr>
          <a:lstStyle/>
          <a:p>
            <a:r>
              <a:rPr lang="en-CA" b="1" baseline="30000"/>
              <a:t>ACTIVITY FOR LAB 1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E9A5B-CF4D-4CE8-8A8E-255FAE349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97495"/>
            <a:ext cx="9144000" cy="433346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/>
              <a:t>As seen on the previous page, this design is similar and based on Part B </a:t>
            </a:r>
            <a:r>
              <a:rPr lang="en-CA" err="1"/>
              <a:t>Simscape</a:t>
            </a:r>
            <a:r>
              <a:rPr lang="en-CA"/>
              <a:t> design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/>
              <a:t>Here are some additional components added and their purpose: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/>
              <a:t>Thermal Port: The Orange section on the H-bridge </a:t>
            </a:r>
            <a:r>
              <a:rPr lang="en-CA">
                <a:sym typeface="Wingdings" panose="05000000000000000000" pitchFamily="2" charset="2"/>
              </a:rPr>
              <a:t> To monitor temperature of H-bridge as current goes through.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>
                <a:sym typeface="Wingdings" panose="05000000000000000000" pitchFamily="2" charset="2"/>
              </a:rPr>
              <a:t>Temperature sensor  connected to scope from one side, and the Thermal Port from the other, to monitor temperature graph of the H-bridge as simulation completes.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/>
              <a:t>Voltage Source: In the middle, connected to REV (on H-bridge) and ground </a:t>
            </a:r>
            <a:r>
              <a:rPr lang="en-CA">
                <a:sym typeface="Wingdings" panose="05000000000000000000" pitchFamily="2" charset="2"/>
              </a:rPr>
              <a:t> to change normal performance of H-bridge which acts as a diode </a:t>
            </a:r>
          </a:p>
          <a:p>
            <a:pPr lvl="1" algn="l"/>
            <a:r>
              <a:rPr lang="en-CA">
                <a:sym typeface="Wingdings" panose="05000000000000000000" pitchFamily="2" charset="2"/>
              </a:rPr>
              <a:t>      (AKA bidirectional requirement).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>
                <a:sym typeface="Wingdings" panose="05000000000000000000" pitchFamily="2" charset="2"/>
              </a:rPr>
              <a:t>Gear Box  To change Speed/Torque provided by the DC motor. 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565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C9B1-B5E3-4D70-BC82-B55BFEA6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F02AA-BCD8-46C5-9DBF-4F6CEDD8D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Are our approaches correct?</a:t>
            </a:r>
          </a:p>
          <a:p>
            <a:pPr lvl="1"/>
            <a:r>
              <a:rPr lang="en-US">
                <a:cs typeface="Calibri"/>
              </a:rPr>
              <a:t>Reversing the direction of DC Motor other than creating DC voltage source into REV Port</a:t>
            </a:r>
          </a:p>
          <a:p>
            <a:pPr lvl="2"/>
            <a:r>
              <a:rPr lang="en-US">
                <a:cs typeface="Calibri"/>
              </a:rPr>
              <a:t>Is it possible to get it as an input signal for the REV port</a:t>
            </a:r>
          </a:p>
          <a:p>
            <a:pPr lvl="1"/>
            <a:r>
              <a:rPr lang="en-US">
                <a:cs typeface="Calibri"/>
              </a:rPr>
              <a:t>Gearbox for Gear</a:t>
            </a:r>
          </a:p>
          <a:p>
            <a:pPr lvl="2"/>
            <a:r>
              <a:rPr lang="en-US">
                <a:cs typeface="Calibri"/>
              </a:rPr>
              <a:t>How should we approach to measuring torque of the DC Motor</a:t>
            </a:r>
          </a:p>
          <a:p>
            <a:pPr lvl="1"/>
            <a:r>
              <a:rPr lang="en-US">
                <a:cs typeface="Calibri"/>
              </a:rPr>
              <a:t>Is there a different way to measure power dissipation?</a:t>
            </a:r>
          </a:p>
          <a:p>
            <a:pPr lvl="2"/>
            <a:r>
              <a:rPr lang="en-US">
                <a:cs typeface="Calibri"/>
              </a:rPr>
              <a:t>Current Method is just through temperature change in the Temperature Scope</a:t>
            </a:r>
          </a:p>
          <a:p>
            <a:pPr lvl="3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986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266</Words>
  <Application>Microsoft Macintosh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MSE 312: MECHATRONICS DESIGN II Electronics/Control Lab 1 Introduction to Simscape Electrical</vt:lpstr>
      <vt:lpstr>PART B: CREATING A SIMPLE DC MOTOR MODEL</vt:lpstr>
      <vt:lpstr>PART B Results</vt:lpstr>
      <vt:lpstr>ACTIVITY FOR LAB 1</vt:lpstr>
      <vt:lpstr>ACTIVITY FOR LAB 1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sepehr rezvanifard</cp:lastModifiedBy>
  <cp:revision>2</cp:revision>
  <dcterms:created xsi:type="dcterms:W3CDTF">2013-07-15T20:26:40Z</dcterms:created>
  <dcterms:modified xsi:type="dcterms:W3CDTF">2021-06-30T00:25:46Z</dcterms:modified>
</cp:coreProperties>
</file>