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7" r:id="rId2"/>
    <p:sldId id="266" r:id="rId3"/>
    <p:sldId id="268" r:id="rId4"/>
    <p:sldId id="267" r:id="rId5"/>
    <p:sldId id="259" r:id="rId6"/>
    <p:sldId id="258" r:id="rId7"/>
    <p:sldId id="260" r:id="rId8"/>
    <p:sldId id="261" r:id="rId9"/>
    <p:sldId id="262" r:id="rId10"/>
    <p:sldId id="271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/>
  <p:cmAuthor id="2" name="Carter Brown" initials="CB" lastIdx="1" clrIdx="1">
    <p:extLst>
      <p:ext uri="{19B8F6BF-5375-455C-9EA6-DF929625EA0E}">
        <p15:presenceInfo xmlns:p15="http://schemas.microsoft.com/office/powerpoint/2012/main" userId="93aa9b03ec791c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3C23E-79FE-428D-AA8F-120FCDE0EB86}" v="1622" dt="2021-04-09T03:47:24.484"/>
    <p1510:client id="{43F59BBC-768E-46B2-9BAE-EA7121A06F6E}" v="10" dt="2021-04-09T17:23:13.954"/>
    <p1510:client id="{69E557D1-316C-4CD6-8698-B359CC8CAD1A}" v="26" dt="2021-04-09T03:34:21.991"/>
    <p1510:client id="{A0F1C984-6682-410B-8CF5-06BDEBBE7D24}" v="47" dt="2021-04-09T22:20:33.160"/>
    <p1510:client id="{DC8947C1-F875-4890-BC8B-1BAD0F9988F3}" v="1166" dt="2021-04-09T04:28:23.009"/>
    <p1510:client id="{FD975E42-77BC-40AD-B622-82D6CE1CBD95}" v="65" dt="2021-04-09T05:04:42.250"/>
    <p1510:client id="{FE56656E-5C22-428D-AE85-532B9E1B7596}" v="211" dt="2021-04-09T08:17:05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6404"/>
  </p:normalViewPr>
  <p:slideViewPr>
    <p:cSldViewPr snapToGrid="0">
      <p:cViewPr varScale="1">
        <p:scale>
          <a:sx n="144" d="100"/>
          <a:sy n="144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A2342-EFE5-694B-8D82-7B0B76ECF8A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92B2F-78E3-034F-95AC-04CB33384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92B2F-78E3-034F-95AC-04CB333840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92B2F-78E3-034F-95AC-04CB333840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Wheels are smaller </a:t>
            </a:r>
            <a:r>
              <a:rPr lang="en-US" dirty="0">
                <a:sym typeface="Wingdings" pitchFamily="2" charset="2"/>
              </a:rPr>
              <a:t> faster rotational speed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92B2F-78E3-034F-95AC-04CB333840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E46-9A3D-8B4B-AE3E-36678D2C3C47}" type="datetime1">
              <a:rPr lang="en-CA" smtClean="0"/>
              <a:t>2021-04-09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894-7F83-9647-970C-6777FBDB60C6}" type="datetime1">
              <a:rPr lang="en-CA" smtClean="0"/>
              <a:t>2021-04-09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C449-0251-A744-A359-00FFEC037985}" type="datetime1">
              <a:rPr lang="en-CA" smtClean="0"/>
              <a:t>2021-04-09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018C-D139-BB4C-9668-B06D763BF50F}" type="datetime1">
              <a:rPr lang="en-CA" smtClean="0"/>
              <a:t>2021-04-09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C9AB-BDC7-9E48-8C6F-9FE00CADAD12}" type="datetime1">
              <a:rPr lang="en-CA" smtClean="0"/>
              <a:t>2021-04-09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A563-C1C4-264F-A67F-B945381AA52F}" type="datetime1">
              <a:rPr lang="en-CA" smtClean="0"/>
              <a:t>2021-04-09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DA9-8334-B248-992F-C29DF5483EC1}" type="datetime1">
              <a:rPr lang="en-CA" smtClean="0"/>
              <a:t>2021-04-09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429-DD99-B840-972A-8497655BF33A}" type="datetime1">
              <a:rPr lang="en-CA" smtClean="0"/>
              <a:t>2021-04-09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09D3-0FCE-0B49-9677-02F64B51BF8A}" type="datetime1">
              <a:rPr lang="en-CA" smtClean="0"/>
              <a:t>2021-04-09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1CE-C102-D141-9063-A483F5BC916F}" type="datetime1">
              <a:rPr lang="en-CA" smtClean="0"/>
              <a:t>2021-04-09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DECA-C092-DB48-98C5-C38D49C56133}" type="datetime1">
              <a:rPr lang="en-CA" smtClean="0"/>
              <a:t>2021-04-09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CA5-AE93-4742-98E3-2DE9219DBDBE}" type="datetime1">
              <a:rPr lang="en-CA" smtClean="0"/>
              <a:t>2021-04-09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hyperlink" Target="http://futurism.com/ninebot-segway-adorable-helper-robot-segway-can-rid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ges.drexel.edu/~dml46/Tutorials/BalancingBot/files/NXTway-GS%20Model-Based_Design.pdf" TargetMode="External"/><Relationship Id="rId3" Type="http://schemas.openxmlformats.org/officeDocument/2006/relationships/hyperlink" Target="http://futurism.com/ninebot-segway-adorable-helper-robot-segway-can-ride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futurism.com/ninebot-segway-adorable-helper-robot-segway-can-rid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ninebot-segway-adorable-helper-robot-segway-can-ride/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futurism.com/ninebot-segway-adorable-helper-robot-segway-can-r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409062"/>
            <a:ext cx="8274034" cy="3064778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MSE 483 - Modern Control Systems</a:t>
            </a:r>
            <a:br>
              <a:rPr lang="en-US" sz="5200">
                <a:cs typeface="Calibri Light" panose="020F0302020204030204"/>
              </a:rPr>
            </a:br>
            <a:r>
              <a:rPr lang="en-US" sz="5200">
                <a:cs typeface="Calibri Light" panose="020F0302020204030204"/>
              </a:rPr>
              <a:t>Control of Two-Wheel </a:t>
            </a:r>
            <a:br>
              <a:rPr lang="en-US" sz="5200">
                <a:cs typeface="Calibri Light" panose="020F0302020204030204"/>
              </a:rPr>
            </a:br>
            <a:r>
              <a:rPr lang="en-US" sz="5200">
                <a:cs typeface="Calibri Light" panose="020F0302020204030204"/>
              </a:rPr>
              <a:t>Self-Balancing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006" y="4632386"/>
            <a:ext cx="8144471" cy="2067068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Group 20</a:t>
            </a:r>
          </a:p>
          <a:p>
            <a:pPr fontAlgn="base"/>
            <a:r>
              <a:rPr lang="en-CA" b="1"/>
              <a:t>Sepehr Rezvani – 301291960</a:t>
            </a:r>
            <a:r>
              <a:rPr lang="en-CA"/>
              <a:t> </a:t>
            </a:r>
            <a:endParaRPr lang="en-CA">
              <a:cs typeface="Calibri"/>
            </a:endParaRPr>
          </a:p>
          <a:p>
            <a:pPr fontAlgn="base"/>
            <a:r>
              <a:rPr lang="en-CA" b="1"/>
              <a:t>Martin </a:t>
            </a:r>
            <a:r>
              <a:rPr lang="en-CA" b="1" err="1"/>
              <a:t>Kuppers</a:t>
            </a:r>
            <a:r>
              <a:rPr lang="en-CA" b="1"/>
              <a:t> – 301301213</a:t>
            </a:r>
            <a:r>
              <a:rPr lang="en-CA"/>
              <a:t> </a:t>
            </a:r>
            <a:endParaRPr lang="en-CA">
              <a:cs typeface="Calibri"/>
            </a:endParaRPr>
          </a:p>
          <a:p>
            <a:pPr fontAlgn="base"/>
            <a:r>
              <a:rPr lang="en-CA" b="1"/>
              <a:t>Carter Brown – </a:t>
            </a:r>
            <a:r>
              <a:rPr lang="en-CA"/>
              <a:t> </a:t>
            </a:r>
            <a:r>
              <a:rPr lang="en-CA" b="1"/>
              <a:t>301314429</a:t>
            </a:r>
            <a:endParaRPr lang="en-CA" b="1">
              <a:cs typeface="Calibri"/>
            </a:endParaRPr>
          </a:p>
          <a:p>
            <a:pPr fontAlgn="base"/>
            <a:r>
              <a:rPr lang="en-CA" b="1"/>
              <a:t>Samuel Lachance - 301340641</a:t>
            </a:r>
            <a:endParaRPr lang="en-CA"/>
          </a:p>
          <a:p>
            <a:endParaRPr lang="en-US"/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87216-536A-1E4E-BFE9-B0004730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89" y="101339"/>
            <a:ext cx="4461972" cy="12063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63A9-55E5-E243-9DAB-38F91FDB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1487156"/>
          </a:xfrm>
          <a:noFill/>
        </p:spPr>
        <p:txBody>
          <a:bodyPr>
            <a:normAutofit fontScale="90000"/>
          </a:bodyPr>
          <a:lstStyle/>
          <a:p>
            <a:r>
              <a:rPr lang="en-US" sz="5200" dirty="0">
                <a:cs typeface="Calibri Light" panose="020F0302020204030204"/>
              </a:rPr>
              <a:t>Design and Utilization of State Feedback Control (cont.)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421" y="1793882"/>
            <a:ext cx="8144471" cy="429933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endParaRPr lang="en-US" dirty="0">
              <a:cs typeface="Calibri"/>
            </a:endParaRPr>
          </a:p>
          <a:p>
            <a:pPr marL="342900" indent="-342900">
              <a:buChar char="•"/>
            </a:pPr>
            <a:endParaRPr lang="en-US">
              <a:cs typeface="Calibri"/>
            </a:endParaRPr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9DF0F-8185-8E41-B1A0-DDA9A6AC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7C89333-6D8A-432B-B876-0D200D89EA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3" r="2041" b="18026"/>
          <a:stretch/>
        </p:blipFill>
        <p:spPr>
          <a:xfrm>
            <a:off x="4101386" y="1791400"/>
            <a:ext cx="4554229" cy="478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A7A05B09-1E44-4B6F-8DC2-3D20138AF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2609" y="2486683"/>
            <a:ext cx="4171017" cy="3140626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25A16F7-4B59-46A1-BF7D-BC69D66B1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712" y="2488551"/>
            <a:ext cx="4489450" cy="3150899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82506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Design of State Observers</a:t>
            </a:r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D4AF0-1A07-D544-ABEB-78167233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A8316-E956-6743-A528-C2268817C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20" y="1650072"/>
            <a:ext cx="3188221" cy="4456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70FB14A-C387-C042-8514-2CF84D70D6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6218" y="1309278"/>
            <a:ext cx="4943475" cy="34686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All State variables are observable.</a:t>
            </a:r>
            <a:endParaRPr lang="en-US">
              <a:cs typeface="Calibri"/>
            </a:endParaRPr>
          </a:p>
          <a:p>
            <a:pPr marL="342900" indent="-342900" algn="l"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It was found that (A',C') is controllable, and thus observable. We can choose any negative real eigenvalue.</a:t>
            </a:r>
          </a:p>
          <a:p>
            <a:pPr marL="342900" indent="-342900" algn="l"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E/V = [-40,-40,-40,-40]*10 , used MATLAB place function to determine L matrix (Ob) </a:t>
            </a:r>
          </a:p>
          <a:p>
            <a:pPr algn="l"/>
            <a:endParaRPr lang="en-US" b="1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600D4-2CFD-C94A-BB84-8C565C271649}"/>
              </a:ext>
            </a:extLst>
          </p:cNvPr>
          <p:cNvSpPr txBox="1"/>
          <p:nvPr/>
        </p:nvSpPr>
        <p:spPr>
          <a:xfrm>
            <a:off x="8245185" y="1220187"/>
            <a:ext cx="153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Matrix Values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8A36448B-F83E-464F-A95B-1670116BD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035" y="4209776"/>
            <a:ext cx="5874832" cy="23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1714031"/>
          </a:xfrm>
          <a:noFill/>
        </p:spPr>
        <p:txBody>
          <a:bodyPr>
            <a:noAutofit/>
          </a:bodyPr>
          <a:lstStyle/>
          <a:p>
            <a:r>
              <a:rPr lang="en-US" sz="4000">
                <a:cs typeface="Calibri Light" panose="020F0302020204030204"/>
              </a:rPr>
              <a:t>Utilization of State Feedback Control with the Designed Observers, and Comparison of Results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4470" y="1935318"/>
            <a:ext cx="9881480" cy="375200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State Feedback Controller takes in X output from Observer and delivers u back to observer and to the system</a:t>
            </a:r>
          </a:p>
          <a:p>
            <a:pPr algn="l"/>
            <a:endParaRPr lang="en-US"/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0ECA-BC7B-5B4B-B39D-3893B77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7D352-9D9D-9247-997F-1C98ED4FE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26" y="2743890"/>
            <a:ext cx="6150610" cy="3937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F2B1F-7076-174D-BA1E-C856CC8AA9BC}"/>
              </a:ext>
            </a:extLst>
          </p:cNvPr>
          <p:cNvSpPr txBox="1"/>
          <p:nvPr/>
        </p:nvSpPr>
        <p:spPr>
          <a:xfrm>
            <a:off x="7258824" y="3972047"/>
            <a:ext cx="178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Observer-Based Feedback Controller</a:t>
            </a:r>
          </a:p>
        </p:txBody>
      </p:sp>
    </p:spTree>
    <p:extLst>
      <p:ext uri="{BB962C8B-B14F-4D97-AF65-F5344CB8AC3E}">
        <p14:creationId xmlns:p14="http://schemas.microsoft.com/office/powerpoint/2010/main" val="250780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123" y="144624"/>
            <a:ext cx="8274034" cy="1038859"/>
          </a:xfrm>
          <a:noFill/>
        </p:spPr>
        <p:txBody>
          <a:bodyPr>
            <a:noAutofit/>
          </a:bodyPr>
          <a:lstStyle/>
          <a:p>
            <a:r>
              <a:rPr lang="en-US" sz="3200">
                <a:cs typeface="Calibri Light" panose="020F0302020204030204"/>
              </a:rPr>
              <a:t>Utilization of State Feedback Control with the Designed Observers, and Comparison of Results 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B14BDC-DD90-484B-8F2A-D6DAD99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9F2BAD86-5AE9-43B9-8005-F3C60943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20" y="1419958"/>
            <a:ext cx="5029199" cy="4893349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C0205DD5-3DD8-407E-94D4-7DA8E028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08" y="1415597"/>
            <a:ext cx="5029200" cy="4897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3C1C0-AE64-46A8-AEC1-A02E173D8A26}"/>
              </a:ext>
            </a:extLst>
          </p:cNvPr>
          <p:cNvSpPr txBox="1"/>
          <p:nvPr/>
        </p:nvSpPr>
        <p:spPr>
          <a:xfrm>
            <a:off x="2066692" y="15277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State Feedback Controller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(Theta , Psi)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34FDC-804E-4356-AC00-7E4D1795EF49}"/>
              </a:ext>
            </a:extLst>
          </p:cNvPr>
          <p:cNvSpPr txBox="1"/>
          <p:nvPr/>
        </p:nvSpPr>
        <p:spPr>
          <a:xfrm>
            <a:off x="7716643" y="15277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Observer-based Controller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(Theta, Psi)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0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BADD-51CB-4355-813D-B6A9AA62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52247E-3531-4889-8825-857973DDD829}"/>
              </a:ext>
            </a:extLst>
          </p:cNvPr>
          <p:cNvSpPr txBox="1">
            <a:spLocks/>
          </p:cNvSpPr>
          <p:nvPr/>
        </p:nvSpPr>
        <p:spPr>
          <a:xfrm>
            <a:off x="2175586" y="191088"/>
            <a:ext cx="8274034" cy="10388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cs typeface="Calibri Light" panose="020F0302020204030204"/>
              </a:rPr>
              <a:t>Utilization of State Feedback Control with the Designed Observers, and Comparison of Results 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F66A7EF7-C1FA-4355-9E34-FF4BD1DB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4" y="1428137"/>
            <a:ext cx="5103540" cy="4890315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7B577653-AA00-4E48-9199-3502A78AE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75" y="1425127"/>
            <a:ext cx="5029198" cy="4883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BE592-C0A7-4275-95FA-1C19BD334689}"/>
              </a:ext>
            </a:extLst>
          </p:cNvPr>
          <p:cNvSpPr txBox="1"/>
          <p:nvPr/>
        </p:nvSpPr>
        <p:spPr>
          <a:xfrm>
            <a:off x="7716643" y="15277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Observer-based Controller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Theta_dot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,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Psi_dot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DDB9-BB7B-4184-B6F0-78067D3BC612}"/>
              </a:ext>
            </a:extLst>
          </p:cNvPr>
          <p:cNvSpPr txBox="1"/>
          <p:nvPr/>
        </p:nvSpPr>
        <p:spPr>
          <a:xfrm>
            <a:off x="2066692" y="15277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 Feedback Controller</a:t>
            </a:r>
            <a:endParaRPr lang="en-US"/>
          </a:p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Theta_dot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Psi_dot</a:t>
            </a:r>
            <a:r>
              <a:rPr lang="en-US" dirty="0">
                <a:solidFill>
                  <a:schemeClr val="bg1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0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About 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787" y="1784590"/>
            <a:ext cx="8144471" cy="3058343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Apply materials learnt in Modern Control Systems to achieve the following goals for a self-balancing two-wheel robot: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Formulate state-space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Evaluate controllability and observability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Apply feedback control and state observers to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Analyze data collected from simulations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Suggest ways to improve the design based on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023C-DEEE-6A4C-96F0-1436DD14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About 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787" y="1090018"/>
            <a:ext cx="9974613" cy="5268450"/>
          </a:xfrm>
          <a:noFill/>
        </p:spPr>
        <p:txBody>
          <a:bodyPr>
            <a:normAutofit/>
          </a:bodyPr>
          <a:lstStyle/>
          <a:p>
            <a:pPr lvl="1" algn="l"/>
            <a:endParaRPr lang="en-US"/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4A198-F269-AD41-82A1-38C89339B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87" y="1090017"/>
            <a:ext cx="2641600" cy="248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7B9F4-1A7A-7548-8135-491768B100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"/>
          <a:stretch/>
        </p:blipFill>
        <p:spPr>
          <a:xfrm>
            <a:off x="2115788" y="3579218"/>
            <a:ext cx="2641600" cy="242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C92FB-2F60-D14A-9A0E-817635938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87" y="1090018"/>
            <a:ext cx="3743146" cy="2270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6D16D3-1983-0448-82BA-FEEEE81E9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3" y="1090017"/>
            <a:ext cx="3471836" cy="3617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C30CF-75EC-A546-A68C-75EF4582329B}"/>
                  </a:ext>
                </a:extLst>
              </p:cNvPr>
              <p:cNvSpPr txBox="1"/>
              <p:nvPr/>
            </p:nvSpPr>
            <p:spPr>
              <a:xfrm>
                <a:off x="-1" y="2818124"/>
                <a:ext cx="2051005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/>
                  <a:t>Top and side view of the robot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/>
                  <a:t>Parameters, their description and units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/>
                  <a:t>For our project,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600"/>
                  <a:t> was ignored </a:t>
                </a:r>
                <a:br>
                  <a:rPr lang="en-US" sz="1600"/>
                </a:br>
                <a:r>
                  <a:rPr lang="en-US" sz="1600"/>
                  <a:t>(for simplification, so the robot moves in a straight line).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/>
                  <a:t>Source </a:t>
                </a:r>
                <a:r>
                  <a:rPr lang="en-US" sz="1600">
                    <a:hlinkClick r:id="rId8"/>
                  </a:rPr>
                  <a:t>here</a:t>
                </a:r>
                <a:br>
                  <a:rPr lang="en-US" sz="1600"/>
                </a:br>
                <a:endParaRPr lang="en-CA" sz="12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C30CF-75EC-A546-A68C-75EF45823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18124"/>
                <a:ext cx="2051005" cy="3724096"/>
              </a:xfrm>
              <a:prstGeom prst="rect">
                <a:avLst/>
              </a:prstGeom>
              <a:blipFill>
                <a:blip r:embed="rId9"/>
                <a:stretch>
                  <a:fillRect l="-1190" t="-491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E4EFD0-927F-E34A-B156-F09DDBF2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Non-Linear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6184" y="954467"/>
                <a:ext cx="10140994" cy="5672962"/>
              </a:xfrm>
              <a:noFill/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/>
                  <a:t>The following formulas were used </a:t>
                </a:r>
                <a:br>
                  <a:rPr lang="en-US"/>
                </a:br>
                <a:r>
                  <a:rPr lang="en-US"/>
                  <a:t>to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/>
                  <a:t> in Simulink.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/>
                  <a:t>The scope shows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/>
                  <a:t>, in </a:t>
                </a:r>
                <a:br>
                  <a:rPr lang="en-US"/>
                </a:br>
                <a:r>
                  <a:rPr lang="en-US"/>
                  <a:t>yellow, blue, red and green, </a:t>
                </a:r>
                <a:br>
                  <a:rPr lang="en-US"/>
                </a:br>
                <a:r>
                  <a:rPr lang="en-US"/>
                  <a:t>respectively.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/>
                  <a:t>As expected, an oscillation is expected </a:t>
                </a:r>
                <a:br>
                  <a:rPr lang="en-US"/>
                </a:br>
                <a:r>
                  <a:rPr lang="en-US"/>
                  <a:t>due to exchange of potential to kinetic </a:t>
                </a:r>
                <a:br>
                  <a:rPr lang="en-US"/>
                </a:br>
                <a:r>
                  <a:rPr lang="en-US"/>
                  <a:t>energy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/>
                  <a:t> </a:t>
                </a:r>
                <a:br>
                  <a:rPr lang="en-US"/>
                </a:br>
                <a:r>
                  <a:rPr lang="en-US"/>
                  <a:t>(in absence of friction).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6184" y="954467"/>
                <a:ext cx="10140994" cy="5672962"/>
              </a:xfrm>
              <a:blipFill>
                <a:blip r:embed="rId2"/>
                <a:stretch>
                  <a:fillRect l="-8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CE5AD-A64A-BD41-83F7-66F783709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90" y="1090017"/>
            <a:ext cx="5403410" cy="1055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AC7A1-B862-9942-81E7-603B7C562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2581256"/>
            <a:ext cx="4732867" cy="395765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E69A0B-D8EC-734B-9ABD-36AB7D5C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Linearization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787" y="1784590"/>
            <a:ext cx="8144471" cy="206706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 panose="020F0502020204030204"/>
              </a:rPr>
              <a:t>Linearization was done about the body's yaw parameter (</a:t>
            </a:r>
            <a:r>
              <a:rPr lang="en-US" i="1">
                <a:ea typeface="+mn-lt"/>
                <a:cs typeface="+mn-lt"/>
              </a:rPr>
              <a:t>ψ</a:t>
            </a:r>
            <a:r>
              <a:rPr lang="en-US" i="1">
                <a:cs typeface="Calibri" panose="020F0502020204030204"/>
              </a:rPr>
              <a:t> = 0</a:t>
            </a:r>
            <a:r>
              <a:rPr lang="en-US">
                <a:cs typeface="Calibri" panose="020F0502020204030204"/>
              </a:rPr>
              <a:t>), through this higher order terms equated to zero, sin(</a:t>
            </a:r>
            <a:r>
              <a:rPr lang="en-US" i="1">
                <a:ea typeface="+mn-lt"/>
                <a:cs typeface="+mn-lt"/>
              </a:rPr>
              <a:t>ψ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cs typeface="Calibri" panose="020F0502020204030204"/>
              </a:rPr>
              <a:t>) = </a:t>
            </a:r>
            <a:r>
              <a:rPr lang="en-US" i="1">
                <a:ea typeface="+mn-lt"/>
                <a:cs typeface="+mn-lt"/>
              </a:rPr>
              <a:t>ψ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cs typeface="Calibri" panose="020F0502020204030204"/>
              </a:rPr>
              <a:t> and cos(</a:t>
            </a:r>
            <a:r>
              <a:rPr lang="en-US" i="1">
                <a:ea typeface="+mn-lt"/>
                <a:cs typeface="+mn-lt"/>
              </a:rPr>
              <a:t>ψ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cs typeface="Calibri" panose="020F0502020204030204"/>
              </a:rPr>
              <a:t>) = 1. The linearized system can be seen below as the following equations.  </a:t>
            </a:r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1B5D-AE0C-A644-A60E-20ACFE10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A6ACC2C-F782-4C13-9578-70F045ACE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14237"/>
            <a:ext cx="5979091" cy="1049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075739F-212D-4B24-BE6D-0D0057AB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405" y="5437453"/>
            <a:ext cx="2585189" cy="706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F64B3-B456-47A6-9B24-BBDB5B377F7E}"/>
              </a:ext>
            </a:extLst>
          </p:cNvPr>
          <p:cNvSpPr txBox="1"/>
          <p:nvPr/>
        </p:nvSpPr>
        <p:spPr>
          <a:xfrm>
            <a:off x="4651332" y="51314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State Variables</a:t>
            </a:r>
          </a:p>
        </p:txBody>
      </p:sp>
    </p:spTree>
    <p:extLst>
      <p:ext uri="{BB962C8B-B14F-4D97-AF65-F5344CB8AC3E}">
        <p14:creationId xmlns:p14="http://schemas.microsoft.com/office/powerpoint/2010/main" val="1372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State-Space Formulation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787" y="1784590"/>
            <a:ext cx="8144471" cy="206706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state-space system was based on the previous slide's equations and was found to be: </a:t>
            </a:r>
            <a:endParaRPr lang="en-US"/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60AA-66F9-D649-AF7B-F83E6A2A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8552992-B7E9-4599-B416-FE37BC96C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9" y="2966539"/>
            <a:ext cx="5425855" cy="3597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9083F50-49B5-4C32-8D31-4A2BF3157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085" y="2971527"/>
            <a:ext cx="4204569" cy="3461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154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989533"/>
          </a:xfrm>
          <a:noFill/>
        </p:spPr>
        <p:txBody>
          <a:bodyPr>
            <a:normAutofit/>
          </a:bodyPr>
          <a:lstStyle/>
          <a:p>
            <a:r>
              <a:rPr lang="en-US" sz="5200">
                <a:cs typeface="Calibri Light" panose="020F0302020204030204"/>
              </a:rPr>
              <a:t>Open-Loop Stability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787" y="1784589"/>
            <a:ext cx="8144471" cy="493688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Stability was analyzed through 3 methods: </a:t>
            </a:r>
            <a:endParaRPr lang="en-US"/>
          </a:p>
          <a:p>
            <a:pPr marL="457200" indent="-457200" algn="l">
              <a:buAutoNum type="arabicPeriod"/>
            </a:pPr>
            <a:r>
              <a:rPr lang="en-US" sz="1800">
                <a:cs typeface="Calibri" panose="020F0502020204030204"/>
              </a:rPr>
              <a:t>The eigenvalues of the system were found </a:t>
            </a:r>
          </a:p>
          <a:p>
            <a:pPr marL="457200" indent="-457200" algn="l">
              <a:buAutoNum type="arabicPeriod"/>
            </a:pPr>
            <a:r>
              <a:rPr lang="en-US" sz="1800">
                <a:cs typeface="Calibri" panose="020F0502020204030204"/>
              </a:rPr>
              <a:t>The open-loop system was modeled through Simulink and given a step input </a:t>
            </a:r>
          </a:p>
          <a:p>
            <a:pPr marL="457200" indent="-457200" algn="l">
              <a:buAutoNum type="arabicPeriod"/>
            </a:pPr>
            <a:r>
              <a:rPr lang="en-US" sz="1800">
                <a:cs typeface="Calibri" panose="020F0502020204030204"/>
              </a:rPr>
              <a:t>The open-loop system was modeled physically and given a step input </a:t>
            </a:r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D161-2E7E-724A-9FA6-FC229298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65F2B7C-049B-46E9-922E-B63608A3E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474" y="3655120"/>
            <a:ext cx="1560012" cy="23347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A8CDA27-69BD-43EE-9BDE-90EB60D8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08" y="3429000"/>
            <a:ext cx="4190604" cy="32397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75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1487156"/>
          </a:xfrm>
          <a:noFill/>
        </p:spPr>
        <p:txBody>
          <a:bodyPr>
            <a:normAutofit fontScale="90000"/>
          </a:bodyPr>
          <a:lstStyle/>
          <a:p>
            <a:r>
              <a:rPr lang="en-US" sz="5200">
                <a:cs typeface="Calibri Light" panose="020F0302020204030204"/>
              </a:rPr>
              <a:t>Analysis of Controllability and 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787" y="1784590"/>
            <a:ext cx="8144471" cy="45717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Controllability was found by using the controllability matrix P=[B:AB:A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B:A</a:t>
            </a:r>
            <a:r>
              <a:rPr lang="en-US" baseline="30000" dirty="0">
                <a:cs typeface="Calibri"/>
              </a:rPr>
              <a:t>n-1</a:t>
            </a:r>
            <a:r>
              <a:rPr lang="en-US" dirty="0">
                <a:cs typeface="Calibri"/>
              </a:rPr>
              <a:t>B] by hand, and then solving its determinant in MATLAB</a:t>
            </a:r>
          </a:p>
          <a:p>
            <a:pPr algn="l"/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Observability was determined through the use of Matlab where the observability matrix was found and its rank was determined</a:t>
            </a:r>
            <a:endParaRPr lang="en-US" dirty="0"/>
          </a:p>
          <a:p>
            <a:pPr marL="800100" lvl="1" algn="l">
              <a:buChar char="•"/>
            </a:pPr>
            <a:r>
              <a:rPr lang="en-US" dirty="0">
                <a:cs typeface="Calibri"/>
              </a:rPr>
              <a:t>The result shows that all states of the system are observable </a:t>
            </a:r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A959-9D9F-7741-B832-3E3BE00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679A35D-2A2B-4D97-810E-FF166D23C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38" y="5547660"/>
            <a:ext cx="2733675" cy="809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B27A-9BD3-41C1-B827-674CBCFD1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678" y="5080935"/>
            <a:ext cx="1028700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D02FB22-3F60-4F2A-93B6-9AB51D76C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409" y="2507339"/>
            <a:ext cx="2743200" cy="1260616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9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45A9C4C7-6D1A-43E7-B189-57B2AF26C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0587" y="2508250"/>
            <a:ext cx="957263" cy="146050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83751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06" y="100484"/>
            <a:ext cx="8274034" cy="1487156"/>
          </a:xfrm>
          <a:noFill/>
        </p:spPr>
        <p:txBody>
          <a:bodyPr>
            <a:normAutofit fontScale="90000"/>
          </a:bodyPr>
          <a:lstStyle/>
          <a:p>
            <a:r>
              <a:rPr lang="en-US" sz="5200">
                <a:cs typeface="Calibri Light" panose="020F0302020204030204"/>
              </a:rPr>
              <a:t>Design and Utilization of State Feedback Control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421" y="1793882"/>
            <a:ext cx="8144471" cy="429933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cs typeface="Calibri"/>
              </a:rPr>
              <a:t>System response decisions were: </a:t>
            </a:r>
          </a:p>
          <a:p>
            <a:pPr marL="800100" lvl="1" indent="-342900">
              <a:buChar char="•"/>
            </a:pPr>
            <a:r>
              <a:rPr lang="en-US">
                <a:cs typeface="Calibri"/>
              </a:rPr>
              <a:t>PO of 5%</a:t>
            </a:r>
            <a:endParaRPr lang="en-US" dirty="0">
              <a:cs typeface="Calibri"/>
            </a:endParaRPr>
          </a:p>
          <a:p>
            <a:pPr marL="800100" lvl="1" indent="-342900">
              <a:buChar char="•"/>
            </a:pPr>
            <a:r>
              <a:rPr lang="en-US">
                <a:cs typeface="Calibri"/>
              </a:rPr>
              <a:t>t</a:t>
            </a:r>
            <a:r>
              <a:rPr lang="en-US" baseline="-25000">
                <a:cs typeface="Calibri"/>
              </a:rPr>
              <a:t>s </a:t>
            </a:r>
            <a:r>
              <a:rPr lang="en-US">
                <a:cs typeface="Calibri"/>
              </a:rPr>
              <a:t>= 1s</a:t>
            </a:r>
          </a:p>
          <a:p>
            <a:pPr marL="342900" indent="-342900">
              <a:buChar char="•"/>
            </a:pPr>
            <a:r>
              <a:rPr lang="en-US" dirty="0">
                <a:cs typeface="Calibri"/>
              </a:rPr>
              <a:t>Eigenvalues chosen: [-4+3.22i  -4-3.22i  -40   -60]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cs typeface="Calibri"/>
              </a:rPr>
              <a:t>Using MATLAB place function to calculate K values</a:t>
            </a:r>
          </a:p>
          <a:p>
            <a:pPr marL="342900" indent="-342900">
              <a:buChar char="•"/>
            </a:pPr>
            <a:endParaRPr lang="en-US">
              <a:cs typeface="Calibri"/>
            </a:endParaRPr>
          </a:p>
        </p:txBody>
      </p:sp>
      <p:pic>
        <p:nvPicPr>
          <p:cNvPr id="10" name="Picture 10" descr="A picture containing text, Segway&#10;&#10;Description automatically generated">
            <a:extLst>
              <a:ext uri="{FF2B5EF4-FFF2-40B4-BE49-F238E27FC236}">
                <a16:creationId xmlns:a16="http://schemas.microsoft.com/office/drawing/2014/main" id="{58469906-A5DB-4D83-95C3-084F3A74A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96" r="11798"/>
          <a:stretch/>
        </p:blipFill>
        <p:spPr>
          <a:xfrm>
            <a:off x="-1" y="0"/>
            <a:ext cx="2051007" cy="2818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9DF0F-8185-8E41-B1A0-DDA9A6AC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7C89333-6D8A-432B-B876-0D200D89EA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3" r="2041" b="18026"/>
          <a:stretch/>
        </p:blipFill>
        <p:spPr>
          <a:xfrm>
            <a:off x="3995024" y="3945637"/>
            <a:ext cx="4554229" cy="478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E3A16A2-F61E-4458-8D94-84AEF3F3B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737" y="4722868"/>
            <a:ext cx="2743200" cy="974613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25A94BD-5A09-4DE6-87F6-749354E13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8" y="4724400"/>
            <a:ext cx="733425" cy="973138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55319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603</Words>
  <Application>Microsoft Macintosh PowerPoint</Application>
  <PresentationFormat>Widescreen</PresentationFormat>
  <Paragraphs>81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MSE 483 - Modern Control Systems Control of Two-Wheel  Self-Balancing Robot</vt:lpstr>
      <vt:lpstr>About our Project</vt:lpstr>
      <vt:lpstr>About our Project</vt:lpstr>
      <vt:lpstr>Non-Linear Model</vt:lpstr>
      <vt:lpstr>Linearization</vt:lpstr>
      <vt:lpstr>State-Space Formulation</vt:lpstr>
      <vt:lpstr>Open-Loop Stability Analysis</vt:lpstr>
      <vt:lpstr>Analysis of Controllability and Observability</vt:lpstr>
      <vt:lpstr>Design and Utilization of State Feedback Control </vt:lpstr>
      <vt:lpstr>Design and Utilization of State Feedback Control (cont.)</vt:lpstr>
      <vt:lpstr>Design of State Observers</vt:lpstr>
      <vt:lpstr>Utilization of State Feedback Control with the Designed Observers, and Comparison of Results </vt:lpstr>
      <vt:lpstr>Utilization of State Feedback Control with the Designed Observers, and Comparison of Results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sepehr rezvanifard</cp:lastModifiedBy>
  <cp:revision>98</cp:revision>
  <dcterms:created xsi:type="dcterms:W3CDTF">2021-04-08T03:59:00Z</dcterms:created>
  <dcterms:modified xsi:type="dcterms:W3CDTF">2021-04-09T22:38:38Z</dcterms:modified>
</cp:coreProperties>
</file>