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or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ora-italic.fntdata"/><Relationship Id="rId6" Type="http://schemas.openxmlformats.org/officeDocument/2006/relationships/slide" Target="slides/slide2.xml"/><Relationship Id="rId18" Type="http://schemas.openxmlformats.org/officeDocument/2006/relationships/font" Target="fonts/L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9de335157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9de33515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de335157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9de33515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9de335157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9de33515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de335157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de3351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de335157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de3351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de335157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de3351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de335157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de3351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9de335157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9de3351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kedin.com/in/joseph-mwangoka/" TargetMode="External"/><Relationship Id="rId4" Type="http://schemas.openxmlformats.org/officeDocument/2006/relationships/image" Target="../media/image4.jpg"/><Relationship Id="rId10" Type="http://schemas.openxmlformats.org/officeDocument/2006/relationships/hyperlink" Target="https://www.linkedin.com/in/sumitsharma8692/" TargetMode="External"/><Relationship Id="rId9" Type="http://schemas.openxmlformats.org/officeDocument/2006/relationships/hyperlink" Target="https://www.linkedin.com/in/sepehr-sepehri/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hyperlink" Target="https://www.linkedin.com/in/rameez-syed-a42756139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l6qf79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75" y="254688"/>
            <a:ext cx="8238427" cy="463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Tutorial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81" name="Google Shape;181;p21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Rameez &amp; Sepehr</a:t>
            </a:r>
            <a:endParaRPr sz="1800"/>
          </a:p>
        </p:txBody>
      </p:sp>
      <p:cxnSp>
        <p:nvCxnSpPr>
          <p:cNvPr id="182" name="Google Shape;182;p21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1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4184368" y="854983"/>
            <a:ext cx="1035173" cy="1035155"/>
            <a:chOff x="6643075" y="3664250"/>
            <a:chExt cx="407950" cy="407975"/>
          </a:xfrm>
        </p:grpSpPr>
        <p:sp>
          <p:nvSpPr>
            <p:cNvPr id="185" name="Google Shape;185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1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88" name="Google Shape;188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1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What’s next? 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381250" y="1616476"/>
            <a:ext cx="68097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Split up at next meetup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Will give some data (but feel free to byod)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comments on tweets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accounts &amp; compare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years &amp; time series analysis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eda / algorithms (check out extra notebook!)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different definitions of user engagement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track sentiments of comments - are followers getting happier or sadder over time?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compare Waterloo to bigger Canada orgs</a:t>
            </a: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4" name="Google Shape;204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/>
          </a:p>
        </p:txBody>
      </p:sp>
      <p:cxnSp>
        <p:nvCxnSpPr>
          <p:cNvPr id="214" name="Google Shape;214;p2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16" name="Google Shape;216;p23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3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19" name="Google Shape;219;p2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996625" y="2003900"/>
            <a:ext cx="662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Tutorial 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Scrape, clean, EDA, some data science - Twitter</a:t>
            </a:r>
            <a:endParaRPr sz="2000"/>
          </a:p>
        </p:txBody>
      </p:sp>
      <p:grpSp>
        <p:nvGrpSpPr>
          <p:cNvPr id="78" name="Google Shape;78;p13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9" name="Google Shape;79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800" y="0"/>
            <a:ext cx="2170200" cy="10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Abeer Khan</a:t>
            </a:r>
            <a:endParaRPr b="1"/>
          </a:p>
        </p:txBody>
      </p:sp>
      <p:cxnSp>
        <p:nvCxnSpPr>
          <p:cNvPr id="93" name="Google Shape;93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95" name="Google Shape;95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today?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3" name="Google Shape;103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today? - background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4" name="Google Shape;114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425" y="1302963"/>
            <a:ext cx="5075150" cy="25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today? - background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Nonprofit organizations Waterloo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Social media presence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b="1" lang="en"/>
              <a:t>Goals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Increase following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Increase engagement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 community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…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Multiple meetups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</a:t>
            </a:r>
            <a:r>
              <a:rPr b="0" i="1" lang="en">
                <a:solidFill>
                  <a:schemeClr val="dk1"/>
                </a:solidFill>
              </a:rPr>
              <a:t>today</a:t>
            </a:r>
            <a:r>
              <a:rPr lang="en">
                <a:solidFill>
                  <a:schemeClr val="dk1"/>
                </a:solidFill>
              </a:rPr>
              <a:t>?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Introduce techniques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Scrape social media data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Twitter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Cleaning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</a:t>
            </a:r>
            <a:r>
              <a:rPr lang="en"/>
              <a:t>eaningless, </a:t>
            </a:r>
            <a:r>
              <a:rPr lang="en">
                <a:solidFill>
                  <a:schemeClr val="dk1"/>
                </a:solidFill>
              </a:rPr>
              <a:t>emojis, </a:t>
            </a:r>
            <a:r>
              <a:rPr lang="en"/>
              <a:t>stemming, lemmatization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Text analysis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Sentiment, word </a:t>
            </a:r>
            <a:r>
              <a:rPr lang="en"/>
              <a:t>frequency</a:t>
            </a:r>
            <a:r>
              <a:rPr lang="en"/>
              <a:t>, cloud, topic modeling, POS tagging</a:t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9" name="Google Shape;139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are we?</a:t>
            </a:r>
            <a:endParaRPr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1189858" y="2244313"/>
            <a:ext cx="214625" cy="214625"/>
            <a:chOff x="2594050" y="1631825"/>
            <a:chExt cx="439625" cy="439625"/>
          </a:xfrm>
        </p:grpSpPr>
        <p:sp>
          <p:nvSpPr>
            <p:cNvPr id="150" name="Google Shape;150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511752" y="3360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23875" y="2556055"/>
            <a:ext cx="18825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Joseph Mwangoka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PhD | Fraud Detection | Data Analytics | Technology Strategy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https://www.linkedin.com/in/joseph-mwangoka/</a:t>
            </a:r>
            <a:r>
              <a:rPr lang="en" sz="1000"/>
              <a:t> </a:t>
            </a:r>
            <a:endParaRPr sz="1000"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275" y="1543611"/>
            <a:ext cx="1133700" cy="11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3600" y="3013492"/>
            <a:ext cx="1133700" cy="11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9488" y="30134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7">
            <a:alphaModFix/>
          </a:blip>
          <a:srcRect b="149" l="0" r="0" t="139"/>
          <a:stretch/>
        </p:blipFill>
        <p:spPr>
          <a:xfrm>
            <a:off x="7430025" y="15435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4775088" y="4024094"/>
            <a:ext cx="18825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Rameez Syed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Bioinformatics Analyst | Twitter Analysis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https://www.linkedin.com/in/rameez-syed-a42756139/</a:t>
            </a:r>
            <a:r>
              <a:rPr lang="en" sz="1000"/>
              <a:t> </a:t>
            </a:r>
            <a:endParaRPr sz="1000"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7055625" y="2677300"/>
            <a:ext cx="18825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Sepehr Sepehri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Scientist | Data Analyst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https://www.linkedin.com/in/sepehr-sepehri/</a:t>
            </a:r>
            <a:r>
              <a:rPr lang="en" sz="1000"/>
              <a:t> </a:t>
            </a:r>
            <a:endParaRPr sz="1000"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2379200" y="4067050"/>
            <a:ext cx="18825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Sumit Sharma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| Data Analysis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https://www.linkedin.com/in/sumitsharma8692/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today will work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https://bit.ly/3l6qf79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Pin screenshare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Hover over screenshare. Click 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Do as we do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Chat questions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Will pause</a:t>
            </a:r>
            <a:endParaRPr/>
          </a:p>
        </p:txBody>
      </p:sp>
      <p:grpSp>
        <p:nvGrpSpPr>
          <p:cNvPr id="169" name="Google Shape;169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0" name="Google Shape;170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450" y="2534225"/>
            <a:ext cx="285300" cy="2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