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76" r:id="rId16"/>
    <p:sldId id="273" r:id="rId17"/>
    <p:sldId id="277"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190573-6F7B-41F4-8C3B-D6CB7AB5DE00}">
          <p14:sldIdLst>
            <p14:sldId id="256"/>
            <p14:sldId id="257"/>
            <p14:sldId id="258"/>
            <p14:sldId id="259"/>
            <p14:sldId id="260"/>
            <p14:sldId id="261"/>
            <p14:sldId id="262"/>
            <p14:sldId id="263"/>
            <p14:sldId id="264"/>
            <p14:sldId id="265"/>
            <p14:sldId id="266"/>
            <p14:sldId id="270"/>
            <p14:sldId id="271"/>
            <p14:sldId id="272"/>
            <p14:sldId id="276"/>
            <p14:sldId id="273"/>
            <p14:sldId id="277"/>
            <p14:sldId id="275"/>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80EE4-CB4B-4DC4-915C-67588CC3596C}" v="7" dt="2019-04-09T00:10:03.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1" d="100"/>
          <a:sy n="61" d="100"/>
        </p:scale>
        <p:origin x="833"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F0F8B-B361-4D2D-9D97-7EBFEE8C3F35}" type="datetimeFigureOut">
              <a:rPr lang="en-US"/>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47B8B-1FB9-4471-83AE-E4AF8A1410D3}" type="slidenum">
              <a:rPr lang="en-US"/>
              <a:t>‹#›</a:t>
            </a:fld>
            <a:endParaRPr lang="en-US"/>
          </a:p>
        </p:txBody>
      </p:sp>
    </p:spTree>
    <p:extLst>
      <p:ext uri="{BB962C8B-B14F-4D97-AF65-F5344CB8AC3E}">
        <p14:creationId xmlns:p14="http://schemas.microsoft.com/office/powerpoint/2010/main" val="173752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group 3 – we designed a group event planning application</a:t>
            </a:r>
          </a:p>
        </p:txBody>
      </p:sp>
      <p:sp>
        <p:nvSpPr>
          <p:cNvPr id="4" name="Slide Number Placeholder 3"/>
          <p:cNvSpPr>
            <a:spLocks noGrp="1"/>
          </p:cNvSpPr>
          <p:nvPr>
            <p:ph type="sldNum" sz="quarter" idx="5"/>
          </p:nvPr>
        </p:nvSpPr>
        <p:spPr/>
        <p:txBody>
          <a:bodyPr/>
          <a:lstStyle/>
          <a:p>
            <a:fld id="{6CB47B8B-1FB9-4471-83AE-E4AF8A1410D3}" type="slidenum">
              <a:rPr lang="en-US" smtClean="0"/>
              <a:t>1</a:t>
            </a:fld>
            <a:endParaRPr lang="en-US"/>
          </a:p>
        </p:txBody>
      </p:sp>
    </p:spTree>
    <p:extLst>
      <p:ext uri="{BB962C8B-B14F-4D97-AF65-F5344CB8AC3E}">
        <p14:creationId xmlns:p14="http://schemas.microsoft.com/office/powerpoint/2010/main" val="382265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scope of this ended being a bit too large.</a:t>
            </a:r>
          </a:p>
        </p:txBody>
      </p:sp>
      <p:sp>
        <p:nvSpPr>
          <p:cNvPr id="4" name="Slide Number Placeholder 3"/>
          <p:cNvSpPr>
            <a:spLocks noGrp="1"/>
          </p:cNvSpPr>
          <p:nvPr>
            <p:ph type="sldNum" sz="quarter" idx="5"/>
          </p:nvPr>
        </p:nvSpPr>
        <p:spPr/>
        <p:txBody>
          <a:bodyPr/>
          <a:lstStyle/>
          <a:p>
            <a:fld id="{6CB47B8B-1FB9-4471-83AE-E4AF8A1410D3}" type="slidenum">
              <a:rPr lang="en-US"/>
              <a:t>10</a:t>
            </a:fld>
            <a:endParaRPr lang="en-US"/>
          </a:p>
        </p:txBody>
      </p:sp>
    </p:spTree>
    <p:extLst>
      <p:ext uri="{BB962C8B-B14F-4D97-AF65-F5344CB8AC3E}">
        <p14:creationId xmlns:p14="http://schemas.microsoft.com/office/powerpoint/2010/main" val="171883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you can see most of our ideas were centered around existing concepts of a Calendar application, but with a little extra stuff to facilitate group planning.</a:t>
            </a:r>
          </a:p>
        </p:txBody>
      </p:sp>
      <p:sp>
        <p:nvSpPr>
          <p:cNvPr id="4" name="Slide Number Placeholder 3"/>
          <p:cNvSpPr>
            <a:spLocks noGrp="1"/>
          </p:cNvSpPr>
          <p:nvPr>
            <p:ph type="sldNum" sz="quarter" idx="5"/>
          </p:nvPr>
        </p:nvSpPr>
        <p:spPr/>
        <p:txBody>
          <a:bodyPr/>
          <a:lstStyle/>
          <a:p>
            <a:fld id="{6CB47B8B-1FB9-4471-83AE-E4AF8A1410D3}" type="slidenum">
              <a:rPr lang="en-US"/>
              <a:t>11</a:t>
            </a:fld>
            <a:endParaRPr lang="en-US"/>
          </a:p>
        </p:txBody>
      </p:sp>
    </p:spTree>
    <p:extLst>
      <p:ext uri="{BB962C8B-B14F-4D97-AF65-F5344CB8AC3E}">
        <p14:creationId xmlns:p14="http://schemas.microsoft.com/office/powerpoint/2010/main" val="2353783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CB47B8B-1FB9-4471-83AE-E4AF8A1410D3}" type="slidenum">
              <a:rPr lang="en-US"/>
              <a:t>12</a:t>
            </a:fld>
            <a:endParaRPr lang="en-US"/>
          </a:p>
        </p:txBody>
      </p:sp>
    </p:spTree>
    <p:extLst>
      <p:ext uri="{BB962C8B-B14F-4D97-AF65-F5344CB8AC3E}">
        <p14:creationId xmlns:p14="http://schemas.microsoft.com/office/powerpoint/2010/main" val="356229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At this stage the point is just to narrow down potential dates that work for the most people.</a:t>
            </a:r>
          </a:p>
        </p:txBody>
      </p:sp>
      <p:sp>
        <p:nvSpPr>
          <p:cNvPr id="4" name="Slide Number Placeholder 3"/>
          <p:cNvSpPr>
            <a:spLocks noGrp="1"/>
          </p:cNvSpPr>
          <p:nvPr>
            <p:ph type="sldNum" sz="quarter" idx="5"/>
          </p:nvPr>
        </p:nvSpPr>
        <p:spPr/>
        <p:txBody>
          <a:bodyPr/>
          <a:lstStyle/>
          <a:p>
            <a:fld id="{6CB47B8B-1FB9-4471-83AE-E4AF8A1410D3}" type="slidenum">
              <a:rPr lang="en-US"/>
              <a:t>15</a:t>
            </a:fld>
            <a:endParaRPr lang="en-US"/>
          </a:p>
        </p:txBody>
      </p:sp>
    </p:spTree>
    <p:extLst>
      <p:ext uri="{BB962C8B-B14F-4D97-AF65-F5344CB8AC3E}">
        <p14:creationId xmlns:p14="http://schemas.microsoft.com/office/powerpoint/2010/main" val="363155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allow people to enter times for dates where more people were marked busy as well, just in case there end up being big time conflicts.</a:t>
            </a:r>
          </a:p>
        </p:txBody>
      </p:sp>
      <p:sp>
        <p:nvSpPr>
          <p:cNvPr id="4" name="Slide Number Placeholder 3"/>
          <p:cNvSpPr>
            <a:spLocks noGrp="1"/>
          </p:cNvSpPr>
          <p:nvPr>
            <p:ph type="sldNum" sz="quarter" idx="5"/>
          </p:nvPr>
        </p:nvSpPr>
        <p:spPr/>
        <p:txBody>
          <a:bodyPr/>
          <a:lstStyle/>
          <a:p>
            <a:fld id="{6CB47B8B-1FB9-4471-83AE-E4AF8A1410D3}" type="slidenum">
              <a:rPr lang="en-US"/>
              <a:t>16</a:t>
            </a:fld>
            <a:endParaRPr lang="en-US"/>
          </a:p>
        </p:txBody>
      </p:sp>
    </p:spTree>
    <p:extLst>
      <p:ext uri="{BB962C8B-B14F-4D97-AF65-F5344CB8AC3E}">
        <p14:creationId xmlns:p14="http://schemas.microsoft.com/office/powerpoint/2010/main" val="44004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 a phone interface where things were already looking rather small, trying to clarify these intentions was difficult. We decided to implement a simple help overlay.</a:t>
            </a:r>
          </a:p>
          <a:p>
            <a:endParaRPr lang="en-US" dirty="0">
              <a:cs typeface="Calibri"/>
            </a:endParaRPr>
          </a:p>
          <a:p>
            <a:r>
              <a:rPr lang="en-US" dirty="0">
                <a:cs typeface="Calibri"/>
              </a:rPr>
              <a:t>Though this was not implemented for a prototype, for future direction, adding a setting that could allow a user to specify whether they're marking availability or unavailability and syncing that appropriately to the other participants views would be ideal. Different people will have different preferences for this.</a:t>
            </a:r>
          </a:p>
          <a:p>
            <a:endParaRPr lang="en-US" dirty="0">
              <a:cs typeface="Calibri"/>
            </a:endParaRPr>
          </a:p>
          <a:p>
            <a:r>
              <a:rPr lang="en-US" dirty="0">
                <a:cs typeface="Calibri"/>
              </a:rPr>
              <a:t>For future direction, we would look to implement a feature where the event creator could decide on a date for the event. Once decided on, the event would effectively archive itself into an event history on the app in case it needed to be referred to and prompt to create an event for the user on their preferred Calendar service using the API. It would offer this prompt to other users part of the event as well the next time they opened the app.</a:t>
            </a:r>
          </a:p>
        </p:txBody>
      </p:sp>
      <p:sp>
        <p:nvSpPr>
          <p:cNvPr id="4" name="Slide Number Placeholder 3"/>
          <p:cNvSpPr>
            <a:spLocks noGrp="1"/>
          </p:cNvSpPr>
          <p:nvPr>
            <p:ph type="sldNum" sz="quarter" idx="5"/>
          </p:nvPr>
        </p:nvSpPr>
        <p:spPr/>
        <p:txBody>
          <a:bodyPr/>
          <a:lstStyle/>
          <a:p>
            <a:fld id="{6CB47B8B-1FB9-4471-83AE-E4AF8A1410D3}" type="slidenum">
              <a:rPr lang="en-US"/>
              <a:t>18</a:t>
            </a:fld>
            <a:endParaRPr lang="en-US"/>
          </a:p>
        </p:txBody>
      </p:sp>
    </p:spTree>
    <p:extLst>
      <p:ext uri="{BB962C8B-B14F-4D97-AF65-F5344CB8AC3E}">
        <p14:creationId xmlns:p14="http://schemas.microsoft.com/office/powerpoint/2010/main" val="69969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we fully focused in on a distinct event planning application, we were thinking of designing a calendar application with event planning functionality as that is the area we believed calendar applications could most improve on.</a:t>
            </a:r>
          </a:p>
        </p:txBody>
      </p:sp>
      <p:sp>
        <p:nvSpPr>
          <p:cNvPr id="4" name="Slide Number Placeholder 3"/>
          <p:cNvSpPr>
            <a:spLocks noGrp="1"/>
          </p:cNvSpPr>
          <p:nvPr>
            <p:ph type="sldNum" sz="quarter" idx="5"/>
          </p:nvPr>
        </p:nvSpPr>
        <p:spPr/>
        <p:txBody>
          <a:bodyPr/>
          <a:lstStyle/>
          <a:p>
            <a:fld id="{6CB47B8B-1FB9-4471-83AE-E4AF8A1410D3}" type="slidenum">
              <a:rPr lang="en-US"/>
              <a:t>2</a:t>
            </a:fld>
            <a:endParaRPr lang="en-US"/>
          </a:p>
        </p:txBody>
      </p:sp>
    </p:spTree>
    <p:extLst>
      <p:ext uri="{BB962C8B-B14F-4D97-AF65-F5344CB8AC3E}">
        <p14:creationId xmlns:p14="http://schemas.microsoft.com/office/powerpoint/2010/main" val="304776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Currently Calendars applications mostly seem to be used to organize personal stuff.</a:t>
            </a:r>
          </a:p>
          <a:p>
            <a:r>
              <a:rPr lang="en-US" dirty="0">
                <a:cs typeface="Calibri"/>
              </a:rPr>
              <a:t>- We thought that they would be useful to plan group stuff too.</a:t>
            </a:r>
          </a:p>
        </p:txBody>
      </p:sp>
      <p:sp>
        <p:nvSpPr>
          <p:cNvPr id="4" name="Slide Number Placeholder 3"/>
          <p:cNvSpPr>
            <a:spLocks noGrp="1"/>
          </p:cNvSpPr>
          <p:nvPr>
            <p:ph type="sldNum" sz="quarter" idx="5"/>
          </p:nvPr>
        </p:nvSpPr>
        <p:spPr/>
        <p:txBody>
          <a:bodyPr/>
          <a:lstStyle/>
          <a:p>
            <a:fld id="{6CB47B8B-1FB9-4471-83AE-E4AF8A1410D3}" type="slidenum">
              <a:rPr lang="en-US"/>
              <a:t>3</a:t>
            </a:fld>
            <a:endParaRPr lang="en-US"/>
          </a:p>
        </p:txBody>
      </p:sp>
    </p:spTree>
    <p:extLst>
      <p:ext uri="{BB962C8B-B14F-4D97-AF65-F5344CB8AC3E}">
        <p14:creationId xmlns:p14="http://schemas.microsoft.com/office/powerpoint/2010/main" val="11608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There is an ability to share calendars, but in its current state it does not allow for flexible social planning. You can only share the entire calendar, and it’s generally unintuitive. </a:t>
            </a:r>
          </a:p>
        </p:txBody>
      </p:sp>
      <p:sp>
        <p:nvSpPr>
          <p:cNvPr id="4" name="Slide Number Placeholder 3"/>
          <p:cNvSpPr>
            <a:spLocks noGrp="1"/>
          </p:cNvSpPr>
          <p:nvPr>
            <p:ph type="sldNum" sz="quarter" idx="5"/>
          </p:nvPr>
        </p:nvSpPr>
        <p:spPr/>
        <p:txBody>
          <a:bodyPr/>
          <a:lstStyle/>
          <a:p>
            <a:fld id="{6CB47B8B-1FB9-4471-83AE-E4AF8A1410D3}" type="slidenum">
              <a:rPr lang="en-US"/>
              <a:t>4</a:t>
            </a:fld>
            <a:endParaRPr lang="en-US"/>
          </a:p>
        </p:txBody>
      </p:sp>
    </p:spTree>
    <p:extLst>
      <p:ext uri="{BB962C8B-B14F-4D97-AF65-F5344CB8AC3E}">
        <p14:creationId xmlns:p14="http://schemas.microsoft.com/office/powerpoint/2010/main" val="280539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wanted to design our application in such a way that anybody could use it however we also recognized that the application would be used by people who are around teenaged to older adult ages. Given this age range we could design based on general trends of application usage.</a:t>
            </a:r>
          </a:p>
          <a:p>
            <a:endParaRPr lang="en-CA" dirty="0"/>
          </a:p>
        </p:txBody>
      </p:sp>
      <p:sp>
        <p:nvSpPr>
          <p:cNvPr id="4" name="Slide Number Placeholder 3"/>
          <p:cNvSpPr>
            <a:spLocks noGrp="1"/>
          </p:cNvSpPr>
          <p:nvPr>
            <p:ph type="sldNum" sz="quarter" idx="5"/>
          </p:nvPr>
        </p:nvSpPr>
        <p:spPr/>
        <p:txBody>
          <a:bodyPr/>
          <a:lstStyle/>
          <a:p>
            <a:fld id="{6CB47B8B-1FB9-4471-83AE-E4AF8A1410D3}" type="slidenum">
              <a:rPr lang="en-US" smtClean="0"/>
              <a:t>5</a:t>
            </a:fld>
            <a:endParaRPr lang="en-US"/>
          </a:p>
        </p:txBody>
      </p:sp>
    </p:spTree>
    <p:extLst>
      <p:ext uri="{BB962C8B-B14F-4D97-AF65-F5344CB8AC3E}">
        <p14:creationId xmlns:p14="http://schemas.microsoft.com/office/powerpoint/2010/main" val="353945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get an idea of what we should focus on designing, we decided to make a survey to get a better understanding of how calendar applications are currently used and to get opinions on the direction we wanted to </a:t>
            </a:r>
            <a:r>
              <a:rPr lang="en-CA"/>
              <a:t>take the design.</a:t>
            </a:r>
            <a:endParaRPr lang="en-CA" dirty="0"/>
          </a:p>
        </p:txBody>
      </p:sp>
      <p:sp>
        <p:nvSpPr>
          <p:cNvPr id="4" name="Slide Number Placeholder 3"/>
          <p:cNvSpPr>
            <a:spLocks noGrp="1"/>
          </p:cNvSpPr>
          <p:nvPr>
            <p:ph type="sldNum" sz="quarter" idx="5"/>
          </p:nvPr>
        </p:nvSpPr>
        <p:spPr/>
        <p:txBody>
          <a:bodyPr/>
          <a:lstStyle/>
          <a:p>
            <a:fld id="{6CB47B8B-1FB9-4471-83AE-E4AF8A1410D3}" type="slidenum">
              <a:rPr lang="en-US" smtClean="0"/>
              <a:t>6</a:t>
            </a:fld>
            <a:endParaRPr lang="en-US"/>
          </a:p>
        </p:txBody>
      </p:sp>
    </p:spTree>
    <p:extLst>
      <p:ext uri="{BB962C8B-B14F-4D97-AF65-F5344CB8AC3E}">
        <p14:creationId xmlns:p14="http://schemas.microsoft.com/office/powerpoint/2010/main" val="209675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B47B8B-1FB9-4471-83AE-E4AF8A1410D3}" type="slidenum">
              <a:rPr lang="en-US"/>
              <a:t>7</a:t>
            </a:fld>
            <a:endParaRPr lang="en-US"/>
          </a:p>
        </p:txBody>
      </p:sp>
    </p:spTree>
    <p:extLst>
      <p:ext uri="{BB962C8B-B14F-4D97-AF65-F5344CB8AC3E}">
        <p14:creationId xmlns:p14="http://schemas.microsoft.com/office/powerpoint/2010/main" val="1269457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majority of people we surveyed indicated that they were interested in additional functionality in a Calendar for group planning.</a:t>
            </a:r>
          </a:p>
        </p:txBody>
      </p:sp>
      <p:sp>
        <p:nvSpPr>
          <p:cNvPr id="4" name="Slide Number Placeholder 3"/>
          <p:cNvSpPr>
            <a:spLocks noGrp="1"/>
          </p:cNvSpPr>
          <p:nvPr>
            <p:ph type="sldNum" sz="quarter" idx="5"/>
          </p:nvPr>
        </p:nvSpPr>
        <p:spPr/>
        <p:txBody>
          <a:bodyPr/>
          <a:lstStyle/>
          <a:p>
            <a:fld id="{6CB47B8B-1FB9-4471-83AE-E4AF8A1410D3}" type="slidenum">
              <a:rPr lang="en-US"/>
              <a:t>8</a:t>
            </a:fld>
            <a:endParaRPr lang="en-US"/>
          </a:p>
        </p:txBody>
      </p:sp>
    </p:spTree>
    <p:extLst>
      <p:ext uri="{BB962C8B-B14F-4D97-AF65-F5344CB8AC3E}">
        <p14:creationId xmlns:p14="http://schemas.microsoft.com/office/powerpoint/2010/main" val="562715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CB47B8B-1FB9-4471-83AE-E4AF8A1410D3}" type="slidenum">
              <a:rPr lang="en-US"/>
              <a:t>9</a:t>
            </a:fld>
            <a:endParaRPr lang="en-US"/>
          </a:p>
        </p:txBody>
      </p:sp>
    </p:spTree>
    <p:extLst>
      <p:ext uri="{BB962C8B-B14F-4D97-AF65-F5344CB8AC3E}">
        <p14:creationId xmlns:p14="http://schemas.microsoft.com/office/powerpoint/2010/main" val="1666706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xd.adobe.com/view/474fe7e4-2568-4ff2-6df9-801926b1efbd-317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47BAA-F1FC-4F5B-8878-EDE42E0D4629}"/>
              </a:ext>
            </a:extLst>
          </p:cNvPr>
          <p:cNvSpPr>
            <a:spLocks noGrp="1"/>
          </p:cNvSpPr>
          <p:nvPr>
            <p:ph type="ctrTitle"/>
          </p:nvPr>
        </p:nvSpPr>
        <p:spPr/>
        <p:txBody>
          <a:bodyPr/>
          <a:lstStyle/>
          <a:p>
            <a:r>
              <a:rPr lang="en-CA" dirty="0"/>
              <a:t>Group 3 – Our event planning application</a:t>
            </a:r>
          </a:p>
        </p:txBody>
      </p:sp>
      <p:sp>
        <p:nvSpPr>
          <p:cNvPr id="3" name="Subtitle 2">
            <a:extLst>
              <a:ext uri="{FF2B5EF4-FFF2-40B4-BE49-F238E27FC236}">
                <a16:creationId xmlns:a16="http://schemas.microsoft.com/office/drawing/2014/main" xmlns="" id="{8E3C630E-8BBC-4B0D-854B-3959AF411C37}"/>
              </a:ext>
            </a:extLst>
          </p:cNvPr>
          <p:cNvSpPr>
            <a:spLocks noGrp="1"/>
          </p:cNvSpPr>
          <p:nvPr>
            <p:ph type="subTitle" idx="1"/>
          </p:nvPr>
        </p:nvSpPr>
        <p:spPr/>
        <p:txBody>
          <a:bodyPr>
            <a:normAutofit fontScale="92500" lnSpcReduction="20000"/>
          </a:bodyPr>
          <a:lstStyle/>
          <a:p>
            <a:r>
              <a:rPr lang="en-CA" sz="1900" dirty="0"/>
              <a:t>By: GURNECK JOHAL</a:t>
            </a:r>
          </a:p>
          <a:p>
            <a:r>
              <a:rPr lang="en-CA" sz="1900" dirty="0"/>
              <a:t>Dennis Nguyen,</a:t>
            </a:r>
          </a:p>
          <a:p>
            <a:r>
              <a:rPr lang="en-CA" sz="1900" dirty="0"/>
              <a:t>Devon Gillis,</a:t>
            </a:r>
          </a:p>
          <a:p>
            <a:r>
              <a:rPr lang="en-CA" sz="1900" dirty="0"/>
              <a:t>Mikhail </a:t>
            </a:r>
            <a:r>
              <a:rPr lang="en-CA" sz="1900" dirty="0" err="1"/>
              <a:t>Starikov</a:t>
            </a:r>
            <a:r>
              <a:rPr lang="en-CA" sz="1900" dirty="0"/>
              <a:t> </a:t>
            </a:r>
          </a:p>
          <a:p>
            <a:endParaRPr lang="en-CA" sz="900" dirty="0"/>
          </a:p>
        </p:txBody>
      </p:sp>
    </p:spTree>
    <p:extLst>
      <p:ext uri="{BB962C8B-B14F-4D97-AF65-F5344CB8AC3E}">
        <p14:creationId xmlns:p14="http://schemas.microsoft.com/office/powerpoint/2010/main" val="411493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7EFA6-F3C6-42F9-A83C-79638FD3017A}"/>
              </a:ext>
            </a:extLst>
          </p:cNvPr>
          <p:cNvSpPr>
            <a:spLocks noGrp="1"/>
          </p:cNvSpPr>
          <p:nvPr>
            <p:ph type="title"/>
          </p:nvPr>
        </p:nvSpPr>
        <p:spPr/>
        <p:txBody>
          <a:bodyPr/>
          <a:lstStyle/>
          <a:p>
            <a:r>
              <a:rPr lang="en-US" dirty="0"/>
              <a:t>Our desired functionality</a:t>
            </a:r>
            <a:endParaRPr lang="en-CA" dirty="0"/>
          </a:p>
        </p:txBody>
      </p:sp>
      <p:sp>
        <p:nvSpPr>
          <p:cNvPr id="3" name="Content Placeholder 2">
            <a:extLst>
              <a:ext uri="{FF2B5EF4-FFF2-40B4-BE49-F238E27FC236}">
                <a16:creationId xmlns:a16="http://schemas.microsoft.com/office/drawing/2014/main" xmlns="" id="{BE773CDE-A6F0-422A-8E0D-81A0600E3F57}"/>
              </a:ext>
            </a:extLst>
          </p:cNvPr>
          <p:cNvSpPr>
            <a:spLocks noGrp="1"/>
          </p:cNvSpPr>
          <p:nvPr>
            <p:ph idx="1"/>
          </p:nvPr>
        </p:nvSpPr>
        <p:spPr/>
        <p:txBody>
          <a:bodyPr>
            <a:normAutofit fontScale="92500"/>
          </a:bodyPr>
          <a:lstStyle/>
          <a:p>
            <a:pPr lvl="0"/>
            <a:r>
              <a:rPr lang="en-US" dirty="0"/>
              <a:t>Maintain current calendar norms of having the ability to add, remove, edit, and view events on your own personal calendar.</a:t>
            </a:r>
          </a:p>
          <a:p>
            <a:pPr lvl="0"/>
            <a:endParaRPr lang="en-US" dirty="0"/>
          </a:p>
          <a:p>
            <a:pPr lvl="0"/>
            <a:r>
              <a:rPr lang="en-US" dirty="0"/>
              <a:t>Add event planning functionality, so users can create events for a group of people with greater ease.</a:t>
            </a:r>
          </a:p>
          <a:p>
            <a:pPr lvl="0"/>
            <a:endParaRPr lang="en-US" dirty="0"/>
          </a:p>
          <a:p>
            <a:pPr lvl="0"/>
            <a:r>
              <a:rPr lang="en-US" dirty="0"/>
              <a:t>Add event rescheduling functionality for users who might have scheduling issues.</a:t>
            </a:r>
          </a:p>
        </p:txBody>
      </p:sp>
    </p:spTree>
    <p:extLst>
      <p:ext uri="{BB962C8B-B14F-4D97-AF65-F5344CB8AC3E}">
        <p14:creationId xmlns:p14="http://schemas.microsoft.com/office/powerpoint/2010/main" val="116598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111FB-308D-4104-9BD6-399F6EED8DDE}"/>
              </a:ext>
            </a:extLst>
          </p:cNvPr>
          <p:cNvSpPr>
            <a:spLocks noGrp="1"/>
          </p:cNvSpPr>
          <p:nvPr>
            <p:ph type="title"/>
          </p:nvPr>
        </p:nvSpPr>
        <p:spPr/>
        <p:txBody>
          <a:bodyPr/>
          <a:lstStyle/>
          <a:p>
            <a:r>
              <a:rPr lang="en-US" dirty="0"/>
              <a:t>Brainstorming </a:t>
            </a:r>
            <a:r>
              <a:rPr lang="en-US" dirty="0" smtClean="0"/>
              <a:t>designs</a:t>
            </a:r>
            <a:endParaRPr lang="en-CA" dirty="0"/>
          </a:p>
        </p:txBody>
      </p:sp>
      <p:sp>
        <p:nvSpPr>
          <p:cNvPr id="3" name="Content Placeholder 2">
            <a:extLst>
              <a:ext uri="{FF2B5EF4-FFF2-40B4-BE49-F238E27FC236}">
                <a16:creationId xmlns:a16="http://schemas.microsoft.com/office/drawing/2014/main" xmlns="" id="{F9F3C824-7894-4A6E-816A-E70548874119}"/>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xmlns="" id="{85B1E774-990C-4DD0-AED9-DE216212AFFD}"/>
              </a:ext>
            </a:extLst>
          </p:cNvPr>
          <p:cNvPicPr>
            <a:picLocks noChangeAspect="1"/>
          </p:cNvPicPr>
          <p:nvPr/>
        </p:nvPicPr>
        <p:blipFill>
          <a:blip r:embed="rId3">
            <a:lum/>
            <a:alphaModFix/>
          </a:blip>
          <a:srcRect l="36442" t="12954" r="36469" b="12975"/>
          <a:stretch>
            <a:fillRect/>
          </a:stretch>
        </p:blipFill>
        <p:spPr>
          <a:xfrm>
            <a:off x="1095871" y="2249487"/>
            <a:ext cx="2377083" cy="3656877"/>
          </a:xfrm>
          <a:prstGeom prst="rect">
            <a:avLst/>
          </a:prstGeom>
        </p:spPr>
      </p:pic>
      <p:pic>
        <p:nvPicPr>
          <p:cNvPr id="7" name="Picture 6">
            <a:extLst>
              <a:ext uri="{FF2B5EF4-FFF2-40B4-BE49-F238E27FC236}">
                <a16:creationId xmlns:a16="http://schemas.microsoft.com/office/drawing/2014/main" xmlns="" id="{A8C61FA5-2B88-40AF-B955-CB374B3E035B}"/>
              </a:ext>
            </a:extLst>
          </p:cNvPr>
          <p:cNvPicPr>
            <a:picLocks noChangeAspect="1"/>
          </p:cNvPicPr>
          <p:nvPr/>
        </p:nvPicPr>
        <p:blipFill>
          <a:blip r:embed="rId4">
            <a:lum/>
            <a:alphaModFix/>
          </a:blip>
          <a:srcRect l="77102" t="35778" r="13782" b="40041"/>
          <a:stretch>
            <a:fillRect/>
          </a:stretch>
        </p:blipFill>
        <p:spPr>
          <a:xfrm>
            <a:off x="5990298" y="2249487"/>
            <a:ext cx="2463905" cy="3679920"/>
          </a:xfrm>
          <a:prstGeom prst="rect">
            <a:avLst/>
          </a:prstGeom>
          <a:noFill/>
          <a:ln cap="flat">
            <a:noFill/>
          </a:ln>
        </p:spPr>
      </p:pic>
      <p:pic>
        <p:nvPicPr>
          <p:cNvPr id="8" name="Picture 7">
            <a:extLst>
              <a:ext uri="{FF2B5EF4-FFF2-40B4-BE49-F238E27FC236}">
                <a16:creationId xmlns:a16="http://schemas.microsoft.com/office/drawing/2014/main" xmlns="" id="{06F63DE6-2466-49C0-B459-9A1C09131E01}"/>
              </a:ext>
            </a:extLst>
          </p:cNvPr>
          <p:cNvPicPr>
            <a:picLocks noChangeAspect="1"/>
          </p:cNvPicPr>
          <p:nvPr/>
        </p:nvPicPr>
        <p:blipFill>
          <a:blip r:embed="rId5">
            <a:lum/>
            <a:alphaModFix/>
          </a:blip>
          <a:srcRect l="6805" t="2724" r="89985" b="84818"/>
          <a:stretch>
            <a:fillRect/>
          </a:stretch>
        </p:blipFill>
        <p:spPr>
          <a:xfrm>
            <a:off x="3817404" y="2248765"/>
            <a:ext cx="1828443" cy="3690719"/>
          </a:xfrm>
          <a:prstGeom prst="rect">
            <a:avLst/>
          </a:prstGeom>
          <a:noFill/>
          <a:ln cap="flat">
            <a:noFill/>
          </a:ln>
        </p:spPr>
      </p:pic>
      <p:pic>
        <p:nvPicPr>
          <p:cNvPr id="9" name="Content Placeholder 3">
            <a:extLst>
              <a:ext uri="{FF2B5EF4-FFF2-40B4-BE49-F238E27FC236}">
                <a16:creationId xmlns:a16="http://schemas.microsoft.com/office/drawing/2014/main" xmlns="" id="{551BEAC1-E082-4F7B-8E82-2DDE3C5A877F}"/>
              </a:ext>
            </a:extLst>
          </p:cNvPr>
          <p:cNvPicPr>
            <a:picLocks noChangeAspect="1"/>
          </p:cNvPicPr>
          <p:nvPr/>
        </p:nvPicPr>
        <p:blipFill>
          <a:blip r:embed="rId6">
            <a:lum/>
            <a:alphaModFix/>
          </a:blip>
          <a:srcRect/>
          <a:stretch>
            <a:fillRect/>
          </a:stretch>
        </p:blipFill>
        <p:spPr>
          <a:xfrm>
            <a:off x="8623821" y="2248765"/>
            <a:ext cx="2768040" cy="3690720"/>
          </a:xfrm>
          <a:prstGeom prst="rect">
            <a:avLst/>
          </a:prstGeom>
        </p:spPr>
      </p:pic>
    </p:spTree>
    <p:extLst>
      <p:ext uri="{BB962C8B-B14F-4D97-AF65-F5344CB8AC3E}">
        <p14:creationId xmlns:p14="http://schemas.microsoft.com/office/powerpoint/2010/main" val="305150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138B9-273A-4E2D-93CF-98B4D7AF59CC}"/>
              </a:ext>
            </a:extLst>
          </p:cNvPr>
          <p:cNvSpPr>
            <a:spLocks noGrp="1"/>
          </p:cNvSpPr>
          <p:nvPr>
            <p:ph type="title"/>
          </p:nvPr>
        </p:nvSpPr>
        <p:spPr/>
        <p:txBody>
          <a:bodyPr/>
          <a:lstStyle/>
          <a:p>
            <a:r>
              <a:rPr lang="en-CA" dirty="0"/>
              <a:t>Changing our Focus</a:t>
            </a:r>
          </a:p>
        </p:txBody>
      </p:sp>
      <p:sp>
        <p:nvSpPr>
          <p:cNvPr id="3" name="Content Placeholder 2">
            <a:extLst>
              <a:ext uri="{FF2B5EF4-FFF2-40B4-BE49-F238E27FC236}">
                <a16:creationId xmlns:a16="http://schemas.microsoft.com/office/drawing/2014/main" xmlns="" id="{B5036DED-E636-4A48-858F-75817701B12C}"/>
              </a:ext>
            </a:extLst>
          </p:cNvPr>
          <p:cNvSpPr>
            <a:spLocks noGrp="1"/>
          </p:cNvSpPr>
          <p:nvPr>
            <p:ph idx="1"/>
          </p:nvPr>
        </p:nvSpPr>
        <p:spPr/>
        <p:txBody>
          <a:bodyPr/>
          <a:lstStyle/>
          <a:p>
            <a:r>
              <a:rPr lang="en-CA" dirty="0"/>
              <a:t>From the feedback that we received from the TA we realized that the calendar functionality was not an important part of our design so we decided to pivot and fully focus on the event planning aspect of our application.  </a:t>
            </a:r>
          </a:p>
        </p:txBody>
      </p:sp>
    </p:spTree>
    <p:extLst>
      <p:ext uri="{BB962C8B-B14F-4D97-AF65-F5344CB8AC3E}">
        <p14:creationId xmlns:p14="http://schemas.microsoft.com/office/powerpoint/2010/main" val="242370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AF4D9-113E-44E6-9BE2-C16D871DD651}"/>
              </a:ext>
            </a:extLst>
          </p:cNvPr>
          <p:cNvSpPr>
            <a:spLocks noGrp="1"/>
          </p:cNvSpPr>
          <p:nvPr>
            <p:ph type="title"/>
          </p:nvPr>
        </p:nvSpPr>
        <p:spPr/>
        <p:txBody>
          <a:bodyPr/>
          <a:lstStyle/>
          <a:p>
            <a:r>
              <a:rPr lang="en-CA" dirty="0"/>
              <a:t>A new direction</a:t>
            </a:r>
          </a:p>
        </p:txBody>
      </p:sp>
      <p:sp>
        <p:nvSpPr>
          <p:cNvPr id="3" name="Content Placeholder 2">
            <a:extLst>
              <a:ext uri="{FF2B5EF4-FFF2-40B4-BE49-F238E27FC236}">
                <a16:creationId xmlns:a16="http://schemas.microsoft.com/office/drawing/2014/main" xmlns="" id="{8D99897F-835F-40C5-B3DD-8F818288E1EC}"/>
              </a:ext>
            </a:extLst>
          </p:cNvPr>
          <p:cNvSpPr>
            <a:spLocks noGrp="1"/>
          </p:cNvSpPr>
          <p:nvPr>
            <p:ph idx="1"/>
          </p:nvPr>
        </p:nvSpPr>
        <p:spPr/>
        <p:txBody>
          <a:bodyPr/>
          <a:lstStyle/>
          <a:p>
            <a:r>
              <a:rPr lang="en-CA" dirty="0"/>
              <a:t>Given the fact that we changed our design focus, the design of our hi-fidelity prototype was drastically different from our low-fidelity prototype. Given these drastic differences, we inevitably faced some challenges with the design process.</a:t>
            </a:r>
          </a:p>
        </p:txBody>
      </p:sp>
    </p:spTree>
    <p:extLst>
      <p:ext uri="{BB962C8B-B14F-4D97-AF65-F5344CB8AC3E}">
        <p14:creationId xmlns:p14="http://schemas.microsoft.com/office/powerpoint/2010/main" val="43702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23CA5-93BF-41DF-AC54-F68B6DB00917}"/>
              </a:ext>
            </a:extLst>
          </p:cNvPr>
          <p:cNvSpPr>
            <a:spLocks noGrp="1"/>
          </p:cNvSpPr>
          <p:nvPr>
            <p:ph type="title"/>
          </p:nvPr>
        </p:nvSpPr>
        <p:spPr/>
        <p:txBody>
          <a:bodyPr/>
          <a:lstStyle/>
          <a:p>
            <a:r>
              <a:rPr lang="en-CA" dirty="0"/>
              <a:t>Some new challenges</a:t>
            </a:r>
          </a:p>
        </p:txBody>
      </p:sp>
      <p:sp>
        <p:nvSpPr>
          <p:cNvPr id="3" name="Content Placeholder 2">
            <a:extLst>
              <a:ext uri="{FF2B5EF4-FFF2-40B4-BE49-F238E27FC236}">
                <a16:creationId xmlns:a16="http://schemas.microsoft.com/office/drawing/2014/main" xmlns="" id="{BE932828-4D57-450B-BCF7-FBE73936EFF3}"/>
              </a:ext>
            </a:extLst>
          </p:cNvPr>
          <p:cNvSpPr>
            <a:spLocks noGrp="1"/>
          </p:cNvSpPr>
          <p:nvPr>
            <p:ph idx="1"/>
          </p:nvPr>
        </p:nvSpPr>
        <p:spPr/>
        <p:txBody>
          <a:bodyPr vert="horz" lIns="91440" tIns="45720" rIns="91440" bIns="45720" rtlCol="0" anchor="t">
            <a:normAutofit/>
          </a:bodyPr>
          <a:lstStyle/>
          <a:p>
            <a:r>
              <a:rPr lang="en-CA" dirty="0"/>
              <a:t>Since we now were fully focused on the event planning aspect of our design, </a:t>
            </a:r>
            <a:r>
              <a:rPr lang="en-CA"/>
              <a:t>we had to be more specific for our design intentions regarding that new </a:t>
            </a:r>
            <a:r>
              <a:rPr lang="en-CA" dirty="0"/>
              <a:t>idea. </a:t>
            </a:r>
          </a:p>
          <a:p>
            <a:r>
              <a:rPr lang="en-CA"/>
              <a:t>A specific challenge was deciding how to go about presenting availability information without tunneling on the idea of a calendar alone.</a:t>
            </a:r>
          </a:p>
          <a:p>
            <a:endParaRPr lang="en-CA" dirty="0"/>
          </a:p>
        </p:txBody>
      </p:sp>
    </p:spTree>
    <p:extLst>
      <p:ext uri="{BB962C8B-B14F-4D97-AF65-F5344CB8AC3E}">
        <p14:creationId xmlns:p14="http://schemas.microsoft.com/office/powerpoint/2010/main" val="398668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10B89-2205-4C5D-9B0E-ECF3A18BDF3C}"/>
              </a:ext>
            </a:extLst>
          </p:cNvPr>
          <p:cNvSpPr>
            <a:spLocks noGrp="1"/>
          </p:cNvSpPr>
          <p:nvPr>
            <p:ph type="title"/>
          </p:nvPr>
        </p:nvSpPr>
        <p:spPr/>
        <p:txBody>
          <a:bodyPr/>
          <a:lstStyle/>
          <a:p>
            <a:r>
              <a:rPr lang="en-CA" dirty="0"/>
              <a:t>Our new solutions</a:t>
            </a:r>
          </a:p>
        </p:txBody>
      </p:sp>
      <p:sp>
        <p:nvSpPr>
          <p:cNvPr id="3" name="Content Placeholder 2">
            <a:extLst>
              <a:ext uri="{FF2B5EF4-FFF2-40B4-BE49-F238E27FC236}">
                <a16:creationId xmlns:a16="http://schemas.microsoft.com/office/drawing/2014/main" xmlns="" id="{0FA166E3-BC38-4131-B11A-E34FB6B21CA6}"/>
              </a:ext>
            </a:extLst>
          </p:cNvPr>
          <p:cNvSpPr>
            <a:spLocks noGrp="1"/>
          </p:cNvSpPr>
          <p:nvPr>
            <p:ph idx="1"/>
          </p:nvPr>
        </p:nvSpPr>
        <p:spPr>
          <a:xfrm>
            <a:off x="1141412" y="2249487"/>
            <a:ext cx="5161471" cy="3541714"/>
          </a:xfrm>
        </p:spPr>
        <p:txBody>
          <a:bodyPr vert="horz" lIns="91440" tIns="45720" rIns="91440" bIns="45720" rtlCol="0" anchor="t">
            <a:normAutofit/>
          </a:bodyPr>
          <a:lstStyle/>
          <a:p>
            <a:r>
              <a:rPr lang="en-CA"/>
              <a:t>We still offer a Calendar view to quickly allow users to mark off days. </a:t>
            </a:r>
          </a:p>
        </p:txBody>
      </p:sp>
      <p:pic>
        <p:nvPicPr>
          <p:cNvPr id="4" name="Picture 4">
            <a:extLst>
              <a:ext uri="{FF2B5EF4-FFF2-40B4-BE49-F238E27FC236}">
                <a16:creationId xmlns:a16="http://schemas.microsoft.com/office/drawing/2014/main" xmlns="" id="{91AFD2A7-9102-42B1-B905-7DFC8B864BAB}"/>
              </a:ext>
            </a:extLst>
          </p:cNvPr>
          <p:cNvPicPr>
            <a:picLocks noChangeAspect="1"/>
          </p:cNvPicPr>
          <p:nvPr/>
        </p:nvPicPr>
        <p:blipFill>
          <a:blip r:embed="rId3"/>
          <a:stretch>
            <a:fillRect/>
          </a:stretch>
        </p:blipFill>
        <p:spPr>
          <a:xfrm>
            <a:off x="7044255" y="968338"/>
            <a:ext cx="2197789" cy="4819290"/>
          </a:xfrm>
          <a:prstGeom prst="rect">
            <a:avLst/>
          </a:prstGeom>
        </p:spPr>
      </p:pic>
    </p:spTree>
    <p:extLst>
      <p:ext uri="{BB962C8B-B14F-4D97-AF65-F5344CB8AC3E}">
        <p14:creationId xmlns:p14="http://schemas.microsoft.com/office/powerpoint/2010/main" val="279103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10B89-2205-4C5D-9B0E-ECF3A18BDF3C}"/>
              </a:ext>
            </a:extLst>
          </p:cNvPr>
          <p:cNvSpPr>
            <a:spLocks noGrp="1"/>
          </p:cNvSpPr>
          <p:nvPr>
            <p:ph type="title"/>
          </p:nvPr>
        </p:nvSpPr>
        <p:spPr/>
        <p:txBody>
          <a:bodyPr/>
          <a:lstStyle/>
          <a:p>
            <a:r>
              <a:rPr lang="en-CA" dirty="0"/>
              <a:t>Our new solutions</a:t>
            </a:r>
          </a:p>
        </p:txBody>
      </p:sp>
      <p:sp>
        <p:nvSpPr>
          <p:cNvPr id="3" name="Content Placeholder 2">
            <a:extLst>
              <a:ext uri="{FF2B5EF4-FFF2-40B4-BE49-F238E27FC236}">
                <a16:creationId xmlns:a16="http://schemas.microsoft.com/office/drawing/2014/main" xmlns="" id="{0FA166E3-BC38-4131-B11A-E34FB6B21CA6}"/>
              </a:ext>
            </a:extLst>
          </p:cNvPr>
          <p:cNvSpPr>
            <a:spLocks noGrp="1"/>
          </p:cNvSpPr>
          <p:nvPr>
            <p:ph idx="1"/>
          </p:nvPr>
        </p:nvSpPr>
        <p:spPr>
          <a:xfrm>
            <a:off x="1141412" y="2249487"/>
            <a:ext cx="5161471" cy="3541714"/>
          </a:xfrm>
        </p:spPr>
        <p:txBody>
          <a:bodyPr vert="horz" lIns="91440" tIns="45720" rIns="91440" bIns="45720" rtlCol="0" anchor="t">
            <a:normAutofit/>
          </a:bodyPr>
          <a:lstStyle/>
          <a:p>
            <a:r>
              <a:rPr lang="en-CA" dirty="0"/>
              <a:t> </a:t>
            </a:r>
            <a:r>
              <a:rPr lang="en-CA"/>
              <a:t>The user can then move to a separate view that sorts possible dates based on how many people have that day marked.</a:t>
            </a:r>
          </a:p>
        </p:txBody>
      </p:sp>
      <p:pic>
        <p:nvPicPr>
          <p:cNvPr id="6" name="Picture 6" descr="A close up of a sign&#10;&#10;Description generated with high confidence">
            <a:extLst>
              <a:ext uri="{FF2B5EF4-FFF2-40B4-BE49-F238E27FC236}">
                <a16:creationId xmlns:a16="http://schemas.microsoft.com/office/drawing/2014/main" xmlns="" id="{7E798D6D-4349-4C28-B668-B5B3019599B3}"/>
              </a:ext>
            </a:extLst>
          </p:cNvPr>
          <p:cNvPicPr>
            <a:picLocks noChangeAspect="1"/>
          </p:cNvPicPr>
          <p:nvPr/>
        </p:nvPicPr>
        <p:blipFill>
          <a:blip r:embed="rId3"/>
          <a:stretch>
            <a:fillRect/>
          </a:stretch>
        </p:blipFill>
        <p:spPr>
          <a:xfrm>
            <a:off x="6984426" y="969034"/>
            <a:ext cx="2197789" cy="4819290"/>
          </a:xfrm>
          <a:prstGeom prst="rect">
            <a:avLst/>
          </a:prstGeom>
        </p:spPr>
      </p:pic>
    </p:spTree>
    <p:extLst>
      <p:ext uri="{BB962C8B-B14F-4D97-AF65-F5344CB8AC3E}">
        <p14:creationId xmlns:p14="http://schemas.microsoft.com/office/powerpoint/2010/main" val="34404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10B89-2205-4C5D-9B0E-ECF3A18BDF3C}"/>
              </a:ext>
            </a:extLst>
          </p:cNvPr>
          <p:cNvSpPr>
            <a:spLocks noGrp="1"/>
          </p:cNvSpPr>
          <p:nvPr>
            <p:ph type="title"/>
          </p:nvPr>
        </p:nvSpPr>
        <p:spPr/>
        <p:txBody>
          <a:bodyPr/>
          <a:lstStyle/>
          <a:p>
            <a:r>
              <a:rPr lang="en-CA" dirty="0"/>
              <a:t>Our new solutions</a:t>
            </a:r>
          </a:p>
        </p:txBody>
      </p:sp>
      <p:sp>
        <p:nvSpPr>
          <p:cNvPr id="3" name="Content Placeholder 2">
            <a:extLst>
              <a:ext uri="{FF2B5EF4-FFF2-40B4-BE49-F238E27FC236}">
                <a16:creationId xmlns:a16="http://schemas.microsoft.com/office/drawing/2014/main" xmlns="" id="{0FA166E3-BC38-4131-B11A-E34FB6B21CA6}"/>
              </a:ext>
            </a:extLst>
          </p:cNvPr>
          <p:cNvSpPr>
            <a:spLocks noGrp="1"/>
          </p:cNvSpPr>
          <p:nvPr>
            <p:ph idx="1"/>
          </p:nvPr>
        </p:nvSpPr>
        <p:spPr>
          <a:xfrm>
            <a:off x="1141412" y="2249487"/>
            <a:ext cx="5161471" cy="3541714"/>
          </a:xfrm>
        </p:spPr>
        <p:txBody>
          <a:bodyPr vert="horz" lIns="91440" tIns="45720" rIns="91440" bIns="45720" rtlCol="0" anchor="t">
            <a:normAutofit/>
          </a:bodyPr>
          <a:lstStyle/>
          <a:p>
            <a:r>
              <a:rPr lang="en-CA"/>
              <a:t> Finally on days where most if not all people are available, the users will be able to indicate times.</a:t>
            </a:r>
          </a:p>
        </p:txBody>
      </p:sp>
      <p:pic>
        <p:nvPicPr>
          <p:cNvPr id="4" name="Picture 4" descr="A picture containing sky, text&#10;&#10;Description generated with high confidence">
            <a:extLst>
              <a:ext uri="{FF2B5EF4-FFF2-40B4-BE49-F238E27FC236}">
                <a16:creationId xmlns:a16="http://schemas.microsoft.com/office/drawing/2014/main" xmlns="" id="{40F1FF79-1697-4876-B53B-A97202347248}"/>
              </a:ext>
            </a:extLst>
          </p:cNvPr>
          <p:cNvPicPr>
            <a:picLocks noChangeAspect="1"/>
          </p:cNvPicPr>
          <p:nvPr/>
        </p:nvPicPr>
        <p:blipFill>
          <a:blip r:embed="rId2"/>
          <a:stretch>
            <a:fillRect/>
          </a:stretch>
        </p:blipFill>
        <p:spPr>
          <a:xfrm>
            <a:off x="6993702" y="956049"/>
            <a:ext cx="2188746" cy="4827638"/>
          </a:xfrm>
          <a:prstGeom prst="rect">
            <a:avLst/>
          </a:prstGeom>
        </p:spPr>
      </p:pic>
    </p:spTree>
    <p:extLst>
      <p:ext uri="{BB962C8B-B14F-4D97-AF65-F5344CB8AC3E}">
        <p14:creationId xmlns:p14="http://schemas.microsoft.com/office/powerpoint/2010/main" val="272452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10B89-2205-4C5D-9B0E-ECF3A18BDF3C}"/>
              </a:ext>
            </a:extLst>
          </p:cNvPr>
          <p:cNvSpPr>
            <a:spLocks noGrp="1"/>
          </p:cNvSpPr>
          <p:nvPr>
            <p:ph type="title"/>
          </p:nvPr>
        </p:nvSpPr>
        <p:spPr/>
        <p:txBody>
          <a:bodyPr/>
          <a:lstStyle/>
          <a:p>
            <a:r>
              <a:rPr lang="en-CA" dirty="0"/>
              <a:t>Evaluation and Challenges</a:t>
            </a:r>
            <a:endParaRPr lang="en-US" dirty="0"/>
          </a:p>
        </p:txBody>
      </p:sp>
      <p:sp>
        <p:nvSpPr>
          <p:cNvPr id="3" name="Content Placeholder 2">
            <a:extLst>
              <a:ext uri="{FF2B5EF4-FFF2-40B4-BE49-F238E27FC236}">
                <a16:creationId xmlns:a16="http://schemas.microsoft.com/office/drawing/2014/main" xmlns="" id="{0FA166E3-BC38-4131-B11A-E34FB6B21CA6}"/>
              </a:ext>
            </a:extLst>
          </p:cNvPr>
          <p:cNvSpPr>
            <a:spLocks noGrp="1"/>
          </p:cNvSpPr>
          <p:nvPr>
            <p:ph idx="1"/>
          </p:nvPr>
        </p:nvSpPr>
        <p:spPr/>
        <p:txBody>
          <a:bodyPr vert="horz" lIns="91440" tIns="45720" rIns="91440" bIns="45720" rtlCol="0" anchor="t">
            <a:normAutofit/>
          </a:bodyPr>
          <a:lstStyle/>
          <a:p>
            <a:r>
              <a:rPr lang="en-CA"/>
              <a:t>The evaluation revealed some key oversights for clarity of intent that we as designers did not notice</a:t>
            </a:r>
            <a:endParaRPr lang="en-US"/>
          </a:p>
          <a:p>
            <a:r>
              <a:rPr lang="en-CA"/>
              <a:t>Ambiguity in whether marked dates and times are available or unavailable.</a:t>
            </a:r>
          </a:p>
          <a:p>
            <a:r>
              <a:rPr lang="en-CA"/>
              <a:t>No clear ending to the process.</a:t>
            </a:r>
          </a:p>
          <a:p>
            <a:endParaRPr lang="en-CA" dirty="0"/>
          </a:p>
          <a:p>
            <a:endParaRPr lang="en-CA" dirty="0"/>
          </a:p>
          <a:p>
            <a:endParaRPr lang="en-CA" dirty="0"/>
          </a:p>
        </p:txBody>
      </p:sp>
    </p:spTree>
    <p:extLst>
      <p:ext uri="{BB962C8B-B14F-4D97-AF65-F5344CB8AC3E}">
        <p14:creationId xmlns:p14="http://schemas.microsoft.com/office/powerpoint/2010/main" val="1307152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2C0BB-FAB4-4165-AF65-94896B00E1AA}"/>
              </a:ext>
            </a:extLst>
          </p:cNvPr>
          <p:cNvSpPr>
            <a:spLocks noGrp="1"/>
          </p:cNvSpPr>
          <p:nvPr>
            <p:ph type="title"/>
          </p:nvPr>
        </p:nvSpPr>
        <p:spPr/>
        <p:txBody>
          <a:bodyPr/>
          <a:lstStyle/>
          <a:p>
            <a:r>
              <a:rPr lang="en-CA" dirty="0"/>
              <a:t>Our final product</a:t>
            </a:r>
          </a:p>
        </p:txBody>
      </p:sp>
      <p:sp>
        <p:nvSpPr>
          <p:cNvPr id="3" name="Content Placeholder 2">
            <a:extLst>
              <a:ext uri="{FF2B5EF4-FFF2-40B4-BE49-F238E27FC236}">
                <a16:creationId xmlns:a16="http://schemas.microsoft.com/office/drawing/2014/main" xmlns="" id="{ED03AE18-7920-48C1-A48D-BD63F64656B9}"/>
              </a:ext>
            </a:extLst>
          </p:cNvPr>
          <p:cNvSpPr>
            <a:spLocks noGrp="1"/>
          </p:cNvSpPr>
          <p:nvPr>
            <p:ph idx="1"/>
          </p:nvPr>
        </p:nvSpPr>
        <p:spPr/>
        <p:txBody>
          <a:bodyPr/>
          <a:lstStyle/>
          <a:p>
            <a:r>
              <a:rPr lang="en-CA">
                <a:hlinkClick r:id="rId2"/>
              </a:rPr>
              <a:t>https://xd.adobe.com/view/474fe7e4-2568-4ff2-6df9-801926b1efbd-317e/</a:t>
            </a:r>
            <a:endParaRPr lang="en-CA"/>
          </a:p>
        </p:txBody>
      </p:sp>
    </p:spTree>
    <p:extLst>
      <p:ext uri="{BB962C8B-B14F-4D97-AF65-F5344CB8AC3E}">
        <p14:creationId xmlns:p14="http://schemas.microsoft.com/office/powerpoint/2010/main" val="265046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62CB0-0DEE-4EFD-B2AB-7706E3F90DE0}"/>
              </a:ext>
            </a:extLst>
          </p:cNvPr>
          <p:cNvSpPr>
            <a:spLocks noGrp="1"/>
          </p:cNvSpPr>
          <p:nvPr>
            <p:ph type="title"/>
          </p:nvPr>
        </p:nvSpPr>
        <p:spPr/>
        <p:txBody>
          <a:bodyPr/>
          <a:lstStyle/>
          <a:p>
            <a:r>
              <a:rPr lang="en-CA" dirty="0"/>
              <a:t>Our project – initial development plans</a:t>
            </a:r>
          </a:p>
        </p:txBody>
      </p:sp>
      <p:sp>
        <p:nvSpPr>
          <p:cNvPr id="3" name="Content Placeholder 2">
            <a:extLst>
              <a:ext uri="{FF2B5EF4-FFF2-40B4-BE49-F238E27FC236}">
                <a16:creationId xmlns:a16="http://schemas.microsoft.com/office/drawing/2014/main" xmlns="" id="{43E52758-3222-4B97-89B6-3B37C6AD19A0}"/>
              </a:ext>
            </a:extLst>
          </p:cNvPr>
          <p:cNvSpPr>
            <a:spLocks noGrp="1"/>
          </p:cNvSpPr>
          <p:nvPr>
            <p:ph idx="1"/>
          </p:nvPr>
        </p:nvSpPr>
        <p:spPr/>
        <p:txBody>
          <a:bodyPr/>
          <a:lstStyle/>
          <a:p>
            <a:pPr lvl="0"/>
            <a:r>
              <a:rPr lang="en-US" dirty="0"/>
              <a:t>The idea that we decided to focus on was making a calendar application which supports functions that alternative applications support but with more of a focus on group event planning.</a:t>
            </a:r>
          </a:p>
        </p:txBody>
      </p:sp>
    </p:spTree>
    <p:extLst>
      <p:ext uri="{BB962C8B-B14F-4D97-AF65-F5344CB8AC3E}">
        <p14:creationId xmlns:p14="http://schemas.microsoft.com/office/powerpoint/2010/main" val="1218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C216B-D38E-4CF0-80F1-251F9F943753}"/>
              </a:ext>
            </a:extLst>
          </p:cNvPr>
          <p:cNvSpPr>
            <a:spLocks noGrp="1"/>
          </p:cNvSpPr>
          <p:nvPr>
            <p:ph type="title"/>
          </p:nvPr>
        </p:nvSpPr>
        <p:spPr/>
        <p:txBody>
          <a:bodyPr/>
          <a:lstStyle/>
          <a:p>
            <a:r>
              <a:rPr lang="en-CA" dirty="0"/>
              <a:t>Our project – why?</a:t>
            </a:r>
          </a:p>
        </p:txBody>
      </p:sp>
      <p:sp>
        <p:nvSpPr>
          <p:cNvPr id="3" name="Content Placeholder 2">
            <a:extLst>
              <a:ext uri="{FF2B5EF4-FFF2-40B4-BE49-F238E27FC236}">
                <a16:creationId xmlns:a16="http://schemas.microsoft.com/office/drawing/2014/main" xmlns="" id="{B2C05260-32A1-4E37-904D-194B1910A540}"/>
              </a:ext>
            </a:extLst>
          </p:cNvPr>
          <p:cNvSpPr>
            <a:spLocks noGrp="1"/>
          </p:cNvSpPr>
          <p:nvPr>
            <p:ph idx="1"/>
          </p:nvPr>
        </p:nvSpPr>
        <p:spPr/>
        <p:txBody>
          <a:bodyPr/>
          <a:lstStyle/>
          <a:p>
            <a:r>
              <a:rPr lang="en-US" dirty="0"/>
              <a:t>We chose to focus on the event planning aspect of calendar applications because that is the area in which we feel that there is room for improvement.</a:t>
            </a:r>
          </a:p>
          <a:p>
            <a:endParaRPr lang="en-CA" dirty="0"/>
          </a:p>
        </p:txBody>
      </p:sp>
    </p:spTree>
    <p:extLst>
      <p:ext uri="{BB962C8B-B14F-4D97-AF65-F5344CB8AC3E}">
        <p14:creationId xmlns:p14="http://schemas.microsoft.com/office/powerpoint/2010/main" val="34661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3B1B1-9D0D-4DE5-A8E8-221DC2C3BC8E}"/>
              </a:ext>
            </a:extLst>
          </p:cNvPr>
          <p:cNvSpPr>
            <a:spLocks noGrp="1"/>
          </p:cNvSpPr>
          <p:nvPr>
            <p:ph type="title"/>
          </p:nvPr>
        </p:nvSpPr>
        <p:spPr/>
        <p:txBody>
          <a:bodyPr/>
          <a:lstStyle/>
          <a:p>
            <a:r>
              <a:rPr lang="en-US" dirty="0"/>
              <a:t>Our Project – Why?</a:t>
            </a:r>
            <a:endParaRPr lang="en-CA" dirty="0"/>
          </a:p>
        </p:txBody>
      </p:sp>
      <p:sp>
        <p:nvSpPr>
          <p:cNvPr id="3" name="Content Placeholder 2">
            <a:extLst>
              <a:ext uri="{FF2B5EF4-FFF2-40B4-BE49-F238E27FC236}">
                <a16:creationId xmlns:a16="http://schemas.microsoft.com/office/drawing/2014/main" xmlns="" id="{E54B915D-C0FE-4429-B93C-74F079494A38}"/>
              </a:ext>
            </a:extLst>
          </p:cNvPr>
          <p:cNvSpPr>
            <a:spLocks noGrp="1"/>
          </p:cNvSpPr>
          <p:nvPr>
            <p:ph idx="1"/>
          </p:nvPr>
        </p:nvSpPr>
        <p:spPr/>
        <p:txBody>
          <a:bodyPr/>
          <a:lstStyle/>
          <a:p>
            <a:r>
              <a:rPr lang="en-US" dirty="0"/>
              <a:t>Though some current calendar applications do offer the ability to share calendars for event planning, it is either not intuitive, or too inflexible.</a:t>
            </a:r>
          </a:p>
          <a:p>
            <a:endParaRPr lang="en-CA" dirty="0"/>
          </a:p>
        </p:txBody>
      </p:sp>
    </p:spTree>
    <p:extLst>
      <p:ext uri="{BB962C8B-B14F-4D97-AF65-F5344CB8AC3E}">
        <p14:creationId xmlns:p14="http://schemas.microsoft.com/office/powerpoint/2010/main" val="322324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B12BF-8CC0-4182-B055-85B54CCEEE73}"/>
              </a:ext>
            </a:extLst>
          </p:cNvPr>
          <p:cNvSpPr>
            <a:spLocks noGrp="1"/>
          </p:cNvSpPr>
          <p:nvPr>
            <p:ph type="title"/>
          </p:nvPr>
        </p:nvSpPr>
        <p:spPr/>
        <p:txBody>
          <a:bodyPr/>
          <a:lstStyle/>
          <a:p>
            <a:r>
              <a:rPr lang="en-US" dirty="0"/>
              <a:t>Relevant Users/Stakeholders</a:t>
            </a:r>
            <a:endParaRPr lang="en-CA" dirty="0"/>
          </a:p>
        </p:txBody>
      </p:sp>
      <p:sp>
        <p:nvSpPr>
          <p:cNvPr id="3" name="Content Placeholder 2">
            <a:extLst>
              <a:ext uri="{FF2B5EF4-FFF2-40B4-BE49-F238E27FC236}">
                <a16:creationId xmlns:a16="http://schemas.microsoft.com/office/drawing/2014/main" xmlns="" id="{3A6EB65E-1F83-4DC5-8A4F-E14A99215512}"/>
              </a:ext>
            </a:extLst>
          </p:cNvPr>
          <p:cNvSpPr>
            <a:spLocks noGrp="1"/>
          </p:cNvSpPr>
          <p:nvPr>
            <p:ph idx="1"/>
          </p:nvPr>
        </p:nvSpPr>
        <p:spPr/>
        <p:txBody>
          <a:bodyPr/>
          <a:lstStyle/>
          <a:p>
            <a:pPr lvl="0"/>
            <a:r>
              <a:rPr lang="en-US" dirty="0"/>
              <a:t>We plan to design our application such that anybody could use it without any technical knowledge.</a:t>
            </a:r>
          </a:p>
          <a:p>
            <a:pPr lvl="0"/>
            <a:r>
              <a:rPr lang="en-US" dirty="0"/>
              <a:t>However, we understand that most people who use calendar applications are teenagers to older adults and as such we can make design decisions that complement their application usage habits</a:t>
            </a:r>
          </a:p>
          <a:p>
            <a:endParaRPr lang="en-CA" dirty="0"/>
          </a:p>
        </p:txBody>
      </p:sp>
    </p:spTree>
    <p:extLst>
      <p:ext uri="{BB962C8B-B14F-4D97-AF65-F5344CB8AC3E}">
        <p14:creationId xmlns:p14="http://schemas.microsoft.com/office/powerpoint/2010/main" val="121719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2D731-19EA-4382-B262-75442FBAABE1}"/>
              </a:ext>
            </a:extLst>
          </p:cNvPr>
          <p:cNvSpPr>
            <a:spLocks noGrp="1"/>
          </p:cNvSpPr>
          <p:nvPr>
            <p:ph type="title"/>
          </p:nvPr>
        </p:nvSpPr>
        <p:spPr/>
        <p:txBody>
          <a:bodyPr/>
          <a:lstStyle/>
          <a:p>
            <a:r>
              <a:rPr lang="en-CA" dirty="0"/>
              <a:t>Research - aim</a:t>
            </a:r>
          </a:p>
        </p:txBody>
      </p:sp>
      <p:sp>
        <p:nvSpPr>
          <p:cNvPr id="3" name="Content Placeholder 2">
            <a:extLst>
              <a:ext uri="{FF2B5EF4-FFF2-40B4-BE49-F238E27FC236}">
                <a16:creationId xmlns:a16="http://schemas.microsoft.com/office/drawing/2014/main" xmlns="" id="{C2C6B063-158B-4FF7-9F4A-B14A1DB3A4B0}"/>
              </a:ext>
            </a:extLst>
          </p:cNvPr>
          <p:cNvSpPr>
            <a:spLocks noGrp="1"/>
          </p:cNvSpPr>
          <p:nvPr>
            <p:ph idx="1"/>
          </p:nvPr>
        </p:nvSpPr>
        <p:spPr/>
        <p:txBody>
          <a:bodyPr/>
          <a:lstStyle/>
          <a:p>
            <a:r>
              <a:rPr lang="en-US" dirty="0"/>
              <a:t>To get an idea of what current calendar applications lack, and perhaps what we can improve on, we made a survey which asked about current calendar application usage and opinions on some ideas we had regarding changes we thought to make.</a:t>
            </a:r>
          </a:p>
          <a:p>
            <a:endParaRPr lang="en-CA" dirty="0"/>
          </a:p>
        </p:txBody>
      </p:sp>
    </p:spTree>
    <p:extLst>
      <p:ext uri="{BB962C8B-B14F-4D97-AF65-F5344CB8AC3E}">
        <p14:creationId xmlns:p14="http://schemas.microsoft.com/office/powerpoint/2010/main" val="198544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0ED9C-78EA-4960-B1CF-82E9C5D1CA1C}"/>
              </a:ext>
            </a:extLst>
          </p:cNvPr>
          <p:cNvSpPr>
            <a:spLocks noGrp="1"/>
          </p:cNvSpPr>
          <p:nvPr>
            <p:ph type="title"/>
          </p:nvPr>
        </p:nvSpPr>
        <p:spPr/>
        <p:txBody>
          <a:bodyPr/>
          <a:lstStyle/>
          <a:p>
            <a:r>
              <a:rPr lang="en-US" dirty="0"/>
              <a:t>Research - Results</a:t>
            </a:r>
            <a:endParaRPr lang="en-CA" dirty="0"/>
          </a:p>
        </p:txBody>
      </p:sp>
      <p:sp>
        <p:nvSpPr>
          <p:cNvPr id="3" name="Content Placeholder 2">
            <a:extLst>
              <a:ext uri="{FF2B5EF4-FFF2-40B4-BE49-F238E27FC236}">
                <a16:creationId xmlns:a16="http://schemas.microsoft.com/office/drawing/2014/main" xmlns="" id="{FBEAC291-86A7-4FA6-926F-6F69C621D0B5}"/>
              </a:ext>
            </a:extLst>
          </p:cNvPr>
          <p:cNvSpPr>
            <a:spLocks noGrp="1"/>
          </p:cNvSpPr>
          <p:nvPr>
            <p:ph idx="1"/>
          </p:nvPr>
        </p:nvSpPr>
        <p:spPr/>
        <p:txBody>
          <a:bodyPr/>
          <a:lstStyle/>
          <a:p>
            <a:r>
              <a:rPr lang="en-US" dirty="0"/>
              <a:t>It seemed like people didn’t really use calendar applications for event planning</a:t>
            </a:r>
          </a:p>
          <a:p>
            <a:endParaRPr lang="en-CA" dirty="0"/>
          </a:p>
        </p:txBody>
      </p:sp>
      <p:pic>
        <p:nvPicPr>
          <p:cNvPr id="4" name="Picture 3">
            <a:extLst>
              <a:ext uri="{FF2B5EF4-FFF2-40B4-BE49-F238E27FC236}">
                <a16:creationId xmlns:a16="http://schemas.microsoft.com/office/drawing/2014/main" xmlns="" id="{E72028B4-F021-486E-982C-D75FDAC4D1B1}"/>
              </a:ext>
            </a:extLst>
          </p:cNvPr>
          <p:cNvPicPr>
            <a:picLocks noChangeAspect="1"/>
          </p:cNvPicPr>
          <p:nvPr/>
        </p:nvPicPr>
        <p:blipFill>
          <a:blip r:embed="rId3">
            <a:lum/>
            <a:alphaModFix/>
          </a:blip>
          <a:srcRect l="5252" t="7509" r="13309" b="12624"/>
          <a:stretch>
            <a:fillRect/>
          </a:stretch>
        </p:blipFill>
        <p:spPr>
          <a:xfrm>
            <a:off x="1141412" y="3475077"/>
            <a:ext cx="4510850" cy="2764405"/>
          </a:xfrm>
          <a:prstGeom prst="rect">
            <a:avLst/>
          </a:prstGeom>
          <a:noFill/>
          <a:ln cap="flat">
            <a:noFill/>
          </a:ln>
        </p:spPr>
      </p:pic>
    </p:spTree>
    <p:extLst>
      <p:ext uri="{BB962C8B-B14F-4D97-AF65-F5344CB8AC3E}">
        <p14:creationId xmlns:p14="http://schemas.microsoft.com/office/powerpoint/2010/main" val="254925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9CE75-F5B2-4AC0-9EA2-9298B566840E}"/>
              </a:ext>
            </a:extLst>
          </p:cNvPr>
          <p:cNvSpPr>
            <a:spLocks noGrp="1"/>
          </p:cNvSpPr>
          <p:nvPr>
            <p:ph type="title"/>
          </p:nvPr>
        </p:nvSpPr>
        <p:spPr/>
        <p:txBody>
          <a:bodyPr/>
          <a:lstStyle/>
          <a:p>
            <a:r>
              <a:rPr lang="en-US" dirty="0"/>
              <a:t>Research – Our conclusion</a:t>
            </a:r>
            <a:endParaRPr lang="en-CA" dirty="0"/>
          </a:p>
        </p:txBody>
      </p:sp>
      <p:sp>
        <p:nvSpPr>
          <p:cNvPr id="3" name="Content Placeholder 2">
            <a:extLst>
              <a:ext uri="{FF2B5EF4-FFF2-40B4-BE49-F238E27FC236}">
                <a16:creationId xmlns:a16="http://schemas.microsoft.com/office/drawing/2014/main" xmlns="" id="{6AA5BF35-C452-4D9F-9304-0FD13CB13D7C}"/>
              </a:ext>
            </a:extLst>
          </p:cNvPr>
          <p:cNvSpPr>
            <a:spLocks noGrp="1"/>
          </p:cNvSpPr>
          <p:nvPr>
            <p:ph idx="1"/>
          </p:nvPr>
        </p:nvSpPr>
        <p:spPr/>
        <p:txBody>
          <a:bodyPr/>
          <a:lstStyle/>
          <a:p>
            <a:r>
              <a:rPr lang="en-US" dirty="0"/>
              <a:t>From our results, we can conclude that event planning functionality is currently in a state which is not conducive to widespread usage. Thus, our design must improve upon current event planning standards.</a:t>
            </a:r>
          </a:p>
          <a:p>
            <a:endParaRPr lang="en-CA" dirty="0"/>
          </a:p>
        </p:txBody>
      </p:sp>
      <p:pic>
        <p:nvPicPr>
          <p:cNvPr id="4" name="Picture 3">
            <a:extLst>
              <a:ext uri="{FF2B5EF4-FFF2-40B4-BE49-F238E27FC236}">
                <a16:creationId xmlns:a16="http://schemas.microsoft.com/office/drawing/2014/main" xmlns="" id="{D2D81518-B101-4956-8360-6C05B6B78918}"/>
              </a:ext>
            </a:extLst>
          </p:cNvPr>
          <p:cNvPicPr>
            <a:picLocks noChangeAspect="1"/>
          </p:cNvPicPr>
          <p:nvPr/>
        </p:nvPicPr>
        <p:blipFill>
          <a:blip r:embed="rId3">
            <a:lum/>
            <a:alphaModFix/>
          </a:blip>
          <a:srcRect l="17232" t="40636" r="34683" b="15814"/>
          <a:stretch>
            <a:fillRect/>
          </a:stretch>
        </p:blipFill>
        <p:spPr>
          <a:xfrm>
            <a:off x="1296065" y="3740720"/>
            <a:ext cx="3392643" cy="1920240"/>
          </a:xfrm>
          <a:prstGeom prst="rect">
            <a:avLst/>
          </a:prstGeom>
          <a:noFill/>
          <a:ln cap="flat">
            <a:noFill/>
          </a:ln>
        </p:spPr>
      </p:pic>
      <p:pic>
        <p:nvPicPr>
          <p:cNvPr id="5" name="Picture 4">
            <a:extLst>
              <a:ext uri="{FF2B5EF4-FFF2-40B4-BE49-F238E27FC236}">
                <a16:creationId xmlns:a16="http://schemas.microsoft.com/office/drawing/2014/main" xmlns="" id="{4DDD4552-7D77-4D91-8EC2-11A290E73488}"/>
              </a:ext>
            </a:extLst>
          </p:cNvPr>
          <p:cNvPicPr>
            <a:picLocks noChangeAspect="1"/>
          </p:cNvPicPr>
          <p:nvPr/>
        </p:nvPicPr>
        <p:blipFill>
          <a:blip r:embed="rId4">
            <a:lum/>
            <a:alphaModFix/>
          </a:blip>
          <a:srcRect l="4075" t="18728" r="4303" b="17405"/>
          <a:stretch>
            <a:fillRect/>
          </a:stretch>
        </p:blipFill>
        <p:spPr>
          <a:xfrm>
            <a:off x="5589815" y="3740720"/>
            <a:ext cx="5457596" cy="2377440"/>
          </a:xfrm>
          <a:prstGeom prst="rect">
            <a:avLst/>
          </a:prstGeom>
          <a:noFill/>
          <a:ln cap="flat">
            <a:noFill/>
          </a:ln>
        </p:spPr>
      </p:pic>
    </p:spTree>
    <p:extLst>
      <p:ext uri="{BB962C8B-B14F-4D97-AF65-F5344CB8AC3E}">
        <p14:creationId xmlns:p14="http://schemas.microsoft.com/office/powerpoint/2010/main" val="74158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47EA6-5D16-4611-B814-1661B1B6BF8A}"/>
              </a:ext>
            </a:extLst>
          </p:cNvPr>
          <p:cNvSpPr>
            <a:spLocks noGrp="1"/>
          </p:cNvSpPr>
          <p:nvPr>
            <p:ph type="title"/>
          </p:nvPr>
        </p:nvSpPr>
        <p:spPr/>
        <p:txBody>
          <a:bodyPr/>
          <a:lstStyle/>
          <a:p>
            <a:r>
              <a:rPr lang="en-US" dirty="0"/>
              <a:t>Research – Another conclusion</a:t>
            </a:r>
            <a:endParaRPr lang="en-CA" dirty="0"/>
          </a:p>
        </p:txBody>
      </p:sp>
      <p:sp>
        <p:nvSpPr>
          <p:cNvPr id="3" name="Content Placeholder 2">
            <a:extLst>
              <a:ext uri="{FF2B5EF4-FFF2-40B4-BE49-F238E27FC236}">
                <a16:creationId xmlns:a16="http://schemas.microsoft.com/office/drawing/2014/main" xmlns="" id="{D52C92AD-7888-45C8-91E8-BE3FE1652C75}"/>
              </a:ext>
            </a:extLst>
          </p:cNvPr>
          <p:cNvSpPr>
            <a:spLocks noGrp="1"/>
          </p:cNvSpPr>
          <p:nvPr>
            <p:ph idx="1"/>
          </p:nvPr>
        </p:nvSpPr>
        <p:spPr/>
        <p:txBody>
          <a:bodyPr/>
          <a:lstStyle/>
          <a:p>
            <a:r>
              <a:rPr lang="en-US" dirty="0"/>
              <a:t>We can also conclude that event rescheduling functionality could be useful. However, based on the results of the survey it may not be used by everyone.</a:t>
            </a:r>
          </a:p>
          <a:p>
            <a:endParaRPr lang="en-CA" dirty="0"/>
          </a:p>
        </p:txBody>
      </p:sp>
      <p:pic>
        <p:nvPicPr>
          <p:cNvPr id="4" name="Picture 3">
            <a:extLst>
              <a:ext uri="{FF2B5EF4-FFF2-40B4-BE49-F238E27FC236}">
                <a16:creationId xmlns:a16="http://schemas.microsoft.com/office/drawing/2014/main" xmlns="" id="{4D58D3E1-C6DF-4115-9B59-955304E47B14}"/>
              </a:ext>
            </a:extLst>
          </p:cNvPr>
          <p:cNvPicPr>
            <a:picLocks noChangeAspect="1"/>
          </p:cNvPicPr>
          <p:nvPr/>
        </p:nvPicPr>
        <p:blipFill>
          <a:blip r:embed="rId3">
            <a:lum/>
            <a:alphaModFix/>
          </a:blip>
          <a:srcRect l="12931" t="16346" r="12681" b="13981"/>
          <a:stretch>
            <a:fillRect/>
          </a:stretch>
        </p:blipFill>
        <p:spPr>
          <a:xfrm>
            <a:off x="3230418" y="3256384"/>
            <a:ext cx="5209859" cy="3049181"/>
          </a:xfrm>
          <a:prstGeom prst="rect">
            <a:avLst/>
          </a:prstGeom>
          <a:noFill/>
          <a:ln cap="flat">
            <a:noFill/>
          </a:ln>
        </p:spPr>
      </p:pic>
    </p:spTree>
    <p:extLst>
      <p:ext uri="{BB962C8B-B14F-4D97-AF65-F5344CB8AC3E}">
        <p14:creationId xmlns:p14="http://schemas.microsoft.com/office/powerpoint/2010/main" val="142473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74</TotalTime>
  <Words>1061</Words>
  <Application>Microsoft Office PowerPoint</Application>
  <PresentationFormat>Widescreen</PresentationFormat>
  <Paragraphs>81</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Tw Cen MT</vt:lpstr>
      <vt:lpstr>Circuit</vt:lpstr>
      <vt:lpstr>Group 3 – Our event planning application</vt:lpstr>
      <vt:lpstr>Our project – initial development plans</vt:lpstr>
      <vt:lpstr>Our project – why?</vt:lpstr>
      <vt:lpstr>Our Project – Why?</vt:lpstr>
      <vt:lpstr>Relevant Users/Stakeholders</vt:lpstr>
      <vt:lpstr>Research - aim</vt:lpstr>
      <vt:lpstr>Research - Results</vt:lpstr>
      <vt:lpstr>Research – Our conclusion</vt:lpstr>
      <vt:lpstr>Research – Another conclusion</vt:lpstr>
      <vt:lpstr>Our desired functionality</vt:lpstr>
      <vt:lpstr>Brainstorming designs</vt:lpstr>
      <vt:lpstr>Changing our Focus</vt:lpstr>
      <vt:lpstr>A new direction</vt:lpstr>
      <vt:lpstr>Some new challenges</vt:lpstr>
      <vt:lpstr>Our new solutions</vt:lpstr>
      <vt:lpstr>Our new solutions</vt:lpstr>
      <vt:lpstr>Our new solutions</vt:lpstr>
      <vt:lpstr>Evaluation and Challenges</vt:lpstr>
      <vt:lpstr>Our final product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 Our event planning application</dc:title>
  <dc:creator>Gurneck</dc:creator>
  <cp:lastModifiedBy>Devon Gillis</cp:lastModifiedBy>
  <cp:revision>317</cp:revision>
  <dcterms:created xsi:type="dcterms:W3CDTF">2019-04-07T19:33:59Z</dcterms:created>
  <dcterms:modified xsi:type="dcterms:W3CDTF">2019-04-12T08:46:27Z</dcterms:modified>
</cp:coreProperties>
</file>