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theme/theme2.xml" ContentType="application/vnd.openxmlformats-officedocument.theme+xml"/>
  <Override PartName="/ppt/media/image2.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3.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16256000" cy="9144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461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42424"/>
        </a:solidFill>
        <a:effectLst/>
        <a:uFillTx/>
        <a:latin typeface="Open Sans"/>
        <a:ea typeface="Open Sans"/>
        <a:cs typeface="Open Sans"/>
        <a:sym typeface="Open Sans"/>
      </a:defRPr>
    </a:lvl1pPr>
    <a:lvl2pPr marL="0" marR="0" indent="0" algn="ctr" defTabSz="5461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42424"/>
        </a:solidFill>
        <a:effectLst/>
        <a:uFillTx/>
        <a:latin typeface="Open Sans"/>
        <a:ea typeface="Open Sans"/>
        <a:cs typeface="Open Sans"/>
        <a:sym typeface="Open Sans"/>
      </a:defRPr>
    </a:lvl2pPr>
    <a:lvl3pPr marL="0" marR="0" indent="0" algn="ctr" defTabSz="5461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42424"/>
        </a:solidFill>
        <a:effectLst/>
        <a:uFillTx/>
        <a:latin typeface="Open Sans"/>
        <a:ea typeface="Open Sans"/>
        <a:cs typeface="Open Sans"/>
        <a:sym typeface="Open Sans"/>
      </a:defRPr>
    </a:lvl3pPr>
    <a:lvl4pPr marL="0" marR="0" indent="0" algn="ctr" defTabSz="5461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42424"/>
        </a:solidFill>
        <a:effectLst/>
        <a:uFillTx/>
        <a:latin typeface="Open Sans"/>
        <a:ea typeface="Open Sans"/>
        <a:cs typeface="Open Sans"/>
        <a:sym typeface="Open Sans"/>
      </a:defRPr>
    </a:lvl4pPr>
    <a:lvl5pPr marL="0" marR="0" indent="0" algn="ctr" defTabSz="5461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42424"/>
        </a:solidFill>
        <a:effectLst/>
        <a:uFillTx/>
        <a:latin typeface="Open Sans"/>
        <a:ea typeface="Open Sans"/>
        <a:cs typeface="Open Sans"/>
        <a:sym typeface="Open Sans"/>
      </a:defRPr>
    </a:lvl5pPr>
    <a:lvl6pPr marL="0" marR="0" indent="0" algn="ctr" defTabSz="5461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42424"/>
        </a:solidFill>
        <a:effectLst/>
        <a:uFillTx/>
        <a:latin typeface="Open Sans"/>
        <a:ea typeface="Open Sans"/>
        <a:cs typeface="Open Sans"/>
        <a:sym typeface="Open Sans"/>
      </a:defRPr>
    </a:lvl6pPr>
    <a:lvl7pPr marL="0" marR="0" indent="0" algn="ctr" defTabSz="5461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42424"/>
        </a:solidFill>
        <a:effectLst/>
        <a:uFillTx/>
        <a:latin typeface="Open Sans"/>
        <a:ea typeface="Open Sans"/>
        <a:cs typeface="Open Sans"/>
        <a:sym typeface="Open Sans"/>
      </a:defRPr>
    </a:lvl7pPr>
    <a:lvl8pPr marL="0" marR="0" indent="0" algn="ctr" defTabSz="5461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42424"/>
        </a:solidFill>
        <a:effectLst/>
        <a:uFillTx/>
        <a:latin typeface="Open Sans"/>
        <a:ea typeface="Open Sans"/>
        <a:cs typeface="Open Sans"/>
        <a:sym typeface="Open Sans"/>
      </a:defRPr>
    </a:lvl8pPr>
    <a:lvl9pPr marL="0" marR="0" indent="0" algn="ctr" defTabSz="5461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42424"/>
        </a:solidFill>
        <a:effectLst/>
        <a:uFillTx/>
        <a:latin typeface="Open Sans"/>
        <a:ea typeface="Open Sans"/>
        <a:cs typeface="Open Sans"/>
        <a:sym typeface="Open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
          <a:latin typeface="Open Sans"/>
          <a:ea typeface="Open Sans"/>
          <a:cs typeface="Open Sans"/>
        </a:font>
        <a:srgbClr val="242424"/>
      </a:tcTxStyle>
      <a:tcStyle>
        <a:tcBdr>
          <a:left>
            <a:ln w="12700" cap="flat">
              <a:solidFill>
                <a:srgbClr val="242424"/>
              </a:solidFill>
              <a:prstDash val="solid"/>
              <a:round/>
            </a:ln>
          </a:left>
          <a:right>
            <a:ln w="12700" cap="flat">
              <a:solidFill>
                <a:srgbClr val="242424"/>
              </a:solidFill>
              <a:prstDash val="solid"/>
              <a:round/>
            </a:ln>
          </a:right>
          <a:top>
            <a:ln w="12700" cap="flat">
              <a:solidFill>
                <a:srgbClr val="242424"/>
              </a:solidFill>
              <a:prstDash val="solid"/>
              <a:round/>
            </a:ln>
          </a:top>
          <a:bottom>
            <a:ln w="12700" cap="flat">
              <a:solidFill>
                <a:srgbClr val="242424"/>
              </a:solidFill>
              <a:prstDash val="solid"/>
              <a:round/>
            </a:ln>
          </a:bottom>
          <a:insideH>
            <a:ln w="12700" cap="flat">
              <a:solidFill>
                <a:srgbClr val="242424"/>
              </a:solidFill>
              <a:prstDash val="solid"/>
              <a:round/>
            </a:ln>
          </a:insideH>
          <a:insideV>
            <a:ln w="12700" cap="flat">
              <a:solidFill>
                <a:srgbClr val="242424"/>
              </a:solidFill>
              <a:prstDash val="solid"/>
              <a:round/>
            </a:ln>
          </a:insideV>
        </a:tcBdr>
        <a:fill>
          <a:noFill/>
        </a:fill>
      </a:tcStyle>
    </a:wholeTbl>
    <a:band2H>
      <a:tcTxStyle b="def" i="def"/>
      <a:tcStyle>
        <a:tcBdr/>
        <a:fill>
          <a:solidFill>
            <a:srgbClr val="FFFFFF"/>
          </a:solidFill>
        </a:fill>
      </a:tcStyle>
    </a:band2H>
    <a:firstCol>
      <a:tcTxStyle b="on" i="off">
        <a:font>
          <a:latin typeface="Open Sans"/>
          <a:ea typeface="Open Sans"/>
          <a:cs typeface="Open Sans"/>
        </a:font>
        <a:srgbClr val="242424"/>
      </a:tcTxStyle>
      <a:tcStyle>
        <a:tcBdr>
          <a:left>
            <a:ln w="12700" cap="flat">
              <a:solidFill>
                <a:srgbClr val="242424"/>
              </a:solidFill>
              <a:prstDash val="solid"/>
              <a:round/>
            </a:ln>
          </a:left>
          <a:right>
            <a:ln w="12700" cap="flat">
              <a:solidFill>
                <a:srgbClr val="242424"/>
              </a:solidFill>
              <a:prstDash val="solid"/>
              <a:round/>
            </a:ln>
          </a:right>
          <a:top>
            <a:ln w="12700" cap="flat">
              <a:solidFill>
                <a:srgbClr val="242424"/>
              </a:solidFill>
              <a:prstDash val="solid"/>
              <a:round/>
            </a:ln>
          </a:top>
          <a:bottom>
            <a:ln w="12700" cap="flat">
              <a:solidFill>
                <a:srgbClr val="242424"/>
              </a:solidFill>
              <a:prstDash val="solid"/>
              <a:round/>
            </a:ln>
          </a:bottom>
          <a:insideH>
            <a:ln w="12700" cap="flat">
              <a:solidFill>
                <a:srgbClr val="242424"/>
              </a:solidFill>
              <a:prstDash val="solid"/>
              <a:round/>
            </a:ln>
          </a:insideH>
          <a:insideV>
            <a:ln w="12700" cap="flat">
              <a:solidFill>
                <a:srgbClr val="242424"/>
              </a:solidFill>
              <a:prstDash val="solid"/>
              <a:round/>
            </a:ln>
          </a:insideV>
        </a:tcBdr>
        <a:fill>
          <a:noFill/>
        </a:fill>
      </a:tcStyle>
    </a:firstCol>
    <a:lastRow>
      <a:tcTxStyle b="on" i="off">
        <a:font>
          <a:latin typeface="Open Sans"/>
          <a:ea typeface="Open Sans"/>
          <a:cs typeface="Open Sans"/>
        </a:font>
        <a:srgbClr val="242424"/>
      </a:tcTxStyle>
      <a:tcStyle>
        <a:tcBdr>
          <a:left>
            <a:ln w="12700" cap="flat">
              <a:solidFill>
                <a:srgbClr val="242424"/>
              </a:solidFill>
              <a:prstDash val="solid"/>
              <a:round/>
            </a:ln>
          </a:left>
          <a:right>
            <a:ln w="12700" cap="flat">
              <a:solidFill>
                <a:srgbClr val="242424"/>
              </a:solidFill>
              <a:prstDash val="solid"/>
              <a:round/>
            </a:ln>
          </a:right>
          <a:top>
            <a:ln w="12700" cap="flat">
              <a:solidFill>
                <a:srgbClr val="242424"/>
              </a:solidFill>
              <a:prstDash val="solid"/>
              <a:round/>
            </a:ln>
          </a:top>
          <a:bottom>
            <a:ln w="12700" cap="flat">
              <a:solidFill>
                <a:srgbClr val="242424"/>
              </a:solidFill>
              <a:prstDash val="solid"/>
              <a:round/>
            </a:ln>
          </a:bottom>
          <a:insideH>
            <a:ln w="12700" cap="flat">
              <a:solidFill>
                <a:srgbClr val="242424"/>
              </a:solidFill>
              <a:prstDash val="solid"/>
              <a:round/>
            </a:ln>
          </a:insideH>
          <a:insideV>
            <a:ln w="12700" cap="flat">
              <a:solidFill>
                <a:srgbClr val="242424"/>
              </a:solidFill>
              <a:prstDash val="solid"/>
              <a:round/>
            </a:ln>
          </a:insideV>
        </a:tcBdr>
        <a:fill>
          <a:noFill/>
        </a:fill>
      </a:tcStyle>
    </a:lastRow>
    <a:firstRow>
      <a:tcTxStyle b="on" i="off">
        <a:font>
          <a:latin typeface="Open Sans"/>
          <a:ea typeface="Open Sans"/>
          <a:cs typeface="Open Sans"/>
        </a:font>
        <a:srgbClr val="242424"/>
      </a:tcTxStyle>
      <a:tcStyle>
        <a:tcBdr>
          <a:left>
            <a:ln w="12700" cap="flat">
              <a:solidFill>
                <a:srgbClr val="242424"/>
              </a:solidFill>
              <a:prstDash val="solid"/>
              <a:round/>
            </a:ln>
          </a:left>
          <a:right>
            <a:ln w="12700" cap="flat">
              <a:solidFill>
                <a:srgbClr val="242424"/>
              </a:solidFill>
              <a:prstDash val="solid"/>
              <a:round/>
            </a:ln>
          </a:right>
          <a:top>
            <a:ln w="12700" cap="flat">
              <a:solidFill>
                <a:srgbClr val="242424"/>
              </a:solidFill>
              <a:prstDash val="solid"/>
              <a:round/>
            </a:ln>
          </a:top>
          <a:bottom>
            <a:ln w="12700" cap="flat">
              <a:solidFill>
                <a:srgbClr val="242424"/>
              </a:solidFill>
              <a:prstDash val="solid"/>
              <a:round/>
            </a:ln>
          </a:bottom>
          <a:insideH>
            <a:ln w="12700" cap="flat">
              <a:solidFill>
                <a:srgbClr val="242424"/>
              </a:solidFill>
              <a:prstDash val="solid"/>
              <a:round/>
            </a:ln>
          </a:insideH>
          <a:insideV>
            <a:ln w="12700" cap="flat">
              <a:solidFill>
                <a:srgbClr val="242424"/>
              </a:solidFill>
              <a:prstDash val="solid"/>
              <a:round/>
            </a:ln>
          </a:insideV>
        </a:tcBdr>
        <a:fill>
          <a:noFill/>
        </a:fill>
      </a:tcStyle>
    </a:firstRow>
  </a:tblStyle>
  <a:tblStyle styleId="{C7B018BB-80A7-4F77-B60F-C8B233D01FF8}" styleName="">
    <a:tblBg/>
    <a:wholeTbl>
      <a:tcTxStyle b="on" i="off">
        <a:font>
          <a:latin typeface="Open Sans"/>
          <a:ea typeface="Open Sans"/>
          <a:cs typeface="Open Sans"/>
        </a:font>
        <a:srgbClr val="2424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CFCA"/>
          </a:solidFill>
        </a:fill>
      </a:tcStyle>
    </a:wholeTbl>
    <a:band2H>
      <a:tcTxStyle b="def" i="def"/>
      <a:tcStyle>
        <a:tcBdr/>
        <a:fill>
          <a:solidFill>
            <a:srgbClr val="FAE9E6"/>
          </a:solidFill>
        </a:fill>
      </a:tcStyle>
    </a:band2H>
    <a:firstCol>
      <a:tcTxStyle b="on" i="off">
        <a:font>
          <a:latin typeface="Open Sans"/>
          <a:ea typeface="Open Sans"/>
          <a:cs typeface="Open San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Open Sans"/>
          <a:ea typeface="Open Sans"/>
          <a:cs typeface="Open San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Open Sans"/>
          <a:ea typeface="Open Sans"/>
          <a:cs typeface="Open San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n" i="off">
        <a:font>
          <a:latin typeface="Open Sans"/>
          <a:ea typeface="Open Sans"/>
          <a:cs typeface="Open Sans"/>
        </a:font>
        <a:srgbClr val="2424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EDEC"/>
          </a:solidFill>
        </a:fill>
      </a:tcStyle>
    </a:wholeTbl>
    <a:band2H>
      <a:tcTxStyle b="def" i="def"/>
      <a:tcStyle>
        <a:tcBdr/>
        <a:fill>
          <a:solidFill>
            <a:srgbClr val="ECF6F5"/>
          </a:solidFill>
        </a:fill>
      </a:tcStyle>
    </a:band2H>
    <a:firstCol>
      <a:tcTxStyle b="on" i="off">
        <a:font>
          <a:latin typeface="Open Sans"/>
          <a:ea typeface="Open Sans"/>
          <a:cs typeface="Open San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Open Sans"/>
          <a:ea typeface="Open Sans"/>
          <a:cs typeface="Open San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Open Sans"/>
          <a:ea typeface="Open Sans"/>
          <a:cs typeface="Open San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n" i="off">
        <a:font>
          <a:latin typeface="Open Sans"/>
          <a:ea typeface="Open Sans"/>
          <a:cs typeface="Open Sans"/>
        </a:font>
        <a:srgbClr val="2424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EE6CA"/>
          </a:solidFill>
        </a:fill>
      </a:tcStyle>
    </a:wholeTbl>
    <a:band2H>
      <a:tcTxStyle b="def" i="def"/>
      <a:tcStyle>
        <a:tcBdr/>
        <a:fill>
          <a:solidFill>
            <a:srgbClr val="FFF3E6"/>
          </a:solidFill>
        </a:fill>
      </a:tcStyle>
    </a:band2H>
    <a:firstCol>
      <a:tcTxStyle b="on" i="off">
        <a:font>
          <a:latin typeface="Open Sans"/>
          <a:ea typeface="Open Sans"/>
          <a:cs typeface="Open San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Open Sans"/>
          <a:ea typeface="Open Sans"/>
          <a:cs typeface="Open San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Open Sans"/>
          <a:ea typeface="Open Sans"/>
          <a:cs typeface="Open San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n" i="off">
        <a:font>
          <a:latin typeface="Open Sans"/>
          <a:ea typeface="Open Sans"/>
          <a:cs typeface="Open Sans"/>
        </a:font>
        <a:srgbClr val="2424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
          <a:latin typeface="Open Sans"/>
          <a:ea typeface="Open Sans"/>
          <a:cs typeface="Open San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Open Sans"/>
          <a:ea typeface="Open Sans"/>
          <a:cs typeface="Open Sans"/>
        </a:font>
        <a:srgbClr val="242424"/>
      </a:tcTxStyle>
      <a:tcStyle>
        <a:tcBdr>
          <a:left>
            <a:ln w="12700" cap="flat">
              <a:noFill/>
              <a:miter lim="400000"/>
            </a:ln>
          </a:left>
          <a:right>
            <a:ln w="12700" cap="flat">
              <a:noFill/>
              <a:miter lim="400000"/>
            </a:ln>
          </a:right>
          <a:top>
            <a:ln w="50800" cap="flat">
              <a:solidFill>
                <a:srgbClr val="242424"/>
              </a:solidFill>
              <a:prstDash val="solid"/>
              <a:round/>
            </a:ln>
          </a:top>
          <a:bottom>
            <a:ln w="25400" cap="flat">
              <a:solidFill>
                <a:srgbClr val="24242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Open Sans"/>
          <a:ea typeface="Open Sans"/>
          <a:cs typeface="Open Sans"/>
        </a:font>
        <a:srgbClr val="FFFFFF"/>
      </a:tcTxStyle>
      <a:tcStyle>
        <a:tcBdr>
          <a:left>
            <a:ln w="12700" cap="flat">
              <a:noFill/>
              <a:miter lim="400000"/>
            </a:ln>
          </a:left>
          <a:right>
            <a:ln w="12700" cap="flat">
              <a:noFill/>
              <a:miter lim="400000"/>
            </a:ln>
          </a:right>
          <a:top>
            <a:ln w="25400" cap="flat">
              <a:solidFill>
                <a:srgbClr val="242424"/>
              </a:solidFill>
              <a:prstDash val="solid"/>
              <a:round/>
            </a:ln>
          </a:top>
          <a:bottom>
            <a:ln w="25400" cap="flat">
              <a:solidFill>
                <a:srgbClr val="2424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n" i="off">
        <a:font>
          <a:latin typeface="Open Sans"/>
          <a:ea typeface="Open Sans"/>
          <a:cs typeface="Open Sans"/>
        </a:font>
        <a:srgbClr val="2424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
          <a:latin typeface="Open Sans"/>
          <a:ea typeface="Open Sans"/>
          <a:cs typeface="Open San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42424"/>
          </a:solidFill>
        </a:fill>
      </a:tcStyle>
    </a:firstCol>
    <a:lastRow>
      <a:tcTxStyle b="on" i="off">
        <a:font>
          <a:latin typeface="Open Sans"/>
          <a:ea typeface="Open Sans"/>
          <a:cs typeface="Open San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42424"/>
          </a:solidFill>
        </a:fill>
      </a:tcStyle>
    </a:lastRow>
    <a:firstRow>
      <a:tcTxStyle b="on" i="off">
        <a:font>
          <a:latin typeface="Open Sans"/>
          <a:ea typeface="Open Sans"/>
          <a:cs typeface="Open San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4242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Relationships xmlns="http://schemas.openxmlformats.org/package/2006/relationships"><Relationship Id="rId1" Type="http://schemas.openxmlformats.org/officeDocument/2006/relationships/package" Target="../embeddings/Microsoft_Excel_Sheet16.xlsx"/></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23333"/>
          <c:y val="0.0630064"/>
          <c:w val="0.871667"/>
          <c:h val="0.84311"/>
        </c:manualLayout>
      </c:layout>
      <c:barChart>
        <c:barDir val="col"/>
        <c:grouping val="clustered"/>
        <c:varyColors val="0"/>
        <c:ser>
          <c:idx val="0"/>
          <c:order val="0"/>
          <c:tx>
            <c:strRef>
              <c:f>Sheet1!$A$2</c:f>
              <c:strCache>
                <c:ptCount val="1"/>
                <c:pt idx="0">
                  <c:v>Region 1</c:v>
                </c:pt>
              </c:strCache>
            </c:strRef>
          </c:tx>
          <c:spPr>
            <a:solidFill>
              <a:srgbClr val="606062"/>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Sheet1!$B$2:$B$2</c:f>
              <c:numCache>
                <c:ptCount val="1"/>
                <c:pt idx="0">
                  <c:v>10.000000</c:v>
                </c:pt>
              </c:numCache>
            </c:numRef>
          </c:val>
        </c:ser>
        <c:ser>
          <c:idx val="1"/>
          <c:order val="1"/>
          <c:tx>
            <c:strRef>
              <c:f>Sheet1!$A$3</c:f>
              <c:strCache>
                <c:ptCount val="1"/>
                <c:pt idx="0">
                  <c:v>Region 2</c:v>
                </c:pt>
              </c:strCache>
            </c:strRef>
          </c:tx>
          <c:spPr>
            <a:solidFill>
              <a:srgbClr val="F9933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Sheet1!$B$3:$B$3</c:f>
              <c:numCache>
                <c:ptCount val="1"/>
                <c:pt idx="0">
                  <c:v>20.000000</c:v>
                </c:pt>
              </c:numCache>
            </c:numRef>
          </c:val>
        </c:ser>
        <c:ser>
          <c:idx val="2"/>
          <c:order val="2"/>
          <c:tx>
            <c:strRef>
              <c:f>Sheet1!$A$4</c:f>
              <c:strCache>
                <c:ptCount val="1"/>
                <c:pt idx="0">
                  <c:v>Untitled 1</c:v>
                </c:pt>
              </c:strCache>
            </c:strRef>
          </c:tx>
          <c:spPr>
            <a:solidFill>
              <a:srgbClr val="9C9E9F"/>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Sheet1!$B$4:$B$4</c:f>
              <c:numCache>
                <c:ptCount val="1"/>
                <c:pt idx="0">
                  <c:v>30.000000</c:v>
                </c:pt>
              </c:numCache>
            </c:numRef>
          </c:val>
        </c:ser>
        <c:ser>
          <c:idx val="3"/>
          <c:order val="3"/>
          <c:tx>
            <c:strRef>
              <c:f>Sheet1!$A$5</c:f>
              <c:strCache>
                <c:ptCount val="1"/>
                <c:pt idx="0">
                  <c:v>Untitled 2</c:v>
                </c:pt>
              </c:strCache>
            </c:strRef>
          </c:tx>
          <c:spPr>
            <a:solidFill>
              <a:srgbClr val="ED6A0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Sheet1!$B$5:$B$5</c:f>
              <c:numCache>
                <c:ptCount val="1"/>
                <c:pt idx="0">
                  <c:v>40.000000</c:v>
                </c:pt>
              </c:numCache>
            </c:numRef>
          </c:val>
        </c:ser>
        <c:ser>
          <c:idx val="4"/>
          <c:order val="4"/>
          <c:tx>
            <c:strRef>
              <c:f>Sheet1!$A$6</c:f>
              <c:strCache>
                <c:ptCount val="1"/>
                <c:pt idx="0">
                  <c:v>Untitled 3</c:v>
                </c:pt>
              </c:strCache>
            </c:strRef>
          </c:tx>
          <c:spPr>
            <a:solidFill>
              <a:srgbClr val="30303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Sheet1!$B$6:$B$6</c:f>
              <c:numCache>
                <c:ptCount val="1"/>
                <c:pt idx="0">
                  <c:v>50.000000</c:v>
                </c:pt>
              </c:numCache>
            </c:numRef>
          </c:val>
        </c:ser>
        <c:ser>
          <c:idx val="5"/>
          <c:order val="5"/>
          <c:tx>
            <c:strRef>
              <c:f>Sheet1!$A$7</c:f>
              <c:strCache>
                <c:ptCount val="1"/>
                <c:pt idx="0">
                  <c:v>Untitled 4</c:v>
                </c:pt>
              </c:strCache>
            </c:strRef>
          </c:tx>
          <c:spPr>
            <a:solidFill>
              <a:srgbClr val="B7B5A3"/>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Sheet1!$B$7:$B$7</c:f>
              <c:numCache>
                <c:ptCount val="1"/>
                <c:pt idx="0">
                  <c:v>60.000000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2"/>
        <c:crosses val="autoZero"/>
        <c:crossBetween val="between"/>
        <c:majorUnit val="15"/>
        <c:minorUnit val="7.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58815"/>
          <c:y val="0.0628414"/>
          <c:w val="0.810629"/>
          <c:h val="0.843488"/>
        </c:manualLayout>
      </c:layout>
      <c:barChart>
        <c:barDir val="bar"/>
        <c:grouping val="clustered"/>
        <c:varyColors val="0"/>
        <c:ser>
          <c:idx val="0"/>
          <c:order val="0"/>
          <c:tx>
            <c:strRef>
              <c:f>Sheet1!$A$2</c:f>
              <c:strCache>
                <c:ptCount val="1"/>
                <c:pt idx="0">
                  <c:v>Region 1</c:v>
                </c:pt>
              </c:strCache>
            </c:strRef>
          </c:tx>
          <c:spPr>
            <a:solidFill>
              <a:srgbClr val="606062"/>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Sheet1!$B$2:$B$2</c:f>
              <c:numCache>
                <c:ptCount val="1"/>
                <c:pt idx="0">
                  <c:v>10.000000</c:v>
                </c:pt>
              </c:numCache>
            </c:numRef>
          </c:val>
        </c:ser>
        <c:ser>
          <c:idx val="1"/>
          <c:order val="1"/>
          <c:tx>
            <c:strRef>
              <c:f>Sheet1!$A$3</c:f>
              <c:strCache>
                <c:ptCount val="1"/>
                <c:pt idx="0">
                  <c:v>Region 2</c:v>
                </c:pt>
              </c:strCache>
            </c:strRef>
          </c:tx>
          <c:spPr>
            <a:solidFill>
              <a:srgbClr val="F9933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Sheet1!$B$3:$B$3</c:f>
              <c:numCache>
                <c:ptCount val="1"/>
                <c:pt idx="0">
                  <c:v>20.000000</c:v>
                </c:pt>
              </c:numCache>
            </c:numRef>
          </c:val>
        </c:ser>
        <c:ser>
          <c:idx val="2"/>
          <c:order val="2"/>
          <c:tx>
            <c:strRef>
              <c:f>Sheet1!$A$4</c:f>
              <c:strCache>
                <c:ptCount val="1"/>
                <c:pt idx="0">
                  <c:v>Untitled 1</c:v>
                </c:pt>
              </c:strCache>
            </c:strRef>
          </c:tx>
          <c:spPr>
            <a:solidFill>
              <a:srgbClr val="9C9E9F"/>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Sheet1!$B$4:$B$4</c:f>
              <c:numCache>
                <c:ptCount val="1"/>
                <c:pt idx="0">
                  <c:v>30.000000</c:v>
                </c:pt>
              </c:numCache>
            </c:numRef>
          </c:val>
        </c:ser>
        <c:ser>
          <c:idx val="3"/>
          <c:order val="3"/>
          <c:tx>
            <c:strRef>
              <c:f>Sheet1!$A$5</c:f>
              <c:strCache>
                <c:ptCount val="1"/>
                <c:pt idx="0">
                  <c:v>Untitled 2</c:v>
                </c:pt>
              </c:strCache>
            </c:strRef>
          </c:tx>
          <c:spPr>
            <a:solidFill>
              <a:srgbClr val="ED6A0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Sheet1!$B$5:$B$5</c:f>
              <c:numCache>
                <c:ptCount val="1"/>
                <c:pt idx="0">
                  <c:v>40.000000</c:v>
                </c:pt>
              </c:numCache>
            </c:numRef>
          </c:val>
        </c:ser>
        <c:ser>
          <c:idx val="4"/>
          <c:order val="4"/>
          <c:tx>
            <c:strRef>
              <c:f>Sheet1!$A$6</c:f>
              <c:strCache>
                <c:ptCount val="1"/>
                <c:pt idx="0">
                  <c:v>Untitled 3</c:v>
                </c:pt>
              </c:strCache>
            </c:strRef>
          </c:tx>
          <c:spPr>
            <a:solidFill>
              <a:srgbClr val="30303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Sheet1!$B$6:$B$6</c:f>
              <c:numCache>
                <c:ptCount val="1"/>
                <c:pt idx="0">
                  <c:v>50.000000</c:v>
                </c:pt>
              </c:numCache>
            </c:numRef>
          </c:val>
        </c:ser>
        <c:ser>
          <c:idx val="5"/>
          <c:order val="5"/>
          <c:tx>
            <c:strRef>
              <c:f>Sheet1!$A$7</c:f>
              <c:strCache>
                <c:ptCount val="1"/>
                <c:pt idx="0">
                  <c:v>Untitled 4</c:v>
                </c:pt>
              </c:strCache>
            </c:strRef>
          </c:tx>
          <c:spPr>
            <a:solidFill>
              <a:srgbClr val="B7B5A3"/>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Sheet1!$B$7:$B$7</c:f>
              <c:numCache>
                <c:ptCount val="1"/>
                <c:pt idx="0">
                  <c:v>60.000000</c:v>
                </c:pt>
              </c:numCache>
            </c:numRef>
          </c:val>
        </c:ser>
        <c:gapWidth val="40"/>
        <c:overlap val="-1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3"/>
        <c:crosses val="autoZero"/>
        <c:auto val="1"/>
        <c:lblAlgn val="ctr"/>
        <c:noMultiLvlLbl val="1"/>
      </c:catAx>
      <c:valAx>
        <c:axId val="2094734553"/>
        <c:scaling>
          <c:orientation val="minMax"/>
        </c:scaling>
        <c:delete val="0"/>
        <c:axPos val="b"/>
        <c:majorGridlines>
          <c:spPr>
            <a:ln w="12700" cap="flat">
              <a:solidFill>
                <a:srgbClr val="B8B8B8"/>
              </a:solidFill>
              <a:prstDash val="solid"/>
              <a:miter lim="400000"/>
            </a:ln>
          </c:spPr>
        </c:majorGridlines>
        <c:numFmt formatCode="0" sourceLinked="0"/>
        <c:majorTickMark val="none"/>
        <c:minorTickMark val="none"/>
        <c:tickLblPos val="high"/>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2"/>
        <c:crosses val="autoZero"/>
        <c:crossBetween val="between"/>
        <c:majorUnit val="15"/>
        <c:minorUnit val="7.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29397"/>
          <c:y val="0.0630064"/>
          <c:w val="0.746927"/>
          <c:h val="0.84311"/>
        </c:manualLayout>
      </c:layout>
      <c:lineChart>
        <c:grouping val="standard"/>
        <c:varyColors val="0"/>
        <c:ser>
          <c:idx val="0"/>
          <c:order val="0"/>
          <c:tx>
            <c:strRef>
              <c:f>Sheet1!$A$2</c:f>
              <c:strCache>
                <c:ptCount val="1"/>
                <c:pt idx="0">
                  <c:v>Region 1</c:v>
                </c:pt>
              </c:strCache>
            </c:strRef>
          </c:tx>
          <c:spPr>
            <a:solidFill>
              <a:srgbClr val="606062"/>
            </a:solidFill>
            <a:ln w="63500" cap="flat">
              <a:solidFill>
                <a:srgbClr val="606062"/>
              </a:solidFill>
              <a:prstDash val="solid"/>
              <a:miter lim="400000"/>
            </a:ln>
            <a:effectLst/>
          </c:spPr>
          <c:marker>
            <c:symbol val="circle"/>
            <c:size val="7"/>
            <c:spPr>
              <a:solidFill>
                <a:srgbClr val="606062"/>
              </a:solidFill>
              <a:ln w="63500" cap="flat">
                <a:solidFill>
                  <a:srgbClr val="606062"/>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Sheet1!$B$2:$C$2</c:f>
              <c:numCache>
                <c:ptCount val="2"/>
                <c:pt idx="0">
                  <c:v>10.000000</c:v>
                </c:pt>
                <c:pt idx="1">
                  <c:v>20.000000</c:v>
                </c:pt>
              </c:numCache>
            </c:numRef>
          </c:val>
          <c:smooth val="0"/>
        </c:ser>
        <c:ser>
          <c:idx val="1"/>
          <c:order val="1"/>
          <c:tx>
            <c:strRef>
              <c:f>Sheet1!$A$3</c:f>
              <c:strCache>
                <c:ptCount val="1"/>
                <c:pt idx="0">
                  <c:v>Region 2</c:v>
                </c:pt>
              </c:strCache>
            </c:strRef>
          </c:tx>
          <c:spPr>
            <a:solidFill>
              <a:srgbClr val="F99330"/>
            </a:solidFill>
            <a:ln w="63500" cap="flat">
              <a:solidFill>
                <a:srgbClr val="F99330"/>
              </a:solidFill>
              <a:prstDash val="solid"/>
              <a:miter lim="400000"/>
            </a:ln>
            <a:effectLst/>
          </c:spPr>
          <c:marker>
            <c:symbol val="circle"/>
            <c:size val="7"/>
            <c:spPr>
              <a:solidFill>
                <a:srgbClr val="F99330"/>
              </a:solidFill>
              <a:ln w="63500" cap="flat">
                <a:solidFill>
                  <a:srgbClr val="F99330"/>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Sheet1!$B$3:$C$3</c:f>
              <c:numCache>
                <c:ptCount val="2"/>
                <c:pt idx="0">
                  <c:v>20.000000</c:v>
                </c:pt>
                <c:pt idx="1">
                  <c:v>30.000000</c:v>
                </c:pt>
              </c:numCache>
            </c:numRef>
          </c:val>
          <c:smooth val="0"/>
        </c:ser>
        <c:ser>
          <c:idx val="2"/>
          <c:order val="2"/>
          <c:tx>
            <c:strRef>
              <c:f>Sheet1!$A$4</c:f>
              <c:strCache>
                <c:ptCount val="1"/>
                <c:pt idx="0">
                  <c:v>Untitled 1</c:v>
                </c:pt>
              </c:strCache>
            </c:strRef>
          </c:tx>
          <c:spPr>
            <a:solidFill>
              <a:srgbClr val="9C9E9F"/>
            </a:solidFill>
            <a:ln w="63500" cap="flat">
              <a:solidFill>
                <a:srgbClr val="9C9E9F"/>
              </a:solidFill>
              <a:prstDash val="solid"/>
              <a:miter lim="400000"/>
            </a:ln>
            <a:effectLst/>
          </c:spPr>
          <c:marker>
            <c:symbol val="circle"/>
            <c:size val="7"/>
            <c:spPr>
              <a:solidFill>
                <a:srgbClr val="9C9E9F"/>
              </a:solidFill>
              <a:ln w="63500" cap="flat">
                <a:solidFill>
                  <a:srgbClr val="9C9E9F"/>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Sheet1!$B$4:$C$4</c:f>
              <c:numCache>
                <c:ptCount val="2"/>
                <c:pt idx="0">
                  <c:v>30.000000</c:v>
                </c:pt>
                <c:pt idx="1">
                  <c:v>40.000000</c:v>
                </c:pt>
              </c:numCache>
            </c:numRef>
          </c:val>
          <c:smooth val="0"/>
        </c:ser>
        <c:ser>
          <c:idx val="3"/>
          <c:order val="3"/>
          <c:tx>
            <c:strRef>
              <c:f>Sheet1!$A$5</c:f>
              <c:strCache>
                <c:ptCount val="1"/>
                <c:pt idx="0">
                  <c:v>Untitled 2</c:v>
                </c:pt>
              </c:strCache>
            </c:strRef>
          </c:tx>
          <c:spPr>
            <a:solidFill>
              <a:srgbClr val="ED6A00"/>
            </a:solidFill>
            <a:ln w="63500" cap="flat">
              <a:solidFill>
                <a:srgbClr val="ED6A00"/>
              </a:solidFill>
              <a:prstDash val="solid"/>
              <a:miter lim="400000"/>
            </a:ln>
            <a:effectLst/>
          </c:spPr>
          <c:marker>
            <c:symbol val="circle"/>
            <c:size val="7"/>
            <c:spPr>
              <a:solidFill>
                <a:srgbClr val="ED6A00"/>
              </a:solidFill>
              <a:ln w="63500" cap="flat">
                <a:solidFill>
                  <a:srgbClr val="ED6A00"/>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Sheet1!$B$5:$C$5</c:f>
              <c:numCache>
                <c:ptCount val="2"/>
                <c:pt idx="0">
                  <c:v>40.000000</c:v>
                </c:pt>
                <c:pt idx="1">
                  <c:v>50.000000</c:v>
                </c:pt>
              </c:numCache>
            </c:numRef>
          </c:val>
          <c:smooth val="0"/>
        </c:ser>
        <c:ser>
          <c:idx val="4"/>
          <c:order val="4"/>
          <c:tx>
            <c:strRef>
              <c:f>Sheet1!$A$6</c:f>
              <c:strCache>
                <c:ptCount val="1"/>
                <c:pt idx="0">
                  <c:v>Untitled 3</c:v>
                </c:pt>
              </c:strCache>
            </c:strRef>
          </c:tx>
          <c:spPr>
            <a:solidFill>
              <a:srgbClr val="303030"/>
            </a:solidFill>
            <a:ln w="63500" cap="flat">
              <a:solidFill>
                <a:srgbClr val="303030"/>
              </a:solidFill>
              <a:prstDash val="solid"/>
              <a:miter lim="400000"/>
            </a:ln>
            <a:effectLst/>
          </c:spPr>
          <c:marker>
            <c:symbol val="circle"/>
            <c:size val="7"/>
            <c:spPr>
              <a:solidFill>
                <a:srgbClr val="303030"/>
              </a:solidFill>
              <a:ln w="63500" cap="flat">
                <a:solidFill>
                  <a:srgbClr val="303030"/>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Sheet1!$B$6:$C$6</c:f>
              <c:numCache>
                <c:ptCount val="2"/>
                <c:pt idx="0">
                  <c:v>50.000000</c:v>
                </c:pt>
                <c:pt idx="1">
                  <c:v>60.000000</c:v>
                </c:pt>
              </c:numCache>
            </c:numRef>
          </c:val>
          <c:smooth val="0"/>
        </c:ser>
        <c:ser>
          <c:idx val="5"/>
          <c:order val="5"/>
          <c:tx>
            <c:strRef>
              <c:f>Sheet1!$A$7</c:f>
              <c:strCache>
                <c:ptCount val="1"/>
                <c:pt idx="0">
                  <c:v>Untitled 4</c:v>
                </c:pt>
              </c:strCache>
            </c:strRef>
          </c:tx>
          <c:spPr>
            <a:solidFill>
              <a:srgbClr val="B7B5A3"/>
            </a:solidFill>
            <a:ln w="63500" cap="flat">
              <a:solidFill>
                <a:srgbClr val="B7B5A3"/>
              </a:solidFill>
              <a:prstDash val="solid"/>
              <a:miter lim="400000"/>
            </a:ln>
            <a:effectLst/>
          </c:spPr>
          <c:marker>
            <c:symbol val="circle"/>
            <c:size val="7"/>
            <c:spPr>
              <a:solidFill>
                <a:srgbClr val="B7B5A3"/>
              </a:solidFill>
              <a:ln w="63500" cap="flat">
                <a:solidFill>
                  <a:srgbClr val="B7B5A3"/>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Sheet1!$B$7:$C$7</c:f>
              <c:numCache>
                <c:ptCount val="2"/>
                <c:pt idx="0">
                  <c:v>60.000000</c:v>
                </c:pt>
                <c:pt idx="1">
                  <c:v>70.000000</c:v>
                </c:pt>
              </c:numCache>
            </c:numRef>
          </c:val>
          <c:smooth val="0"/>
        </c:ser>
        <c:marker val="1"/>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2"/>
        <c:crosses val="autoZero"/>
        <c:crossBetween val="midCat"/>
        <c:majorUnit val="17.5"/>
        <c:minorUnit val="8.7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17423"/>
          <c:y val="0.0630064"/>
          <c:w val="0.770345"/>
          <c:h val="0.84311"/>
        </c:manualLayout>
      </c:layout>
      <c:areaChart>
        <c:grouping val="standard"/>
        <c:varyColors val="0"/>
        <c:ser>
          <c:idx val="5"/>
          <c:order val="0"/>
          <c:tx>
            <c:strRef>
              <c:f>Sheet1!$A$7</c:f>
              <c:strCache>
                <c:ptCount val="1"/>
                <c:pt idx="0">
                  <c:v>Untitled 4</c:v>
                </c:pt>
              </c:strCache>
            </c:strRef>
          </c:tx>
          <c:spPr>
            <a:solidFill>
              <a:srgbClr val="ED6A00"/>
            </a:solidFill>
            <a:ln w="12700" cap="flat">
              <a:noFill/>
              <a:miter lim="400000"/>
            </a:ln>
            <a:effectLst/>
          </c:spPr>
          <c:dLbls>
            <c:numFmt formatCode="0" sourceLinked="0"/>
            <c:txPr>
              <a:bodyPr/>
              <a:lstStyle/>
              <a:p>
                <a:pPr>
                  <a:defRPr b="0" i="0" strike="noStrike" sz="1000" u="none">
                    <a:solidFill>
                      <a:srgbClr val="242424"/>
                    </a:solidFill>
                    <a:latin typeface="Open Sans"/>
                  </a:defRPr>
                </a:pPr>
              </a:p>
            </c:txPr>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Sheet1!$B$7:$C$7</c:f>
              <c:numCache>
                <c:ptCount val="2"/>
                <c:pt idx="0">
                  <c:v>60.000000</c:v>
                </c:pt>
                <c:pt idx="1">
                  <c:v>70.000000</c:v>
                </c:pt>
              </c:numCache>
            </c:numRef>
          </c:val>
        </c:ser>
        <c:ser>
          <c:idx val="4"/>
          <c:order val="1"/>
          <c:tx>
            <c:strRef>
              <c:f>Sheet1!$A$6</c:f>
              <c:strCache>
                <c:ptCount val="1"/>
                <c:pt idx="0">
                  <c:v>Untitled 3</c:v>
                </c:pt>
              </c:strCache>
            </c:strRef>
          </c:tx>
          <c:spPr>
            <a:solidFill>
              <a:srgbClr val="B7B5A3"/>
            </a:solidFill>
            <a:ln w="12700" cap="flat">
              <a:noFill/>
              <a:miter lim="400000"/>
            </a:ln>
            <a:effectLst/>
          </c:spPr>
          <c:dLbls>
            <c:numFmt formatCode="0" sourceLinked="0"/>
            <c:txPr>
              <a:bodyPr/>
              <a:lstStyle/>
              <a:p>
                <a:pPr>
                  <a:defRPr b="0" i="0" strike="noStrike" sz="1000" u="none">
                    <a:solidFill>
                      <a:srgbClr val="242424"/>
                    </a:solidFill>
                    <a:latin typeface="Open Sans"/>
                  </a:defRPr>
                </a:pPr>
              </a:p>
            </c:txPr>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Sheet1!$B$6:$C$6</c:f>
              <c:numCache>
                <c:ptCount val="2"/>
                <c:pt idx="0">
                  <c:v>50.000000</c:v>
                </c:pt>
                <c:pt idx="1">
                  <c:v>60.000000</c:v>
                </c:pt>
              </c:numCache>
            </c:numRef>
          </c:val>
        </c:ser>
        <c:ser>
          <c:idx val="3"/>
          <c:order val="2"/>
          <c:tx>
            <c:strRef>
              <c:f>Sheet1!$A$5</c:f>
              <c:strCache>
                <c:ptCount val="1"/>
                <c:pt idx="0">
                  <c:v>Untitled 2</c:v>
                </c:pt>
              </c:strCache>
            </c:strRef>
          </c:tx>
          <c:spPr>
            <a:solidFill>
              <a:srgbClr val="303030"/>
            </a:solidFill>
            <a:ln w="12700" cap="flat">
              <a:noFill/>
              <a:miter lim="400000"/>
            </a:ln>
            <a:effectLst/>
          </c:spPr>
          <c:dLbls>
            <c:numFmt formatCode="0" sourceLinked="0"/>
            <c:txPr>
              <a:bodyPr/>
              <a:lstStyle/>
              <a:p>
                <a:pPr>
                  <a:defRPr b="0" i="0" strike="noStrike" sz="1000" u="none">
                    <a:solidFill>
                      <a:srgbClr val="242424"/>
                    </a:solidFill>
                    <a:latin typeface="Open Sans"/>
                  </a:defRPr>
                </a:pPr>
              </a:p>
            </c:txPr>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Sheet1!$B$5:$C$5</c:f>
              <c:numCache>
                <c:ptCount val="2"/>
                <c:pt idx="0">
                  <c:v>40.000000</c:v>
                </c:pt>
                <c:pt idx="1">
                  <c:v>50.000000</c:v>
                </c:pt>
              </c:numCache>
            </c:numRef>
          </c:val>
        </c:ser>
        <c:ser>
          <c:idx val="2"/>
          <c:order val="3"/>
          <c:tx>
            <c:strRef>
              <c:f>Sheet1!$A$4</c:f>
              <c:strCache>
                <c:ptCount val="1"/>
                <c:pt idx="0">
                  <c:v>Untitled 1</c:v>
                </c:pt>
              </c:strCache>
            </c:strRef>
          </c:tx>
          <c:spPr>
            <a:solidFill>
              <a:srgbClr val="9C9E9F"/>
            </a:solidFill>
            <a:ln w="12700" cap="flat">
              <a:noFill/>
              <a:miter lim="400000"/>
            </a:ln>
            <a:effectLst/>
          </c:spPr>
          <c:dLbls>
            <c:numFmt formatCode="0" sourceLinked="0"/>
            <c:txPr>
              <a:bodyPr/>
              <a:lstStyle/>
              <a:p>
                <a:pPr>
                  <a:defRPr b="0" i="0" strike="noStrike" sz="1000" u="none">
                    <a:solidFill>
                      <a:srgbClr val="242424"/>
                    </a:solidFill>
                    <a:latin typeface="Open Sans"/>
                  </a:defRPr>
                </a:pPr>
              </a:p>
            </c:txPr>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Sheet1!$B$4:$C$4</c:f>
              <c:numCache>
                <c:ptCount val="2"/>
                <c:pt idx="0">
                  <c:v>30.000000</c:v>
                </c:pt>
                <c:pt idx="1">
                  <c:v>40.000000</c:v>
                </c:pt>
              </c:numCache>
            </c:numRef>
          </c:val>
        </c:ser>
        <c:ser>
          <c:idx val="1"/>
          <c:order val="4"/>
          <c:tx>
            <c:strRef>
              <c:f>Sheet1!$A$3</c:f>
              <c:strCache>
                <c:ptCount val="1"/>
                <c:pt idx="0">
                  <c:v>Region 2</c:v>
                </c:pt>
              </c:strCache>
            </c:strRef>
          </c:tx>
          <c:spPr>
            <a:solidFill>
              <a:srgbClr val="F99330"/>
            </a:solidFill>
            <a:ln w="12700" cap="flat">
              <a:noFill/>
              <a:miter lim="400000"/>
            </a:ln>
            <a:effectLst/>
          </c:spPr>
          <c:dLbls>
            <c:numFmt formatCode="0" sourceLinked="0"/>
            <c:txPr>
              <a:bodyPr/>
              <a:lstStyle/>
              <a:p>
                <a:pPr>
                  <a:defRPr b="0" i="0" strike="noStrike" sz="1000" u="none">
                    <a:solidFill>
                      <a:srgbClr val="242424"/>
                    </a:solidFill>
                    <a:latin typeface="Open Sans"/>
                  </a:defRPr>
                </a:pPr>
              </a:p>
            </c:txPr>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Sheet1!$B$3:$C$3</c:f>
              <c:numCache>
                <c:ptCount val="2"/>
                <c:pt idx="0">
                  <c:v>20.000000</c:v>
                </c:pt>
                <c:pt idx="1">
                  <c:v>30.000000</c:v>
                </c:pt>
              </c:numCache>
            </c:numRef>
          </c:val>
        </c:ser>
        <c:ser>
          <c:idx val="0"/>
          <c:order val="5"/>
          <c:tx>
            <c:strRef>
              <c:f>Sheet1!$A$2</c:f>
              <c:strCache>
                <c:ptCount val="1"/>
                <c:pt idx="0">
                  <c:v>Region 1</c:v>
                </c:pt>
              </c:strCache>
            </c:strRef>
          </c:tx>
          <c:spPr>
            <a:solidFill>
              <a:srgbClr val="606062"/>
            </a:solidFill>
            <a:ln w="12700" cap="flat">
              <a:noFill/>
              <a:miter lim="400000"/>
            </a:ln>
            <a:effectLst/>
          </c:spPr>
          <c:dLbls>
            <c:numFmt formatCode="0" sourceLinked="0"/>
            <c:txPr>
              <a:bodyPr/>
              <a:lstStyle/>
              <a:p>
                <a:pPr>
                  <a:defRPr b="0" i="0" strike="noStrike" sz="1000" u="none">
                    <a:solidFill>
                      <a:srgbClr val="242424"/>
                    </a:solidFill>
                    <a:latin typeface="Open Sans"/>
                  </a:defRPr>
                </a:pPr>
              </a:p>
            </c:txPr>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Sheet1!$B$2:$C$2</c:f>
              <c:numCache>
                <c:ptCount val="2"/>
                <c:pt idx="0">
                  <c:v>10.000000</c:v>
                </c:pt>
                <c:pt idx="1">
                  <c:v>20.000000</c:v>
                </c:pt>
              </c:numCache>
            </c:numRef>
          </c:val>
        </c:ser>
        <c:axId val="2094734552"/>
        <c:axId val="2094734553"/>
      </c:areaChart>
      <c:catAx>
        <c:axId val="2094734552"/>
        <c:scaling>
          <c:orientation val="minMax"/>
        </c:scaling>
        <c:delete val="0"/>
        <c:axPos val="b"/>
        <c:numFmt formatCode="General" sourceLinked="0"/>
        <c:majorTickMark val="none"/>
        <c:minorTickMark val="none"/>
        <c:tickLblPos val="low"/>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2"/>
        <c:crosses val="autoZero"/>
        <c:crossBetween val="midCat"/>
        <c:majorUnit val="17.5"/>
        <c:minorUnit val="8.7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April</c:v>
                </c:pt>
              </c:strCache>
            </c:strRef>
          </c:tx>
          <c:spPr>
            <a:solidFill>
              <a:srgbClr val="606062"/>
            </a:solidFill>
            <a:ln w="12700" cap="flat">
              <a:noFill/>
              <a:miter lim="400000"/>
            </a:ln>
            <a:effectLst/>
          </c:spPr>
          <c:explosion val="0"/>
          <c:dPt>
            <c:idx val="0"/>
            <c:explosion val="0"/>
            <c:spPr>
              <a:solidFill>
                <a:srgbClr val="606062"/>
              </a:solidFill>
              <a:ln w="12700" cap="flat">
                <a:noFill/>
                <a:miter lim="400000"/>
              </a:ln>
              <a:effectLst/>
            </c:spPr>
          </c:dPt>
          <c:dPt>
            <c:idx val="1"/>
            <c:explosion val="0"/>
            <c:spPr>
              <a:solidFill>
                <a:srgbClr val="F99330"/>
              </a:solidFill>
              <a:ln w="12700" cap="flat">
                <a:noFill/>
                <a:miter lim="400000"/>
              </a:ln>
              <a:effectLst/>
            </c:spPr>
          </c:dPt>
          <c:dPt>
            <c:idx val="2"/>
            <c:explosion val="0"/>
            <c:spPr>
              <a:solidFill>
                <a:srgbClr val="9C9E9F"/>
              </a:solidFill>
              <a:ln w="12700" cap="flat">
                <a:noFill/>
                <a:miter lim="400000"/>
              </a:ln>
              <a:effectLst/>
            </c:spPr>
          </c:dPt>
          <c:dPt>
            <c:idx val="3"/>
            <c:explosion val="0"/>
            <c:spPr>
              <a:solidFill>
                <a:srgbClr val="ED6A00"/>
              </a:solidFill>
              <a:ln w="12700" cap="flat">
                <a:noFill/>
                <a:miter lim="400000"/>
              </a:ln>
              <a:effectLst/>
            </c:spPr>
          </c:dPt>
          <c:dPt>
            <c:idx val="4"/>
            <c:explosion val="0"/>
            <c:spPr>
              <a:solidFill>
                <a:srgbClr val="303030"/>
              </a:solidFill>
              <a:ln w="12700" cap="flat">
                <a:noFill/>
                <a:miter lim="400000"/>
              </a:ln>
              <a:effectLst/>
            </c:spPr>
          </c:dPt>
          <c:dPt>
            <c:idx val="5"/>
            <c:explosion val="0"/>
            <c:spPr>
              <a:solidFill>
                <a:srgbClr val="B7B5A3"/>
              </a:solidFill>
              <a:ln w="12700" cap="flat">
                <a:noFill/>
                <a:miter lim="400000"/>
              </a:ln>
              <a:effectLst/>
            </c:spPr>
          </c:dPt>
          <c:dLbls>
            <c:dLbl>
              <c:idx val="0"/>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dLbl>
              <c:idx val="1"/>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dLbl>
              <c:idx val="2"/>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dLbl>
              <c:idx val="3"/>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dLbl>
              <c:idx val="4"/>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dLbl>
              <c:idx val="5"/>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showLeaderLines val="0"/>
            <c:leaderLines>
              <c:spPr>
                <a:noFill/>
                <a:ln w="6350" cap="flat">
                  <a:solidFill>
                    <a:srgbClr val="000000"/>
                  </a:solidFill>
                  <a:prstDash val="solid"/>
                  <a:miter lim="400000"/>
                </a:ln>
                <a:effectLst/>
              </c:spPr>
            </c:leaderLines>
          </c:dLbls>
          <c:cat>
            <c:strRef>
              <c:f>Sheet1!$B$1:$G$1</c:f>
              <c:strCache>
                <c:ptCount val="6"/>
                <c:pt idx="0">
                  <c:v>Region 1</c:v>
                </c:pt>
                <c:pt idx="1">
                  <c:v>Region 2</c:v>
                </c:pt>
                <c:pt idx="2">
                  <c:v>Untitled 1</c:v>
                </c:pt>
                <c:pt idx="3">
                  <c:v>Untitled 2</c:v>
                </c:pt>
                <c:pt idx="4">
                  <c:v>Untitled 3</c:v>
                </c:pt>
                <c:pt idx="5">
                  <c:v>Untitled 4</c:v>
                </c:pt>
              </c:strCache>
            </c:strRef>
          </c:cat>
          <c:val>
            <c:numRef>
              <c:f>Sheet1!$B$2:$G$2</c:f>
              <c:numCache>
                <c:ptCount val="6"/>
                <c:pt idx="0">
                  <c:v>10.000000</c:v>
                </c:pt>
                <c:pt idx="1">
                  <c:v>20.000000</c:v>
                </c:pt>
                <c:pt idx="2">
                  <c:v>30.000000</c:v>
                </c:pt>
                <c:pt idx="3">
                  <c:v>40.000000</c:v>
                </c:pt>
                <c:pt idx="4">
                  <c:v>50.000000</c:v>
                </c:pt>
                <c:pt idx="5">
                  <c:v>60.000000</c:v>
                </c:pt>
              </c:numCache>
            </c:numRef>
          </c:val>
        </c:ser>
        <c:ser>
          <c:idx val="0"/>
          <c:order val="1"/>
          <c:tx>
            <c:strRef>
              <c:f>Sheet1!$A$3</c:f>
              <c:strCache>
                <c:ptCount val="1"/>
                <c:pt idx="1">
                  <c:v>Untitled 1</c:v>
                </c:pt>
              </c:strCache>
            </c:strRef>
          </c:tx>
          <c:spPr>
            <a:solidFill>
              <a:srgbClr val="606062"/>
            </a:solidFill>
            <a:ln w="12700" cap="flat">
              <a:noFill/>
              <a:miter lim="400000"/>
            </a:ln>
            <a:effectLst/>
          </c:spPr>
          <c:explosion val="0"/>
          <c:dPt>
            <c:idx val="0"/>
            <c:explosion val="0"/>
            <c:spPr>
              <a:solidFill>
                <a:srgbClr val="606062"/>
              </a:solidFill>
              <a:ln w="12700" cap="flat">
                <a:noFill/>
                <a:miter lim="400000"/>
              </a:ln>
              <a:effectLst/>
            </c:spPr>
          </c:dPt>
          <c:dPt>
            <c:idx val="1"/>
            <c:explosion val="0"/>
            <c:spPr>
              <a:solidFill>
                <a:srgbClr val="F99330"/>
              </a:solidFill>
              <a:ln w="12700" cap="flat">
                <a:noFill/>
                <a:miter lim="400000"/>
              </a:ln>
              <a:effectLst/>
            </c:spPr>
          </c:dPt>
          <c:dPt>
            <c:idx val="2"/>
            <c:explosion val="0"/>
            <c:spPr>
              <a:solidFill>
                <a:srgbClr val="9C9E9F"/>
              </a:solidFill>
              <a:ln w="12700" cap="flat">
                <a:noFill/>
                <a:miter lim="400000"/>
              </a:ln>
              <a:effectLst/>
            </c:spPr>
          </c:dPt>
          <c:dPt>
            <c:idx val="3"/>
            <c:explosion val="0"/>
            <c:spPr>
              <a:solidFill>
                <a:srgbClr val="ED6A00"/>
              </a:solidFill>
              <a:ln w="12700" cap="flat">
                <a:noFill/>
                <a:miter lim="400000"/>
              </a:ln>
              <a:effectLst/>
            </c:spPr>
          </c:dPt>
          <c:dPt>
            <c:idx val="4"/>
            <c:explosion val="0"/>
            <c:spPr>
              <a:solidFill>
                <a:srgbClr val="303030"/>
              </a:solidFill>
              <a:ln w="12700" cap="flat">
                <a:noFill/>
                <a:miter lim="400000"/>
              </a:ln>
              <a:effectLst/>
            </c:spPr>
          </c:dPt>
          <c:dPt>
            <c:idx val="5"/>
            <c:explosion val="0"/>
            <c:spPr>
              <a:solidFill>
                <a:srgbClr val="B7B5A3"/>
              </a:solidFill>
              <a:ln w="12700" cap="flat">
                <a:noFill/>
                <a:miter lim="400000"/>
              </a:ln>
              <a:effectLst/>
            </c:spPr>
          </c:dPt>
          <c:dLbls>
            <c:dLbl>
              <c:idx val="0"/>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dLbl>
              <c:idx val="1"/>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dLbl>
              <c:idx val="2"/>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dLbl>
              <c:idx val="3"/>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dLbl>
              <c:idx val="4"/>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dLbl>
              <c:idx val="5"/>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showLeaderLines val="0"/>
            <c:leaderLines>
              <c:spPr>
                <a:noFill/>
                <a:ln w="6350" cap="flat">
                  <a:solidFill>
                    <a:srgbClr val="000000"/>
                  </a:solidFill>
                  <a:prstDash val="solid"/>
                  <a:miter lim="400000"/>
                </a:ln>
                <a:effectLst/>
              </c:spPr>
            </c:leaderLines>
          </c:dLbls>
          <c:cat>
            <c:strRef>
              <c:f>Sheet1!$B$1:$G$1</c:f>
              <c:strCache>
                <c:ptCount val="6"/>
                <c:pt idx="0">
                  <c:v>Region 1</c:v>
                </c:pt>
                <c:pt idx="1">
                  <c:v>Region 2</c:v>
                </c:pt>
                <c:pt idx="2">
                  <c:v>Untitled 1</c:v>
                </c:pt>
                <c:pt idx="3">
                  <c:v>Untitled 2</c:v>
                </c:pt>
                <c:pt idx="4">
                  <c:v>Untitled 3</c:v>
                </c:pt>
                <c:pt idx="5">
                  <c:v>Untitled 4</c:v>
                </c:pt>
              </c:strCache>
            </c:strRef>
          </c:cat>
          <c:val>
            <c:numRef>
              <c:f>Sheet1!$B$3:$G$3</c:f>
              <c:numCache>
                <c:ptCount val="6"/>
                <c:pt idx="0">
                  <c:v>20.000000</c:v>
                </c:pt>
                <c:pt idx="1">
                  <c:v>30.000000</c:v>
                </c:pt>
                <c:pt idx="2">
                  <c:v>40.000000</c:v>
                </c:pt>
                <c:pt idx="3">
                  <c:v>50.000000</c:v>
                </c:pt>
                <c:pt idx="4">
                  <c:v>60.000000</c:v>
                </c:pt>
                <c:pt idx="5">
                  <c:v>70.000000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00918"/>
          <c:y val="0.0630064"/>
          <c:w val="0.865626"/>
          <c:h val="0.84311"/>
        </c:manualLayout>
      </c:layout>
      <c:scatterChart>
        <c:scatterStyle val="lineMarker"/>
        <c:varyColors val="0"/>
        <c:ser>
          <c:idx val="0"/>
          <c:order val="0"/>
          <c:tx>
            <c:strRef>
              <c:f>Sheet1!$A$2</c:f>
              <c:strCache>
                <c:ptCount val="1"/>
                <c:pt idx="0">
                  <c:v>Region 2</c:v>
                </c:pt>
              </c:strCache>
            </c:strRef>
          </c:tx>
          <c:spPr>
            <a:solidFill>
              <a:srgbClr val="FFFFFF"/>
            </a:solidFill>
            <a:ln w="12700" cap="flat">
              <a:noFill/>
              <a:miter lim="400000"/>
            </a:ln>
            <a:effectLst/>
          </c:spPr>
          <c:marker>
            <c:symbol val="circle"/>
            <c:size val="5"/>
            <c:spPr>
              <a:solidFill>
                <a:srgbClr val="FFFFFF"/>
              </a:solidFill>
              <a:ln w="63500" cap="flat">
                <a:solidFill>
                  <a:srgbClr val="606062"/>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Sheet1!$B$2:$C$2</c:f>
              <c:numCache>
                <c:ptCount val="2"/>
                <c:pt idx="0">
                  <c:v>10.000000</c:v>
                </c:pt>
                <c:pt idx="1">
                  <c:v>20.000000</c:v>
                </c:pt>
              </c:numCache>
            </c:numRef>
          </c:xVal>
          <c:yVal>
            <c:numRef>
              <c:f>Sheet1!$B$3:$C$3</c:f>
              <c:numCache>
                <c:ptCount val="2"/>
                <c:pt idx="0">
                  <c:v>20.000000</c:v>
                </c:pt>
                <c:pt idx="1">
                  <c:v>30.000000</c:v>
                </c:pt>
              </c:numCache>
            </c:numRef>
          </c:yVal>
          <c:smooth val="0"/>
        </c:ser>
        <c:ser>
          <c:idx val="1"/>
          <c:order val="1"/>
          <c:tx>
            <c:strRef>
              <c:f>Sheet1!$A$3</c:f>
              <c:strCache>
                <c:ptCount val="1"/>
                <c:pt idx="0">
                  <c:v>Untitled 1</c:v>
                </c:pt>
              </c:strCache>
            </c:strRef>
          </c:tx>
          <c:spPr>
            <a:solidFill>
              <a:srgbClr val="FFFFFF"/>
            </a:solidFill>
            <a:ln w="12700" cap="flat">
              <a:noFill/>
              <a:miter lim="400000"/>
            </a:ln>
            <a:effectLst/>
          </c:spPr>
          <c:marker>
            <c:symbol val="circle"/>
            <c:size val="5"/>
            <c:spPr>
              <a:solidFill>
                <a:srgbClr val="FFFFFF"/>
              </a:solidFill>
              <a:ln w="63500" cap="flat">
                <a:solidFill>
                  <a:srgbClr val="F99330"/>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Sheet1!$B$4:$C$4</c:f>
              <c:numCache>
                <c:ptCount val="2"/>
                <c:pt idx="0">
                  <c:v>10.000000</c:v>
                </c:pt>
                <c:pt idx="1">
                  <c:v>20.000000</c:v>
                </c:pt>
              </c:numCache>
            </c:numRef>
          </c:xVal>
          <c:yVal>
            <c:numRef>
              <c:f>Sheet1!$B$5:$C$5</c:f>
              <c:numCache>
                <c:ptCount val="2"/>
                <c:pt idx="0">
                  <c:v>30.000000</c:v>
                </c:pt>
                <c:pt idx="1">
                  <c:v>40.000000</c:v>
                </c:pt>
              </c:numCache>
            </c:numRef>
          </c:yVal>
          <c:smooth val="0"/>
        </c:ser>
        <c:ser>
          <c:idx val="2"/>
          <c:order val="2"/>
          <c:tx>
            <c:strRef>
              <c:f>Sheet1!$A$4</c:f>
              <c:strCache>
                <c:ptCount val="1"/>
                <c:pt idx="0">
                  <c:v>Untitled 2</c:v>
                </c:pt>
              </c:strCache>
            </c:strRef>
          </c:tx>
          <c:spPr>
            <a:solidFill>
              <a:srgbClr val="FFFFFF"/>
            </a:solidFill>
            <a:ln w="12700" cap="flat">
              <a:noFill/>
              <a:miter lim="400000"/>
            </a:ln>
            <a:effectLst/>
          </c:spPr>
          <c:marker>
            <c:symbol val="circle"/>
            <c:size val="5"/>
            <c:spPr>
              <a:solidFill>
                <a:srgbClr val="FFFFFF"/>
              </a:solidFill>
              <a:ln w="63500" cap="flat">
                <a:solidFill>
                  <a:srgbClr val="9C9E9F"/>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Sheet1!$B$6:$C$6</c:f>
              <c:numCache>
                <c:ptCount val="2"/>
                <c:pt idx="0">
                  <c:v>10.000000</c:v>
                </c:pt>
                <c:pt idx="1">
                  <c:v>20.000000</c:v>
                </c:pt>
              </c:numCache>
            </c:numRef>
          </c:xVal>
          <c:yVal>
            <c:numRef>
              <c:f>Sheet1!$B$7:$C$7</c:f>
              <c:numCache>
                <c:ptCount val="2"/>
                <c:pt idx="0">
                  <c:v>40.000000</c:v>
                </c:pt>
                <c:pt idx="1">
                  <c:v>50.000000</c:v>
                </c:pt>
              </c:numCache>
            </c:numRef>
          </c:yVal>
          <c:smooth val="0"/>
        </c:ser>
        <c:ser>
          <c:idx val="3"/>
          <c:order val="3"/>
          <c:tx>
            <c:strRef>
              <c:f>Sheet1!$A$5</c:f>
              <c:strCache>
                <c:ptCount val="1"/>
                <c:pt idx="0">
                  <c:v>Untitled 3</c:v>
                </c:pt>
              </c:strCache>
            </c:strRef>
          </c:tx>
          <c:spPr>
            <a:solidFill>
              <a:srgbClr val="FFFFFF"/>
            </a:solidFill>
            <a:ln w="12700" cap="flat">
              <a:noFill/>
              <a:miter lim="400000"/>
            </a:ln>
            <a:effectLst/>
          </c:spPr>
          <c:marker>
            <c:symbol val="circle"/>
            <c:size val="5"/>
            <c:spPr>
              <a:solidFill>
                <a:srgbClr val="FFFFFF"/>
              </a:solidFill>
              <a:ln w="63500" cap="flat">
                <a:solidFill>
                  <a:srgbClr val="ED6A00"/>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Sheet1!$B$8:$C$8</c:f>
              <c:numCache>
                <c:ptCount val="2"/>
                <c:pt idx="0">
                  <c:v>10.000000</c:v>
                </c:pt>
                <c:pt idx="1">
                  <c:v>20.000000</c:v>
                </c:pt>
              </c:numCache>
            </c:numRef>
          </c:xVal>
          <c:yVal>
            <c:numRef>
              <c:f>Sheet1!$B$9:$C$9</c:f>
              <c:numCache>
                <c:ptCount val="2"/>
                <c:pt idx="0">
                  <c:v>50.000000</c:v>
                </c:pt>
                <c:pt idx="1">
                  <c:v>60.000000</c:v>
                </c:pt>
              </c:numCache>
            </c:numRef>
          </c:yVal>
          <c:smooth val="0"/>
        </c:ser>
        <c:ser>
          <c:idx val="4"/>
          <c:order val="4"/>
          <c:tx>
            <c:strRef>
              <c:f>Sheet1!$A$6</c:f>
              <c:strCache>
                <c:ptCount val="1"/>
                <c:pt idx="0">
                  <c:v>Untitled 4</c:v>
                </c:pt>
              </c:strCache>
            </c:strRef>
          </c:tx>
          <c:spPr>
            <a:solidFill>
              <a:srgbClr val="FFFFFF"/>
            </a:solidFill>
            <a:ln w="12700" cap="flat">
              <a:noFill/>
              <a:miter lim="400000"/>
            </a:ln>
            <a:effectLst/>
          </c:spPr>
          <c:marker>
            <c:symbol val="circle"/>
            <c:size val="5"/>
            <c:spPr>
              <a:solidFill>
                <a:srgbClr val="FFFFFF"/>
              </a:solidFill>
              <a:ln w="63500" cap="flat">
                <a:solidFill>
                  <a:srgbClr val="303030"/>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Sheet1!$B$10:$C$10</c:f>
              <c:numCache>
                <c:ptCount val="2"/>
                <c:pt idx="0">
                  <c:v>10.000000</c:v>
                </c:pt>
                <c:pt idx="1">
                  <c:v>20.000000</c:v>
                </c:pt>
              </c:numCache>
            </c:numRef>
          </c:xVal>
          <c:yVal>
            <c:numRef>
              <c:f>Sheet1!$B$11:$C$11</c:f>
              <c:numCache>
                <c:ptCount val="2"/>
                <c:pt idx="0">
                  <c:v>60.000000</c:v>
                </c:pt>
                <c:pt idx="1">
                  <c:v>70.000000</c:v>
                </c:pt>
              </c:numCache>
            </c:numRef>
          </c:yVal>
          <c:smooth val="0"/>
        </c:ser>
        <c:ser>
          <c:idx val="5"/>
          <c:order val="5"/>
          <c:tx>
            <c:strRef>
              <c:f>Sheet1!$A$7</c:f>
              <c:strCache>
                <c:ptCount val="1"/>
                <c:pt idx="0">
                  <c:v>Untitled 5</c:v>
                </c:pt>
              </c:strCache>
            </c:strRef>
          </c:tx>
          <c:spPr>
            <a:solidFill>
              <a:srgbClr val="FFFFFF"/>
            </a:solidFill>
            <a:ln w="12700" cap="flat">
              <a:noFill/>
              <a:miter lim="400000"/>
            </a:ln>
            <a:effectLst/>
          </c:spPr>
          <c:marker>
            <c:symbol val="circle"/>
            <c:size val="5"/>
            <c:spPr>
              <a:solidFill>
                <a:srgbClr val="FFFFFF"/>
              </a:solidFill>
              <a:ln w="63500" cap="flat">
                <a:solidFill>
                  <a:srgbClr val="B7B5A3"/>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Sheet1!$B$12:$C$12</c:f>
              <c:numCache>
                <c:ptCount val="2"/>
                <c:pt idx="0">
                  <c:v>10.000000</c:v>
                </c:pt>
                <c:pt idx="1">
                  <c:v>20.000000</c:v>
                </c:pt>
              </c:numCache>
            </c:numRef>
          </c:xVal>
          <c:yVal>
            <c:numRef>
              <c:f>Sheet1!$B$13:$C$13</c:f>
              <c:numCache>
                <c:ptCount val="2"/>
                <c:pt idx="0">
                  <c:v>70.000000</c:v>
                </c:pt>
                <c:pt idx="1">
                  <c:v>80.000000</c:v>
                </c:pt>
              </c:numCache>
            </c:numRef>
          </c:yVal>
          <c:smooth val="0"/>
        </c:ser>
        <c:axId val="2094734552"/>
        <c:axId val="2094734553"/>
      </c:scatterChart>
      <c:valAx>
        <c:axId val="2094734552"/>
        <c:scaling>
          <c:orientation val="minMax"/>
        </c:scaling>
        <c:delete val="0"/>
        <c:axPos val="b"/>
        <c:numFmt formatCode="0" sourceLinked="0"/>
        <c:majorTickMark val="none"/>
        <c:minorTickMark val="none"/>
        <c:tickLblPos val="nextTo"/>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3"/>
        <c:crosses val="autoZero"/>
        <c:crossBetween val="between"/>
        <c:majorUnit val="5"/>
        <c:minorUnit val="2.5"/>
      </c:val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2"/>
        <c:crosses val="autoZero"/>
        <c:crossBetween val="between"/>
        <c:majorUnit val="20"/>
        <c:minorUnit val="10"/>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30875"/>
          <c:y val="0.106299"/>
          <c:w val="0.766972"/>
          <c:h val="0.774902"/>
        </c:manualLayout>
      </c:layout>
      <c:bubbleChart>
        <c:varyColors val="0"/>
        <c:ser>
          <c:idx val="5"/>
          <c:order val="0"/>
          <c:tx>
            <c:strRef>
              <c:f>Sheet1!$A$7</c:f>
              <c:strCache>
                <c:ptCount val="1"/>
                <c:pt idx="0">
                  <c:v>Untitled 10</c:v>
                </c:pt>
              </c:strCache>
            </c:strRef>
          </c:tx>
          <c:spPr>
            <a:solidFill>
              <a:srgbClr val="B7B5A3"/>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Sheet1!$B$17:$C$17</c:f>
              <c:numCache>
                <c:ptCount val="2"/>
                <c:pt idx="0">
                  <c:v>10.000000</c:v>
                </c:pt>
                <c:pt idx="1">
                  <c:v>20.000000</c:v>
                </c:pt>
              </c:numCache>
            </c:numRef>
          </c:xVal>
          <c:yVal>
            <c:numRef>
              <c:f>Sheet1!$B$18:$C$18</c:f>
              <c:numCache>
                <c:ptCount val="2"/>
                <c:pt idx="0">
                  <c:v>120.000000</c:v>
                </c:pt>
                <c:pt idx="1">
                  <c:v>130.000000</c:v>
                </c:pt>
              </c:numCache>
            </c:numRef>
          </c:yVal>
          <c:bubbleSize>
            <c:numRef>
              <c:f>Sheet1!$B$19:$C$19</c:f>
              <c:numCache>
                <c:ptCount val="2"/>
                <c:pt idx="0">
                  <c:v>130.000000</c:v>
                </c:pt>
                <c:pt idx="1">
                  <c:v>140.000000</c:v>
                </c:pt>
              </c:numCache>
            </c:numRef>
          </c:bubbleSize>
          <c:bubble3D val="0"/>
        </c:ser>
        <c:ser>
          <c:idx val="4"/>
          <c:order val="1"/>
          <c:tx>
            <c:strRef>
              <c:f>Sheet1!$A$6</c:f>
              <c:strCache>
                <c:ptCount val="1"/>
                <c:pt idx="0">
                  <c:v>Untitled 8</c:v>
                </c:pt>
              </c:strCache>
            </c:strRef>
          </c:tx>
          <c:spPr>
            <a:solidFill>
              <a:srgbClr val="30303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Sheet1!$B$14:$C$14</c:f>
              <c:numCache>
                <c:ptCount val="2"/>
                <c:pt idx="0">
                  <c:v>10.000000</c:v>
                </c:pt>
                <c:pt idx="1">
                  <c:v>20.000000</c:v>
                </c:pt>
              </c:numCache>
            </c:numRef>
          </c:xVal>
          <c:yVal>
            <c:numRef>
              <c:f>Sheet1!$B$15:$C$15</c:f>
              <c:numCache>
                <c:ptCount val="2"/>
                <c:pt idx="0">
                  <c:v>100.000000</c:v>
                </c:pt>
                <c:pt idx="1">
                  <c:v>110.000000</c:v>
                </c:pt>
              </c:numCache>
            </c:numRef>
          </c:yVal>
          <c:bubbleSize>
            <c:numRef>
              <c:f>Sheet1!$B$16:$C$16</c:f>
              <c:numCache>
                <c:ptCount val="2"/>
                <c:pt idx="0">
                  <c:v>110.000000</c:v>
                </c:pt>
                <c:pt idx="1">
                  <c:v>120.000000</c:v>
                </c:pt>
              </c:numCache>
            </c:numRef>
          </c:bubbleSize>
          <c:bubble3D val="0"/>
        </c:ser>
        <c:ser>
          <c:idx val="3"/>
          <c:order val="2"/>
          <c:tx>
            <c:strRef>
              <c:f>Sheet1!$A$5</c:f>
              <c:strCache>
                <c:ptCount val="1"/>
                <c:pt idx="0">
                  <c:v>Untitled 6</c:v>
                </c:pt>
              </c:strCache>
            </c:strRef>
          </c:tx>
          <c:spPr>
            <a:solidFill>
              <a:srgbClr val="ED6A0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Sheet1!$B$11:$C$11</c:f>
              <c:numCache>
                <c:ptCount val="2"/>
                <c:pt idx="0">
                  <c:v>10.000000</c:v>
                </c:pt>
                <c:pt idx="1">
                  <c:v>20.000000</c:v>
                </c:pt>
              </c:numCache>
            </c:numRef>
          </c:xVal>
          <c:yVal>
            <c:numRef>
              <c:f>Sheet1!$B$12:$C$12</c:f>
              <c:numCache>
                <c:ptCount val="2"/>
                <c:pt idx="0">
                  <c:v>80.000000</c:v>
                </c:pt>
                <c:pt idx="1">
                  <c:v>90.000000</c:v>
                </c:pt>
              </c:numCache>
            </c:numRef>
          </c:yVal>
          <c:bubbleSize>
            <c:numRef>
              <c:f>Sheet1!$B$13:$C$13</c:f>
              <c:numCache>
                <c:ptCount val="2"/>
                <c:pt idx="0">
                  <c:v>90.000000</c:v>
                </c:pt>
                <c:pt idx="1">
                  <c:v>100.000000</c:v>
                </c:pt>
              </c:numCache>
            </c:numRef>
          </c:bubbleSize>
          <c:bubble3D val="0"/>
        </c:ser>
        <c:ser>
          <c:idx val="2"/>
          <c:order val="3"/>
          <c:tx>
            <c:strRef>
              <c:f>Sheet1!$A$4</c:f>
              <c:strCache>
                <c:ptCount val="1"/>
                <c:pt idx="0">
                  <c:v>Untitled 4</c:v>
                </c:pt>
              </c:strCache>
            </c:strRef>
          </c:tx>
          <c:spPr>
            <a:solidFill>
              <a:srgbClr val="9C9E9F"/>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Sheet1!$B$8:$C$8</c:f>
              <c:numCache>
                <c:ptCount val="2"/>
                <c:pt idx="0">
                  <c:v>10.000000</c:v>
                </c:pt>
                <c:pt idx="1">
                  <c:v>20.000000</c:v>
                </c:pt>
              </c:numCache>
            </c:numRef>
          </c:xVal>
          <c:yVal>
            <c:numRef>
              <c:f>Sheet1!$B$9:$C$9</c:f>
              <c:numCache>
                <c:ptCount val="2"/>
                <c:pt idx="0">
                  <c:v>60.000000</c:v>
                </c:pt>
                <c:pt idx="1">
                  <c:v>70.000000</c:v>
                </c:pt>
              </c:numCache>
            </c:numRef>
          </c:yVal>
          <c:bubbleSize>
            <c:numRef>
              <c:f>Sheet1!$B$10:$C$10</c:f>
              <c:numCache>
                <c:ptCount val="2"/>
                <c:pt idx="0">
                  <c:v>70.000000</c:v>
                </c:pt>
                <c:pt idx="1">
                  <c:v>80.000000</c:v>
                </c:pt>
              </c:numCache>
            </c:numRef>
          </c:bubbleSize>
          <c:bubble3D val="0"/>
        </c:ser>
        <c:ser>
          <c:idx val="1"/>
          <c:order val="4"/>
          <c:tx>
            <c:strRef>
              <c:f>Sheet1!$A$3</c:f>
              <c:strCache>
                <c:ptCount val="1"/>
                <c:pt idx="0">
                  <c:v>Untitled 2</c:v>
                </c:pt>
              </c:strCache>
            </c:strRef>
          </c:tx>
          <c:spPr>
            <a:solidFill>
              <a:srgbClr val="F9933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Sheet1!$B$5:$C$5</c:f>
              <c:numCache>
                <c:ptCount val="2"/>
                <c:pt idx="0">
                  <c:v>10.000000</c:v>
                </c:pt>
                <c:pt idx="1">
                  <c:v>20.000000</c:v>
                </c:pt>
              </c:numCache>
            </c:numRef>
          </c:xVal>
          <c:yVal>
            <c:numRef>
              <c:f>Sheet1!$B$6:$C$6</c:f>
              <c:numCache>
                <c:ptCount val="2"/>
                <c:pt idx="0">
                  <c:v>40.000000</c:v>
                </c:pt>
                <c:pt idx="1">
                  <c:v>50.000000</c:v>
                </c:pt>
              </c:numCache>
            </c:numRef>
          </c:yVal>
          <c:bubbleSize>
            <c:numRef>
              <c:f>Sheet1!$B$7:$C$7</c:f>
              <c:numCache>
                <c:ptCount val="2"/>
                <c:pt idx="0">
                  <c:v>50.000000</c:v>
                </c:pt>
                <c:pt idx="1">
                  <c:v>60.000000</c:v>
                </c:pt>
              </c:numCache>
            </c:numRef>
          </c:bubbleSize>
          <c:bubble3D val="0"/>
        </c:ser>
        <c:ser>
          <c:idx val="0"/>
          <c:order val="5"/>
          <c:tx>
            <c:strRef>
              <c:f>Sheet1!$A$2</c:f>
              <c:strCache>
                <c:ptCount val="1"/>
                <c:pt idx="0">
                  <c:v>Region 2</c:v>
                </c:pt>
              </c:strCache>
            </c:strRef>
          </c:tx>
          <c:spPr>
            <a:solidFill>
              <a:srgbClr val="606062"/>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Sheet1!$B$2:$C$2</c:f>
              <c:numCache>
                <c:ptCount val="2"/>
                <c:pt idx="0">
                  <c:v>10.000000</c:v>
                </c:pt>
                <c:pt idx="1">
                  <c:v>20.000000</c:v>
                </c:pt>
              </c:numCache>
            </c:numRef>
          </c:xVal>
          <c:yVal>
            <c:numRef>
              <c:f>Sheet1!$B$3:$C$3</c:f>
              <c:numCache>
                <c:ptCount val="2"/>
                <c:pt idx="0">
                  <c:v>20.000000</c:v>
                </c:pt>
                <c:pt idx="1">
                  <c:v>30.000000</c:v>
                </c:pt>
              </c:numCache>
            </c:numRef>
          </c:yVal>
          <c:bubbleSize>
            <c:numRef>
              <c:f>Sheet1!$B$4:$C$4</c:f>
              <c:numCache>
                <c:ptCount val="2"/>
                <c:pt idx="0">
                  <c:v>30.000000</c:v>
                </c:pt>
                <c:pt idx="1">
                  <c:v>40.000000</c:v>
                </c:pt>
              </c:numCache>
            </c:numRef>
          </c:bubbleSize>
          <c:bubble3D val="0"/>
        </c:ser>
        <c:bubbleScale val="100"/>
        <c:showNegBubbles val="0"/>
        <c:axId val="2094734552"/>
        <c:axId val="2094734553"/>
      </c:bubbleChart>
      <c:valAx>
        <c:axId val="2094734552"/>
        <c:scaling>
          <c:orientation val="minMax"/>
        </c:scaling>
        <c:delete val="0"/>
        <c:axPos val="b"/>
        <c:numFmt formatCode="0" sourceLinked="0"/>
        <c:majorTickMark val="none"/>
        <c:minorTickMark val="none"/>
        <c:tickLblPos val="low"/>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3"/>
        <c:crosses val="autoZero"/>
        <c:crossBetween val="between"/>
        <c:majorUnit val="5"/>
        <c:minorUnit val="2.5"/>
      </c:val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low"/>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2"/>
        <c:crosses val="autoZero"/>
        <c:crossBetween val="between"/>
        <c:majorUnit val="35"/>
        <c:minorUnit val="17.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993948"/>
          <c:y val="0.0630064"/>
          <c:w val="0.887425"/>
          <c:h val="0.84311"/>
        </c:manualLayout>
      </c:layout>
      <c:barChart>
        <c:barDir val="col"/>
        <c:grouping val="clustered"/>
        <c:varyColors val="0"/>
        <c:ser>
          <c:idx val="0"/>
          <c:order val="0"/>
          <c:tx>
            <c:strRef>
              <c:f>Sheet1!$A$2</c:f>
              <c:strCache>
                <c:ptCount val="1"/>
                <c:pt idx="0">
                  <c:v>Region 2</c:v>
                </c:pt>
              </c:strCache>
            </c:strRef>
          </c:tx>
          <c:spPr>
            <a:solidFill>
              <a:srgbClr val="606062"/>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Sheet1!$B$2:$C$2</c:f>
              <c:numCache>
                <c:ptCount val="2"/>
                <c:pt idx="0">
                  <c:v>20.000000</c:v>
                </c:pt>
                <c:pt idx="1">
                  <c:v>30.000000</c:v>
                </c:pt>
              </c:numCache>
            </c:numRef>
          </c:val>
        </c:ser>
        <c:ser>
          <c:idx val="1"/>
          <c:order val="1"/>
          <c:tx>
            <c:strRef>
              <c:f>Sheet1!$A$3</c:f>
              <c:strCache>
                <c:ptCount val="1"/>
                <c:pt idx="0">
                  <c:v>Untitled 1</c:v>
                </c:pt>
              </c:strCache>
            </c:strRef>
          </c:tx>
          <c:spPr>
            <a:solidFill>
              <a:srgbClr val="F9933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Sheet1!$B$3:$C$3</c:f>
              <c:numCache>
                <c:ptCount val="2"/>
                <c:pt idx="0">
                  <c:v>30.000000</c:v>
                </c:pt>
                <c:pt idx="1">
                  <c:v>40.000000</c:v>
                </c:pt>
              </c:numCache>
            </c:numRef>
          </c:val>
        </c:ser>
        <c:ser>
          <c:idx val="2"/>
          <c:order val="2"/>
          <c:tx>
            <c:strRef>
              <c:f>Sheet1!$A$4</c:f>
              <c:strCache>
                <c:ptCount val="1"/>
                <c:pt idx="0">
                  <c:v>Untitled 2</c:v>
                </c:pt>
              </c:strCache>
            </c:strRef>
          </c:tx>
          <c:spPr>
            <a:solidFill>
              <a:srgbClr val="9C9E9F"/>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Sheet1!$B$4:$C$4</c:f>
              <c:numCache>
                <c:ptCount val="2"/>
                <c:pt idx="0">
                  <c:v>40.000000</c:v>
                </c:pt>
                <c:pt idx="1">
                  <c:v>50.000000</c:v>
                </c:pt>
              </c:numCache>
            </c:numRef>
          </c:val>
        </c:ser>
        <c:ser>
          <c:idx val="3"/>
          <c:order val="3"/>
          <c:tx>
            <c:strRef>
              <c:f>Sheet1!$A$5</c:f>
              <c:strCache>
                <c:ptCount val="1"/>
                <c:pt idx="0">
                  <c:v>Untitled 3</c:v>
                </c:pt>
              </c:strCache>
            </c:strRef>
          </c:tx>
          <c:spPr>
            <a:solidFill>
              <a:srgbClr val="ED6A0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Sheet1!$B$5:$C$5</c:f>
              <c:numCache>
                <c:ptCount val="2"/>
                <c:pt idx="0">
                  <c:v>50.000000</c:v>
                </c:pt>
                <c:pt idx="1">
                  <c:v>60.000000</c:v>
                </c:pt>
              </c:numCache>
            </c:numRef>
          </c:val>
        </c:ser>
        <c:ser>
          <c:idx val="4"/>
          <c:order val="4"/>
          <c:tx>
            <c:strRef>
              <c:f>Sheet1!$A$6</c:f>
              <c:strCache>
                <c:ptCount val="1"/>
                <c:pt idx="0">
                  <c:v>Untitled 4</c:v>
                </c:pt>
              </c:strCache>
            </c:strRef>
          </c:tx>
          <c:spPr>
            <a:solidFill>
              <a:srgbClr val="30303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Sheet1!$B$6:$C$6</c:f>
              <c:numCache>
                <c:ptCount val="2"/>
                <c:pt idx="0">
                  <c:v>60.000000</c:v>
                </c:pt>
                <c:pt idx="1">
                  <c:v>70.000000</c:v>
                </c:pt>
              </c:numCache>
            </c:numRef>
          </c:val>
        </c:ser>
        <c:ser>
          <c:idx val="5"/>
          <c:order val="5"/>
          <c:tx>
            <c:strRef>
              <c:f>Sheet1!$A$7</c:f>
              <c:strCache>
                <c:ptCount val="1"/>
                <c:pt idx="0">
                  <c:v>Untitled 5</c:v>
                </c:pt>
              </c:strCache>
            </c:strRef>
          </c:tx>
          <c:spPr>
            <a:solidFill>
              <a:srgbClr val="B7B5A3"/>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Sheet1!$B$7:$C$7</c:f>
              <c:numCache>
                <c:ptCount val="2"/>
                <c:pt idx="0">
                  <c:v>70.000000</c:v>
                </c:pt>
                <c:pt idx="1">
                  <c:v>80.000000</c:v>
                </c:pt>
              </c:numCache>
            </c:numRef>
          </c:val>
        </c:ser>
        <c:gapWidth val="50"/>
        <c:overlap val="0"/>
        <c:axId val="2094734552"/>
        <c:axId val="2094734553"/>
      </c:barChart>
      <c:lineChart>
        <c:grouping val="standard"/>
        <c:varyColors val="0"/>
        <c:ser>
          <c:idx val="6"/>
          <c:order val="6"/>
          <c:tx>
            <c:strRef>
              <c:f>Sheet1!$A$8</c:f>
              <c:strCache>
                <c:ptCount val="1"/>
                <c:pt idx="0">
                  <c:v>Region 1</c:v>
                </c:pt>
              </c:strCache>
            </c:strRef>
          </c:tx>
          <c:spPr>
            <a:solidFill>
              <a:srgbClr val="FFFFFF"/>
            </a:solidFill>
            <a:ln w="63500" cap="flat">
              <a:solidFill>
                <a:srgbClr val="F2E6D0"/>
              </a:solidFill>
              <a:prstDash val="solid"/>
              <a:miter lim="400000"/>
            </a:ln>
            <a:effectLst/>
          </c:spPr>
          <c:marker>
            <c:symbol val="circle"/>
            <c:size val="7"/>
            <c:spPr>
              <a:solidFill>
                <a:srgbClr val="FFFFFF"/>
              </a:solidFill>
              <a:ln w="63500" cap="flat">
                <a:solidFill>
                  <a:srgbClr val="F2E6D0"/>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Sheet1!$B$8:$C$8</c:f>
              <c:numCache>
                <c:ptCount val="2"/>
                <c:pt idx="0">
                  <c:v>10.000000</c:v>
                </c:pt>
                <c:pt idx="1">
                  <c:v>20.000000</c:v>
                </c:pt>
              </c:numCache>
            </c:numRef>
          </c:val>
          <c:smooth val="0"/>
        </c:ser>
        <c:marker val="1"/>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2"/>
        <c:crosses val="autoZero"/>
        <c:crossBetween val="between"/>
        <c:majorUnit val="20"/>
        <c:minorUnit val="10"/>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58815"/>
          <c:y val="0.0628414"/>
          <c:w val="0.810629"/>
          <c:h val="0.843488"/>
        </c:manualLayout>
      </c:layout>
      <c:barChart>
        <c:barDir val="bar"/>
        <c:grouping val="clustered"/>
        <c:varyColors val="0"/>
        <c:ser>
          <c:idx val="0"/>
          <c:order val="0"/>
          <c:tx>
            <c:strRef>
              <c:f>Sheet1!$A$2</c:f>
              <c:strCache>
                <c:ptCount val="1"/>
                <c:pt idx="0">
                  <c:v>Region 1</c:v>
                </c:pt>
              </c:strCache>
            </c:strRef>
          </c:tx>
          <c:spPr>
            <a:solidFill>
              <a:srgbClr val="606062"/>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Sheet1!$B$2:$B$2</c:f>
              <c:numCache>
                <c:ptCount val="1"/>
                <c:pt idx="0">
                  <c:v>10.000000</c:v>
                </c:pt>
              </c:numCache>
            </c:numRef>
          </c:val>
        </c:ser>
        <c:ser>
          <c:idx val="1"/>
          <c:order val="1"/>
          <c:tx>
            <c:strRef>
              <c:f>Sheet1!$A$3</c:f>
              <c:strCache>
                <c:ptCount val="1"/>
                <c:pt idx="0">
                  <c:v>Region 2</c:v>
                </c:pt>
              </c:strCache>
            </c:strRef>
          </c:tx>
          <c:spPr>
            <a:solidFill>
              <a:srgbClr val="F9933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Sheet1!$B$3:$B$3</c:f>
              <c:numCache>
                <c:ptCount val="1"/>
                <c:pt idx="0">
                  <c:v>20.000000</c:v>
                </c:pt>
              </c:numCache>
            </c:numRef>
          </c:val>
        </c:ser>
        <c:ser>
          <c:idx val="2"/>
          <c:order val="2"/>
          <c:tx>
            <c:strRef>
              <c:f>Sheet1!$A$4</c:f>
              <c:strCache>
                <c:ptCount val="1"/>
                <c:pt idx="0">
                  <c:v>Untitled 1</c:v>
                </c:pt>
              </c:strCache>
            </c:strRef>
          </c:tx>
          <c:spPr>
            <a:solidFill>
              <a:srgbClr val="9C9E9F"/>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Sheet1!$B$4:$B$4</c:f>
              <c:numCache>
                <c:ptCount val="1"/>
                <c:pt idx="0">
                  <c:v>30.000000</c:v>
                </c:pt>
              </c:numCache>
            </c:numRef>
          </c:val>
        </c:ser>
        <c:ser>
          <c:idx val="3"/>
          <c:order val="3"/>
          <c:tx>
            <c:strRef>
              <c:f>Sheet1!$A$5</c:f>
              <c:strCache>
                <c:ptCount val="1"/>
                <c:pt idx="0">
                  <c:v>Untitled 2</c:v>
                </c:pt>
              </c:strCache>
            </c:strRef>
          </c:tx>
          <c:spPr>
            <a:solidFill>
              <a:srgbClr val="ED6A0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Sheet1!$B$5:$B$5</c:f>
              <c:numCache>
                <c:ptCount val="1"/>
                <c:pt idx="0">
                  <c:v>40.000000</c:v>
                </c:pt>
              </c:numCache>
            </c:numRef>
          </c:val>
        </c:ser>
        <c:ser>
          <c:idx val="4"/>
          <c:order val="4"/>
          <c:tx>
            <c:strRef>
              <c:f>Sheet1!$A$6</c:f>
              <c:strCache>
                <c:ptCount val="1"/>
                <c:pt idx="0">
                  <c:v>Untitled 3</c:v>
                </c:pt>
              </c:strCache>
            </c:strRef>
          </c:tx>
          <c:spPr>
            <a:solidFill>
              <a:srgbClr val="30303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Sheet1!$B$6:$B$6</c:f>
              <c:numCache>
                <c:ptCount val="1"/>
                <c:pt idx="0">
                  <c:v>50.000000</c:v>
                </c:pt>
              </c:numCache>
            </c:numRef>
          </c:val>
        </c:ser>
        <c:ser>
          <c:idx val="5"/>
          <c:order val="5"/>
          <c:tx>
            <c:strRef>
              <c:f>Sheet1!$A$7</c:f>
              <c:strCache>
                <c:ptCount val="1"/>
                <c:pt idx="0">
                  <c:v>Untitled 4</c:v>
                </c:pt>
              </c:strCache>
            </c:strRef>
          </c:tx>
          <c:spPr>
            <a:solidFill>
              <a:srgbClr val="B7B5A3"/>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Sheet1!$B$7:$B$7</c:f>
              <c:numCache>
                <c:ptCount val="1"/>
                <c:pt idx="0">
                  <c:v>60.000000</c:v>
                </c:pt>
              </c:numCache>
            </c:numRef>
          </c:val>
        </c:ser>
        <c:gapWidth val="40"/>
        <c:overlap val="-1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3"/>
        <c:crosses val="autoZero"/>
        <c:auto val="1"/>
        <c:lblAlgn val="ctr"/>
        <c:noMultiLvlLbl val="1"/>
      </c:catAx>
      <c:valAx>
        <c:axId val="2094734553"/>
        <c:scaling>
          <c:orientation val="minMax"/>
        </c:scaling>
        <c:delete val="0"/>
        <c:axPos val="b"/>
        <c:majorGridlines>
          <c:spPr>
            <a:ln w="12700" cap="flat">
              <a:solidFill>
                <a:srgbClr val="B8B8B8"/>
              </a:solidFill>
              <a:prstDash val="solid"/>
              <a:miter lim="400000"/>
            </a:ln>
          </c:spPr>
        </c:majorGridlines>
        <c:numFmt formatCode="0" sourceLinked="0"/>
        <c:majorTickMark val="none"/>
        <c:minorTickMark val="none"/>
        <c:tickLblPos val="high"/>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2"/>
        <c:crosses val="autoZero"/>
        <c:crossBetween val="between"/>
        <c:majorUnit val="15"/>
        <c:minorUnit val="7.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29397"/>
          <c:y val="0.0630064"/>
          <c:w val="0.746927"/>
          <c:h val="0.84311"/>
        </c:manualLayout>
      </c:layout>
      <c:lineChart>
        <c:grouping val="standard"/>
        <c:varyColors val="0"/>
        <c:ser>
          <c:idx val="0"/>
          <c:order val="0"/>
          <c:tx>
            <c:strRef>
              <c:f>Sheet1!$A$2</c:f>
              <c:strCache>
                <c:ptCount val="1"/>
                <c:pt idx="0">
                  <c:v>Region 1</c:v>
                </c:pt>
              </c:strCache>
            </c:strRef>
          </c:tx>
          <c:spPr>
            <a:solidFill>
              <a:srgbClr val="606062"/>
            </a:solidFill>
            <a:ln w="63500" cap="flat">
              <a:solidFill>
                <a:srgbClr val="606062"/>
              </a:solidFill>
              <a:prstDash val="solid"/>
              <a:miter lim="400000"/>
            </a:ln>
            <a:effectLst/>
          </c:spPr>
          <c:marker>
            <c:symbol val="circle"/>
            <c:size val="7"/>
            <c:spPr>
              <a:solidFill>
                <a:srgbClr val="606062"/>
              </a:solidFill>
              <a:ln w="63500" cap="flat">
                <a:solidFill>
                  <a:srgbClr val="606062"/>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Sheet1!$B$2:$C$2</c:f>
              <c:numCache>
                <c:ptCount val="2"/>
                <c:pt idx="0">
                  <c:v>10.000000</c:v>
                </c:pt>
                <c:pt idx="1">
                  <c:v>20.000000</c:v>
                </c:pt>
              </c:numCache>
            </c:numRef>
          </c:val>
          <c:smooth val="0"/>
        </c:ser>
        <c:ser>
          <c:idx val="1"/>
          <c:order val="1"/>
          <c:tx>
            <c:strRef>
              <c:f>Sheet1!$A$3</c:f>
              <c:strCache>
                <c:ptCount val="1"/>
                <c:pt idx="0">
                  <c:v>Region 2</c:v>
                </c:pt>
              </c:strCache>
            </c:strRef>
          </c:tx>
          <c:spPr>
            <a:solidFill>
              <a:srgbClr val="F99330"/>
            </a:solidFill>
            <a:ln w="63500" cap="flat">
              <a:solidFill>
                <a:srgbClr val="F99330"/>
              </a:solidFill>
              <a:prstDash val="solid"/>
              <a:miter lim="400000"/>
            </a:ln>
            <a:effectLst/>
          </c:spPr>
          <c:marker>
            <c:symbol val="circle"/>
            <c:size val="7"/>
            <c:spPr>
              <a:solidFill>
                <a:srgbClr val="F99330"/>
              </a:solidFill>
              <a:ln w="63500" cap="flat">
                <a:solidFill>
                  <a:srgbClr val="F99330"/>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Sheet1!$B$3:$C$3</c:f>
              <c:numCache>
                <c:ptCount val="2"/>
                <c:pt idx="0">
                  <c:v>20.000000</c:v>
                </c:pt>
                <c:pt idx="1">
                  <c:v>30.000000</c:v>
                </c:pt>
              </c:numCache>
            </c:numRef>
          </c:val>
          <c:smooth val="0"/>
        </c:ser>
        <c:ser>
          <c:idx val="2"/>
          <c:order val="2"/>
          <c:tx>
            <c:strRef>
              <c:f>Sheet1!$A$4</c:f>
              <c:strCache>
                <c:ptCount val="1"/>
                <c:pt idx="0">
                  <c:v>Untitled 1</c:v>
                </c:pt>
              </c:strCache>
            </c:strRef>
          </c:tx>
          <c:spPr>
            <a:solidFill>
              <a:srgbClr val="9C9E9F"/>
            </a:solidFill>
            <a:ln w="63500" cap="flat">
              <a:solidFill>
                <a:srgbClr val="9C9E9F"/>
              </a:solidFill>
              <a:prstDash val="solid"/>
              <a:miter lim="400000"/>
            </a:ln>
            <a:effectLst/>
          </c:spPr>
          <c:marker>
            <c:symbol val="circle"/>
            <c:size val="7"/>
            <c:spPr>
              <a:solidFill>
                <a:srgbClr val="9C9E9F"/>
              </a:solidFill>
              <a:ln w="63500" cap="flat">
                <a:solidFill>
                  <a:srgbClr val="9C9E9F"/>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Sheet1!$B$4:$C$4</c:f>
              <c:numCache>
                <c:ptCount val="2"/>
                <c:pt idx="0">
                  <c:v>30.000000</c:v>
                </c:pt>
                <c:pt idx="1">
                  <c:v>40.000000</c:v>
                </c:pt>
              </c:numCache>
            </c:numRef>
          </c:val>
          <c:smooth val="0"/>
        </c:ser>
        <c:ser>
          <c:idx val="3"/>
          <c:order val="3"/>
          <c:tx>
            <c:strRef>
              <c:f>Sheet1!$A$5</c:f>
              <c:strCache>
                <c:ptCount val="1"/>
                <c:pt idx="0">
                  <c:v>Untitled 2</c:v>
                </c:pt>
              </c:strCache>
            </c:strRef>
          </c:tx>
          <c:spPr>
            <a:solidFill>
              <a:srgbClr val="ED6A00"/>
            </a:solidFill>
            <a:ln w="63500" cap="flat">
              <a:solidFill>
                <a:srgbClr val="ED6A00"/>
              </a:solidFill>
              <a:prstDash val="solid"/>
              <a:miter lim="400000"/>
            </a:ln>
            <a:effectLst/>
          </c:spPr>
          <c:marker>
            <c:symbol val="circle"/>
            <c:size val="7"/>
            <c:spPr>
              <a:solidFill>
                <a:srgbClr val="ED6A00"/>
              </a:solidFill>
              <a:ln w="63500" cap="flat">
                <a:solidFill>
                  <a:srgbClr val="ED6A00"/>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Sheet1!$B$5:$C$5</c:f>
              <c:numCache>
                <c:ptCount val="2"/>
                <c:pt idx="0">
                  <c:v>40.000000</c:v>
                </c:pt>
                <c:pt idx="1">
                  <c:v>50.000000</c:v>
                </c:pt>
              </c:numCache>
            </c:numRef>
          </c:val>
          <c:smooth val="0"/>
        </c:ser>
        <c:ser>
          <c:idx val="4"/>
          <c:order val="4"/>
          <c:tx>
            <c:strRef>
              <c:f>Sheet1!$A$6</c:f>
              <c:strCache>
                <c:ptCount val="1"/>
                <c:pt idx="0">
                  <c:v>Untitled 3</c:v>
                </c:pt>
              </c:strCache>
            </c:strRef>
          </c:tx>
          <c:spPr>
            <a:solidFill>
              <a:srgbClr val="303030"/>
            </a:solidFill>
            <a:ln w="63500" cap="flat">
              <a:solidFill>
                <a:srgbClr val="303030"/>
              </a:solidFill>
              <a:prstDash val="solid"/>
              <a:miter lim="400000"/>
            </a:ln>
            <a:effectLst/>
          </c:spPr>
          <c:marker>
            <c:symbol val="circle"/>
            <c:size val="7"/>
            <c:spPr>
              <a:solidFill>
                <a:srgbClr val="303030"/>
              </a:solidFill>
              <a:ln w="63500" cap="flat">
                <a:solidFill>
                  <a:srgbClr val="303030"/>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Sheet1!$B$6:$C$6</c:f>
              <c:numCache>
                <c:ptCount val="2"/>
                <c:pt idx="0">
                  <c:v>50.000000</c:v>
                </c:pt>
                <c:pt idx="1">
                  <c:v>60.000000</c:v>
                </c:pt>
              </c:numCache>
            </c:numRef>
          </c:val>
          <c:smooth val="0"/>
        </c:ser>
        <c:ser>
          <c:idx val="5"/>
          <c:order val="5"/>
          <c:tx>
            <c:strRef>
              <c:f>Sheet1!$A$7</c:f>
              <c:strCache>
                <c:ptCount val="1"/>
                <c:pt idx="0">
                  <c:v>Untitled 4</c:v>
                </c:pt>
              </c:strCache>
            </c:strRef>
          </c:tx>
          <c:spPr>
            <a:solidFill>
              <a:srgbClr val="B7B5A3"/>
            </a:solidFill>
            <a:ln w="63500" cap="flat">
              <a:solidFill>
                <a:srgbClr val="B7B5A3"/>
              </a:solidFill>
              <a:prstDash val="solid"/>
              <a:miter lim="400000"/>
            </a:ln>
            <a:effectLst/>
          </c:spPr>
          <c:marker>
            <c:symbol val="circle"/>
            <c:size val="7"/>
            <c:spPr>
              <a:solidFill>
                <a:srgbClr val="B7B5A3"/>
              </a:solidFill>
              <a:ln w="63500" cap="flat">
                <a:solidFill>
                  <a:srgbClr val="B7B5A3"/>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Sheet1!$B$7:$C$7</c:f>
              <c:numCache>
                <c:ptCount val="2"/>
                <c:pt idx="0">
                  <c:v>60.000000</c:v>
                </c:pt>
                <c:pt idx="1">
                  <c:v>70.000000</c:v>
                </c:pt>
              </c:numCache>
            </c:numRef>
          </c:val>
          <c:smooth val="0"/>
        </c:ser>
        <c:marker val="1"/>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2"/>
        <c:crosses val="autoZero"/>
        <c:crossBetween val="midCat"/>
        <c:majorUnit val="17.5"/>
        <c:minorUnit val="8.7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17423"/>
          <c:y val="0.0630064"/>
          <c:w val="0.770345"/>
          <c:h val="0.84311"/>
        </c:manualLayout>
      </c:layout>
      <c:areaChart>
        <c:grouping val="standard"/>
        <c:varyColors val="0"/>
        <c:ser>
          <c:idx val="5"/>
          <c:order val="0"/>
          <c:tx>
            <c:strRef>
              <c:f>Sheet1!$A$7</c:f>
              <c:strCache>
                <c:ptCount val="1"/>
                <c:pt idx="0">
                  <c:v>Untitled 4</c:v>
                </c:pt>
              </c:strCache>
            </c:strRef>
          </c:tx>
          <c:spPr>
            <a:solidFill>
              <a:srgbClr val="ED6A00"/>
            </a:solidFill>
            <a:ln w="12700" cap="flat">
              <a:noFill/>
              <a:miter lim="400000"/>
            </a:ln>
            <a:effectLst/>
          </c:spPr>
          <c:dLbls>
            <c:numFmt formatCode="0" sourceLinked="0"/>
            <c:txPr>
              <a:bodyPr/>
              <a:lstStyle/>
              <a:p>
                <a:pPr>
                  <a:defRPr b="0" i="0" strike="noStrike" sz="1000" u="none">
                    <a:solidFill>
                      <a:srgbClr val="242424"/>
                    </a:solidFill>
                    <a:latin typeface="Open Sans"/>
                  </a:defRPr>
                </a:pPr>
              </a:p>
            </c:txPr>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Sheet1!$B$7:$C$7</c:f>
              <c:numCache>
                <c:ptCount val="2"/>
                <c:pt idx="0">
                  <c:v>60.000000</c:v>
                </c:pt>
                <c:pt idx="1">
                  <c:v>70.000000</c:v>
                </c:pt>
              </c:numCache>
            </c:numRef>
          </c:val>
        </c:ser>
        <c:ser>
          <c:idx val="4"/>
          <c:order val="1"/>
          <c:tx>
            <c:strRef>
              <c:f>Sheet1!$A$6</c:f>
              <c:strCache>
                <c:ptCount val="1"/>
                <c:pt idx="0">
                  <c:v>Untitled 3</c:v>
                </c:pt>
              </c:strCache>
            </c:strRef>
          </c:tx>
          <c:spPr>
            <a:solidFill>
              <a:srgbClr val="B7B5A3"/>
            </a:solidFill>
            <a:ln w="12700" cap="flat">
              <a:noFill/>
              <a:miter lim="400000"/>
            </a:ln>
            <a:effectLst/>
          </c:spPr>
          <c:dLbls>
            <c:numFmt formatCode="0" sourceLinked="0"/>
            <c:txPr>
              <a:bodyPr/>
              <a:lstStyle/>
              <a:p>
                <a:pPr>
                  <a:defRPr b="0" i="0" strike="noStrike" sz="1000" u="none">
                    <a:solidFill>
                      <a:srgbClr val="242424"/>
                    </a:solidFill>
                    <a:latin typeface="Open Sans"/>
                  </a:defRPr>
                </a:pPr>
              </a:p>
            </c:txPr>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Sheet1!$B$6:$C$6</c:f>
              <c:numCache>
                <c:ptCount val="2"/>
                <c:pt idx="0">
                  <c:v>50.000000</c:v>
                </c:pt>
                <c:pt idx="1">
                  <c:v>60.000000</c:v>
                </c:pt>
              </c:numCache>
            </c:numRef>
          </c:val>
        </c:ser>
        <c:ser>
          <c:idx val="3"/>
          <c:order val="2"/>
          <c:tx>
            <c:strRef>
              <c:f>Sheet1!$A$5</c:f>
              <c:strCache>
                <c:ptCount val="1"/>
                <c:pt idx="0">
                  <c:v>Untitled 2</c:v>
                </c:pt>
              </c:strCache>
            </c:strRef>
          </c:tx>
          <c:spPr>
            <a:solidFill>
              <a:srgbClr val="303030"/>
            </a:solidFill>
            <a:ln w="12700" cap="flat">
              <a:noFill/>
              <a:miter lim="400000"/>
            </a:ln>
            <a:effectLst/>
          </c:spPr>
          <c:dLbls>
            <c:numFmt formatCode="0" sourceLinked="0"/>
            <c:txPr>
              <a:bodyPr/>
              <a:lstStyle/>
              <a:p>
                <a:pPr>
                  <a:defRPr b="0" i="0" strike="noStrike" sz="1000" u="none">
                    <a:solidFill>
                      <a:srgbClr val="242424"/>
                    </a:solidFill>
                    <a:latin typeface="Open Sans"/>
                  </a:defRPr>
                </a:pPr>
              </a:p>
            </c:txPr>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Sheet1!$B$5:$C$5</c:f>
              <c:numCache>
                <c:ptCount val="2"/>
                <c:pt idx="0">
                  <c:v>40.000000</c:v>
                </c:pt>
                <c:pt idx="1">
                  <c:v>50.000000</c:v>
                </c:pt>
              </c:numCache>
            </c:numRef>
          </c:val>
        </c:ser>
        <c:ser>
          <c:idx val="2"/>
          <c:order val="3"/>
          <c:tx>
            <c:strRef>
              <c:f>Sheet1!$A$4</c:f>
              <c:strCache>
                <c:ptCount val="1"/>
                <c:pt idx="0">
                  <c:v>Untitled 1</c:v>
                </c:pt>
              </c:strCache>
            </c:strRef>
          </c:tx>
          <c:spPr>
            <a:solidFill>
              <a:srgbClr val="9C9E9F"/>
            </a:solidFill>
            <a:ln w="12700" cap="flat">
              <a:noFill/>
              <a:miter lim="400000"/>
            </a:ln>
            <a:effectLst/>
          </c:spPr>
          <c:dLbls>
            <c:numFmt formatCode="0" sourceLinked="0"/>
            <c:txPr>
              <a:bodyPr/>
              <a:lstStyle/>
              <a:p>
                <a:pPr>
                  <a:defRPr b="0" i="0" strike="noStrike" sz="1000" u="none">
                    <a:solidFill>
                      <a:srgbClr val="242424"/>
                    </a:solidFill>
                    <a:latin typeface="Open Sans"/>
                  </a:defRPr>
                </a:pPr>
              </a:p>
            </c:txPr>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Sheet1!$B$4:$C$4</c:f>
              <c:numCache>
                <c:ptCount val="2"/>
                <c:pt idx="0">
                  <c:v>30.000000</c:v>
                </c:pt>
                <c:pt idx="1">
                  <c:v>40.000000</c:v>
                </c:pt>
              </c:numCache>
            </c:numRef>
          </c:val>
        </c:ser>
        <c:ser>
          <c:idx val="1"/>
          <c:order val="4"/>
          <c:tx>
            <c:strRef>
              <c:f>Sheet1!$A$3</c:f>
              <c:strCache>
                <c:ptCount val="1"/>
                <c:pt idx="0">
                  <c:v>Region 2</c:v>
                </c:pt>
              </c:strCache>
            </c:strRef>
          </c:tx>
          <c:spPr>
            <a:solidFill>
              <a:srgbClr val="F99330"/>
            </a:solidFill>
            <a:ln w="12700" cap="flat">
              <a:noFill/>
              <a:miter lim="400000"/>
            </a:ln>
            <a:effectLst/>
          </c:spPr>
          <c:dLbls>
            <c:numFmt formatCode="0" sourceLinked="0"/>
            <c:txPr>
              <a:bodyPr/>
              <a:lstStyle/>
              <a:p>
                <a:pPr>
                  <a:defRPr b="0" i="0" strike="noStrike" sz="1000" u="none">
                    <a:solidFill>
                      <a:srgbClr val="242424"/>
                    </a:solidFill>
                    <a:latin typeface="Open Sans"/>
                  </a:defRPr>
                </a:pPr>
              </a:p>
            </c:txPr>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Sheet1!$B$3:$C$3</c:f>
              <c:numCache>
                <c:ptCount val="2"/>
                <c:pt idx="0">
                  <c:v>20.000000</c:v>
                </c:pt>
                <c:pt idx="1">
                  <c:v>30.000000</c:v>
                </c:pt>
              </c:numCache>
            </c:numRef>
          </c:val>
        </c:ser>
        <c:ser>
          <c:idx val="0"/>
          <c:order val="5"/>
          <c:tx>
            <c:strRef>
              <c:f>Sheet1!$A$2</c:f>
              <c:strCache>
                <c:ptCount val="1"/>
                <c:pt idx="0">
                  <c:v>Region 1</c:v>
                </c:pt>
              </c:strCache>
            </c:strRef>
          </c:tx>
          <c:spPr>
            <a:solidFill>
              <a:srgbClr val="606062"/>
            </a:solidFill>
            <a:ln w="12700" cap="flat">
              <a:noFill/>
              <a:miter lim="400000"/>
            </a:ln>
            <a:effectLst/>
          </c:spPr>
          <c:dLbls>
            <c:numFmt formatCode="0" sourceLinked="0"/>
            <c:txPr>
              <a:bodyPr/>
              <a:lstStyle/>
              <a:p>
                <a:pPr>
                  <a:defRPr b="0" i="0" strike="noStrike" sz="1000" u="none">
                    <a:solidFill>
                      <a:srgbClr val="242424"/>
                    </a:solidFill>
                    <a:latin typeface="Open Sans"/>
                  </a:defRPr>
                </a:pPr>
              </a:p>
            </c:txPr>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Sheet1!$B$2:$C$2</c:f>
              <c:numCache>
                <c:ptCount val="2"/>
                <c:pt idx="0">
                  <c:v>10.000000</c:v>
                </c:pt>
                <c:pt idx="1">
                  <c:v>20.000000</c:v>
                </c:pt>
              </c:numCache>
            </c:numRef>
          </c:val>
        </c:ser>
        <c:axId val="2094734552"/>
        <c:axId val="2094734553"/>
      </c:areaChart>
      <c:catAx>
        <c:axId val="2094734552"/>
        <c:scaling>
          <c:orientation val="minMax"/>
        </c:scaling>
        <c:delete val="0"/>
        <c:axPos val="b"/>
        <c:numFmt formatCode="General" sourceLinked="0"/>
        <c:majorTickMark val="none"/>
        <c:minorTickMark val="none"/>
        <c:tickLblPos val="low"/>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2"/>
        <c:crosses val="autoZero"/>
        <c:crossBetween val="midCat"/>
        <c:majorUnit val="17.5"/>
        <c:minorUnit val="8.7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April</c:v>
                </c:pt>
              </c:strCache>
            </c:strRef>
          </c:tx>
          <c:spPr>
            <a:solidFill>
              <a:srgbClr val="606062"/>
            </a:solidFill>
            <a:ln w="12700" cap="flat">
              <a:noFill/>
              <a:miter lim="400000"/>
            </a:ln>
            <a:effectLst/>
          </c:spPr>
          <c:explosion val="0"/>
          <c:dPt>
            <c:idx val="0"/>
            <c:explosion val="0"/>
            <c:spPr>
              <a:solidFill>
                <a:srgbClr val="606062"/>
              </a:solidFill>
              <a:ln w="12700" cap="flat">
                <a:noFill/>
                <a:miter lim="400000"/>
              </a:ln>
              <a:effectLst/>
            </c:spPr>
          </c:dPt>
          <c:dPt>
            <c:idx val="1"/>
            <c:explosion val="0"/>
            <c:spPr>
              <a:solidFill>
                <a:srgbClr val="F99330"/>
              </a:solidFill>
              <a:ln w="12700" cap="flat">
                <a:noFill/>
                <a:miter lim="400000"/>
              </a:ln>
              <a:effectLst/>
            </c:spPr>
          </c:dPt>
          <c:dPt>
            <c:idx val="2"/>
            <c:explosion val="0"/>
            <c:spPr>
              <a:solidFill>
                <a:srgbClr val="9C9E9F"/>
              </a:solidFill>
              <a:ln w="12700" cap="flat">
                <a:noFill/>
                <a:miter lim="400000"/>
              </a:ln>
              <a:effectLst/>
            </c:spPr>
          </c:dPt>
          <c:dPt>
            <c:idx val="3"/>
            <c:explosion val="0"/>
            <c:spPr>
              <a:solidFill>
                <a:srgbClr val="ED6A00"/>
              </a:solidFill>
              <a:ln w="12700" cap="flat">
                <a:noFill/>
                <a:miter lim="400000"/>
              </a:ln>
              <a:effectLst/>
            </c:spPr>
          </c:dPt>
          <c:dPt>
            <c:idx val="4"/>
            <c:explosion val="0"/>
            <c:spPr>
              <a:solidFill>
                <a:srgbClr val="303030"/>
              </a:solidFill>
              <a:ln w="12700" cap="flat">
                <a:noFill/>
                <a:miter lim="400000"/>
              </a:ln>
              <a:effectLst/>
            </c:spPr>
          </c:dPt>
          <c:dPt>
            <c:idx val="5"/>
            <c:explosion val="0"/>
            <c:spPr>
              <a:solidFill>
                <a:srgbClr val="B7B5A3"/>
              </a:solidFill>
              <a:ln w="12700" cap="flat">
                <a:noFill/>
                <a:miter lim="400000"/>
              </a:ln>
              <a:effectLst/>
            </c:spPr>
          </c:dPt>
          <c:dLbls>
            <c:dLbl>
              <c:idx val="0"/>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dLbl>
              <c:idx val="1"/>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dLbl>
              <c:idx val="2"/>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dLbl>
              <c:idx val="3"/>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dLbl>
              <c:idx val="4"/>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dLbl>
              <c:idx val="5"/>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showLeaderLines val="0"/>
            <c:leaderLines>
              <c:spPr>
                <a:noFill/>
                <a:ln w="6350" cap="flat">
                  <a:solidFill>
                    <a:srgbClr val="000000"/>
                  </a:solidFill>
                  <a:prstDash val="solid"/>
                  <a:miter lim="400000"/>
                </a:ln>
                <a:effectLst/>
              </c:spPr>
            </c:leaderLines>
          </c:dLbls>
          <c:cat>
            <c:strRef>
              <c:f>Sheet1!$B$1:$G$1</c:f>
              <c:strCache>
                <c:ptCount val="6"/>
                <c:pt idx="0">
                  <c:v>Region 1</c:v>
                </c:pt>
                <c:pt idx="1">
                  <c:v>Region 2</c:v>
                </c:pt>
                <c:pt idx="2">
                  <c:v>Untitled 1</c:v>
                </c:pt>
                <c:pt idx="3">
                  <c:v>Untitled 2</c:v>
                </c:pt>
                <c:pt idx="4">
                  <c:v>Untitled 3</c:v>
                </c:pt>
                <c:pt idx="5">
                  <c:v>Untitled 4</c:v>
                </c:pt>
              </c:strCache>
            </c:strRef>
          </c:cat>
          <c:val>
            <c:numRef>
              <c:f>Sheet1!$B$2:$G$2</c:f>
              <c:numCache>
                <c:ptCount val="6"/>
                <c:pt idx="0">
                  <c:v>10.000000</c:v>
                </c:pt>
                <c:pt idx="1">
                  <c:v>20.000000</c:v>
                </c:pt>
                <c:pt idx="2">
                  <c:v>30.000000</c:v>
                </c:pt>
                <c:pt idx="3">
                  <c:v>40.000000</c:v>
                </c:pt>
                <c:pt idx="4">
                  <c:v>50.000000</c:v>
                </c:pt>
                <c:pt idx="5">
                  <c:v>60.000000</c:v>
                </c:pt>
              </c:numCache>
            </c:numRef>
          </c:val>
        </c:ser>
        <c:ser>
          <c:idx val="0"/>
          <c:order val="1"/>
          <c:tx>
            <c:strRef>
              <c:f>Sheet1!$A$3</c:f>
              <c:strCache>
                <c:ptCount val="1"/>
                <c:pt idx="1">
                  <c:v>Untitled 1</c:v>
                </c:pt>
              </c:strCache>
            </c:strRef>
          </c:tx>
          <c:spPr>
            <a:solidFill>
              <a:srgbClr val="606062"/>
            </a:solidFill>
            <a:ln w="12700" cap="flat">
              <a:noFill/>
              <a:miter lim="400000"/>
            </a:ln>
            <a:effectLst/>
          </c:spPr>
          <c:explosion val="0"/>
          <c:dPt>
            <c:idx val="0"/>
            <c:explosion val="0"/>
            <c:spPr>
              <a:solidFill>
                <a:srgbClr val="606062"/>
              </a:solidFill>
              <a:ln w="12700" cap="flat">
                <a:noFill/>
                <a:miter lim="400000"/>
              </a:ln>
              <a:effectLst/>
            </c:spPr>
          </c:dPt>
          <c:dPt>
            <c:idx val="1"/>
            <c:explosion val="0"/>
            <c:spPr>
              <a:solidFill>
                <a:srgbClr val="F99330"/>
              </a:solidFill>
              <a:ln w="12700" cap="flat">
                <a:noFill/>
                <a:miter lim="400000"/>
              </a:ln>
              <a:effectLst/>
            </c:spPr>
          </c:dPt>
          <c:dPt>
            <c:idx val="2"/>
            <c:explosion val="0"/>
            <c:spPr>
              <a:solidFill>
                <a:srgbClr val="9C9E9F"/>
              </a:solidFill>
              <a:ln w="12700" cap="flat">
                <a:noFill/>
                <a:miter lim="400000"/>
              </a:ln>
              <a:effectLst/>
            </c:spPr>
          </c:dPt>
          <c:dPt>
            <c:idx val="3"/>
            <c:explosion val="0"/>
            <c:spPr>
              <a:solidFill>
                <a:srgbClr val="ED6A00"/>
              </a:solidFill>
              <a:ln w="12700" cap="flat">
                <a:noFill/>
                <a:miter lim="400000"/>
              </a:ln>
              <a:effectLst/>
            </c:spPr>
          </c:dPt>
          <c:dPt>
            <c:idx val="4"/>
            <c:explosion val="0"/>
            <c:spPr>
              <a:solidFill>
                <a:srgbClr val="303030"/>
              </a:solidFill>
              <a:ln w="12700" cap="flat">
                <a:noFill/>
                <a:miter lim="400000"/>
              </a:ln>
              <a:effectLst/>
            </c:spPr>
          </c:dPt>
          <c:dPt>
            <c:idx val="5"/>
            <c:explosion val="0"/>
            <c:spPr>
              <a:solidFill>
                <a:srgbClr val="B7B5A3"/>
              </a:solidFill>
              <a:ln w="12700" cap="flat">
                <a:noFill/>
                <a:miter lim="400000"/>
              </a:ln>
              <a:effectLst/>
            </c:spPr>
          </c:dPt>
          <c:dLbls>
            <c:dLbl>
              <c:idx val="0"/>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dLbl>
              <c:idx val="1"/>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dLbl>
              <c:idx val="2"/>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dLbl>
              <c:idx val="3"/>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dLbl>
              <c:idx val="4"/>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dLbl>
              <c:idx val="5"/>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dLbl>
            <c:numFmt formatCode="#,##0%" sourceLinked="0"/>
            <c:txPr>
              <a:bodyPr/>
              <a:lstStyle/>
              <a:p>
                <a:pPr>
                  <a:defRPr b="0" i="0" strike="noStrike" sz="1000" u="none">
                    <a:solidFill>
                      <a:srgbClr val="242424"/>
                    </a:solidFill>
                    <a:latin typeface="Open Sans"/>
                  </a:defRPr>
                </a:pPr>
              </a:p>
            </c:txPr>
            <c:dLblPos val="inEnd"/>
            <c:showLegendKey val="0"/>
            <c:showVal val="0"/>
            <c:showCatName val="0"/>
            <c:showSerName val="0"/>
            <c:showPercent val="1"/>
            <c:showBubbleSize val="0"/>
            <c:showLeaderLines val="0"/>
            <c:leaderLines>
              <c:spPr>
                <a:noFill/>
                <a:ln w="6350" cap="flat">
                  <a:solidFill>
                    <a:srgbClr val="000000"/>
                  </a:solidFill>
                  <a:prstDash val="solid"/>
                  <a:miter lim="400000"/>
                </a:ln>
                <a:effectLst/>
              </c:spPr>
            </c:leaderLines>
          </c:dLbls>
          <c:cat>
            <c:strRef>
              <c:f>Sheet1!$B$1:$G$1</c:f>
              <c:strCache>
                <c:ptCount val="6"/>
                <c:pt idx="0">
                  <c:v>Region 1</c:v>
                </c:pt>
                <c:pt idx="1">
                  <c:v>Region 2</c:v>
                </c:pt>
                <c:pt idx="2">
                  <c:v>Untitled 1</c:v>
                </c:pt>
                <c:pt idx="3">
                  <c:v>Untitled 2</c:v>
                </c:pt>
                <c:pt idx="4">
                  <c:v>Untitled 3</c:v>
                </c:pt>
                <c:pt idx="5">
                  <c:v>Untitled 4</c:v>
                </c:pt>
              </c:strCache>
            </c:strRef>
          </c:cat>
          <c:val>
            <c:numRef>
              <c:f>Sheet1!$B$3:$G$3</c:f>
              <c:numCache>
                <c:ptCount val="6"/>
                <c:pt idx="0">
                  <c:v>20.000000</c:v>
                </c:pt>
                <c:pt idx="1">
                  <c:v>30.000000</c:v>
                </c:pt>
                <c:pt idx="2">
                  <c:v>40.000000</c:v>
                </c:pt>
                <c:pt idx="3">
                  <c:v>50.000000</c:v>
                </c:pt>
                <c:pt idx="4">
                  <c:v>60.000000</c:v>
                </c:pt>
                <c:pt idx="5">
                  <c:v>70.000000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00918"/>
          <c:y val="0.0630064"/>
          <c:w val="0.865626"/>
          <c:h val="0.84311"/>
        </c:manualLayout>
      </c:layout>
      <c:scatterChart>
        <c:scatterStyle val="lineMarker"/>
        <c:varyColors val="0"/>
        <c:ser>
          <c:idx val="0"/>
          <c:order val="0"/>
          <c:tx>
            <c:strRef>
              <c:f>Sheet1!$A$2</c:f>
              <c:strCache>
                <c:ptCount val="1"/>
                <c:pt idx="0">
                  <c:v>Region 2</c:v>
                </c:pt>
              </c:strCache>
            </c:strRef>
          </c:tx>
          <c:spPr>
            <a:solidFill>
              <a:srgbClr val="FFFFFF"/>
            </a:solidFill>
            <a:ln w="12700" cap="flat">
              <a:noFill/>
              <a:miter lim="400000"/>
            </a:ln>
            <a:effectLst/>
          </c:spPr>
          <c:marker>
            <c:symbol val="circle"/>
            <c:size val="5"/>
            <c:spPr>
              <a:solidFill>
                <a:srgbClr val="FFFFFF"/>
              </a:solidFill>
              <a:ln w="63500" cap="flat">
                <a:solidFill>
                  <a:srgbClr val="606062"/>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Sheet1!$B$2:$C$2</c:f>
              <c:numCache>
                <c:ptCount val="2"/>
                <c:pt idx="0">
                  <c:v>10.000000</c:v>
                </c:pt>
                <c:pt idx="1">
                  <c:v>20.000000</c:v>
                </c:pt>
              </c:numCache>
            </c:numRef>
          </c:xVal>
          <c:yVal>
            <c:numRef>
              <c:f>Sheet1!$B$3:$C$3</c:f>
              <c:numCache>
                <c:ptCount val="2"/>
                <c:pt idx="0">
                  <c:v>20.000000</c:v>
                </c:pt>
                <c:pt idx="1">
                  <c:v>30.000000</c:v>
                </c:pt>
              </c:numCache>
            </c:numRef>
          </c:yVal>
          <c:smooth val="0"/>
        </c:ser>
        <c:ser>
          <c:idx val="1"/>
          <c:order val="1"/>
          <c:tx>
            <c:strRef>
              <c:f>Sheet1!$A$3</c:f>
              <c:strCache>
                <c:ptCount val="1"/>
                <c:pt idx="0">
                  <c:v>Untitled 1</c:v>
                </c:pt>
              </c:strCache>
            </c:strRef>
          </c:tx>
          <c:spPr>
            <a:solidFill>
              <a:srgbClr val="FFFFFF"/>
            </a:solidFill>
            <a:ln w="12700" cap="flat">
              <a:noFill/>
              <a:miter lim="400000"/>
            </a:ln>
            <a:effectLst/>
          </c:spPr>
          <c:marker>
            <c:symbol val="circle"/>
            <c:size val="5"/>
            <c:spPr>
              <a:solidFill>
                <a:srgbClr val="FFFFFF"/>
              </a:solidFill>
              <a:ln w="63500" cap="flat">
                <a:solidFill>
                  <a:srgbClr val="F99330"/>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Sheet1!$B$4:$C$4</c:f>
              <c:numCache>
                <c:ptCount val="2"/>
                <c:pt idx="0">
                  <c:v>10.000000</c:v>
                </c:pt>
                <c:pt idx="1">
                  <c:v>20.000000</c:v>
                </c:pt>
              </c:numCache>
            </c:numRef>
          </c:xVal>
          <c:yVal>
            <c:numRef>
              <c:f>Sheet1!$B$5:$C$5</c:f>
              <c:numCache>
                <c:ptCount val="2"/>
                <c:pt idx="0">
                  <c:v>30.000000</c:v>
                </c:pt>
                <c:pt idx="1">
                  <c:v>40.000000</c:v>
                </c:pt>
              </c:numCache>
            </c:numRef>
          </c:yVal>
          <c:smooth val="0"/>
        </c:ser>
        <c:ser>
          <c:idx val="2"/>
          <c:order val="2"/>
          <c:tx>
            <c:strRef>
              <c:f>Sheet1!$A$4</c:f>
              <c:strCache>
                <c:ptCount val="1"/>
                <c:pt idx="0">
                  <c:v>Untitled 2</c:v>
                </c:pt>
              </c:strCache>
            </c:strRef>
          </c:tx>
          <c:spPr>
            <a:solidFill>
              <a:srgbClr val="FFFFFF"/>
            </a:solidFill>
            <a:ln w="12700" cap="flat">
              <a:noFill/>
              <a:miter lim="400000"/>
            </a:ln>
            <a:effectLst/>
          </c:spPr>
          <c:marker>
            <c:symbol val="circle"/>
            <c:size val="5"/>
            <c:spPr>
              <a:solidFill>
                <a:srgbClr val="FFFFFF"/>
              </a:solidFill>
              <a:ln w="63500" cap="flat">
                <a:solidFill>
                  <a:srgbClr val="9C9E9F"/>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Sheet1!$B$6:$C$6</c:f>
              <c:numCache>
                <c:ptCount val="2"/>
                <c:pt idx="0">
                  <c:v>10.000000</c:v>
                </c:pt>
                <c:pt idx="1">
                  <c:v>20.000000</c:v>
                </c:pt>
              </c:numCache>
            </c:numRef>
          </c:xVal>
          <c:yVal>
            <c:numRef>
              <c:f>Sheet1!$B$7:$C$7</c:f>
              <c:numCache>
                <c:ptCount val="2"/>
                <c:pt idx="0">
                  <c:v>40.000000</c:v>
                </c:pt>
                <c:pt idx="1">
                  <c:v>50.000000</c:v>
                </c:pt>
              </c:numCache>
            </c:numRef>
          </c:yVal>
          <c:smooth val="0"/>
        </c:ser>
        <c:ser>
          <c:idx val="3"/>
          <c:order val="3"/>
          <c:tx>
            <c:strRef>
              <c:f>Sheet1!$A$5</c:f>
              <c:strCache>
                <c:ptCount val="1"/>
                <c:pt idx="0">
                  <c:v>Untitled 3</c:v>
                </c:pt>
              </c:strCache>
            </c:strRef>
          </c:tx>
          <c:spPr>
            <a:solidFill>
              <a:srgbClr val="FFFFFF"/>
            </a:solidFill>
            <a:ln w="12700" cap="flat">
              <a:noFill/>
              <a:miter lim="400000"/>
            </a:ln>
            <a:effectLst/>
          </c:spPr>
          <c:marker>
            <c:symbol val="circle"/>
            <c:size val="5"/>
            <c:spPr>
              <a:solidFill>
                <a:srgbClr val="FFFFFF"/>
              </a:solidFill>
              <a:ln w="63500" cap="flat">
                <a:solidFill>
                  <a:srgbClr val="ED6A00"/>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Sheet1!$B$8:$C$8</c:f>
              <c:numCache>
                <c:ptCount val="2"/>
                <c:pt idx="0">
                  <c:v>10.000000</c:v>
                </c:pt>
                <c:pt idx="1">
                  <c:v>20.000000</c:v>
                </c:pt>
              </c:numCache>
            </c:numRef>
          </c:xVal>
          <c:yVal>
            <c:numRef>
              <c:f>Sheet1!$B$9:$C$9</c:f>
              <c:numCache>
                <c:ptCount val="2"/>
                <c:pt idx="0">
                  <c:v>50.000000</c:v>
                </c:pt>
                <c:pt idx="1">
                  <c:v>60.000000</c:v>
                </c:pt>
              </c:numCache>
            </c:numRef>
          </c:yVal>
          <c:smooth val="0"/>
        </c:ser>
        <c:ser>
          <c:idx val="4"/>
          <c:order val="4"/>
          <c:tx>
            <c:strRef>
              <c:f>Sheet1!$A$6</c:f>
              <c:strCache>
                <c:ptCount val="1"/>
                <c:pt idx="0">
                  <c:v>Untitled 4</c:v>
                </c:pt>
              </c:strCache>
            </c:strRef>
          </c:tx>
          <c:spPr>
            <a:solidFill>
              <a:srgbClr val="FFFFFF"/>
            </a:solidFill>
            <a:ln w="12700" cap="flat">
              <a:noFill/>
              <a:miter lim="400000"/>
            </a:ln>
            <a:effectLst/>
          </c:spPr>
          <c:marker>
            <c:symbol val="circle"/>
            <c:size val="5"/>
            <c:spPr>
              <a:solidFill>
                <a:srgbClr val="FFFFFF"/>
              </a:solidFill>
              <a:ln w="63500" cap="flat">
                <a:solidFill>
                  <a:srgbClr val="303030"/>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Sheet1!$B$10:$C$10</c:f>
              <c:numCache>
                <c:ptCount val="2"/>
                <c:pt idx="0">
                  <c:v>10.000000</c:v>
                </c:pt>
                <c:pt idx="1">
                  <c:v>20.000000</c:v>
                </c:pt>
              </c:numCache>
            </c:numRef>
          </c:xVal>
          <c:yVal>
            <c:numRef>
              <c:f>Sheet1!$B$11:$C$11</c:f>
              <c:numCache>
                <c:ptCount val="2"/>
                <c:pt idx="0">
                  <c:v>60.000000</c:v>
                </c:pt>
                <c:pt idx="1">
                  <c:v>70.000000</c:v>
                </c:pt>
              </c:numCache>
            </c:numRef>
          </c:yVal>
          <c:smooth val="0"/>
        </c:ser>
        <c:ser>
          <c:idx val="5"/>
          <c:order val="5"/>
          <c:tx>
            <c:strRef>
              <c:f>Sheet1!$A$7</c:f>
              <c:strCache>
                <c:ptCount val="1"/>
                <c:pt idx="0">
                  <c:v>Untitled 5</c:v>
                </c:pt>
              </c:strCache>
            </c:strRef>
          </c:tx>
          <c:spPr>
            <a:solidFill>
              <a:srgbClr val="FFFFFF"/>
            </a:solidFill>
            <a:ln w="12700" cap="flat">
              <a:noFill/>
              <a:miter lim="400000"/>
            </a:ln>
            <a:effectLst/>
          </c:spPr>
          <c:marker>
            <c:symbol val="circle"/>
            <c:size val="5"/>
            <c:spPr>
              <a:solidFill>
                <a:srgbClr val="FFFFFF"/>
              </a:solidFill>
              <a:ln w="63500" cap="flat">
                <a:solidFill>
                  <a:srgbClr val="B7B5A3"/>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Sheet1!$B$12:$C$12</c:f>
              <c:numCache>
                <c:ptCount val="2"/>
                <c:pt idx="0">
                  <c:v>10.000000</c:v>
                </c:pt>
                <c:pt idx="1">
                  <c:v>20.000000</c:v>
                </c:pt>
              </c:numCache>
            </c:numRef>
          </c:xVal>
          <c:yVal>
            <c:numRef>
              <c:f>Sheet1!$B$13:$C$13</c:f>
              <c:numCache>
                <c:ptCount val="2"/>
                <c:pt idx="0">
                  <c:v>70.000000</c:v>
                </c:pt>
                <c:pt idx="1">
                  <c:v>80.000000</c:v>
                </c:pt>
              </c:numCache>
            </c:numRef>
          </c:yVal>
          <c:smooth val="0"/>
        </c:ser>
        <c:axId val="2094734552"/>
        <c:axId val="2094734553"/>
      </c:scatterChart>
      <c:valAx>
        <c:axId val="2094734552"/>
        <c:scaling>
          <c:orientation val="minMax"/>
        </c:scaling>
        <c:delete val="0"/>
        <c:axPos val="b"/>
        <c:numFmt formatCode="0" sourceLinked="0"/>
        <c:majorTickMark val="none"/>
        <c:minorTickMark val="none"/>
        <c:tickLblPos val="nextTo"/>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3"/>
        <c:crosses val="autoZero"/>
        <c:crossBetween val="between"/>
        <c:majorUnit val="5"/>
        <c:minorUnit val="2.5"/>
      </c:val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2"/>
        <c:crosses val="autoZero"/>
        <c:crossBetween val="between"/>
        <c:majorUnit val="20"/>
        <c:minorUnit val="10"/>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30875"/>
          <c:y val="0.106299"/>
          <c:w val="0.766972"/>
          <c:h val="0.774902"/>
        </c:manualLayout>
      </c:layout>
      <c:bubbleChart>
        <c:varyColors val="0"/>
        <c:ser>
          <c:idx val="5"/>
          <c:order val="0"/>
          <c:tx>
            <c:strRef>
              <c:f>Sheet1!$A$7</c:f>
              <c:strCache>
                <c:ptCount val="1"/>
                <c:pt idx="0">
                  <c:v>Untitled 10</c:v>
                </c:pt>
              </c:strCache>
            </c:strRef>
          </c:tx>
          <c:spPr>
            <a:solidFill>
              <a:srgbClr val="B7B5A3"/>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Sheet1!$B$17:$C$17</c:f>
              <c:numCache>
                <c:ptCount val="2"/>
                <c:pt idx="0">
                  <c:v>10.000000</c:v>
                </c:pt>
                <c:pt idx="1">
                  <c:v>20.000000</c:v>
                </c:pt>
              </c:numCache>
            </c:numRef>
          </c:xVal>
          <c:yVal>
            <c:numRef>
              <c:f>Sheet1!$B$18:$C$18</c:f>
              <c:numCache>
                <c:ptCount val="2"/>
                <c:pt idx="0">
                  <c:v>120.000000</c:v>
                </c:pt>
                <c:pt idx="1">
                  <c:v>130.000000</c:v>
                </c:pt>
              </c:numCache>
            </c:numRef>
          </c:yVal>
          <c:bubbleSize>
            <c:numRef>
              <c:f>Sheet1!$B$19:$C$19</c:f>
              <c:numCache>
                <c:ptCount val="2"/>
                <c:pt idx="0">
                  <c:v>130.000000</c:v>
                </c:pt>
                <c:pt idx="1">
                  <c:v>140.000000</c:v>
                </c:pt>
              </c:numCache>
            </c:numRef>
          </c:bubbleSize>
          <c:bubble3D val="0"/>
        </c:ser>
        <c:ser>
          <c:idx val="4"/>
          <c:order val="1"/>
          <c:tx>
            <c:strRef>
              <c:f>Sheet1!$A$6</c:f>
              <c:strCache>
                <c:ptCount val="1"/>
                <c:pt idx="0">
                  <c:v>Untitled 8</c:v>
                </c:pt>
              </c:strCache>
            </c:strRef>
          </c:tx>
          <c:spPr>
            <a:solidFill>
              <a:srgbClr val="30303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Sheet1!$B$14:$C$14</c:f>
              <c:numCache>
                <c:ptCount val="2"/>
                <c:pt idx="0">
                  <c:v>10.000000</c:v>
                </c:pt>
                <c:pt idx="1">
                  <c:v>20.000000</c:v>
                </c:pt>
              </c:numCache>
            </c:numRef>
          </c:xVal>
          <c:yVal>
            <c:numRef>
              <c:f>Sheet1!$B$15:$C$15</c:f>
              <c:numCache>
                <c:ptCount val="2"/>
                <c:pt idx="0">
                  <c:v>100.000000</c:v>
                </c:pt>
                <c:pt idx="1">
                  <c:v>110.000000</c:v>
                </c:pt>
              </c:numCache>
            </c:numRef>
          </c:yVal>
          <c:bubbleSize>
            <c:numRef>
              <c:f>Sheet1!$B$16:$C$16</c:f>
              <c:numCache>
                <c:ptCount val="2"/>
                <c:pt idx="0">
                  <c:v>110.000000</c:v>
                </c:pt>
                <c:pt idx="1">
                  <c:v>120.000000</c:v>
                </c:pt>
              </c:numCache>
            </c:numRef>
          </c:bubbleSize>
          <c:bubble3D val="0"/>
        </c:ser>
        <c:ser>
          <c:idx val="3"/>
          <c:order val="2"/>
          <c:tx>
            <c:strRef>
              <c:f>Sheet1!$A$5</c:f>
              <c:strCache>
                <c:ptCount val="1"/>
                <c:pt idx="0">
                  <c:v>Untitled 6</c:v>
                </c:pt>
              </c:strCache>
            </c:strRef>
          </c:tx>
          <c:spPr>
            <a:solidFill>
              <a:srgbClr val="ED6A0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Sheet1!$B$11:$C$11</c:f>
              <c:numCache>
                <c:ptCount val="2"/>
                <c:pt idx="0">
                  <c:v>10.000000</c:v>
                </c:pt>
                <c:pt idx="1">
                  <c:v>20.000000</c:v>
                </c:pt>
              </c:numCache>
            </c:numRef>
          </c:xVal>
          <c:yVal>
            <c:numRef>
              <c:f>Sheet1!$B$12:$C$12</c:f>
              <c:numCache>
                <c:ptCount val="2"/>
                <c:pt idx="0">
                  <c:v>80.000000</c:v>
                </c:pt>
                <c:pt idx="1">
                  <c:v>90.000000</c:v>
                </c:pt>
              </c:numCache>
            </c:numRef>
          </c:yVal>
          <c:bubbleSize>
            <c:numRef>
              <c:f>Sheet1!$B$13:$C$13</c:f>
              <c:numCache>
                <c:ptCount val="2"/>
                <c:pt idx="0">
                  <c:v>90.000000</c:v>
                </c:pt>
                <c:pt idx="1">
                  <c:v>100.000000</c:v>
                </c:pt>
              </c:numCache>
            </c:numRef>
          </c:bubbleSize>
          <c:bubble3D val="0"/>
        </c:ser>
        <c:ser>
          <c:idx val="2"/>
          <c:order val="3"/>
          <c:tx>
            <c:strRef>
              <c:f>Sheet1!$A$4</c:f>
              <c:strCache>
                <c:ptCount val="1"/>
                <c:pt idx="0">
                  <c:v>Untitled 4</c:v>
                </c:pt>
              </c:strCache>
            </c:strRef>
          </c:tx>
          <c:spPr>
            <a:solidFill>
              <a:srgbClr val="9C9E9F"/>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Sheet1!$B$8:$C$8</c:f>
              <c:numCache>
                <c:ptCount val="2"/>
                <c:pt idx="0">
                  <c:v>10.000000</c:v>
                </c:pt>
                <c:pt idx="1">
                  <c:v>20.000000</c:v>
                </c:pt>
              </c:numCache>
            </c:numRef>
          </c:xVal>
          <c:yVal>
            <c:numRef>
              <c:f>Sheet1!$B$9:$C$9</c:f>
              <c:numCache>
                <c:ptCount val="2"/>
                <c:pt idx="0">
                  <c:v>60.000000</c:v>
                </c:pt>
                <c:pt idx="1">
                  <c:v>70.000000</c:v>
                </c:pt>
              </c:numCache>
            </c:numRef>
          </c:yVal>
          <c:bubbleSize>
            <c:numRef>
              <c:f>Sheet1!$B$10:$C$10</c:f>
              <c:numCache>
                <c:ptCount val="2"/>
                <c:pt idx="0">
                  <c:v>70.000000</c:v>
                </c:pt>
                <c:pt idx="1">
                  <c:v>80.000000</c:v>
                </c:pt>
              </c:numCache>
            </c:numRef>
          </c:bubbleSize>
          <c:bubble3D val="0"/>
        </c:ser>
        <c:ser>
          <c:idx val="1"/>
          <c:order val="4"/>
          <c:tx>
            <c:strRef>
              <c:f>Sheet1!$A$3</c:f>
              <c:strCache>
                <c:ptCount val="1"/>
                <c:pt idx="0">
                  <c:v>Untitled 2</c:v>
                </c:pt>
              </c:strCache>
            </c:strRef>
          </c:tx>
          <c:spPr>
            <a:solidFill>
              <a:srgbClr val="F9933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Sheet1!$B$5:$C$5</c:f>
              <c:numCache>
                <c:ptCount val="2"/>
                <c:pt idx="0">
                  <c:v>10.000000</c:v>
                </c:pt>
                <c:pt idx="1">
                  <c:v>20.000000</c:v>
                </c:pt>
              </c:numCache>
            </c:numRef>
          </c:xVal>
          <c:yVal>
            <c:numRef>
              <c:f>Sheet1!$B$6:$C$6</c:f>
              <c:numCache>
                <c:ptCount val="2"/>
                <c:pt idx="0">
                  <c:v>40.000000</c:v>
                </c:pt>
                <c:pt idx="1">
                  <c:v>50.000000</c:v>
                </c:pt>
              </c:numCache>
            </c:numRef>
          </c:yVal>
          <c:bubbleSize>
            <c:numRef>
              <c:f>Sheet1!$B$7:$C$7</c:f>
              <c:numCache>
                <c:ptCount val="2"/>
                <c:pt idx="0">
                  <c:v>50.000000</c:v>
                </c:pt>
                <c:pt idx="1">
                  <c:v>60.000000</c:v>
                </c:pt>
              </c:numCache>
            </c:numRef>
          </c:bubbleSize>
          <c:bubble3D val="0"/>
        </c:ser>
        <c:ser>
          <c:idx val="0"/>
          <c:order val="5"/>
          <c:tx>
            <c:strRef>
              <c:f>Sheet1!$A$2</c:f>
              <c:strCache>
                <c:ptCount val="1"/>
                <c:pt idx="0">
                  <c:v>Region 2</c:v>
                </c:pt>
              </c:strCache>
            </c:strRef>
          </c:tx>
          <c:spPr>
            <a:solidFill>
              <a:srgbClr val="606062"/>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xVal>
            <c:numRef>
              <c:f>Sheet1!$B$2:$C$2</c:f>
              <c:numCache>
                <c:ptCount val="2"/>
                <c:pt idx="0">
                  <c:v>10.000000</c:v>
                </c:pt>
                <c:pt idx="1">
                  <c:v>20.000000</c:v>
                </c:pt>
              </c:numCache>
            </c:numRef>
          </c:xVal>
          <c:yVal>
            <c:numRef>
              <c:f>Sheet1!$B$3:$C$3</c:f>
              <c:numCache>
                <c:ptCount val="2"/>
                <c:pt idx="0">
                  <c:v>20.000000</c:v>
                </c:pt>
                <c:pt idx="1">
                  <c:v>30.000000</c:v>
                </c:pt>
              </c:numCache>
            </c:numRef>
          </c:yVal>
          <c:bubbleSize>
            <c:numRef>
              <c:f>Sheet1!$B$4:$C$4</c:f>
              <c:numCache>
                <c:ptCount val="2"/>
                <c:pt idx="0">
                  <c:v>30.000000</c:v>
                </c:pt>
                <c:pt idx="1">
                  <c:v>40.000000</c:v>
                </c:pt>
              </c:numCache>
            </c:numRef>
          </c:bubbleSize>
          <c:bubble3D val="0"/>
        </c:ser>
        <c:bubbleScale val="100"/>
        <c:showNegBubbles val="0"/>
        <c:axId val="2094734552"/>
        <c:axId val="2094734553"/>
      </c:bubbleChart>
      <c:valAx>
        <c:axId val="2094734552"/>
        <c:scaling>
          <c:orientation val="minMax"/>
        </c:scaling>
        <c:delete val="0"/>
        <c:axPos val="b"/>
        <c:numFmt formatCode="0" sourceLinked="0"/>
        <c:majorTickMark val="none"/>
        <c:minorTickMark val="none"/>
        <c:tickLblPos val="low"/>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3"/>
        <c:crosses val="autoZero"/>
        <c:crossBetween val="between"/>
        <c:majorUnit val="5"/>
        <c:minorUnit val="2.5"/>
      </c:val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low"/>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2"/>
        <c:crosses val="autoZero"/>
        <c:crossBetween val="between"/>
        <c:majorUnit val="35"/>
        <c:minorUnit val="17.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993948"/>
          <c:y val="0.0630064"/>
          <c:w val="0.887425"/>
          <c:h val="0.84311"/>
        </c:manualLayout>
      </c:layout>
      <c:barChart>
        <c:barDir val="col"/>
        <c:grouping val="clustered"/>
        <c:varyColors val="0"/>
        <c:ser>
          <c:idx val="0"/>
          <c:order val="0"/>
          <c:tx>
            <c:strRef>
              <c:f>Sheet1!$A$2</c:f>
              <c:strCache>
                <c:ptCount val="1"/>
                <c:pt idx="0">
                  <c:v>Region 2</c:v>
                </c:pt>
              </c:strCache>
            </c:strRef>
          </c:tx>
          <c:spPr>
            <a:solidFill>
              <a:srgbClr val="606062"/>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Sheet1!$B$2:$C$2</c:f>
              <c:numCache>
                <c:ptCount val="2"/>
                <c:pt idx="0">
                  <c:v>20.000000</c:v>
                </c:pt>
                <c:pt idx="1">
                  <c:v>30.000000</c:v>
                </c:pt>
              </c:numCache>
            </c:numRef>
          </c:val>
        </c:ser>
        <c:ser>
          <c:idx val="1"/>
          <c:order val="1"/>
          <c:tx>
            <c:strRef>
              <c:f>Sheet1!$A$3</c:f>
              <c:strCache>
                <c:ptCount val="1"/>
                <c:pt idx="0">
                  <c:v>Untitled 1</c:v>
                </c:pt>
              </c:strCache>
            </c:strRef>
          </c:tx>
          <c:spPr>
            <a:solidFill>
              <a:srgbClr val="F9933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Sheet1!$B$3:$C$3</c:f>
              <c:numCache>
                <c:ptCount val="2"/>
                <c:pt idx="0">
                  <c:v>30.000000</c:v>
                </c:pt>
                <c:pt idx="1">
                  <c:v>40.000000</c:v>
                </c:pt>
              </c:numCache>
            </c:numRef>
          </c:val>
        </c:ser>
        <c:ser>
          <c:idx val="2"/>
          <c:order val="2"/>
          <c:tx>
            <c:strRef>
              <c:f>Sheet1!$A$4</c:f>
              <c:strCache>
                <c:ptCount val="1"/>
                <c:pt idx="0">
                  <c:v>Untitled 2</c:v>
                </c:pt>
              </c:strCache>
            </c:strRef>
          </c:tx>
          <c:spPr>
            <a:solidFill>
              <a:srgbClr val="9C9E9F"/>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Sheet1!$B$4:$C$4</c:f>
              <c:numCache>
                <c:ptCount val="2"/>
                <c:pt idx="0">
                  <c:v>40.000000</c:v>
                </c:pt>
                <c:pt idx="1">
                  <c:v>50.000000</c:v>
                </c:pt>
              </c:numCache>
            </c:numRef>
          </c:val>
        </c:ser>
        <c:ser>
          <c:idx val="3"/>
          <c:order val="3"/>
          <c:tx>
            <c:strRef>
              <c:f>Sheet1!$A$5</c:f>
              <c:strCache>
                <c:ptCount val="1"/>
                <c:pt idx="0">
                  <c:v>Untitled 3</c:v>
                </c:pt>
              </c:strCache>
            </c:strRef>
          </c:tx>
          <c:spPr>
            <a:solidFill>
              <a:srgbClr val="ED6A0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Sheet1!$B$5:$C$5</c:f>
              <c:numCache>
                <c:ptCount val="2"/>
                <c:pt idx="0">
                  <c:v>50.000000</c:v>
                </c:pt>
                <c:pt idx="1">
                  <c:v>60.000000</c:v>
                </c:pt>
              </c:numCache>
            </c:numRef>
          </c:val>
        </c:ser>
        <c:ser>
          <c:idx val="4"/>
          <c:order val="4"/>
          <c:tx>
            <c:strRef>
              <c:f>Sheet1!$A$6</c:f>
              <c:strCache>
                <c:ptCount val="1"/>
                <c:pt idx="0">
                  <c:v>Untitled 4</c:v>
                </c:pt>
              </c:strCache>
            </c:strRef>
          </c:tx>
          <c:spPr>
            <a:solidFill>
              <a:srgbClr val="30303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Sheet1!$B$6:$C$6</c:f>
              <c:numCache>
                <c:ptCount val="2"/>
                <c:pt idx="0">
                  <c:v>60.000000</c:v>
                </c:pt>
                <c:pt idx="1">
                  <c:v>70.000000</c:v>
                </c:pt>
              </c:numCache>
            </c:numRef>
          </c:val>
        </c:ser>
        <c:ser>
          <c:idx val="5"/>
          <c:order val="5"/>
          <c:tx>
            <c:strRef>
              <c:f>Sheet1!$A$7</c:f>
              <c:strCache>
                <c:ptCount val="1"/>
                <c:pt idx="0">
                  <c:v>Untitled 5</c:v>
                </c:pt>
              </c:strCache>
            </c:strRef>
          </c:tx>
          <c:spPr>
            <a:solidFill>
              <a:srgbClr val="B7B5A3"/>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Sheet1!$B$7:$C$7</c:f>
              <c:numCache>
                <c:ptCount val="2"/>
                <c:pt idx="0">
                  <c:v>70.000000</c:v>
                </c:pt>
                <c:pt idx="1">
                  <c:v>80.000000</c:v>
                </c:pt>
              </c:numCache>
            </c:numRef>
          </c:val>
        </c:ser>
        <c:gapWidth val="50"/>
        <c:overlap val="0"/>
        <c:axId val="2094734552"/>
        <c:axId val="2094734553"/>
      </c:barChart>
      <c:lineChart>
        <c:grouping val="standard"/>
        <c:varyColors val="0"/>
        <c:ser>
          <c:idx val="6"/>
          <c:order val="6"/>
          <c:tx>
            <c:strRef>
              <c:f>Sheet1!$A$8</c:f>
              <c:strCache>
                <c:ptCount val="1"/>
                <c:pt idx="0">
                  <c:v>Region 1</c:v>
                </c:pt>
              </c:strCache>
            </c:strRef>
          </c:tx>
          <c:spPr>
            <a:solidFill>
              <a:srgbClr val="FFFFFF"/>
            </a:solidFill>
            <a:ln w="63500" cap="flat">
              <a:solidFill>
                <a:srgbClr val="F2E6D0"/>
              </a:solidFill>
              <a:prstDash val="solid"/>
              <a:miter lim="400000"/>
            </a:ln>
            <a:effectLst/>
          </c:spPr>
          <c:marker>
            <c:symbol val="circle"/>
            <c:size val="7"/>
            <c:spPr>
              <a:solidFill>
                <a:srgbClr val="FFFFFF"/>
              </a:solidFill>
              <a:ln w="63500" cap="flat">
                <a:solidFill>
                  <a:srgbClr val="F2E6D0"/>
                </a:solidFill>
                <a:prstDash val="solid"/>
                <a:miter lim="400000"/>
              </a:ln>
              <a:effectLst/>
            </c:spPr>
          </c:marker>
          <c:dLbls>
            <c:numFmt formatCode="0" sourceLinked="0"/>
            <c:txPr>
              <a:bodyPr/>
              <a:lstStyle/>
              <a:p>
                <a:pPr>
                  <a:defRPr b="0" i="0" strike="noStrike" sz="1000" u="none">
                    <a:solidFill>
                      <a:srgbClr val="242424"/>
                    </a:solidFill>
                    <a:latin typeface="Open Sans"/>
                  </a:defRPr>
                </a:pPr>
              </a:p>
            </c:txPr>
            <c:dLblPos val="t"/>
            <c:showLegendKey val="0"/>
            <c:showVal val="0"/>
            <c:showCatName val="0"/>
            <c:showSerName val="0"/>
            <c:showPercent val="0"/>
            <c:showBubbleSize val="0"/>
            <c:showLeaderLines val="0"/>
          </c:dLbls>
          <c:cat>
            <c:strRef>
              <c:f>Sheet1!$B$1:$C$1</c:f>
              <c:strCache>
                <c:ptCount val="2"/>
                <c:pt idx="0">
                  <c:v>April</c:v>
                </c:pt>
                <c:pt idx="1">
                  <c:v>Untitled 1</c:v>
                </c:pt>
              </c:strCache>
            </c:strRef>
          </c:cat>
          <c:val>
            <c:numRef>
              <c:f>Sheet1!$B$8:$C$8</c:f>
              <c:numCache>
                <c:ptCount val="2"/>
                <c:pt idx="0">
                  <c:v>10.000000</c:v>
                </c:pt>
                <c:pt idx="1">
                  <c:v>20.000000</c:v>
                </c:pt>
              </c:numCache>
            </c:numRef>
          </c:val>
          <c:smooth val="0"/>
        </c:ser>
        <c:marker val="1"/>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2"/>
        <c:crosses val="autoZero"/>
        <c:crossBetween val="between"/>
        <c:majorUnit val="20"/>
        <c:minorUnit val="10"/>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23333"/>
          <c:y val="0.0630064"/>
          <c:w val="0.871667"/>
          <c:h val="0.84311"/>
        </c:manualLayout>
      </c:layout>
      <c:barChart>
        <c:barDir val="col"/>
        <c:grouping val="clustered"/>
        <c:varyColors val="0"/>
        <c:ser>
          <c:idx val="0"/>
          <c:order val="0"/>
          <c:tx>
            <c:strRef>
              <c:f>Sheet1!$A$2</c:f>
              <c:strCache>
                <c:ptCount val="1"/>
                <c:pt idx="0">
                  <c:v>Region 1</c:v>
                </c:pt>
              </c:strCache>
            </c:strRef>
          </c:tx>
          <c:spPr>
            <a:solidFill>
              <a:srgbClr val="606062"/>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Sheet1!$B$2:$B$2</c:f>
              <c:numCache>
                <c:ptCount val="1"/>
                <c:pt idx="0">
                  <c:v>10.000000</c:v>
                </c:pt>
              </c:numCache>
            </c:numRef>
          </c:val>
        </c:ser>
        <c:ser>
          <c:idx val="1"/>
          <c:order val="1"/>
          <c:tx>
            <c:strRef>
              <c:f>Sheet1!$A$3</c:f>
              <c:strCache>
                <c:ptCount val="1"/>
                <c:pt idx="0">
                  <c:v>Region 2</c:v>
                </c:pt>
              </c:strCache>
            </c:strRef>
          </c:tx>
          <c:spPr>
            <a:solidFill>
              <a:srgbClr val="F9933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Sheet1!$B$3:$B$3</c:f>
              <c:numCache>
                <c:ptCount val="1"/>
                <c:pt idx="0">
                  <c:v>20.000000</c:v>
                </c:pt>
              </c:numCache>
            </c:numRef>
          </c:val>
        </c:ser>
        <c:ser>
          <c:idx val="2"/>
          <c:order val="2"/>
          <c:tx>
            <c:strRef>
              <c:f>Sheet1!$A$4</c:f>
              <c:strCache>
                <c:ptCount val="1"/>
                <c:pt idx="0">
                  <c:v>Untitled 1</c:v>
                </c:pt>
              </c:strCache>
            </c:strRef>
          </c:tx>
          <c:spPr>
            <a:solidFill>
              <a:srgbClr val="9C9E9F"/>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Sheet1!$B$4:$B$4</c:f>
              <c:numCache>
                <c:ptCount val="1"/>
                <c:pt idx="0">
                  <c:v>30.000000</c:v>
                </c:pt>
              </c:numCache>
            </c:numRef>
          </c:val>
        </c:ser>
        <c:ser>
          <c:idx val="3"/>
          <c:order val="3"/>
          <c:tx>
            <c:strRef>
              <c:f>Sheet1!$A$5</c:f>
              <c:strCache>
                <c:ptCount val="1"/>
                <c:pt idx="0">
                  <c:v>Untitled 2</c:v>
                </c:pt>
              </c:strCache>
            </c:strRef>
          </c:tx>
          <c:spPr>
            <a:solidFill>
              <a:srgbClr val="ED6A0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Sheet1!$B$5:$B$5</c:f>
              <c:numCache>
                <c:ptCount val="1"/>
                <c:pt idx="0">
                  <c:v>40.000000</c:v>
                </c:pt>
              </c:numCache>
            </c:numRef>
          </c:val>
        </c:ser>
        <c:ser>
          <c:idx val="4"/>
          <c:order val="4"/>
          <c:tx>
            <c:strRef>
              <c:f>Sheet1!$A$6</c:f>
              <c:strCache>
                <c:ptCount val="1"/>
                <c:pt idx="0">
                  <c:v>Untitled 3</c:v>
                </c:pt>
              </c:strCache>
            </c:strRef>
          </c:tx>
          <c:spPr>
            <a:solidFill>
              <a:srgbClr val="303030"/>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Sheet1!$B$6:$B$6</c:f>
              <c:numCache>
                <c:ptCount val="1"/>
                <c:pt idx="0">
                  <c:v>50.000000</c:v>
                </c:pt>
              </c:numCache>
            </c:numRef>
          </c:val>
        </c:ser>
        <c:ser>
          <c:idx val="5"/>
          <c:order val="5"/>
          <c:tx>
            <c:strRef>
              <c:f>Sheet1!$A$7</c:f>
              <c:strCache>
                <c:ptCount val="1"/>
                <c:pt idx="0">
                  <c:v>Untitled 4</c:v>
                </c:pt>
              </c:strCache>
            </c:strRef>
          </c:tx>
          <c:spPr>
            <a:solidFill>
              <a:srgbClr val="B7B5A3"/>
            </a:solidFill>
            <a:ln w="12700" cap="flat">
              <a:noFill/>
              <a:miter lim="400000"/>
            </a:ln>
            <a:effectLst/>
          </c:spPr>
          <c:invertIfNegative val="0"/>
          <c:dLbls>
            <c:numFmt formatCode="0" sourceLinked="0"/>
            <c:txPr>
              <a:bodyPr/>
              <a:lstStyle/>
              <a:p>
                <a:pPr>
                  <a:defRPr b="0" i="0" strike="noStrike" sz="1000" u="none">
                    <a:solidFill>
                      <a:srgbClr val="242424"/>
                    </a:solidFill>
                    <a:latin typeface="Open Sans"/>
                  </a:defRPr>
                </a:pPr>
              </a:p>
            </c:txPr>
            <c:dLblPos val="outEnd"/>
            <c:showLegendKey val="0"/>
            <c:showVal val="0"/>
            <c:showCatName val="0"/>
            <c:showSerName val="0"/>
            <c:showPercent val="0"/>
            <c:showBubbleSize val="0"/>
            <c:showLeaderLines val="0"/>
          </c:dLbls>
          <c:cat>
            <c:strRef>
              <c:f>Sheet1!$B$1:$B$1</c:f>
              <c:strCache>
                <c:ptCount val="1"/>
                <c:pt idx="0">
                  <c:v>April</c:v>
                </c:pt>
              </c:strCache>
            </c:strRef>
          </c:cat>
          <c:val>
            <c:numRef>
              <c:f>Sheet1!$B$7:$B$7</c:f>
              <c:numCache>
                <c:ptCount val="1"/>
                <c:pt idx="0">
                  <c:v>60.000000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solidFill>
              <a:srgbClr val="8A8A8A"/>
            </a:solidFill>
            <a:prstDash val="solid"/>
            <a:round/>
          </a:ln>
        </c:spPr>
        <c:txPr>
          <a:bodyPr rot="0"/>
          <a:lstStyle/>
          <a:p>
            <a:pPr>
              <a:defRPr b="0" i="0" strike="noStrike" sz="1000" u="none">
                <a:solidFill>
                  <a:srgbClr val="242424"/>
                </a:solidFill>
                <a:latin typeface="Open Sans"/>
              </a:defRPr>
            </a:pPr>
          </a:p>
        </c:txPr>
        <c:crossAx val="2094734552"/>
        <c:crosses val="autoZero"/>
        <c:crossBetween val="between"/>
        <c:majorUnit val="15"/>
        <c:minorUnit val="7.5"/>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56" name="Shape 256"/>
          <p:cNvSpPr/>
          <p:nvPr>
            <p:ph type="sldImg"/>
          </p:nvPr>
        </p:nvSpPr>
        <p:spPr>
          <a:xfrm>
            <a:off x="1143000" y="685800"/>
            <a:ext cx="4572000" cy="3429000"/>
          </a:xfrm>
          <a:prstGeom prst="rect">
            <a:avLst/>
          </a:prstGeom>
        </p:spPr>
        <p:txBody>
          <a:bodyPr/>
          <a:lstStyle/>
          <a:p>
            <a:pPr/>
          </a:p>
        </p:txBody>
      </p:sp>
      <p:sp>
        <p:nvSpPr>
          <p:cNvPr id="257" name="Shape 25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46100" latinLnBrk="0">
      <a:defRPr sz="2000">
        <a:latin typeface="+mj-lt"/>
        <a:ea typeface="+mj-ea"/>
        <a:cs typeface="+mj-cs"/>
        <a:sym typeface="Lucida Grande"/>
      </a:defRPr>
    </a:lvl1pPr>
    <a:lvl2pPr indent="228600" defTabSz="546100" latinLnBrk="0">
      <a:defRPr sz="2000">
        <a:latin typeface="+mj-lt"/>
        <a:ea typeface="+mj-ea"/>
        <a:cs typeface="+mj-cs"/>
        <a:sym typeface="Lucida Grande"/>
      </a:defRPr>
    </a:lvl2pPr>
    <a:lvl3pPr indent="457200" defTabSz="546100" latinLnBrk="0">
      <a:defRPr sz="2000">
        <a:latin typeface="+mj-lt"/>
        <a:ea typeface="+mj-ea"/>
        <a:cs typeface="+mj-cs"/>
        <a:sym typeface="Lucida Grande"/>
      </a:defRPr>
    </a:lvl3pPr>
    <a:lvl4pPr indent="685800" defTabSz="546100" latinLnBrk="0">
      <a:defRPr sz="2000">
        <a:latin typeface="+mj-lt"/>
        <a:ea typeface="+mj-ea"/>
        <a:cs typeface="+mj-cs"/>
        <a:sym typeface="Lucida Grande"/>
      </a:defRPr>
    </a:lvl4pPr>
    <a:lvl5pPr indent="914400" defTabSz="546100" latinLnBrk="0">
      <a:defRPr sz="2000">
        <a:latin typeface="+mj-lt"/>
        <a:ea typeface="+mj-ea"/>
        <a:cs typeface="+mj-cs"/>
        <a:sym typeface="Lucida Grande"/>
      </a:defRPr>
    </a:lvl5pPr>
    <a:lvl6pPr indent="1143000" defTabSz="546100" latinLnBrk="0">
      <a:defRPr sz="2000">
        <a:latin typeface="+mj-lt"/>
        <a:ea typeface="+mj-ea"/>
        <a:cs typeface="+mj-cs"/>
        <a:sym typeface="Lucida Grande"/>
      </a:defRPr>
    </a:lvl6pPr>
    <a:lvl7pPr indent="1371600" defTabSz="546100" latinLnBrk="0">
      <a:defRPr sz="2000">
        <a:latin typeface="+mj-lt"/>
        <a:ea typeface="+mj-ea"/>
        <a:cs typeface="+mj-cs"/>
        <a:sym typeface="Lucida Grande"/>
      </a:defRPr>
    </a:lvl7pPr>
    <a:lvl8pPr indent="1600200" defTabSz="546100" latinLnBrk="0">
      <a:defRPr sz="2000">
        <a:latin typeface="+mj-lt"/>
        <a:ea typeface="+mj-ea"/>
        <a:cs typeface="+mj-cs"/>
        <a:sym typeface="Lucida Grande"/>
      </a:defRPr>
    </a:lvl8pPr>
    <a:lvl9pPr indent="1828800" defTabSz="546100" latinLnBrk="0">
      <a:defRPr sz="2000">
        <a:latin typeface="+mj-lt"/>
        <a:ea typeface="+mj-ea"/>
        <a:cs typeface="+mj-cs"/>
        <a:sym typeface="Lucida Grand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Shape 313"/>
          <p:cNvSpPr/>
          <p:nvPr>
            <p:ph type="sldImg"/>
          </p:nvPr>
        </p:nvSpPr>
        <p:spPr>
          <a:prstGeom prst="rect">
            <a:avLst/>
          </a:prstGeom>
        </p:spPr>
        <p:txBody>
          <a:bodyPr/>
          <a:lstStyle/>
          <a:p>
            <a:pPr/>
          </a:p>
        </p:txBody>
      </p:sp>
      <p:sp>
        <p:nvSpPr>
          <p:cNvPr id="314" name="Shape 314"/>
          <p:cNvSpPr/>
          <p:nvPr>
            <p:ph type="body" sz="quarter" idx="1"/>
          </p:nvPr>
        </p:nvSpPr>
        <p:spPr>
          <a:prstGeom prst="rect">
            <a:avLst/>
          </a:prstGeom>
        </p:spPr>
        <p:txBody>
          <a:bodyPr/>
          <a:lstStyle/>
          <a:p>
            <a:pPr>
              <a:defRPr sz="1200"/>
            </a:pPr>
            <a:r>
              <a:t>For the end communications points to communicate, there are services that must be carried out to setup, manage and control the connection and exchange of data.</a:t>
            </a:r>
          </a:p>
          <a:p>
            <a:pPr>
              <a:defRPr sz="1200"/>
            </a:pPr>
            <a:r>
              <a:t>The data flow from over computer networks is based on layered architecture where at each layer specific functionalities are provided.</a:t>
            </a:r>
          </a:p>
          <a:p>
            <a:pPr>
              <a:defRPr sz="1200"/>
            </a:pPr>
            <a:r>
              <a:t>The layered architecture enables the decomposition of network services into manageable components, and provides a modular design</a:t>
            </a:r>
          </a:p>
          <a:p>
            <a:pPr>
              <a:defRPr sz="1200"/>
            </a:pPr>
            <a:r>
              <a:t>OSI (7 layers) vs. TCP/IP (4 layers)</a:t>
            </a:r>
          </a:p>
          <a:p>
            <a:pPr>
              <a:defRPr b="1" sz="1200">
                <a:latin typeface="Open Sans"/>
                <a:ea typeface="Open Sans"/>
                <a:cs typeface="Open Sans"/>
                <a:sym typeface="Open Sans"/>
              </a:defRPr>
            </a:pPr>
          </a:p>
          <a:p>
            <a:pPr>
              <a:defRPr b="1" sz="1200">
                <a:latin typeface="Open Sans"/>
                <a:ea typeface="Open Sans"/>
                <a:cs typeface="Open Sans"/>
                <a:sym typeface="Open Sans"/>
              </a:defRPr>
            </a:pPr>
          </a:p>
          <a:p>
            <a:pPr>
              <a:defRPr b="1" sz="1200">
                <a:latin typeface="Open Sans"/>
                <a:ea typeface="Open Sans"/>
                <a:cs typeface="Open Sans"/>
                <a:sym typeface="Open Sans"/>
              </a:defRPr>
            </a:pPr>
          </a:p>
          <a:p>
            <a:pPr>
              <a:defRPr b="1" sz="1200">
                <a:latin typeface="Open Sans"/>
                <a:ea typeface="Open Sans"/>
                <a:cs typeface="Open Sans"/>
                <a:sym typeface="Open Sans"/>
              </a:defRPr>
            </a:pPr>
          </a:p>
          <a:p>
            <a:pPr>
              <a:defRPr b="1" sz="1200">
                <a:latin typeface="Open Sans"/>
                <a:ea typeface="Open Sans"/>
                <a:cs typeface="Open Sans"/>
                <a:sym typeface="Open Sans"/>
              </a:defRPr>
            </a:pPr>
            <a:r>
              <a:t>HTTP - 80</a:t>
            </a:r>
          </a:p>
          <a:p>
            <a:pPr>
              <a:defRPr sz="1200">
                <a:latin typeface="Open Sans"/>
                <a:ea typeface="Open Sans"/>
                <a:cs typeface="Open Sans"/>
                <a:sym typeface="Open Sans"/>
              </a:defRPr>
            </a:pPr>
            <a:r>
              <a:t>HyperText Transfer Protocol </a:t>
            </a:r>
          </a:p>
          <a:p>
            <a:pPr>
              <a:defRPr b="1" sz="1200">
                <a:latin typeface="Open Sans"/>
                <a:ea typeface="Open Sans"/>
                <a:cs typeface="Open Sans"/>
                <a:sym typeface="Open Sans"/>
              </a:defRPr>
            </a:pPr>
            <a:r>
              <a:t>HTTPS - 443</a:t>
            </a:r>
          </a:p>
          <a:p>
            <a:pPr>
              <a:defRPr sz="1200">
                <a:latin typeface="Open Sans"/>
                <a:ea typeface="Open Sans"/>
                <a:cs typeface="Open Sans"/>
                <a:sym typeface="Open Sans"/>
              </a:defRPr>
            </a:pPr>
            <a:r>
              <a:t>HyperText Transfer Protocol over SSL/TLS (HTTPS)</a:t>
            </a:r>
          </a:p>
          <a:p>
            <a:pPr>
              <a:defRPr b="1" sz="1200">
                <a:latin typeface="Open Sans"/>
                <a:ea typeface="Open Sans"/>
                <a:cs typeface="Open Sans"/>
                <a:sym typeface="Open Sans"/>
              </a:defRPr>
            </a:pPr>
            <a:r>
              <a:t>Telnet - 23</a:t>
            </a:r>
          </a:p>
          <a:p>
            <a:pPr>
              <a:defRPr sz="1200">
                <a:latin typeface="Open Sans"/>
                <a:ea typeface="Open Sans"/>
                <a:cs typeface="Open Sans"/>
                <a:sym typeface="Open Sans"/>
              </a:defRPr>
            </a:pPr>
            <a:r>
              <a:t>Telnet is an application protocol. It provides bidirectional interactive text orientated communication feature. Configuration elements of networking hardware can be achieved using telnet</a:t>
            </a:r>
          </a:p>
          <a:p>
            <a:pPr>
              <a:defRPr b="1" sz="1200">
                <a:latin typeface="Open Sans"/>
                <a:ea typeface="Open Sans"/>
                <a:cs typeface="Open Sans"/>
                <a:sym typeface="Open Sans"/>
              </a:defRPr>
            </a:pPr>
            <a:r>
              <a:t>FTP - 21</a:t>
            </a:r>
          </a:p>
          <a:p>
            <a:pPr>
              <a:defRPr sz="1200">
                <a:latin typeface="Open Sans"/>
                <a:ea typeface="Open Sans"/>
                <a:cs typeface="Open Sans"/>
                <a:sym typeface="Open Sans"/>
              </a:defRPr>
            </a:pPr>
            <a:r>
              <a:t>FTP stands for File Transfer Protocol. It is a application layer protocol that is used for transforming a file from one location to another</a:t>
            </a:r>
          </a:p>
          <a:p>
            <a:pPr>
              <a:defRPr b="1" sz="1200">
                <a:latin typeface="Open Sans"/>
                <a:ea typeface="Open Sans"/>
                <a:cs typeface="Open Sans"/>
                <a:sym typeface="Open Sans"/>
              </a:defRPr>
            </a:pPr>
            <a:r>
              <a:t>SNMP - 161</a:t>
            </a:r>
          </a:p>
          <a:p>
            <a:pPr>
              <a:defRPr sz="1200">
                <a:latin typeface="Open Sans"/>
                <a:ea typeface="Open Sans"/>
                <a:cs typeface="Open Sans"/>
                <a:sym typeface="Open Sans"/>
              </a:defRPr>
            </a:pPr>
            <a:r>
              <a:t>SNMP stands for Simple network management protocol which is used to collect and organize the data of managed devices on IP networks</a:t>
            </a:r>
          </a:p>
          <a:p>
            <a:pPr>
              <a:defRPr b="1" sz="1200">
                <a:latin typeface="Open Sans"/>
                <a:ea typeface="Open Sans"/>
                <a:cs typeface="Open Sans"/>
                <a:sym typeface="Open Sans"/>
              </a:defRPr>
            </a:pPr>
            <a:r>
              <a:t>SMTP - 25</a:t>
            </a:r>
          </a:p>
          <a:p>
            <a:pPr>
              <a:defRPr sz="1200">
                <a:latin typeface="Open Sans"/>
                <a:ea typeface="Open Sans"/>
                <a:cs typeface="Open Sans"/>
                <a:sym typeface="Open Sans"/>
              </a:defRPr>
            </a:pPr>
            <a:r>
              <a:t>SMTP stands for Simple mail transfer protocol is used to transfer the mails.</a:t>
            </a:r>
          </a:p>
          <a:p>
            <a:pPr>
              <a:defRPr b="1" sz="1200">
                <a:latin typeface="Open Sans"/>
                <a:ea typeface="Open Sans"/>
                <a:cs typeface="Open Sans"/>
                <a:sym typeface="Open Sans"/>
              </a:defRPr>
            </a:pPr>
            <a:r>
              <a:t>DNS - 53</a:t>
            </a:r>
          </a:p>
          <a:p>
            <a:pPr>
              <a:defRPr sz="1200">
                <a:latin typeface="Open Sans"/>
                <a:ea typeface="Open Sans"/>
                <a:cs typeface="Open Sans"/>
                <a:sym typeface="Open Sans"/>
              </a:defRPr>
            </a:pPr>
            <a:r>
              <a:t>DNS stands for Domain Name System is a decentralized naming system for the computers and other devices on the internet to translate the domain name of the devices connected on the internet or any other private network to the numerical IP addresses and vice versa.</a:t>
            </a:r>
          </a:p>
          <a:p>
            <a:pPr>
              <a:defRPr b="1" sz="1200">
                <a:latin typeface="Open Sans"/>
                <a:ea typeface="Open Sans"/>
                <a:cs typeface="Open Sans"/>
                <a:sym typeface="Open Sans"/>
              </a:defRPr>
            </a:pPr>
            <a:r>
              <a:t>DHCP - 67</a:t>
            </a:r>
          </a:p>
          <a:p>
            <a:pPr>
              <a:defRPr sz="1200">
                <a:latin typeface="Open Sans"/>
                <a:ea typeface="Open Sans"/>
                <a:cs typeface="Open Sans"/>
                <a:sym typeface="Open Sans"/>
              </a:defRPr>
            </a:pPr>
            <a:r>
              <a:t>DHCP stands for Dynamic Host Configuration Protocol. It is a network management protocol present in the application layer. With its help, an Internet Protocol IP address can be assigned to any device or node on a network dynamically so that they can communicate using this IP.</a:t>
            </a:r>
          </a:p>
          <a:p>
            <a:pPr>
              <a:defRPr sz="1200">
                <a:latin typeface="Open Sans"/>
                <a:ea typeface="Open Sans"/>
                <a:cs typeface="Open Sans"/>
                <a:sym typeface="Open Sans"/>
              </a:defRPr>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Shape 334"/>
          <p:cNvSpPr/>
          <p:nvPr>
            <p:ph type="sldImg"/>
          </p:nvPr>
        </p:nvSpPr>
        <p:spPr>
          <a:prstGeom prst="rect">
            <a:avLst/>
          </a:prstGeom>
        </p:spPr>
        <p:txBody>
          <a:bodyPr/>
          <a:lstStyle/>
          <a:p>
            <a:pPr/>
          </a:p>
        </p:txBody>
      </p:sp>
      <p:sp>
        <p:nvSpPr>
          <p:cNvPr id="335" name="Shape 335"/>
          <p:cNvSpPr/>
          <p:nvPr>
            <p:ph type="body" sz="quarter" idx="1"/>
          </p:nvPr>
        </p:nvSpPr>
        <p:spPr>
          <a:prstGeom prst="rect">
            <a:avLst/>
          </a:prstGeom>
        </p:spPr>
        <p:txBody>
          <a:bodyPr/>
          <a:lstStyle/>
          <a:p>
            <a:pPr/>
            <a:r>
              <a:t>10000000 </a:t>
            </a:r>
            <a:r>
              <a:rPr>
                <a:latin typeface="Wingdings"/>
                <a:ea typeface="Wingdings"/>
                <a:cs typeface="Wingdings"/>
                <a:sym typeface="Wingdings"/>
              </a:rPr>
              <a:t> </a:t>
            </a:r>
            <a:r>
              <a:t>128</a:t>
            </a:r>
          </a:p>
          <a:p>
            <a:pPr/>
            <a:r>
              <a:t>11000000 </a:t>
            </a:r>
            <a:r>
              <a:rPr>
                <a:latin typeface="Wingdings"/>
                <a:ea typeface="Wingdings"/>
                <a:cs typeface="Wingdings"/>
                <a:sym typeface="Wingdings"/>
              </a:rPr>
              <a:t> </a:t>
            </a:r>
            <a:r>
              <a:t>192</a:t>
            </a:r>
          </a:p>
          <a:p>
            <a:pPr/>
            <a:r>
              <a:t>11100000 </a:t>
            </a:r>
            <a:r>
              <a:rPr>
                <a:latin typeface="Wingdings"/>
                <a:ea typeface="Wingdings"/>
                <a:cs typeface="Wingdings"/>
                <a:sym typeface="Wingdings"/>
              </a:rPr>
              <a:t> </a:t>
            </a:r>
            <a:r>
              <a:t>224</a:t>
            </a:r>
          </a:p>
          <a:p>
            <a:pPr/>
            <a:r>
              <a:t>11110000 </a:t>
            </a:r>
            <a:r>
              <a:rPr>
                <a:latin typeface="Wingdings"/>
                <a:ea typeface="Wingdings"/>
                <a:cs typeface="Wingdings"/>
                <a:sym typeface="Wingdings"/>
              </a:rPr>
              <a:t> </a:t>
            </a:r>
            <a:r>
              <a:t>240</a:t>
            </a:r>
          </a:p>
          <a:p>
            <a:pPr/>
            <a:r>
              <a:t>11111000 </a:t>
            </a:r>
            <a:r>
              <a:rPr>
                <a:latin typeface="Wingdings"/>
                <a:ea typeface="Wingdings"/>
                <a:cs typeface="Wingdings"/>
                <a:sym typeface="Wingdings"/>
              </a:rPr>
              <a:t> </a:t>
            </a:r>
            <a:r>
              <a:t>248</a:t>
            </a:r>
          </a:p>
          <a:p>
            <a:pPr/>
            <a:r>
              <a:t>11111100 </a:t>
            </a:r>
            <a:r>
              <a:rPr>
                <a:latin typeface="Wingdings"/>
                <a:ea typeface="Wingdings"/>
                <a:cs typeface="Wingdings"/>
                <a:sym typeface="Wingdings"/>
              </a:rPr>
              <a:t> </a:t>
            </a:r>
            <a:r>
              <a:t>252</a:t>
            </a:r>
          </a:p>
          <a:p>
            <a:pPr/>
            <a:r>
              <a:t>11111110 </a:t>
            </a:r>
            <a:r>
              <a:rPr>
                <a:latin typeface="Wingdings"/>
                <a:ea typeface="Wingdings"/>
                <a:cs typeface="Wingdings"/>
                <a:sym typeface="Wingdings"/>
              </a:rPr>
              <a:t> </a:t>
            </a:r>
            <a:r>
              <a:t>254</a:t>
            </a: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9" name="Shape 679"/>
          <p:cNvSpPr/>
          <p:nvPr>
            <p:ph type="sldImg"/>
          </p:nvPr>
        </p:nvSpPr>
        <p:spPr>
          <a:prstGeom prst="rect">
            <a:avLst/>
          </a:prstGeom>
        </p:spPr>
        <p:txBody>
          <a:bodyPr/>
          <a:lstStyle/>
          <a:p>
            <a:pPr/>
          </a:p>
        </p:txBody>
      </p:sp>
      <p:sp>
        <p:nvSpPr>
          <p:cNvPr id="680" name="Shape 680"/>
          <p:cNvSpPr/>
          <p:nvPr>
            <p:ph type="body" sz="quarter" idx="1"/>
          </p:nvPr>
        </p:nvSpPr>
        <p:spPr>
          <a:prstGeom prst="rect">
            <a:avLst/>
          </a:prstGeom>
        </p:spPr>
        <p:txBody>
          <a:bodyPr/>
          <a:lstStyle/>
          <a:p>
            <a:pPr>
              <a:defRPr>
                <a:latin typeface="Arial"/>
                <a:ea typeface="Arial"/>
                <a:cs typeface="Arial"/>
                <a:sym typeface="Arial"/>
              </a:defRPr>
            </a:pPr>
            <a:r>
              <a:t>Send information </a:t>
            </a:r>
          </a:p>
          <a:p>
            <a:pPr>
              <a:defRPr>
                <a:latin typeface="Arial"/>
                <a:ea typeface="Arial"/>
                <a:cs typeface="Arial"/>
                <a:sym typeface="Arial"/>
              </a:defRPr>
            </a:pPr>
            <a:r>
              <a:t>Length bytes from the array buffer which is the application buffer to socket s</a:t>
            </a:r>
          </a:p>
          <a:p>
            <a:pPr>
              <a:defRPr>
                <a:latin typeface="Arial"/>
                <a:ea typeface="Arial"/>
                <a:cs typeface="Arial"/>
                <a:sym typeface="Arial"/>
              </a:defRPr>
            </a:pPr>
          </a:p>
          <a:p>
            <a:pPr>
              <a:defRPr>
                <a:latin typeface="Arial"/>
                <a:ea typeface="Arial"/>
                <a:cs typeface="Arial"/>
                <a:sym typeface="Arial"/>
              </a:defRPr>
            </a:pPr>
            <a:r>
              <a:t>TCP buffer is not your application buffer and is managed by the kernel </a:t>
            </a:r>
          </a:p>
          <a:p>
            <a:pPr>
              <a:defRPr>
                <a:latin typeface="Arial"/>
                <a:ea typeface="Arial"/>
                <a:cs typeface="Arial"/>
                <a:sym typeface="Arial"/>
              </a:defRPr>
            </a:pPr>
          </a:p>
          <a:p>
            <a:pPr>
              <a:defRPr>
                <a:latin typeface="Arial"/>
                <a:ea typeface="Arial"/>
                <a:cs typeface="Arial"/>
                <a:sym typeface="Arial"/>
              </a:defRPr>
            </a:pPr>
            <a:r>
              <a:t>Letter inside the mailbox outside your house (kernel buffer)</a:t>
            </a:r>
          </a:p>
          <a:p>
            <a:pPr>
              <a:defRPr>
                <a:latin typeface="Arial"/>
                <a:ea typeface="Arial"/>
                <a:cs typeface="Arial"/>
                <a:sym typeface="Arial"/>
              </a:defRPr>
            </a:pPr>
          </a:p>
          <a:p>
            <a:pPr>
              <a:defRPr>
                <a:latin typeface="Arial"/>
                <a:ea typeface="Arial"/>
                <a:cs typeface="Arial"/>
                <a:sym typeface="Arial"/>
              </a:defRPr>
            </a:pPr>
            <a:r>
              <a:t>Graceful disconnect: the other side has sent a disconnect request</a:t>
            </a:r>
          </a:p>
          <a:p>
            <a:pPr>
              <a:defRPr>
                <a:latin typeface="Arial"/>
                <a:ea typeface="Arial"/>
                <a:cs typeface="Arial"/>
                <a:sym typeface="Arial"/>
              </a:defRPr>
            </a:pPr>
          </a:p>
          <a:p>
            <a:pPr>
              <a:defRPr>
                <a:latin typeface="Arial"/>
                <a:ea typeface="Arial"/>
                <a:cs typeface="Arial"/>
                <a:sym typeface="Arial"/>
              </a:defRPr>
            </a:pPr>
            <a:r>
              <a:t>The default mode for the created socket is always blocking</a:t>
            </a:r>
          </a:p>
          <a:p>
            <a:pPr>
              <a:defRPr>
                <a:latin typeface="Arial"/>
                <a:ea typeface="Arial"/>
                <a:cs typeface="Arial"/>
                <a:sym typeface="Arial"/>
              </a:defRPr>
            </a:pPr>
          </a:p>
          <a:p>
            <a:pPr/>
            <a:r>
              <a:t>The flags argument is the bitwise OR of zero or more of the following flags.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7" name="Shape 687"/>
          <p:cNvSpPr/>
          <p:nvPr>
            <p:ph type="sldImg"/>
          </p:nvPr>
        </p:nvSpPr>
        <p:spPr>
          <a:prstGeom prst="rect">
            <a:avLst/>
          </a:prstGeom>
        </p:spPr>
        <p:txBody>
          <a:bodyPr/>
          <a:lstStyle/>
          <a:p>
            <a:pPr/>
          </a:p>
        </p:txBody>
      </p:sp>
      <p:sp>
        <p:nvSpPr>
          <p:cNvPr id="688" name="Shape 688"/>
          <p:cNvSpPr/>
          <p:nvPr>
            <p:ph type="body" sz="quarter" idx="1"/>
          </p:nvPr>
        </p:nvSpPr>
        <p:spPr>
          <a:prstGeom prst="rect">
            <a:avLst/>
          </a:prstGeom>
        </p:spPr>
        <p:txBody>
          <a:bodyPr/>
          <a:lstStyle>
            <a:lvl1pPr>
              <a:defRPr>
                <a:latin typeface="Arial"/>
                <a:ea typeface="Arial"/>
                <a:cs typeface="Arial"/>
                <a:sym typeface="Arial"/>
              </a:defRPr>
            </a:lvl1pPr>
          </a:lstStyle>
          <a:p>
            <a:pPr/>
            <a:r>
              <a:t>Block until the buffer has space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6" name="Shape 696"/>
          <p:cNvSpPr/>
          <p:nvPr>
            <p:ph type="sldImg"/>
          </p:nvPr>
        </p:nvSpPr>
        <p:spPr>
          <a:prstGeom prst="rect">
            <a:avLst/>
          </a:prstGeom>
        </p:spPr>
        <p:txBody>
          <a:bodyPr/>
          <a:lstStyle/>
          <a:p>
            <a:pPr/>
          </a:p>
        </p:txBody>
      </p:sp>
      <p:sp>
        <p:nvSpPr>
          <p:cNvPr id="697" name="Shape 697"/>
          <p:cNvSpPr/>
          <p:nvPr>
            <p:ph type="body" sz="quarter" idx="1"/>
          </p:nvPr>
        </p:nvSpPr>
        <p:spPr>
          <a:prstGeom prst="rect">
            <a:avLst/>
          </a:prstGeom>
        </p:spPr>
        <p:txBody>
          <a:bodyPr/>
          <a:lstStyle>
            <a:lvl1pPr>
              <a:defRPr>
                <a:latin typeface="Arial"/>
                <a:ea typeface="Arial"/>
                <a:cs typeface="Arial"/>
                <a:sym typeface="Arial"/>
              </a:defRPr>
            </a:lvl1pPr>
          </a:lstStyle>
          <a:p>
            <a:pPr/>
            <a:r>
              <a:t>Block until the buffer has space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5" name="Shape 705"/>
          <p:cNvSpPr/>
          <p:nvPr>
            <p:ph type="sldImg"/>
          </p:nvPr>
        </p:nvSpPr>
        <p:spPr>
          <a:prstGeom prst="rect">
            <a:avLst/>
          </a:prstGeom>
        </p:spPr>
        <p:txBody>
          <a:bodyPr/>
          <a:lstStyle/>
          <a:p>
            <a:pPr/>
          </a:p>
        </p:txBody>
      </p:sp>
      <p:sp>
        <p:nvSpPr>
          <p:cNvPr id="706" name="Shape 706"/>
          <p:cNvSpPr/>
          <p:nvPr>
            <p:ph type="body" sz="quarter" idx="1"/>
          </p:nvPr>
        </p:nvSpPr>
        <p:spPr>
          <a:prstGeom prst="rect">
            <a:avLst/>
          </a:prstGeom>
        </p:spPr>
        <p:txBody>
          <a:bodyPr/>
          <a:lstStyle>
            <a:lvl1pPr>
              <a:defRPr>
                <a:latin typeface="Arial"/>
                <a:ea typeface="Arial"/>
                <a:cs typeface="Arial"/>
                <a:sym typeface="Arial"/>
              </a:defRPr>
            </a:lvl1pPr>
          </a:lstStyle>
          <a:p>
            <a:pPr/>
            <a:r>
              <a:t>Block until the buffer has space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6" name="Shape 776"/>
          <p:cNvSpPr/>
          <p:nvPr>
            <p:ph type="sldImg"/>
          </p:nvPr>
        </p:nvSpPr>
        <p:spPr>
          <a:prstGeom prst="rect">
            <a:avLst/>
          </a:prstGeom>
        </p:spPr>
        <p:txBody>
          <a:bodyPr/>
          <a:lstStyle/>
          <a:p>
            <a:pPr/>
          </a:p>
        </p:txBody>
      </p:sp>
      <p:sp>
        <p:nvSpPr>
          <p:cNvPr id="777" name="Shape 777"/>
          <p:cNvSpPr/>
          <p:nvPr>
            <p:ph type="body" sz="quarter" idx="1"/>
          </p:nvPr>
        </p:nvSpPr>
        <p:spPr>
          <a:prstGeom prst="rect">
            <a:avLst/>
          </a:prstGeom>
        </p:spPr>
        <p:txBody>
          <a:bodyPr/>
          <a:lstStyle/>
          <a:p>
            <a:pPr/>
            <a:r>
              <a:t>"Encoding" is a very general term, referring to any format in which data can be represented, or the process of converting data into a particular representation.</a:t>
            </a:r>
          </a:p>
          <a:p>
            <a:pPr/>
          </a:p>
          <a:p>
            <a:pPr/>
            <a:r>
              <a:t>What do we need to pay attention to is the size of data types</a:t>
            </a:r>
          </a:p>
          <a:p>
            <a:pPr/>
            <a:r>
              <a:t> </a:t>
            </a:r>
          </a:p>
          <a:p>
            <a:pPr/>
            <a:r>
              <a:t>• C’s ‘int’, ‘long’, … not well defined • Use ‘standard’ int types instead: • #include • int32_t, int8_t, uint64_t, uint8_t, …</a:t>
            </a:r>
          </a:p>
          <a:p>
            <a:pPr/>
          </a:p>
          <a:p>
            <a:pPr/>
            <a:r>
              <a:t>In C++, there are no standards for datatype sizes or how they’re stored in memory except chars are always one byte and it’s are always platform native</a:t>
            </a:r>
          </a:p>
          <a:p>
            <a:pPr/>
          </a:p>
          <a:p>
            <a:pPr/>
            <a:r>
              <a:t>char and byte are pretty much the same</a:t>
            </a:r>
          </a:p>
          <a:p>
            <a:pPr/>
          </a:p>
          <a:p>
            <a:pPr/>
            <a:r>
              <a:t>Encoding / decoding </a:t>
            </a:r>
          </a:p>
          <a:p>
            <a:pPr/>
            <a:r>
              <a:t>	Converting a message to/from an application data structure</a:t>
            </a:r>
          </a:p>
          <a:p>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9.xml"/><Relationship Id="rId3" Type="http://schemas.openxmlformats.org/officeDocument/2006/relationships/chart" Target="../charts/chart10.xml"/><Relationship Id="rId4" Type="http://schemas.openxmlformats.org/officeDocument/2006/relationships/chart" Target="../charts/chart11.xml"/><Relationship Id="rId5" Type="http://schemas.openxmlformats.org/officeDocument/2006/relationships/chart" Target="../charts/chart12.xml"/><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 Id="rId6" Type="http://schemas.openxmlformats.org/officeDocument/2006/relationships/chart" Target="../charts/chart5.xml"/><Relationship Id="rId7" Type="http://schemas.openxmlformats.org/officeDocument/2006/relationships/chart" Target="../charts/chart6.xml"/><Relationship Id="rId8" Type="http://schemas.openxmlformats.org/officeDocument/2006/relationships/chart" Target="../charts/chart7.xml"/><Relationship Id="rId9" Type="http://schemas.openxmlformats.org/officeDocument/2006/relationships/chart" Target="../charts/chart8.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Half Image &amp; Bullets">
    <p:bg>
      <p:bgPr>
        <a:solidFill>
          <a:srgbClr val="FFFFFF"/>
        </a:solidFill>
      </p:bgPr>
    </p:bg>
    <p:spTree>
      <p:nvGrpSpPr>
        <p:cNvPr id="1" name=""/>
        <p:cNvGrpSpPr/>
        <p:nvPr/>
      </p:nvGrpSpPr>
      <p:grpSpPr>
        <a:xfrm>
          <a:off x="0" y="0"/>
          <a:ext cx="0" cy="0"/>
          <a:chOff x="0" y="0"/>
          <a:chExt cx="0" cy="0"/>
        </a:xfrm>
      </p:grpSpPr>
      <p:sp>
        <p:nvSpPr>
          <p:cNvPr id="12" name="Shape 19"/>
          <p:cNvSpPr/>
          <p:nvPr/>
        </p:nvSpPr>
        <p:spPr>
          <a:xfrm>
            <a:off x="0" y="177800"/>
            <a:ext cx="7874000" cy="8966200"/>
          </a:xfrm>
          <a:prstGeom prst="rect">
            <a:avLst/>
          </a:prstGeom>
          <a:blipFill>
            <a:blip r:embed="rId2"/>
          </a:blipFill>
          <a:ln w="12700">
            <a:miter lim="400000"/>
          </a:ln>
        </p:spPr>
        <p:txBody>
          <a:bodyPr lIns="152400" tIns="152400" rIns="152400" bIns="152400" anchor="ctr"/>
          <a:lstStyle/>
          <a:p>
            <a:pPr>
              <a:lnSpc>
                <a:spcPct val="90000"/>
              </a:lnSpc>
              <a:defRPr i="1" sz="2400">
                <a:solidFill>
                  <a:srgbClr val="303030"/>
                </a:solidFill>
                <a:latin typeface="Open Sans Semibold"/>
                <a:ea typeface="Open Sans Semibold"/>
                <a:cs typeface="Open Sans Semibold"/>
                <a:sym typeface="Open Sans Semibold"/>
              </a:defRPr>
            </a:pPr>
          </a:p>
        </p:txBody>
      </p:sp>
      <p:sp>
        <p:nvSpPr>
          <p:cNvPr id="13" name="Body Level One…"/>
          <p:cNvSpPr txBox="1"/>
          <p:nvPr>
            <p:ph type="body" sz="half" idx="1"/>
          </p:nvPr>
        </p:nvSpPr>
        <p:spPr>
          <a:xfrm>
            <a:off x="8382000" y="1397000"/>
            <a:ext cx="6705600" cy="6845300"/>
          </a:xfrm>
          <a:prstGeom prst="rect">
            <a:avLst/>
          </a:prstGeom>
        </p:spPr>
        <p:txBody>
          <a:bodyP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4" name="Picture Placeholder 3"/>
          <p:cNvSpPr/>
          <p:nvPr>
            <p:ph type="pic" idx="21"/>
          </p:nvPr>
        </p:nvSpPr>
        <p:spPr>
          <a:xfrm>
            <a:off x="0" y="177800"/>
            <a:ext cx="7874000" cy="8966200"/>
          </a:xfrm>
          <a:prstGeom prst="rect">
            <a:avLst/>
          </a:prstGeom>
        </p:spPr>
        <p:txBody>
          <a:bodyPr lIns="91439" tIns="45719" rIns="91439" bIns="45719" anchor="t">
            <a:noAutofit/>
          </a:bodyPr>
          <a:lstStyle/>
          <a:p>
            <a:pP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bg>
      <p:bgPr>
        <a:solidFill>
          <a:srgbClr val="FFFFFF"/>
        </a:solidFill>
      </p:bgPr>
    </p:bg>
    <p:spTree>
      <p:nvGrpSpPr>
        <p:cNvPr id="1" name=""/>
        <p:cNvGrpSpPr/>
        <p:nvPr/>
      </p:nvGrpSpPr>
      <p:grpSpPr>
        <a:xfrm>
          <a:off x="0" y="0"/>
          <a:ext cx="0" cy="0"/>
          <a:chOff x="0" y="0"/>
          <a:chExt cx="0" cy="0"/>
        </a:xfrm>
      </p:grpSpPr>
      <p:sp>
        <p:nvSpPr>
          <p:cNvPr id="113" name="Title Text"/>
          <p:cNvSpPr txBox="1"/>
          <p:nvPr>
            <p:ph type="title"/>
          </p:nvPr>
        </p:nvSpPr>
        <p:spPr>
          <a:prstGeom prst="rect">
            <a:avLst/>
          </a:prstGeom>
        </p:spPr>
        <p:txBody>
          <a:bodyPr/>
          <a:lstStyle/>
          <a:p>
            <a:pPr/>
            <a:r>
              <a:t>Title Text</a:t>
            </a:r>
          </a:p>
        </p:txBody>
      </p:sp>
      <p:sp>
        <p:nvSpPr>
          <p:cNvPr id="114" name="Body Level One…"/>
          <p:cNvSpPr txBox="1"/>
          <p:nvPr>
            <p:ph type="body" sz="half" idx="1"/>
          </p:nvPr>
        </p:nvSpPr>
        <p:spPr>
          <a:xfrm>
            <a:off x="812800" y="2133601"/>
            <a:ext cx="7179734" cy="6034618"/>
          </a:xfrm>
          <a:prstGeom prst="rect">
            <a:avLst/>
          </a:prstGeom>
        </p:spPr>
        <p:txBody>
          <a:bodyPr/>
          <a:lstStyle>
            <a:lvl1pPr>
              <a:defRPr sz="3700"/>
            </a:lvl1pPr>
            <a:lvl2pPr marL="875109" indent="-367109">
              <a:defRPr sz="3700"/>
            </a:lvl2pPr>
            <a:lvl3pPr marL="1467826" indent="-451826">
              <a:defRPr sz="3700"/>
            </a:lvl3pPr>
            <a:lvl4pPr marL="2013479" indent="-489479">
              <a:defRPr sz="3700"/>
            </a:lvl4pPr>
            <a:lvl5pPr marL="2521479" indent="-489479">
              <a:defRPr sz="3700"/>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xfrm>
            <a:off x="-305708" y="0"/>
            <a:ext cx="612686" cy="637540"/>
          </a:xfrm>
          <a:prstGeom prst="rect">
            <a:avLst/>
          </a:prstGeom>
        </p:spPr>
        <p:txBody>
          <a:bodyPr anchor="t"/>
          <a:lstStyle>
            <a:lvl1pPr algn="ctr">
              <a:defRPr sz="3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Table">
    <p:bg>
      <p:bgPr>
        <a:solidFill>
          <a:srgbClr val="FFFFFF"/>
        </a:solidFill>
      </p:bgPr>
    </p:bg>
    <p:spTree>
      <p:nvGrpSpPr>
        <p:cNvPr id="1" name=""/>
        <p:cNvGrpSpPr/>
        <p:nvPr/>
      </p:nvGrpSpPr>
      <p:grpSpPr>
        <a:xfrm>
          <a:off x="0" y="0"/>
          <a:ext cx="0" cy="0"/>
          <a:chOff x="0" y="0"/>
          <a:chExt cx="0" cy="0"/>
        </a:xfrm>
      </p:grpSpPr>
      <p:sp>
        <p:nvSpPr>
          <p:cNvPr id="122" name="Title Text"/>
          <p:cNvSpPr txBox="1"/>
          <p:nvPr>
            <p:ph type="title"/>
          </p:nvPr>
        </p:nvSpPr>
        <p:spPr>
          <a:xfrm>
            <a:off x="812800" y="366183"/>
            <a:ext cx="14630400" cy="1524001"/>
          </a:xfrm>
          <a:prstGeom prst="rect">
            <a:avLst/>
          </a:prstGeom>
        </p:spPr>
        <p:txBody>
          <a:bodyPr/>
          <a:lstStyle/>
          <a:p>
            <a:pPr/>
            <a:r>
              <a:t>Title Text</a:t>
            </a:r>
          </a:p>
        </p:txBody>
      </p:sp>
      <p:sp>
        <p:nvSpPr>
          <p:cNvPr id="123" name="Slide Number"/>
          <p:cNvSpPr txBox="1"/>
          <p:nvPr>
            <p:ph type="sldNum" sz="quarter" idx="2"/>
          </p:nvPr>
        </p:nvSpPr>
        <p:spPr>
          <a:xfrm>
            <a:off x="-305708" y="0"/>
            <a:ext cx="612686" cy="637540"/>
          </a:xfrm>
          <a:prstGeom prst="rect">
            <a:avLst/>
          </a:prstGeom>
        </p:spPr>
        <p:txBody>
          <a:bodyPr anchor="t"/>
          <a:lstStyle>
            <a:lvl1pPr algn="ctr">
              <a:defRPr sz="3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sp>
        <p:nvSpPr>
          <p:cNvPr id="130" name="Shape 6"/>
          <p:cNvSpPr/>
          <p:nvPr/>
        </p:nvSpPr>
        <p:spPr>
          <a:xfrm>
            <a:off x="-12700" y="5480051"/>
            <a:ext cx="16281400" cy="3685431"/>
          </a:xfrm>
          <a:prstGeom prst="rect">
            <a:avLst/>
          </a:prstGeom>
          <a:solidFill>
            <a:srgbClr val="FFFFFF"/>
          </a:solidFill>
          <a:ln w="12700">
            <a:miter lim="400000"/>
          </a:ln>
          <a:effectLst>
            <a:outerShdw sx="100000" sy="100000" kx="0" ky="0" algn="b" rotWithShape="0" blurRad="762000" dist="0" dir="16200000">
              <a:srgbClr val="000000">
                <a:alpha val="30000"/>
              </a:srgbClr>
            </a:outerShdw>
          </a:effectLst>
        </p:spPr>
        <p:txBody>
          <a:bodyPr lIns="152400" tIns="152400" rIns="152400" bIns="152400" anchor="ctr"/>
          <a:lstStyle/>
          <a:p>
            <a:pPr>
              <a:lnSpc>
                <a:spcPct val="90000"/>
              </a:lnSpc>
              <a:defRPr i="1" sz="2400">
                <a:solidFill>
                  <a:srgbClr val="303030"/>
                </a:solidFill>
                <a:latin typeface="Open Sans Semibold"/>
                <a:ea typeface="Open Sans Semibold"/>
                <a:cs typeface="Open Sans Semibold"/>
                <a:sym typeface="Open Sans Semibold"/>
              </a:defRPr>
            </a:pPr>
          </a:p>
        </p:txBody>
      </p:sp>
      <p:sp>
        <p:nvSpPr>
          <p:cNvPr id="131" name="Shape 7"/>
          <p:cNvSpPr/>
          <p:nvPr/>
        </p:nvSpPr>
        <p:spPr>
          <a:xfrm>
            <a:off x="-12700" y="-6351"/>
            <a:ext cx="16281400" cy="177801"/>
          </a:xfrm>
          <a:prstGeom prst="rect">
            <a:avLst/>
          </a:prstGeom>
          <a:solidFill>
            <a:srgbClr val="ED6A00"/>
          </a:solidFill>
          <a:ln w="12700">
            <a:miter lim="400000"/>
          </a:ln>
        </p:spPr>
        <p:txBody>
          <a:bodyPr lIns="152400" tIns="152400" rIns="152400" bIns="152400" anchor="ctr"/>
          <a:lstStyle/>
          <a:p>
            <a:pPr>
              <a:lnSpc>
                <a:spcPct val="90000"/>
              </a:lnSpc>
              <a:defRPr i="1" sz="2400">
                <a:solidFill>
                  <a:srgbClr val="303030"/>
                </a:solidFill>
                <a:latin typeface="Open Sans Semibold"/>
                <a:ea typeface="Open Sans Semibold"/>
                <a:cs typeface="Open Sans Semibold"/>
                <a:sym typeface="Open Sans Semibold"/>
              </a:defRPr>
            </a:pPr>
          </a:p>
        </p:txBody>
      </p:sp>
      <p:sp>
        <p:nvSpPr>
          <p:cNvPr id="132" name="Title Text"/>
          <p:cNvSpPr txBox="1"/>
          <p:nvPr>
            <p:ph type="title"/>
          </p:nvPr>
        </p:nvSpPr>
        <p:spPr>
          <a:xfrm>
            <a:off x="1155700" y="787401"/>
            <a:ext cx="13931901" cy="4076701"/>
          </a:xfrm>
          <a:prstGeom prst="rect">
            <a:avLst/>
          </a:prstGeom>
        </p:spPr>
        <p:txBody>
          <a:bodyPr/>
          <a:lstStyle>
            <a:lvl1pPr defTabSz="546085"/>
          </a:lstStyle>
          <a:p>
            <a:pPr/>
            <a:r>
              <a:t>Title Text</a:t>
            </a:r>
          </a:p>
        </p:txBody>
      </p:sp>
      <p:sp>
        <p:nvSpPr>
          <p:cNvPr id="133" name="Body Level One…"/>
          <p:cNvSpPr txBox="1"/>
          <p:nvPr>
            <p:ph type="body" sz="half" idx="1"/>
          </p:nvPr>
        </p:nvSpPr>
        <p:spPr>
          <a:xfrm>
            <a:off x="1155700" y="5872981"/>
            <a:ext cx="13931901" cy="2899570"/>
          </a:xfrm>
          <a:prstGeom prst="rect">
            <a:avLst/>
          </a:prstGeom>
        </p:spPr>
        <p:txBody>
          <a:bodyPr/>
          <a:lstStyle>
            <a:lvl1pPr marL="0" indent="0" defTabSz="546085">
              <a:buClrTx/>
              <a:buSzTx/>
              <a:buFontTx/>
              <a:buNone/>
            </a:lvl1pPr>
            <a:lvl2pPr marL="0" indent="0" defTabSz="546085">
              <a:buClrTx/>
              <a:buSzTx/>
              <a:buFontTx/>
              <a:buNone/>
            </a:lvl2pPr>
            <a:lvl3pPr marL="0" indent="0" defTabSz="546085">
              <a:buClrTx/>
              <a:buSzTx/>
              <a:buFontTx/>
              <a:buNone/>
            </a:lvl3pPr>
            <a:lvl4pPr marL="0" indent="0" defTabSz="546085">
              <a:buClrTx/>
              <a:buSzTx/>
              <a:buFontTx/>
              <a:buNone/>
            </a:lvl4pPr>
            <a:lvl5pPr marL="0" indent="0" defTabSz="546085">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ide Title &amp; Bullets">
    <p:bg>
      <p:bgPr>
        <a:solidFill>
          <a:srgbClr val="FFFFFF"/>
        </a:solidFill>
      </p:bgPr>
    </p:bg>
    <p:spTree>
      <p:nvGrpSpPr>
        <p:cNvPr id="1" name=""/>
        <p:cNvGrpSpPr/>
        <p:nvPr/>
      </p:nvGrpSpPr>
      <p:grpSpPr>
        <a:xfrm>
          <a:off x="0" y="0"/>
          <a:ext cx="0" cy="0"/>
          <a:chOff x="0" y="0"/>
          <a:chExt cx="0" cy="0"/>
        </a:xfrm>
      </p:grpSpPr>
      <p:sp>
        <p:nvSpPr>
          <p:cNvPr id="141" name="Title Text"/>
          <p:cNvSpPr txBox="1"/>
          <p:nvPr>
            <p:ph type="title"/>
          </p:nvPr>
        </p:nvSpPr>
        <p:spPr>
          <a:xfrm>
            <a:off x="1168400" y="1397000"/>
            <a:ext cx="6705600" cy="6845301"/>
          </a:xfrm>
          <a:prstGeom prst="rect">
            <a:avLst/>
          </a:prstGeom>
        </p:spPr>
        <p:txBody>
          <a:bodyPr/>
          <a:lstStyle>
            <a:lvl1pPr defTabSz="546085"/>
          </a:lstStyle>
          <a:p>
            <a:pPr/>
            <a:r>
              <a:t>Title Text</a:t>
            </a:r>
          </a:p>
        </p:txBody>
      </p:sp>
      <p:sp>
        <p:nvSpPr>
          <p:cNvPr id="142" name="Body Level One…"/>
          <p:cNvSpPr txBox="1"/>
          <p:nvPr>
            <p:ph type="body" sz="half" idx="1"/>
          </p:nvPr>
        </p:nvSpPr>
        <p:spPr>
          <a:xfrm>
            <a:off x="8382000" y="1397000"/>
            <a:ext cx="6705600" cy="6845301"/>
          </a:xfrm>
          <a:prstGeom prst="rect">
            <a:avLst/>
          </a:prstGeom>
        </p:spPr>
        <p:txBody>
          <a:bodyPr/>
          <a:lstStyle>
            <a:lvl1pPr marL="0" indent="0" defTabSz="546085">
              <a:buClrTx/>
              <a:buSzTx/>
              <a:buFontTx/>
              <a:buNone/>
            </a:lvl1pPr>
            <a:lvl2pPr marL="0" indent="0" defTabSz="546085">
              <a:buClrTx/>
              <a:buSzTx/>
              <a:buFontTx/>
              <a:buNone/>
            </a:lvl2pPr>
            <a:lvl3pPr marL="0" indent="0" defTabSz="546085">
              <a:buClrTx/>
              <a:buSzTx/>
              <a:buFontTx/>
              <a:buNone/>
            </a:lvl3pPr>
            <a:lvl4pPr marL="0" indent="0" defTabSz="546085">
              <a:buClrTx/>
              <a:buSzTx/>
              <a:buFontTx/>
              <a:buNone/>
            </a:lvl4pPr>
            <a:lvl5pPr marL="0" indent="0" defTabSz="546085">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Half Image &amp; Bullets">
    <p:bg>
      <p:bgPr>
        <a:solidFill>
          <a:srgbClr val="FFFFFF"/>
        </a:solidFill>
      </p:bgPr>
    </p:bg>
    <p:spTree>
      <p:nvGrpSpPr>
        <p:cNvPr id="1" name=""/>
        <p:cNvGrpSpPr/>
        <p:nvPr/>
      </p:nvGrpSpPr>
      <p:grpSpPr>
        <a:xfrm>
          <a:off x="0" y="0"/>
          <a:ext cx="0" cy="0"/>
          <a:chOff x="0" y="0"/>
          <a:chExt cx="0" cy="0"/>
        </a:xfrm>
      </p:grpSpPr>
      <p:sp>
        <p:nvSpPr>
          <p:cNvPr id="150" name="Shape 19"/>
          <p:cNvSpPr/>
          <p:nvPr/>
        </p:nvSpPr>
        <p:spPr>
          <a:xfrm>
            <a:off x="0" y="177800"/>
            <a:ext cx="7874000" cy="8966200"/>
          </a:xfrm>
          <a:prstGeom prst="rect">
            <a:avLst/>
          </a:prstGeom>
          <a:blipFill>
            <a:blip r:embed="rId2"/>
          </a:blipFill>
          <a:ln w="12700">
            <a:miter lim="400000"/>
          </a:ln>
        </p:spPr>
        <p:txBody>
          <a:bodyPr lIns="152400" tIns="152400" rIns="152400" bIns="152400" anchor="ctr"/>
          <a:lstStyle/>
          <a:p>
            <a:pPr>
              <a:lnSpc>
                <a:spcPct val="90000"/>
              </a:lnSpc>
              <a:defRPr i="1" sz="2400">
                <a:solidFill>
                  <a:srgbClr val="303030"/>
                </a:solidFill>
                <a:latin typeface="Open Sans Semibold"/>
                <a:ea typeface="Open Sans Semibold"/>
                <a:cs typeface="Open Sans Semibold"/>
                <a:sym typeface="Open Sans Semibold"/>
              </a:defRPr>
            </a:pPr>
          </a:p>
        </p:txBody>
      </p:sp>
      <p:sp>
        <p:nvSpPr>
          <p:cNvPr id="151" name="Body Level One…"/>
          <p:cNvSpPr txBox="1"/>
          <p:nvPr>
            <p:ph type="body" sz="half" idx="1"/>
          </p:nvPr>
        </p:nvSpPr>
        <p:spPr>
          <a:xfrm>
            <a:off x="8382000" y="1397000"/>
            <a:ext cx="6705600" cy="6845301"/>
          </a:xfrm>
          <a:prstGeom prst="rect">
            <a:avLst/>
          </a:prstGeom>
        </p:spPr>
        <p:txBody>
          <a:bodyPr/>
          <a:lstStyle>
            <a:lvl1pPr marL="0" indent="0" defTabSz="546085">
              <a:buClrTx/>
              <a:buSzTx/>
              <a:buFontTx/>
              <a:buNone/>
            </a:lvl1pPr>
            <a:lvl2pPr marL="0" indent="0" defTabSz="546085">
              <a:buClrTx/>
              <a:buSzTx/>
              <a:buFontTx/>
              <a:buNone/>
            </a:lvl2pPr>
            <a:lvl3pPr marL="0" indent="0" defTabSz="546085">
              <a:buClrTx/>
              <a:buSzTx/>
              <a:buFontTx/>
              <a:buNone/>
            </a:lvl3pPr>
            <a:lvl4pPr marL="0" indent="0" defTabSz="546085">
              <a:buClrTx/>
              <a:buSzTx/>
              <a:buFontTx/>
              <a:buNone/>
            </a:lvl4pPr>
            <a:lvl5pPr marL="0" indent="0" defTabSz="546085">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52" name="Picture Placeholder 3"/>
          <p:cNvSpPr/>
          <p:nvPr>
            <p:ph type="pic" idx="21"/>
          </p:nvPr>
        </p:nvSpPr>
        <p:spPr>
          <a:xfrm>
            <a:off x="0" y="177800"/>
            <a:ext cx="7874000" cy="8966200"/>
          </a:xfrm>
          <a:prstGeom prst="rect">
            <a:avLst/>
          </a:prstGeom>
        </p:spPr>
        <p:txBody>
          <a:bodyPr lIns="91439" tIns="45719" rIns="91439" bIns="45719" anchor="t">
            <a:noAutofit/>
          </a:bodyPr>
          <a:lstStyle/>
          <a:p>
            <a:pPr/>
          </a:p>
        </p:txBody>
      </p:sp>
      <p:sp>
        <p:nvSpPr>
          <p:cNvPr id="1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FFFFFF"/>
        </a:solidFill>
      </p:bgPr>
    </p:bg>
    <p:spTree>
      <p:nvGrpSpPr>
        <p:cNvPr id="1" name=""/>
        <p:cNvGrpSpPr/>
        <p:nvPr/>
      </p:nvGrpSpPr>
      <p:grpSpPr>
        <a:xfrm>
          <a:off x="0" y="0"/>
          <a:ext cx="0" cy="0"/>
          <a:chOff x="0" y="0"/>
          <a:chExt cx="0" cy="0"/>
        </a:xfrm>
      </p:grpSpPr>
      <p:sp>
        <p:nvSpPr>
          <p:cNvPr id="1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ATTERN">
    <p:spTree>
      <p:nvGrpSpPr>
        <p:cNvPr id="1" name=""/>
        <p:cNvGrpSpPr/>
        <p:nvPr/>
      </p:nvGrpSpPr>
      <p:grpSpPr>
        <a:xfrm>
          <a:off x="0" y="0"/>
          <a:ext cx="0" cy="0"/>
          <a:chOff x="0" y="0"/>
          <a:chExt cx="0" cy="0"/>
        </a:xfrm>
      </p:grpSpPr>
      <p:sp>
        <p:nvSpPr>
          <p:cNvPr id="167" name="Title Text"/>
          <p:cNvSpPr txBox="1"/>
          <p:nvPr>
            <p:ph type="title"/>
          </p:nvPr>
        </p:nvSpPr>
        <p:spPr>
          <a:xfrm>
            <a:off x="1155700" y="1397000"/>
            <a:ext cx="13931901" cy="6858000"/>
          </a:xfrm>
          <a:prstGeom prst="rect">
            <a:avLst/>
          </a:prstGeom>
        </p:spPr>
        <p:txBody>
          <a:bodyPr/>
          <a:lstStyle>
            <a:lvl1pPr defTabSz="546085"/>
          </a:lstStyle>
          <a:p>
            <a:pPr/>
            <a:r>
              <a:t>Title Text</a:t>
            </a:r>
          </a:p>
        </p:txBody>
      </p:sp>
      <p:sp>
        <p:nvSpPr>
          <p:cNvPr id="1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ATTERN">
    <p:spTree>
      <p:nvGrpSpPr>
        <p:cNvPr id="1" name=""/>
        <p:cNvGrpSpPr/>
        <p:nvPr/>
      </p:nvGrpSpPr>
      <p:grpSpPr>
        <a:xfrm>
          <a:off x="0" y="0"/>
          <a:ext cx="0" cy="0"/>
          <a:chOff x="0" y="0"/>
          <a:chExt cx="0" cy="0"/>
        </a:xfrm>
      </p:grpSpPr>
      <p:sp>
        <p:nvSpPr>
          <p:cNvPr id="1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lette">
    <p:bg>
      <p:bgPr>
        <a:solidFill>
          <a:srgbClr val="FFFFFF"/>
        </a:solidFill>
      </p:bgPr>
    </p:bg>
    <p:spTree>
      <p:nvGrpSpPr>
        <p:cNvPr id="1" name=""/>
        <p:cNvGrpSpPr/>
        <p:nvPr/>
      </p:nvGrpSpPr>
      <p:grpSpPr>
        <a:xfrm>
          <a:off x="0" y="0"/>
          <a:ext cx="0" cy="0"/>
          <a:chOff x="0" y="0"/>
          <a:chExt cx="0" cy="0"/>
        </a:xfrm>
      </p:grpSpPr>
      <p:grpSp>
        <p:nvGrpSpPr>
          <p:cNvPr id="184" name="Shape 41"/>
          <p:cNvGrpSpPr/>
          <p:nvPr/>
        </p:nvGrpSpPr>
        <p:grpSpPr>
          <a:xfrm>
            <a:off x="5247216" y="2052153"/>
            <a:ext cx="2571628" cy="2571627"/>
            <a:chOff x="0" y="0"/>
            <a:chExt cx="2571626" cy="2571626"/>
          </a:xfrm>
        </p:grpSpPr>
        <p:sp>
          <p:nvSpPr>
            <p:cNvPr id="182" name="Rounded Rectangle"/>
            <p:cNvSpPr/>
            <p:nvPr/>
          </p:nvSpPr>
          <p:spPr>
            <a:xfrm>
              <a:off x="0" y="0"/>
              <a:ext cx="2571627" cy="2571627"/>
            </a:xfrm>
            <a:prstGeom prst="roundRect">
              <a:avLst>
                <a:gd name="adj" fmla="val 14704"/>
              </a:avLst>
            </a:prstGeom>
            <a:blipFill rotWithShape="1">
              <a:blip r:embed="rId2"/>
              <a:srcRect l="0" t="0" r="0" b="0"/>
              <a:tile tx="0" ty="0" sx="100000" sy="100000" flip="none" algn="tl"/>
            </a:blipFill>
            <a:ln w="12700" cap="flat">
              <a:noFill/>
              <a:miter lim="400000"/>
            </a:ln>
            <a:effectLst>
              <a:outerShdw sx="100000" sy="100000" kx="0" ky="0" algn="b" rotWithShape="0" blurRad="0" dist="38100" dir="5400000">
                <a:srgbClr val="000000">
                  <a:alpha val="20000"/>
                </a:srgbClr>
              </a:outerShdw>
            </a:effectLst>
          </p:spPr>
          <p:txBody>
            <a:bodyPr wrap="square" lIns="152400" tIns="152400" rIns="152400" bIns="152400" numCol="1" anchor="ctr">
              <a:noAutofit/>
            </a:bodyPr>
            <a:lstStyle/>
            <a:p>
              <a:pPr>
                <a:lnSpc>
                  <a:spcPct val="90000"/>
                </a:lnSpc>
                <a:defRPr sz="1800">
                  <a:solidFill>
                    <a:srgbClr val="000000"/>
                  </a:solidFill>
                  <a:latin typeface="Open Sans Semibold"/>
                  <a:ea typeface="Open Sans Semibold"/>
                  <a:cs typeface="Open Sans Semibold"/>
                  <a:sym typeface="Open Sans Semibold"/>
                </a:defRPr>
              </a:pPr>
            </a:p>
          </p:txBody>
        </p:sp>
        <p:sp>
          <p:nvSpPr>
            <p:cNvPr id="183" name="use this style on white backgrounds"/>
            <p:cNvSpPr txBox="1"/>
            <p:nvPr/>
          </p:nvSpPr>
          <p:spPr>
            <a:xfrm>
              <a:off x="110751" y="770193"/>
              <a:ext cx="2350125" cy="1031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nSpc>
                  <a:spcPct val="90000"/>
                </a:lnSpc>
                <a:defRPr i="1" sz="2400">
                  <a:solidFill>
                    <a:srgbClr val="303030"/>
                  </a:solidFill>
                  <a:latin typeface="Open Sans Semibold"/>
                  <a:ea typeface="Open Sans Semibold"/>
                  <a:cs typeface="Open Sans Semibold"/>
                  <a:sym typeface="Open Sans Semibold"/>
                </a:defRPr>
              </a:lvl1pPr>
            </a:lstStyle>
            <a:p>
              <a:pPr/>
              <a:r>
                <a:t>use this style on white backgrounds</a:t>
              </a:r>
            </a:p>
          </p:txBody>
        </p:sp>
      </p:grpSp>
      <p:grpSp>
        <p:nvGrpSpPr>
          <p:cNvPr id="187" name="Shape 42"/>
          <p:cNvGrpSpPr/>
          <p:nvPr/>
        </p:nvGrpSpPr>
        <p:grpSpPr>
          <a:xfrm>
            <a:off x="8041216" y="2052153"/>
            <a:ext cx="2571628" cy="2571627"/>
            <a:chOff x="0" y="0"/>
            <a:chExt cx="2571626" cy="2571626"/>
          </a:xfrm>
        </p:grpSpPr>
        <p:sp>
          <p:nvSpPr>
            <p:cNvPr id="185" name="Rounded Rectangle"/>
            <p:cNvSpPr/>
            <p:nvPr/>
          </p:nvSpPr>
          <p:spPr>
            <a:xfrm>
              <a:off x="0" y="0"/>
              <a:ext cx="2571627" cy="2571627"/>
            </a:xfrm>
            <a:prstGeom prst="roundRect">
              <a:avLst>
                <a:gd name="adj" fmla="val 15000"/>
              </a:avLst>
            </a:prstGeom>
            <a:solidFill>
              <a:srgbClr val="FFFFFF"/>
            </a:solidFill>
            <a:ln w="12700" cap="flat">
              <a:noFill/>
              <a:miter lim="400000"/>
            </a:ln>
            <a:effectLst>
              <a:outerShdw sx="100000" sy="100000" kx="0" ky="0" algn="b" rotWithShape="0" blurRad="0" dist="38100" dir="5400000">
                <a:srgbClr val="000000">
                  <a:alpha val="20000"/>
                </a:srgbClr>
              </a:outerShdw>
            </a:effectLst>
          </p:spPr>
          <p:txBody>
            <a:bodyPr wrap="square" lIns="152400" tIns="152400" rIns="152400" bIns="152400" numCol="1" anchor="ctr">
              <a:noAutofit/>
            </a:bodyPr>
            <a:lstStyle/>
            <a:p>
              <a:pPr>
                <a:lnSpc>
                  <a:spcPct val="90000"/>
                </a:lnSpc>
                <a:defRPr sz="1800">
                  <a:solidFill>
                    <a:srgbClr val="000000"/>
                  </a:solidFill>
                  <a:latin typeface="Open Sans Semibold"/>
                  <a:ea typeface="Open Sans Semibold"/>
                  <a:cs typeface="Open Sans Semibold"/>
                  <a:sym typeface="Open Sans Semibold"/>
                </a:defRPr>
              </a:pPr>
            </a:p>
          </p:txBody>
        </p:sp>
        <p:sp>
          <p:nvSpPr>
            <p:cNvPr id="186" name="use this style on patterned backgrounds"/>
            <p:cNvSpPr txBox="1"/>
            <p:nvPr/>
          </p:nvSpPr>
          <p:spPr>
            <a:xfrm>
              <a:off x="112981" y="770193"/>
              <a:ext cx="2345665" cy="1031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nSpc>
                  <a:spcPct val="90000"/>
                </a:lnSpc>
                <a:defRPr i="1" sz="2400">
                  <a:solidFill>
                    <a:srgbClr val="303030"/>
                  </a:solidFill>
                  <a:latin typeface="Open Sans Semibold"/>
                  <a:ea typeface="Open Sans Semibold"/>
                  <a:cs typeface="Open Sans Semibold"/>
                  <a:sym typeface="Open Sans Semibold"/>
                </a:defRPr>
              </a:lvl1pPr>
            </a:lstStyle>
            <a:p>
              <a:pPr/>
              <a:r>
                <a:t>use this style on patterned backgrounds</a:t>
              </a:r>
            </a:p>
          </p:txBody>
        </p:sp>
      </p:grpSp>
      <p:grpSp>
        <p:nvGrpSpPr>
          <p:cNvPr id="190" name="Shape 43"/>
          <p:cNvGrpSpPr/>
          <p:nvPr/>
        </p:nvGrpSpPr>
        <p:grpSpPr>
          <a:xfrm>
            <a:off x="5247216" y="4815468"/>
            <a:ext cx="2571628" cy="2571628"/>
            <a:chOff x="0" y="0"/>
            <a:chExt cx="2571626" cy="2571626"/>
          </a:xfrm>
        </p:grpSpPr>
        <p:sp>
          <p:nvSpPr>
            <p:cNvPr id="188" name="Rounded Rectangle"/>
            <p:cNvSpPr/>
            <p:nvPr/>
          </p:nvSpPr>
          <p:spPr>
            <a:xfrm>
              <a:off x="0" y="0"/>
              <a:ext cx="2571627" cy="2571627"/>
            </a:xfrm>
            <a:prstGeom prst="roundRect">
              <a:avLst>
                <a:gd name="adj" fmla="val 15000"/>
              </a:avLst>
            </a:prstGeom>
            <a:solidFill>
              <a:srgbClr val="ED6A00"/>
            </a:solidFill>
            <a:ln w="12700" cap="flat">
              <a:noFill/>
              <a:miter lim="400000"/>
            </a:ln>
            <a:effectLst>
              <a:outerShdw sx="100000" sy="100000" kx="0" ky="0" algn="b" rotWithShape="0" blurRad="0" dist="38100" dir="5400000">
                <a:srgbClr val="000000">
                  <a:alpha val="20000"/>
                </a:srgbClr>
              </a:outerShdw>
            </a:effectLst>
          </p:spPr>
          <p:txBody>
            <a:bodyPr wrap="square" lIns="152400" tIns="152400" rIns="152400" bIns="152400" numCol="1" anchor="ctr">
              <a:noAutofit/>
            </a:bodyPr>
            <a:lstStyle/>
            <a:p>
              <a:pPr>
                <a:lnSpc>
                  <a:spcPct val="90000"/>
                </a:lnSpc>
                <a:defRPr sz="1800">
                  <a:solidFill>
                    <a:srgbClr val="000000"/>
                  </a:solidFill>
                  <a:latin typeface="Open Sans Semibold"/>
                  <a:ea typeface="Open Sans Semibold"/>
                  <a:cs typeface="Open Sans Semibold"/>
                  <a:sym typeface="Open Sans Semibold"/>
                </a:defRPr>
              </a:pPr>
            </a:p>
          </p:txBody>
        </p:sp>
        <p:sp>
          <p:nvSpPr>
            <p:cNvPr id="189" name="use this style on patterned or white backgrounds"/>
            <p:cNvSpPr txBox="1"/>
            <p:nvPr/>
          </p:nvSpPr>
          <p:spPr>
            <a:xfrm>
              <a:off x="112981" y="604458"/>
              <a:ext cx="2345665" cy="1362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nSpc>
                  <a:spcPct val="90000"/>
                </a:lnSpc>
                <a:defRPr i="1" sz="2400">
                  <a:solidFill>
                    <a:srgbClr val="303030"/>
                  </a:solidFill>
                  <a:latin typeface="Open Sans Semibold"/>
                  <a:ea typeface="Open Sans Semibold"/>
                  <a:cs typeface="Open Sans Semibold"/>
                  <a:sym typeface="Open Sans Semibold"/>
                </a:defRPr>
              </a:lvl1pPr>
            </a:lstStyle>
            <a:p>
              <a:pPr/>
              <a:r>
                <a:t>use this style on patterned or white backgrounds</a:t>
              </a:r>
            </a:p>
          </p:txBody>
        </p:sp>
      </p:gr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harts">
    <p:bg>
      <p:bgPr>
        <a:solidFill>
          <a:srgbClr val="FFFFFF"/>
        </a:solidFill>
      </p:bgPr>
    </p:bg>
    <p:spTree>
      <p:nvGrpSpPr>
        <p:cNvPr id="1" name=""/>
        <p:cNvGrpSpPr/>
        <p:nvPr/>
      </p:nvGrpSpPr>
      <p:grpSpPr>
        <a:xfrm>
          <a:off x="0" y="0"/>
          <a:ext cx="0" cy="0"/>
          <a:chOff x="0" y="0"/>
          <a:chExt cx="0" cy="0"/>
        </a:xfrm>
      </p:grpSpPr>
      <p:graphicFrame>
        <p:nvGraphicFramePr>
          <p:cNvPr id="198" name="Chart 45"/>
          <p:cNvGraphicFramePr/>
          <p:nvPr/>
        </p:nvGraphicFramePr>
        <p:xfrm>
          <a:off x="907739" y="520700"/>
          <a:ext cx="2329572" cy="2418803"/>
        </p:xfrm>
        <a:graphic xmlns:a="http://schemas.openxmlformats.org/drawingml/2006/main">
          <a:graphicData uri="http://schemas.openxmlformats.org/drawingml/2006/chart">
            <c:chart xmlns:c="http://schemas.openxmlformats.org/drawingml/2006/chart" r:id="rId2"/>
          </a:graphicData>
        </a:graphic>
      </p:graphicFrame>
      <p:graphicFrame>
        <p:nvGraphicFramePr>
          <p:cNvPr id="199" name="Chart 46"/>
          <p:cNvGraphicFramePr/>
          <p:nvPr/>
        </p:nvGraphicFramePr>
        <p:xfrm>
          <a:off x="3859633" y="520700"/>
          <a:ext cx="2519354" cy="2425153"/>
        </p:xfrm>
        <a:graphic xmlns:a="http://schemas.openxmlformats.org/drawingml/2006/main">
          <a:graphicData uri="http://schemas.openxmlformats.org/drawingml/2006/chart">
            <c:chart xmlns:c="http://schemas.openxmlformats.org/drawingml/2006/chart" r:id="rId3"/>
          </a:graphicData>
        </a:graphic>
      </p:graphicFrame>
      <p:graphicFrame>
        <p:nvGraphicFramePr>
          <p:cNvPr id="200" name="Chart 47"/>
          <p:cNvGraphicFramePr/>
          <p:nvPr/>
        </p:nvGraphicFramePr>
        <p:xfrm>
          <a:off x="7397438" y="520700"/>
          <a:ext cx="2220406" cy="2418803"/>
        </p:xfrm>
        <a:graphic xmlns:a="http://schemas.openxmlformats.org/drawingml/2006/main">
          <a:graphicData uri="http://schemas.openxmlformats.org/drawingml/2006/chart">
            <c:chart xmlns:c="http://schemas.openxmlformats.org/drawingml/2006/chart" r:id="rId4"/>
          </a:graphicData>
        </a:graphic>
      </p:graphicFrame>
      <p:graphicFrame>
        <p:nvGraphicFramePr>
          <p:cNvPr id="201" name="Chart 48"/>
          <p:cNvGraphicFramePr/>
          <p:nvPr/>
        </p:nvGraphicFramePr>
        <p:xfrm>
          <a:off x="10724840" y="455657"/>
          <a:ext cx="2446822" cy="2418804"/>
        </p:xfrm>
        <a:graphic xmlns:a="http://schemas.openxmlformats.org/drawingml/2006/main">
          <a:graphicData uri="http://schemas.openxmlformats.org/drawingml/2006/chart">
            <c:chart xmlns:c="http://schemas.openxmlformats.org/drawingml/2006/chart" r:id="rId5"/>
          </a:graphicData>
        </a:graphic>
      </p:graphicFrame>
      <p:graphicFrame>
        <p:nvGraphicFramePr>
          <p:cNvPr id="202" name="Chart 49"/>
          <p:cNvGraphicFramePr/>
          <p:nvPr/>
        </p:nvGraphicFramePr>
        <p:xfrm>
          <a:off x="4921546" y="3394435"/>
          <a:ext cx="3246885" cy="3246885"/>
        </p:xfrm>
        <a:graphic xmlns:a="http://schemas.openxmlformats.org/drawingml/2006/main">
          <a:graphicData uri="http://schemas.openxmlformats.org/drawingml/2006/chart">
            <c:chart xmlns:c="http://schemas.openxmlformats.org/drawingml/2006/chart" r:id="rId6"/>
          </a:graphicData>
        </a:graphic>
      </p:graphicFrame>
      <p:graphicFrame>
        <p:nvGraphicFramePr>
          <p:cNvPr id="203" name="Chart 50"/>
          <p:cNvGraphicFramePr/>
          <p:nvPr/>
        </p:nvGraphicFramePr>
        <p:xfrm>
          <a:off x="1433116" y="3530600"/>
          <a:ext cx="2846998" cy="2418803"/>
        </p:xfrm>
        <a:graphic xmlns:a="http://schemas.openxmlformats.org/drawingml/2006/main">
          <a:graphicData uri="http://schemas.openxmlformats.org/drawingml/2006/chart">
            <c:chart xmlns:c="http://schemas.openxmlformats.org/drawingml/2006/chart" r:id="rId7"/>
          </a:graphicData>
        </a:graphic>
      </p:graphicFrame>
      <p:graphicFrame>
        <p:nvGraphicFramePr>
          <p:cNvPr id="204" name="Chart 51"/>
          <p:cNvGraphicFramePr/>
          <p:nvPr/>
        </p:nvGraphicFramePr>
        <p:xfrm>
          <a:off x="8920449" y="3403610"/>
          <a:ext cx="2735009" cy="2628333"/>
        </p:xfrm>
        <a:graphic xmlns:a="http://schemas.openxmlformats.org/drawingml/2006/main">
          <a:graphicData uri="http://schemas.openxmlformats.org/drawingml/2006/chart">
            <c:chart xmlns:c="http://schemas.openxmlformats.org/drawingml/2006/chart" r:id="rId8"/>
          </a:graphicData>
        </a:graphic>
      </p:graphicFrame>
      <p:graphicFrame>
        <p:nvGraphicFramePr>
          <p:cNvPr id="205" name="Chart 52"/>
          <p:cNvGraphicFramePr/>
          <p:nvPr/>
        </p:nvGraphicFramePr>
        <p:xfrm>
          <a:off x="12545614" y="3530600"/>
          <a:ext cx="2890624" cy="2418803"/>
        </p:xfrm>
        <a:graphic xmlns:a="http://schemas.openxmlformats.org/drawingml/2006/main">
          <a:graphicData uri="http://schemas.openxmlformats.org/drawingml/2006/chart">
            <c:chart xmlns:c="http://schemas.openxmlformats.org/drawingml/2006/chart" r:id="rId9"/>
          </a:graphicData>
        </a:graphic>
      </p:graphicFrame>
      <p:sp>
        <p:nvSpPr>
          <p:cNvPr id="2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ATTERN">
    <p:spTree>
      <p:nvGrpSpPr>
        <p:cNvPr id="1" name=""/>
        <p:cNvGrpSpPr/>
        <p:nvPr/>
      </p:nvGrpSpPr>
      <p:grpSpPr>
        <a:xfrm>
          <a:off x="0" y="0"/>
          <a:ext cx="0" cy="0"/>
          <a:chOff x="0" y="0"/>
          <a:chExt cx="0" cy="0"/>
        </a:xfrm>
      </p:grpSpPr>
      <p:sp>
        <p:nvSpPr>
          <p:cNvPr id="22" name="Title Text"/>
          <p:cNvSpPr txBox="1"/>
          <p:nvPr>
            <p:ph type="title"/>
          </p:nvPr>
        </p:nvSpPr>
        <p:spPr>
          <a:xfrm>
            <a:off x="1155700" y="1397000"/>
            <a:ext cx="13931900" cy="6858000"/>
          </a:xfrm>
          <a:prstGeom prst="rect">
            <a:avLst/>
          </a:prstGeom>
        </p:spPr>
        <p:txBody>
          <a:bodyPr/>
          <a:lstStyle/>
          <a:p>
            <a:pPr/>
            <a:r>
              <a:t>Title Text</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Text, and Content">
    <p:bg>
      <p:bgPr>
        <a:solidFill>
          <a:srgbClr val="FFFFFF"/>
        </a:solidFill>
      </p:bgPr>
    </p:bg>
    <p:spTree>
      <p:nvGrpSpPr>
        <p:cNvPr id="1" name=""/>
        <p:cNvGrpSpPr/>
        <p:nvPr/>
      </p:nvGrpSpPr>
      <p:grpSpPr>
        <a:xfrm>
          <a:off x="0" y="0"/>
          <a:ext cx="0" cy="0"/>
          <a:chOff x="0" y="0"/>
          <a:chExt cx="0" cy="0"/>
        </a:xfrm>
      </p:grpSpPr>
      <p:sp>
        <p:nvSpPr>
          <p:cNvPr id="213" name="Title Text"/>
          <p:cNvSpPr txBox="1"/>
          <p:nvPr>
            <p:ph type="title"/>
          </p:nvPr>
        </p:nvSpPr>
        <p:spPr>
          <a:xfrm>
            <a:off x="812800" y="366183"/>
            <a:ext cx="14630400" cy="1524001"/>
          </a:xfrm>
          <a:prstGeom prst="rect">
            <a:avLst/>
          </a:prstGeom>
        </p:spPr>
        <p:txBody>
          <a:bodyPr/>
          <a:lstStyle>
            <a:lvl1pPr defTabSz="546085"/>
          </a:lstStyle>
          <a:p>
            <a:pPr/>
            <a:r>
              <a:t>Title Text</a:t>
            </a:r>
          </a:p>
        </p:txBody>
      </p:sp>
      <p:sp>
        <p:nvSpPr>
          <p:cNvPr id="214" name="Body Level One…"/>
          <p:cNvSpPr txBox="1"/>
          <p:nvPr>
            <p:ph type="body" sz="half" idx="1"/>
          </p:nvPr>
        </p:nvSpPr>
        <p:spPr>
          <a:xfrm>
            <a:off x="812800" y="2133601"/>
            <a:ext cx="7179734" cy="6034618"/>
          </a:xfrm>
          <a:prstGeom prst="rect">
            <a:avLst/>
          </a:prstGeom>
        </p:spPr>
        <p:txBody>
          <a:bodyPr/>
          <a:lstStyle>
            <a:lvl1pPr marL="317492" indent="-317492" defTabSz="546085"/>
            <a:lvl2pPr marL="825478" indent="-317492" defTabSz="546085"/>
            <a:lvl3pPr marL="1333466" indent="-317491" defTabSz="546085"/>
            <a:lvl4pPr marL="1841454" indent="-317492" defTabSz="546085"/>
            <a:lvl5pPr marL="2349441" indent="-317492" defTabSz="546085"/>
          </a:lstStyle>
          <a:p>
            <a:pPr/>
            <a:r>
              <a:t>Body Level One</a:t>
            </a:r>
          </a:p>
          <a:p>
            <a:pPr lvl="1"/>
            <a:r>
              <a:t>Body Level Two</a:t>
            </a:r>
          </a:p>
          <a:p>
            <a:pPr lvl="2"/>
            <a:r>
              <a:t>Body Level Three</a:t>
            </a:r>
          </a:p>
          <a:p>
            <a:pPr lvl="3"/>
            <a:r>
              <a:t>Body Level Four</a:t>
            </a:r>
          </a:p>
          <a:p>
            <a:pPr lvl="4"/>
            <a:r>
              <a:t>Body Level Five</a:t>
            </a:r>
          </a:p>
        </p:txBody>
      </p:sp>
      <p:sp>
        <p:nvSpPr>
          <p:cNvPr id="215" name="Slide Number"/>
          <p:cNvSpPr txBox="1"/>
          <p:nvPr>
            <p:ph type="sldNum" sz="quarter" idx="2"/>
          </p:nvPr>
        </p:nvSpPr>
        <p:spPr>
          <a:xfrm>
            <a:off x="-305708" y="0"/>
            <a:ext cx="612686" cy="637540"/>
          </a:xfrm>
          <a:prstGeom prst="rect">
            <a:avLst/>
          </a:prstGeom>
        </p:spPr>
        <p:txBody>
          <a:bodyPr anchor="t"/>
          <a:lstStyle>
            <a:lvl1pPr algn="ctr">
              <a:defRPr sz="3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Table">
    <p:bg>
      <p:bgPr>
        <a:solidFill>
          <a:srgbClr val="FFFFFF"/>
        </a:solidFill>
      </p:bgPr>
    </p:bg>
    <p:spTree>
      <p:nvGrpSpPr>
        <p:cNvPr id="1" name=""/>
        <p:cNvGrpSpPr/>
        <p:nvPr/>
      </p:nvGrpSpPr>
      <p:grpSpPr>
        <a:xfrm>
          <a:off x="0" y="0"/>
          <a:ext cx="0" cy="0"/>
          <a:chOff x="0" y="0"/>
          <a:chExt cx="0" cy="0"/>
        </a:xfrm>
      </p:grpSpPr>
      <p:sp>
        <p:nvSpPr>
          <p:cNvPr id="222" name="Title Text"/>
          <p:cNvSpPr txBox="1"/>
          <p:nvPr>
            <p:ph type="title"/>
          </p:nvPr>
        </p:nvSpPr>
        <p:spPr>
          <a:xfrm>
            <a:off x="812800" y="366183"/>
            <a:ext cx="14630400" cy="1524001"/>
          </a:xfrm>
          <a:prstGeom prst="rect">
            <a:avLst/>
          </a:prstGeom>
        </p:spPr>
        <p:txBody>
          <a:bodyPr/>
          <a:lstStyle>
            <a:lvl1pPr defTabSz="546085"/>
          </a:lstStyle>
          <a:p>
            <a:pPr/>
            <a:r>
              <a:t>Title Text</a:t>
            </a:r>
          </a:p>
        </p:txBody>
      </p:sp>
      <p:sp>
        <p:nvSpPr>
          <p:cNvPr id="223" name="Slide Number"/>
          <p:cNvSpPr txBox="1"/>
          <p:nvPr>
            <p:ph type="sldNum" sz="quarter" idx="2"/>
          </p:nvPr>
        </p:nvSpPr>
        <p:spPr>
          <a:xfrm>
            <a:off x="-305708" y="0"/>
            <a:ext cx="612686" cy="637540"/>
          </a:xfrm>
          <a:prstGeom prst="rect">
            <a:avLst/>
          </a:prstGeom>
        </p:spPr>
        <p:txBody>
          <a:bodyPr anchor="t"/>
          <a:lstStyle>
            <a:lvl1pPr algn="ctr">
              <a:defRPr sz="3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bg>
      <p:bgPr>
        <a:solidFill>
          <a:srgbClr val="FFFFFF"/>
        </a:solidFill>
      </p:bgPr>
    </p:bg>
    <p:spTree>
      <p:nvGrpSpPr>
        <p:cNvPr id="1" name=""/>
        <p:cNvGrpSpPr/>
        <p:nvPr/>
      </p:nvGrpSpPr>
      <p:grpSpPr>
        <a:xfrm>
          <a:off x="0" y="0"/>
          <a:ext cx="0" cy="0"/>
          <a:chOff x="0" y="0"/>
          <a:chExt cx="0" cy="0"/>
        </a:xfrm>
      </p:grpSpPr>
      <p:sp>
        <p:nvSpPr>
          <p:cNvPr id="230" name="Title Text"/>
          <p:cNvSpPr txBox="1"/>
          <p:nvPr>
            <p:ph type="title"/>
          </p:nvPr>
        </p:nvSpPr>
        <p:spPr>
          <a:xfrm>
            <a:off x="1155700" y="838200"/>
            <a:ext cx="13931901" cy="1701800"/>
          </a:xfrm>
          <a:prstGeom prst="rect">
            <a:avLst/>
          </a:prstGeom>
        </p:spPr>
        <p:txBody>
          <a:bodyPr/>
          <a:lstStyle>
            <a:lvl1pPr defTabSz="546085"/>
          </a:lstStyle>
          <a:p>
            <a:pPr/>
            <a:r>
              <a:t>Title Text</a:t>
            </a:r>
          </a:p>
        </p:txBody>
      </p:sp>
      <p:sp>
        <p:nvSpPr>
          <p:cNvPr id="231" name="Body Level One…"/>
          <p:cNvSpPr txBox="1"/>
          <p:nvPr>
            <p:ph type="body" sz="half" idx="1"/>
          </p:nvPr>
        </p:nvSpPr>
        <p:spPr>
          <a:xfrm>
            <a:off x="812800" y="2133601"/>
            <a:ext cx="7179734" cy="6034618"/>
          </a:xfrm>
          <a:prstGeom prst="rect">
            <a:avLst/>
          </a:prstGeom>
        </p:spPr>
        <p:txBody>
          <a:bodyPr/>
          <a:lstStyle>
            <a:lvl1pPr marL="317492" indent="-317492" defTabSz="546085">
              <a:defRPr sz="3700"/>
            </a:lvl1pPr>
            <a:lvl2pPr marL="875087" indent="-367100" defTabSz="546085">
              <a:defRPr sz="3700"/>
            </a:lvl2pPr>
            <a:lvl3pPr marL="1467790" indent="-451815" defTabSz="546085">
              <a:defRPr sz="3700"/>
            </a:lvl3pPr>
            <a:lvl4pPr marL="2013429" indent="-489467" defTabSz="546085">
              <a:defRPr sz="3700"/>
            </a:lvl4pPr>
            <a:lvl5pPr marL="2521415" indent="-489466" defTabSz="546085">
              <a:defRPr sz="3700"/>
            </a:lvl5pPr>
          </a:lstStyle>
          <a:p>
            <a:pPr/>
            <a:r>
              <a:t>Body Level One</a:t>
            </a:r>
          </a:p>
          <a:p>
            <a:pPr lvl="1"/>
            <a:r>
              <a:t>Body Level Two</a:t>
            </a:r>
          </a:p>
          <a:p>
            <a:pPr lvl="2"/>
            <a:r>
              <a:t>Body Level Three</a:t>
            </a:r>
          </a:p>
          <a:p>
            <a:pPr lvl="3"/>
            <a:r>
              <a:t>Body Level Four</a:t>
            </a:r>
          </a:p>
          <a:p>
            <a:pPr lvl="4"/>
            <a:r>
              <a:t>Body Level Five</a:t>
            </a:r>
          </a:p>
        </p:txBody>
      </p:sp>
      <p:sp>
        <p:nvSpPr>
          <p:cNvPr id="232" name="Slide Number"/>
          <p:cNvSpPr txBox="1"/>
          <p:nvPr>
            <p:ph type="sldNum" sz="quarter" idx="2"/>
          </p:nvPr>
        </p:nvSpPr>
        <p:spPr>
          <a:xfrm>
            <a:off x="-305708" y="0"/>
            <a:ext cx="612686" cy="637540"/>
          </a:xfrm>
          <a:prstGeom prst="rect">
            <a:avLst/>
          </a:prstGeom>
        </p:spPr>
        <p:txBody>
          <a:bodyPr anchor="t"/>
          <a:lstStyle>
            <a:lvl1pPr algn="ctr">
              <a:defRPr sz="3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bg>
      <p:bgPr>
        <a:solidFill>
          <a:srgbClr val="FFFFFF"/>
        </a:solidFill>
      </p:bgPr>
    </p:bg>
    <p:spTree>
      <p:nvGrpSpPr>
        <p:cNvPr id="1" name=""/>
        <p:cNvGrpSpPr/>
        <p:nvPr/>
      </p:nvGrpSpPr>
      <p:grpSpPr>
        <a:xfrm>
          <a:off x="0" y="0"/>
          <a:ext cx="0" cy="0"/>
          <a:chOff x="0" y="0"/>
          <a:chExt cx="0" cy="0"/>
        </a:xfrm>
      </p:grpSpPr>
      <p:sp>
        <p:nvSpPr>
          <p:cNvPr id="239" name="Title Text"/>
          <p:cNvSpPr txBox="1"/>
          <p:nvPr>
            <p:ph type="title"/>
          </p:nvPr>
        </p:nvSpPr>
        <p:spPr>
          <a:xfrm>
            <a:off x="2032000" y="1496484"/>
            <a:ext cx="12192000" cy="3183467"/>
          </a:xfrm>
          <a:prstGeom prst="rect">
            <a:avLst/>
          </a:prstGeom>
        </p:spPr>
        <p:txBody>
          <a:bodyPr anchor="b"/>
          <a:lstStyle>
            <a:lvl1pPr algn="ctr" defTabSz="546085">
              <a:defRPr sz="8000"/>
            </a:lvl1pPr>
          </a:lstStyle>
          <a:p>
            <a:pPr/>
            <a:r>
              <a:t>Title Text</a:t>
            </a:r>
          </a:p>
        </p:txBody>
      </p:sp>
      <p:sp>
        <p:nvSpPr>
          <p:cNvPr id="240" name="Body Level One…"/>
          <p:cNvSpPr txBox="1"/>
          <p:nvPr>
            <p:ph type="body" sz="quarter" idx="1"/>
          </p:nvPr>
        </p:nvSpPr>
        <p:spPr>
          <a:xfrm>
            <a:off x="2032000" y="4802716"/>
            <a:ext cx="12192000" cy="2207684"/>
          </a:xfrm>
          <a:prstGeom prst="rect">
            <a:avLst/>
          </a:prstGeom>
        </p:spPr>
        <p:txBody>
          <a:bodyPr/>
          <a:lstStyle>
            <a:lvl1pPr marL="0" indent="0" algn="ctr" defTabSz="546085">
              <a:buClrTx/>
              <a:buSzTx/>
              <a:buFontTx/>
              <a:buNone/>
              <a:defRPr sz="3200"/>
            </a:lvl1pPr>
            <a:lvl2pPr marL="0" indent="609584" algn="ctr" defTabSz="546085">
              <a:buClrTx/>
              <a:buSzTx/>
              <a:buFontTx/>
              <a:buNone/>
              <a:defRPr sz="3200"/>
            </a:lvl2pPr>
            <a:lvl3pPr marL="0" indent="1219169" algn="ctr" defTabSz="546085">
              <a:buClrTx/>
              <a:buSzTx/>
              <a:buFontTx/>
              <a:buNone/>
              <a:defRPr sz="3200"/>
            </a:lvl3pPr>
            <a:lvl4pPr marL="0" indent="1828754" algn="ctr" defTabSz="546085">
              <a:buClrTx/>
              <a:buSzTx/>
              <a:buFontTx/>
              <a:buNone/>
              <a:defRPr sz="3200"/>
            </a:lvl4pPr>
            <a:lvl5pPr marL="0" indent="2438338" algn="ctr" defTabSz="546085">
              <a:buClrTx/>
              <a:buSzTx/>
              <a:buFont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41" name="Slide Number"/>
          <p:cNvSpPr txBox="1"/>
          <p:nvPr>
            <p:ph type="sldNum" sz="quarter" idx="2"/>
          </p:nvPr>
        </p:nvSpPr>
        <p:spPr>
          <a:xfrm>
            <a:off x="-305708" y="0"/>
            <a:ext cx="612686" cy="637540"/>
          </a:xfrm>
          <a:prstGeom prst="rect">
            <a:avLst/>
          </a:prstGeom>
        </p:spPr>
        <p:txBody>
          <a:bodyPr anchor="t"/>
          <a:lstStyle>
            <a:lvl1pPr algn="ctr">
              <a:defRPr sz="3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p:bg>
      <p:bgPr>
        <a:solidFill>
          <a:srgbClr val="FFFFFF"/>
        </a:solidFill>
      </p:bgPr>
    </p:bg>
    <p:spTree>
      <p:nvGrpSpPr>
        <p:cNvPr id="1" name=""/>
        <p:cNvGrpSpPr/>
        <p:nvPr/>
      </p:nvGrpSpPr>
      <p:grpSpPr>
        <a:xfrm>
          <a:off x="0" y="0"/>
          <a:ext cx="0" cy="0"/>
          <a:chOff x="0" y="0"/>
          <a:chExt cx="0" cy="0"/>
        </a:xfrm>
      </p:grpSpPr>
      <p:sp>
        <p:nvSpPr>
          <p:cNvPr id="248" name="Title Text"/>
          <p:cNvSpPr txBox="1"/>
          <p:nvPr>
            <p:ph type="title"/>
          </p:nvPr>
        </p:nvSpPr>
        <p:spPr>
          <a:xfrm>
            <a:off x="1185333" y="1532466"/>
            <a:ext cx="13885335" cy="3098801"/>
          </a:xfrm>
          <a:prstGeom prst="rect">
            <a:avLst/>
          </a:prstGeom>
        </p:spPr>
        <p:txBody>
          <a:bodyPr lIns="33866" tIns="33866" rIns="33866" bIns="33866" anchor="b"/>
          <a:lstStyle>
            <a:lvl1pPr algn="ctr" defTabSz="550333">
              <a:defRPr b="0" sz="7400">
                <a:solidFill>
                  <a:srgbClr val="000000"/>
                </a:solidFill>
                <a:latin typeface="Helvetica Neue Medium"/>
                <a:ea typeface="Helvetica Neue Medium"/>
                <a:cs typeface="Helvetica Neue Medium"/>
                <a:sym typeface="Helvetica Neue Medium"/>
              </a:defRPr>
            </a:lvl1pPr>
          </a:lstStyle>
          <a:p>
            <a:pPr/>
            <a:r>
              <a:t>Title Text</a:t>
            </a:r>
          </a:p>
        </p:txBody>
      </p:sp>
      <p:sp>
        <p:nvSpPr>
          <p:cNvPr id="249" name="Body Level One…"/>
          <p:cNvSpPr txBox="1"/>
          <p:nvPr>
            <p:ph type="body" sz="quarter" idx="1"/>
          </p:nvPr>
        </p:nvSpPr>
        <p:spPr>
          <a:xfrm>
            <a:off x="1185333" y="4715933"/>
            <a:ext cx="13885335" cy="1058334"/>
          </a:xfrm>
          <a:prstGeom prst="rect">
            <a:avLst/>
          </a:prstGeom>
        </p:spPr>
        <p:txBody>
          <a:bodyPr lIns="33866" tIns="33866" rIns="33866" bIns="33866" anchor="t"/>
          <a:lstStyle>
            <a:lvl1pPr marL="0" indent="0" algn="ctr" defTabSz="550333">
              <a:spcBef>
                <a:spcPts val="0"/>
              </a:spcBef>
              <a:buClrTx/>
              <a:buSzTx/>
              <a:buFontTx/>
              <a:buNone/>
              <a:defRPr sz="3600">
                <a:solidFill>
                  <a:srgbClr val="000000"/>
                </a:solidFill>
                <a:latin typeface="Helvetica Neue"/>
                <a:ea typeface="Helvetica Neue"/>
                <a:cs typeface="Helvetica Neue"/>
                <a:sym typeface="Helvetica Neue"/>
              </a:defRPr>
            </a:lvl1pPr>
            <a:lvl2pPr marL="0" indent="0" algn="ctr" defTabSz="550333">
              <a:spcBef>
                <a:spcPts val="0"/>
              </a:spcBef>
              <a:buClrTx/>
              <a:buSzTx/>
              <a:buFontTx/>
              <a:buNone/>
              <a:defRPr sz="3600">
                <a:solidFill>
                  <a:srgbClr val="000000"/>
                </a:solidFill>
                <a:latin typeface="Helvetica Neue"/>
                <a:ea typeface="Helvetica Neue"/>
                <a:cs typeface="Helvetica Neue"/>
                <a:sym typeface="Helvetica Neue"/>
              </a:defRPr>
            </a:lvl2pPr>
            <a:lvl3pPr marL="0" indent="0" algn="ctr" defTabSz="550333">
              <a:spcBef>
                <a:spcPts val="0"/>
              </a:spcBef>
              <a:buClrTx/>
              <a:buSzTx/>
              <a:buFontTx/>
              <a:buNone/>
              <a:defRPr sz="3600">
                <a:solidFill>
                  <a:srgbClr val="000000"/>
                </a:solidFill>
                <a:latin typeface="Helvetica Neue"/>
                <a:ea typeface="Helvetica Neue"/>
                <a:cs typeface="Helvetica Neue"/>
                <a:sym typeface="Helvetica Neue"/>
              </a:defRPr>
            </a:lvl3pPr>
            <a:lvl4pPr marL="0" indent="0" algn="ctr" defTabSz="550333">
              <a:spcBef>
                <a:spcPts val="0"/>
              </a:spcBef>
              <a:buClrTx/>
              <a:buSzTx/>
              <a:buFontTx/>
              <a:buNone/>
              <a:defRPr sz="3600">
                <a:solidFill>
                  <a:srgbClr val="000000"/>
                </a:solidFill>
                <a:latin typeface="Helvetica Neue"/>
                <a:ea typeface="Helvetica Neue"/>
                <a:cs typeface="Helvetica Neue"/>
                <a:sym typeface="Helvetica Neue"/>
              </a:defRPr>
            </a:lvl4pPr>
            <a:lvl5pPr marL="0" indent="0" algn="ctr" defTabSz="550333">
              <a:spcBef>
                <a:spcPts val="0"/>
              </a:spcBef>
              <a:buClrTx/>
              <a:buSzTx/>
              <a:buFontTx/>
              <a:buNone/>
              <a:defRPr sz="36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50" name="Slide Number"/>
          <p:cNvSpPr txBox="1"/>
          <p:nvPr>
            <p:ph type="sldNum" sz="quarter" idx="2"/>
          </p:nvPr>
        </p:nvSpPr>
        <p:spPr>
          <a:xfrm>
            <a:off x="7970571" y="8720666"/>
            <a:ext cx="306392" cy="290441"/>
          </a:xfrm>
          <a:prstGeom prst="rect">
            <a:avLst/>
          </a:prstGeom>
        </p:spPr>
        <p:txBody>
          <a:bodyPr lIns="33866" tIns="33866" rIns="33866" bIns="33866" anchor="t"/>
          <a:lstStyle>
            <a:lvl1pPr algn="ctr" defTabSz="550333">
              <a:defRPr sz="1600">
                <a:solidFill>
                  <a:srgbClr val="000000"/>
                </a:solidFill>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ATTERN">
    <p:spTree>
      <p:nvGrpSpPr>
        <p:cNvPr id="1" name=""/>
        <p:cNvGrpSpPr/>
        <p:nvPr/>
      </p:nvGrpSpPr>
      <p:grpSpPr>
        <a:xfrm>
          <a:off x="0" y="0"/>
          <a:ext cx="0" cy="0"/>
          <a:chOff x="0" y="0"/>
          <a:chExt cx="0" cy="0"/>
        </a:xfrm>
      </p:grpSpPr>
      <p:sp>
        <p:nvSpPr>
          <p:cNvPr id="30" name="Title Text"/>
          <p:cNvSpPr txBox="1"/>
          <p:nvPr>
            <p:ph type="title"/>
          </p:nvPr>
        </p:nvSpPr>
        <p:spPr>
          <a:prstGeom prst="rect">
            <a:avLst/>
          </a:prstGeom>
        </p:spPr>
        <p:txBody>
          <a:bodyPr/>
          <a:lstStyle/>
          <a:p>
            <a:pPr/>
            <a:r>
              <a:t>Title Text</a:t>
            </a:r>
          </a:p>
        </p:txBody>
      </p:sp>
      <p:sp>
        <p:nvSpPr>
          <p:cNvPr id="3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ATTERN">
    <p:spTree>
      <p:nvGrpSpPr>
        <p:cNvPr id="1" name=""/>
        <p:cNvGrpSpPr/>
        <p:nvPr/>
      </p:nvGrpSpPr>
      <p:grpSpPr>
        <a:xfrm>
          <a:off x="0" y="0"/>
          <a:ext cx="0" cy="0"/>
          <a:chOff x="0" y="0"/>
          <a:chExt cx="0" cy="0"/>
        </a:xfrm>
      </p:grpSpPr>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lette">
    <p:bg>
      <p:bgPr>
        <a:solidFill>
          <a:srgbClr val="FFFFFF"/>
        </a:solidFill>
      </p:bgPr>
    </p:bg>
    <p:spTree>
      <p:nvGrpSpPr>
        <p:cNvPr id="1" name=""/>
        <p:cNvGrpSpPr/>
        <p:nvPr/>
      </p:nvGrpSpPr>
      <p:grpSpPr>
        <a:xfrm>
          <a:off x="0" y="0"/>
          <a:ext cx="0" cy="0"/>
          <a:chOff x="0" y="0"/>
          <a:chExt cx="0" cy="0"/>
        </a:xfrm>
      </p:grpSpPr>
      <p:grpSp>
        <p:nvGrpSpPr>
          <p:cNvPr id="48" name="Shape 41"/>
          <p:cNvGrpSpPr/>
          <p:nvPr/>
        </p:nvGrpSpPr>
        <p:grpSpPr>
          <a:xfrm>
            <a:off x="5247216" y="2052152"/>
            <a:ext cx="2571627" cy="2571628"/>
            <a:chOff x="0" y="0"/>
            <a:chExt cx="2571625" cy="2571626"/>
          </a:xfrm>
        </p:grpSpPr>
        <p:sp>
          <p:nvSpPr>
            <p:cNvPr id="46" name="Rounded Rectangle"/>
            <p:cNvSpPr/>
            <p:nvPr/>
          </p:nvSpPr>
          <p:spPr>
            <a:xfrm>
              <a:off x="0" y="0"/>
              <a:ext cx="2571626" cy="2571627"/>
            </a:xfrm>
            <a:prstGeom prst="roundRect">
              <a:avLst>
                <a:gd name="adj" fmla="val 14704"/>
              </a:avLst>
            </a:prstGeom>
            <a:blipFill rotWithShape="1">
              <a:blip r:embed="rId2"/>
              <a:srcRect l="0" t="0" r="0" b="0"/>
              <a:tile tx="0" ty="0" sx="100000" sy="100000" flip="none" algn="tl"/>
            </a:blipFill>
            <a:ln w="12700" cap="flat">
              <a:noFill/>
              <a:miter lim="400000"/>
            </a:ln>
            <a:effectLst>
              <a:outerShdw sx="100000" sy="100000" kx="0" ky="0" algn="b" rotWithShape="0" blurRad="0" dist="38100" dir="5400000">
                <a:srgbClr val="000000">
                  <a:alpha val="20000"/>
                </a:srgbClr>
              </a:outerShdw>
            </a:effectLst>
          </p:spPr>
          <p:txBody>
            <a:bodyPr wrap="square" lIns="152400" tIns="152400" rIns="152400" bIns="152400" numCol="1" anchor="ctr">
              <a:noAutofit/>
            </a:bodyPr>
            <a:lstStyle/>
            <a:p>
              <a:pPr>
                <a:lnSpc>
                  <a:spcPct val="90000"/>
                </a:lnSpc>
                <a:defRPr sz="1800">
                  <a:solidFill>
                    <a:srgbClr val="000000"/>
                  </a:solidFill>
                  <a:latin typeface="Open Sans Semibold"/>
                  <a:ea typeface="Open Sans Semibold"/>
                  <a:cs typeface="Open Sans Semibold"/>
                  <a:sym typeface="Open Sans Semibold"/>
                </a:defRPr>
              </a:pPr>
            </a:p>
          </p:txBody>
        </p:sp>
        <p:sp>
          <p:nvSpPr>
            <p:cNvPr id="47" name="use this style on white backgrounds"/>
            <p:cNvSpPr txBox="1"/>
            <p:nvPr/>
          </p:nvSpPr>
          <p:spPr>
            <a:xfrm>
              <a:off x="110751" y="770193"/>
              <a:ext cx="2350124" cy="1031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nSpc>
                  <a:spcPct val="90000"/>
                </a:lnSpc>
                <a:defRPr i="1" sz="2400">
                  <a:solidFill>
                    <a:srgbClr val="303030"/>
                  </a:solidFill>
                  <a:latin typeface="Open Sans Semibold"/>
                  <a:ea typeface="Open Sans Semibold"/>
                  <a:cs typeface="Open Sans Semibold"/>
                  <a:sym typeface="Open Sans Semibold"/>
                </a:defRPr>
              </a:lvl1pPr>
            </a:lstStyle>
            <a:p>
              <a:pPr/>
              <a:r>
                <a:t>use this style on white backgrounds</a:t>
              </a:r>
            </a:p>
          </p:txBody>
        </p:sp>
      </p:grpSp>
      <p:grpSp>
        <p:nvGrpSpPr>
          <p:cNvPr id="51" name="Shape 42"/>
          <p:cNvGrpSpPr/>
          <p:nvPr/>
        </p:nvGrpSpPr>
        <p:grpSpPr>
          <a:xfrm>
            <a:off x="8041216" y="2052152"/>
            <a:ext cx="2571627" cy="2571628"/>
            <a:chOff x="0" y="0"/>
            <a:chExt cx="2571625" cy="2571626"/>
          </a:xfrm>
        </p:grpSpPr>
        <p:sp>
          <p:nvSpPr>
            <p:cNvPr id="49" name="Rounded Rectangle"/>
            <p:cNvSpPr/>
            <p:nvPr/>
          </p:nvSpPr>
          <p:spPr>
            <a:xfrm>
              <a:off x="0" y="0"/>
              <a:ext cx="2571626" cy="2571627"/>
            </a:xfrm>
            <a:prstGeom prst="roundRect">
              <a:avLst>
                <a:gd name="adj" fmla="val 15000"/>
              </a:avLst>
            </a:prstGeom>
            <a:solidFill>
              <a:srgbClr val="FFFFFF"/>
            </a:solidFill>
            <a:ln w="12700" cap="flat">
              <a:noFill/>
              <a:miter lim="400000"/>
            </a:ln>
            <a:effectLst>
              <a:outerShdw sx="100000" sy="100000" kx="0" ky="0" algn="b" rotWithShape="0" blurRad="0" dist="38100" dir="5400000">
                <a:srgbClr val="000000">
                  <a:alpha val="20000"/>
                </a:srgbClr>
              </a:outerShdw>
            </a:effectLst>
          </p:spPr>
          <p:txBody>
            <a:bodyPr wrap="square" lIns="152400" tIns="152400" rIns="152400" bIns="152400" numCol="1" anchor="ctr">
              <a:noAutofit/>
            </a:bodyPr>
            <a:lstStyle/>
            <a:p>
              <a:pPr>
                <a:lnSpc>
                  <a:spcPct val="90000"/>
                </a:lnSpc>
                <a:defRPr sz="1800">
                  <a:solidFill>
                    <a:srgbClr val="000000"/>
                  </a:solidFill>
                  <a:latin typeface="Open Sans Semibold"/>
                  <a:ea typeface="Open Sans Semibold"/>
                  <a:cs typeface="Open Sans Semibold"/>
                  <a:sym typeface="Open Sans Semibold"/>
                </a:defRPr>
              </a:pPr>
            </a:p>
          </p:txBody>
        </p:sp>
        <p:sp>
          <p:nvSpPr>
            <p:cNvPr id="50" name="use this style on patterned backgrounds"/>
            <p:cNvSpPr txBox="1"/>
            <p:nvPr/>
          </p:nvSpPr>
          <p:spPr>
            <a:xfrm>
              <a:off x="112981" y="770193"/>
              <a:ext cx="2345664" cy="1031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nSpc>
                  <a:spcPct val="90000"/>
                </a:lnSpc>
                <a:defRPr i="1" sz="2400">
                  <a:solidFill>
                    <a:srgbClr val="303030"/>
                  </a:solidFill>
                  <a:latin typeface="Open Sans Semibold"/>
                  <a:ea typeface="Open Sans Semibold"/>
                  <a:cs typeface="Open Sans Semibold"/>
                  <a:sym typeface="Open Sans Semibold"/>
                </a:defRPr>
              </a:lvl1pPr>
            </a:lstStyle>
            <a:p>
              <a:pPr/>
              <a:r>
                <a:t>use this style on patterned backgrounds</a:t>
              </a:r>
            </a:p>
          </p:txBody>
        </p:sp>
      </p:grpSp>
      <p:grpSp>
        <p:nvGrpSpPr>
          <p:cNvPr id="54" name="Shape 43"/>
          <p:cNvGrpSpPr/>
          <p:nvPr/>
        </p:nvGrpSpPr>
        <p:grpSpPr>
          <a:xfrm>
            <a:off x="5247216" y="4815468"/>
            <a:ext cx="2571627" cy="2571628"/>
            <a:chOff x="0" y="0"/>
            <a:chExt cx="2571625" cy="2571626"/>
          </a:xfrm>
        </p:grpSpPr>
        <p:sp>
          <p:nvSpPr>
            <p:cNvPr id="52" name="Rounded Rectangle"/>
            <p:cNvSpPr/>
            <p:nvPr/>
          </p:nvSpPr>
          <p:spPr>
            <a:xfrm>
              <a:off x="0" y="0"/>
              <a:ext cx="2571626" cy="2571627"/>
            </a:xfrm>
            <a:prstGeom prst="roundRect">
              <a:avLst>
                <a:gd name="adj" fmla="val 15000"/>
              </a:avLst>
            </a:prstGeom>
            <a:solidFill>
              <a:srgbClr val="ED6A00"/>
            </a:solidFill>
            <a:ln w="12700" cap="flat">
              <a:noFill/>
              <a:miter lim="400000"/>
            </a:ln>
            <a:effectLst>
              <a:outerShdw sx="100000" sy="100000" kx="0" ky="0" algn="b" rotWithShape="0" blurRad="0" dist="38100" dir="5400000">
                <a:srgbClr val="000000">
                  <a:alpha val="20000"/>
                </a:srgbClr>
              </a:outerShdw>
            </a:effectLst>
          </p:spPr>
          <p:txBody>
            <a:bodyPr wrap="square" lIns="152400" tIns="152400" rIns="152400" bIns="152400" numCol="1" anchor="ctr">
              <a:noAutofit/>
            </a:bodyPr>
            <a:lstStyle/>
            <a:p>
              <a:pPr>
                <a:lnSpc>
                  <a:spcPct val="90000"/>
                </a:lnSpc>
                <a:defRPr sz="1800">
                  <a:solidFill>
                    <a:srgbClr val="000000"/>
                  </a:solidFill>
                  <a:latin typeface="Open Sans Semibold"/>
                  <a:ea typeface="Open Sans Semibold"/>
                  <a:cs typeface="Open Sans Semibold"/>
                  <a:sym typeface="Open Sans Semibold"/>
                </a:defRPr>
              </a:pPr>
            </a:p>
          </p:txBody>
        </p:sp>
        <p:sp>
          <p:nvSpPr>
            <p:cNvPr id="53" name="use this style on patterned or white backgrounds"/>
            <p:cNvSpPr txBox="1"/>
            <p:nvPr/>
          </p:nvSpPr>
          <p:spPr>
            <a:xfrm>
              <a:off x="112981" y="604458"/>
              <a:ext cx="2345664" cy="1362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nSpc>
                  <a:spcPct val="90000"/>
                </a:lnSpc>
                <a:defRPr i="1" sz="2400">
                  <a:solidFill>
                    <a:srgbClr val="303030"/>
                  </a:solidFill>
                  <a:latin typeface="Open Sans Semibold"/>
                  <a:ea typeface="Open Sans Semibold"/>
                  <a:cs typeface="Open Sans Semibold"/>
                  <a:sym typeface="Open Sans Semibold"/>
                </a:defRPr>
              </a:lvl1pPr>
            </a:lstStyle>
            <a:p>
              <a:pPr/>
              <a:r>
                <a:t>use this style on patterned or white backgrounds</a:t>
              </a:r>
            </a:p>
          </p:txBody>
        </p:sp>
      </p:gr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harts">
    <p:bg>
      <p:bgPr>
        <a:solidFill>
          <a:srgbClr val="FFFFFF"/>
        </a:solidFill>
      </p:bgPr>
    </p:bg>
    <p:spTree>
      <p:nvGrpSpPr>
        <p:cNvPr id="1" name=""/>
        <p:cNvGrpSpPr/>
        <p:nvPr/>
      </p:nvGrpSpPr>
      <p:grpSpPr>
        <a:xfrm>
          <a:off x="0" y="0"/>
          <a:ext cx="0" cy="0"/>
          <a:chOff x="0" y="0"/>
          <a:chExt cx="0" cy="0"/>
        </a:xfrm>
      </p:grpSpPr>
      <p:graphicFrame>
        <p:nvGraphicFramePr>
          <p:cNvPr id="62" name="Chart 45"/>
          <p:cNvGraphicFramePr/>
          <p:nvPr/>
        </p:nvGraphicFramePr>
        <p:xfrm>
          <a:off x="907738" y="520700"/>
          <a:ext cx="2329572" cy="2418803"/>
        </p:xfrm>
        <a:graphic xmlns:a="http://schemas.openxmlformats.org/drawingml/2006/main">
          <a:graphicData uri="http://schemas.openxmlformats.org/drawingml/2006/chart">
            <c:chart xmlns:c="http://schemas.openxmlformats.org/drawingml/2006/chart" r:id="rId2"/>
          </a:graphicData>
        </a:graphic>
      </p:graphicFrame>
      <p:graphicFrame>
        <p:nvGraphicFramePr>
          <p:cNvPr id="63" name="Chart 46"/>
          <p:cNvGraphicFramePr/>
          <p:nvPr/>
        </p:nvGraphicFramePr>
        <p:xfrm>
          <a:off x="3859632" y="520700"/>
          <a:ext cx="2519353" cy="2425153"/>
        </p:xfrm>
        <a:graphic xmlns:a="http://schemas.openxmlformats.org/drawingml/2006/main">
          <a:graphicData uri="http://schemas.openxmlformats.org/drawingml/2006/chart">
            <c:chart xmlns:c="http://schemas.openxmlformats.org/drawingml/2006/chart" r:id="rId3"/>
          </a:graphicData>
        </a:graphic>
      </p:graphicFrame>
      <p:graphicFrame>
        <p:nvGraphicFramePr>
          <p:cNvPr id="64" name="Chart 47"/>
          <p:cNvGraphicFramePr/>
          <p:nvPr/>
        </p:nvGraphicFramePr>
        <p:xfrm>
          <a:off x="7397438" y="520700"/>
          <a:ext cx="2220406" cy="2418803"/>
        </p:xfrm>
        <a:graphic xmlns:a="http://schemas.openxmlformats.org/drawingml/2006/main">
          <a:graphicData uri="http://schemas.openxmlformats.org/drawingml/2006/chart">
            <c:chart xmlns:c="http://schemas.openxmlformats.org/drawingml/2006/chart" r:id="rId4"/>
          </a:graphicData>
        </a:graphic>
      </p:graphicFrame>
      <p:graphicFrame>
        <p:nvGraphicFramePr>
          <p:cNvPr id="65" name="Chart 48"/>
          <p:cNvGraphicFramePr/>
          <p:nvPr/>
        </p:nvGraphicFramePr>
        <p:xfrm>
          <a:off x="10724839" y="455655"/>
          <a:ext cx="2446821" cy="2418804"/>
        </p:xfrm>
        <a:graphic xmlns:a="http://schemas.openxmlformats.org/drawingml/2006/main">
          <a:graphicData uri="http://schemas.openxmlformats.org/drawingml/2006/chart">
            <c:chart xmlns:c="http://schemas.openxmlformats.org/drawingml/2006/chart" r:id="rId5"/>
          </a:graphicData>
        </a:graphic>
      </p:graphicFrame>
      <p:graphicFrame>
        <p:nvGraphicFramePr>
          <p:cNvPr id="66" name="Chart 49"/>
          <p:cNvGraphicFramePr/>
          <p:nvPr/>
        </p:nvGraphicFramePr>
        <p:xfrm>
          <a:off x="4921546" y="3394434"/>
          <a:ext cx="3246885" cy="3246885"/>
        </p:xfrm>
        <a:graphic xmlns:a="http://schemas.openxmlformats.org/drawingml/2006/main">
          <a:graphicData uri="http://schemas.openxmlformats.org/drawingml/2006/chart">
            <c:chart xmlns:c="http://schemas.openxmlformats.org/drawingml/2006/chart" r:id="rId6"/>
          </a:graphicData>
        </a:graphic>
      </p:graphicFrame>
      <p:graphicFrame>
        <p:nvGraphicFramePr>
          <p:cNvPr id="67" name="Chart 50"/>
          <p:cNvGraphicFramePr/>
          <p:nvPr/>
        </p:nvGraphicFramePr>
        <p:xfrm>
          <a:off x="1433116" y="3530600"/>
          <a:ext cx="2846997" cy="2418803"/>
        </p:xfrm>
        <a:graphic xmlns:a="http://schemas.openxmlformats.org/drawingml/2006/main">
          <a:graphicData uri="http://schemas.openxmlformats.org/drawingml/2006/chart">
            <c:chart xmlns:c="http://schemas.openxmlformats.org/drawingml/2006/chart" r:id="rId7"/>
          </a:graphicData>
        </a:graphic>
      </p:graphicFrame>
      <p:graphicFrame>
        <p:nvGraphicFramePr>
          <p:cNvPr id="68" name="Chart 51"/>
          <p:cNvGraphicFramePr/>
          <p:nvPr/>
        </p:nvGraphicFramePr>
        <p:xfrm>
          <a:off x="8920447" y="3403610"/>
          <a:ext cx="2735010" cy="2628333"/>
        </p:xfrm>
        <a:graphic xmlns:a="http://schemas.openxmlformats.org/drawingml/2006/main">
          <a:graphicData uri="http://schemas.openxmlformats.org/drawingml/2006/chart">
            <c:chart xmlns:c="http://schemas.openxmlformats.org/drawingml/2006/chart" r:id="rId8"/>
          </a:graphicData>
        </a:graphic>
      </p:graphicFrame>
      <p:graphicFrame>
        <p:nvGraphicFramePr>
          <p:cNvPr id="69" name="Chart 52"/>
          <p:cNvGraphicFramePr/>
          <p:nvPr/>
        </p:nvGraphicFramePr>
        <p:xfrm>
          <a:off x="12545614" y="3530600"/>
          <a:ext cx="2890623" cy="2418803"/>
        </p:xfrm>
        <a:graphic xmlns:a="http://schemas.openxmlformats.org/drawingml/2006/main">
          <a:graphicData uri="http://schemas.openxmlformats.org/drawingml/2006/chart">
            <c:chart xmlns:c="http://schemas.openxmlformats.org/drawingml/2006/chart" r:id="rId9"/>
          </a:graphicData>
        </a:graphic>
      </p:graphicFrame>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bg>
      <p:bgPr>
        <a:solidFill>
          <a:srgbClr val="FFFFFF"/>
        </a:solidFill>
      </p:bgPr>
    </p:bg>
    <p:spTree>
      <p:nvGrpSpPr>
        <p:cNvPr id="1" name=""/>
        <p:cNvGrpSpPr/>
        <p:nvPr/>
      </p:nvGrpSpPr>
      <p:grpSpPr>
        <a:xfrm>
          <a:off x="0" y="0"/>
          <a:ext cx="0" cy="0"/>
          <a:chOff x="0" y="0"/>
          <a:chExt cx="0" cy="0"/>
        </a:xfrm>
      </p:grpSpPr>
      <p:sp>
        <p:nvSpPr>
          <p:cNvPr id="77" name="Title Text"/>
          <p:cNvSpPr txBox="1"/>
          <p:nvPr>
            <p:ph type="title"/>
          </p:nvPr>
        </p:nvSpPr>
        <p:spPr>
          <a:prstGeom prst="rect">
            <a:avLst/>
          </a:prstGeom>
        </p:spPr>
        <p:txBody>
          <a:bodyPr/>
          <a:lstStyle/>
          <a:p>
            <a:pPr/>
            <a:r>
              <a:t>Title Text</a:t>
            </a:r>
          </a:p>
        </p:txBody>
      </p:sp>
      <p:sp>
        <p:nvSpPr>
          <p:cNvPr id="7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9" name="Slide Number"/>
          <p:cNvSpPr txBox="1"/>
          <p:nvPr>
            <p:ph type="sldNum" sz="quarter" idx="2"/>
          </p:nvPr>
        </p:nvSpPr>
        <p:spPr>
          <a:xfrm>
            <a:off x="-305708" y="0"/>
            <a:ext cx="612686" cy="637540"/>
          </a:xfrm>
          <a:prstGeom prst="rect">
            <a:avLst/>
          </a:prstGeom>
        </p:spPr>
        <p:txBody>
          <a:bodyPr anchor="t"/>
          <a:lstStyle>
            <a:lvl1pPr algn="ctr">
              <a:defRPr sz="3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FFFFFF"/>
        </a:solidFill>
      </p:bgPr>
    </p:bg>
    <p:spTree>
      <p:nvGrpSpPr>
        <p:cNvPr id="1" name=""/>
        <p:cNvGrpSpPr/>
        <p:nvPr/>
      </p:nvGrpSpPr>
      <p:grpSpPr>
        <a:xfrm>
          <a:off x="0" y="0"/>
          <a:ext cx="0" cy="0"/>
          <a:chOff x="0" y="0"/>
          <a:chExt cx="0" cy="0"/>
        </a:xfrm>
      </p:grpSpPr>
      <p:grpSp>
        <p:nvGrpSpPr>
          <p:cNvPr id="94" name="Group 2"/>
          <p:cNvGrpSpPr/>
          <p:nvPr/>
        </p:nvGrpSpPr>
        <p:grpSpPr>
          <a:xfrm>
            <a:off x="1" y="2"/>
            <a:ext cx="16250357" cy="9133418"/>
            <a:chOff x="0" y="1"/>
            <a:chExt cx="16250355" cy="9133417"/>
          </a:xfrm>
        </p:grpSpPr>
        <p:grpSp>
          <p:nvGrpSpPr>
            <p:cNvPr id="91" name="Group 3"/>
            <p:cNvGrpSpPr/>
            <p:nvPr/>
          </p:nvGrpSpPr>
          <p:grpSpPr>
            <a:xfrm>
              <a:off x="4876800" y="4720167"/>
              <a:ext cx="11365090" cy="4413252"/>
              <a:chOff x="0" y="0"/>
              <a:chExt cx="11365089" cy="4413250"/>
            </a:xfrm>
          </p:grpSpPr>
          <p:sp>
            <p:nvSpPr>
              <p:cNvPr id="86" name="Freeform 4"/>
              <p:cNvSpPr/>
              <p:nvPr/>
            </p:nvSpPr>
            <p:spPr>
              <a:xfrm>
                <a:off x="-1" y="876299"/>
                <a:ext cx="8133646" cy="3536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83" y="7032"/>
                    </a:moveTo>
                    <a:lnTo>
                      <a:pt x="20536" y="6825"/>
                    </a:lnTo>
                    <a:lnTo>
                      <a:pt x="20176" y="6541"/>
                    </a:lnTo>
                    <a:lnTo>
                      <a:pt x="19726" y="6256"/>
                    </a:lnTo>
                    <a:lnTo>
                      <a:pt x="19194" y="5907"/>
                    </a:lnTo>
                    <a:lnTo>
                      <a:pt x="18587" y="5481"/>
                    </a:lnTo>
                    <a:lnTo>
                      <a:pt x="17898" y="5132"/>
                    </a:lnTo>
                    <a:lnTo>
                      <a:pt x="16511" y="4434"/>
                    </a:lnTo>
                    <a:lnTo>
                      <a:pt x="15574" y="4007"/>
                    </a:lnTo>
                    <a:lnTo>
                      <a:pt x="14765" y="3581"/>
                    </a:lnTo>
                    <a:lnTo>
                      <a:pt x="14075" y="3167"/>
                    </a:lnTo>
                    <a:lnTo>
                      <a:pt x="13543" y="2740"/>
                    </a:lnTo>
                    <a:lnTo>
                      <a:pt x="13056" y="2314"/>
                    </a:lnTo>
                    <a:lnTo>
                      <a:pt x="12689" y="1965"/>
                    </a:lnTo>
                    <a:lnTo>
                      <a:pt x="12404" y="1616"/>
                    </a:lnTo>
                    <a:lnTo>
                      <a:pt x="12202" y="1331"/>
                    </a:lnTo>
                    <a:lnTo>
                      <a:pt x="12037" y="1047"/>
                    </a:lnTo>
                    <a:lnTo>
                      <a:pt x="11917" y="776"/>
                    </a:lnTo>
                    <a:lnTo>
                      <a:pt x="11879" y="556"/>
                    </a:lnTo>
                    <a:lnTo>
                      <a:pt x="11834" y="349"/>
                    </a:lnTo>
                    <a:lnTo>
                      <a:pt x="11879" y="65"/>
                    </a:lnTo>
                    <a:lnTo>
                      <a:pt x="11879" y="0"/>
                    </a:lnTo>
                    <a:lnTo>
                      <a:pt x="11752" y="349"/>
                    </a:lnTo>
                    <a:lnTo>
                      <a:pt x="11669" y="633"/>
                    </a:lnTo>
                    <a:lnTo>
                      <a:pt x="11669" y="982"/>
                    </a:lnTo>
                    <a:lnTo>
                      <a:pt x="11752" y="1267"/>
                    </a:lnTo>
                    <a:lnTo>
                      <a:pt x="11917" y="1551"/>
                    </a:lnTo>
                    <a:lnTo>
                      <a:pt x="12119" y="1823"/>
                    </a:lnTo>
                    <a:lnTo>
                      <a:pt x="12366" y="2107"/>
                    </a:lnTo>
                    <a:lnTo>
                      <a:pt x="12651" y="2391"/>
                    </a:lnTo>
                    <a:lnTo>
                      <a:pt x="13018" y="2676"/>
                    </a:lnTo>
                    <a:lnTo>
                      <a:pt x="13423" y="2947"/>
                    </a:lnTo>
                    <a:lnTo>
                      <a:pt x="14278" y="3451"/>
                    </a:lnTo>
                    <a:lnTo>
                      <a:pt x="15289" y="4007"/>
                    </a:lnTo>
                    <a:lnTo>
                      <a:pt x="16354" y="4498"/>
                    </a:lnTo>
                    <a:lnTo>
                      <a:pt x="17126" y="4925"/>
                    </a:lnTo>
                    <a:lnTo>
                      <a:pt x="17853" y="5274"/>
                    </a:lnTo>
                    <a:lnTo>
                      <a:pt x="18467" y="5623"/>
                    </a:lnTo>
                    <a:lnTo>
                      <a:pt x="19037" y="5972"/>
                    </a:lnTo>
                    <a:lnTo>
                      <a:pt x="19524" y="6256"/>
                    </a:lnTo>
                    <a:lnTo>
                      <a:pt x="19929" y="6541"/>
                    </a:lnTo>
                    <a:lnTo>
                      <a:pt x="20296" y="6825"/>
                    </a:lnTo>
                    <a:lnTo>
                      <a:pt x="20536" y="7032"/>
                    </a:lnTo>
                    <a:lnTo>
                      <a:pt x="20746" y="7239"/>
                    </a:lnTo>
                    <a:lnTo>
                      <a:pt x="20866" y="7459"/>
                    </a:lnTo>
                    <a:lnTo>
                      <a:pt x="20948" y="7665"/>
                    </a:lnTo>
                    <a:lnTo>
                      <a:pt x="20985" y="7950"/>
                    </a:lnTo>
                    <a:lnTo>
                      <a:pt x="20948" y="8299"/>
                    </a:lnTo>
                    <a:lnTo>
                      <a:pt x="20866" y="8583"/>
                    </a:lnTo>
                    <a:lnTo>
                      <a:pt x="20701" y="8932"/>
                    </a:lnTo>
                    <a:lnTo>
                      <a:pt x="20461" y="9217"/>
                    </a:lnTo>
                    <a:lnTo>
                      <a:pt x="20176" y="9501"/>
                    </a:lnTo>
                    <a:lnTo>
                      <a:pt x="19809" y="9772"/>
                    </a:lnTo>
                    <a:lnTo>
                      <a:pt x="19404" y="10057"/>
                    </a:lnTo>
                    <a:lnTo>
                      <a:pt x="18954" y="10341"/>
                    </a:lnTo>
                    <a:lnTo>
                      <a:pt x="18422" y="10625"/>
                    </a:lnTo>
                    <a:lnTo>
                      <a:pt x="17853" y="10897"/>
                    </a:lnTo>
                    <a:lnTo>
                      <a:pt x="17246" y="11181"/>
                    </a:lnTo>
                    <a:lnTo>
                      <a:pt x="16593" y="11466"/>
                    </a:lnTo>
                    <a:lnTo>
                      <a:pt x="15214" y="12022"/>
                    </a:lnTo>
                    <a:lnTo>
                      <a:pt x="13663" y="12655"/>
                    </a:lnTo>
                    <a:lnTo>
                      <a:pt x="12037" y="13366"/>
                    </a:lnTo>
                    <a:lnTo>
                      <a:pt x="10328" y="14141"/>
                    </a:lnTo>
                    <a:lnTo>
                      <a:pt x="8582" y="15046"/>
                    </a:lnTo>
                    <a:lnTo>
                      <a:pt x="6835" y="16042"/>
                    </a:lnTo>
                    <a:lnTo>
                      <a:pt x="5044" y="17166"/>
                    </a:lnTo>
                    <a:lnTo>
                      <a:pt x="3298" y="18498"/>
                    </a:lnTo>
                    <a:lnTo>
                      <a:pt x="1626" y="19971"/>
                    </a:lnTo>
                    <a:lnTo>
                      <a:pt x="0" y="21600"/>
                    </a:lnTo>
                    <a:lnTo>
                      <a:pt x="2646" y="21600"/>
                    </a:lnTo>
                    <a:lnTo>
                      <a:pt x="4152" y="20256"/>
                    </a:lnTo>
                    <a:lnTo>
                      <a:pt x="5651" y="18989"/>
                    </a:lnTo>
                    <a:lnTo>
                      <a:pt x="7158" y="17942"/>
                    </a:lnTo>
                    <a:lnTo>
                      <a:pt x="8582" y="16947"/>
                    </a:lnTo>
                    <a:lnTo>
                      <a:pt x="10006" y="16042"/>
                    </a:lnTo>
                    <a:lnTo>
                      <a:pt x="11385" y="15331"/>
                    </a:lnTo>
                    <a:lnTo>
                      <a:pt x="12689" y="14633"/>
                    </a:lnTo>
                    <a:lnTo>
                      <a:pt x="13948" y="13999"/>
                    </a:lnTo>
                    <a:lnTo>
                      <a:pt x="15132" y="13508"/>
                    </a:lnTo>
                    <a:lnTo>
                      <a:pt x="16226" y="13017"/>
                    </a:lnTo>
                    <a:lnTo>
                      <a:pt x="17246" y="12590"/>
                    </a:lnTo>
                    <a:lnTo>
                      <a:pt x="18182" y="12241"/>
                    </a:lnTo>
                    <a:lnTo>
                      <a:pt x="18992" y="11815"/>
                    </a:lnTo>
                    <a:lnTo>
                      <a:pt x="19681" y="11530"/>
                    </a:lnTo>
                    <a:lnTo>
                      <a:pt x="20251" y="11181"/>
                    </a:lnTo>
                    <a:lnTo>
                      <a:pt x="20701" y="10832"/>
                    </a:lnTo>
                    <a:lnTo>
                      <a:pt x="20985" y="10548"/>
                    </a:lnTo>
                    <a:lnTo>
                      <a:pt x="21188" y="10264"/>
                    </a:lnTo>
                    <a:lnTo>
                      <a:pt x="21353" y="9915"/>
                    </a:lnTo>
                    <a:lnTo>
                      <a:pt x="21473" y="9630"/>
                    </a:lnTo>
                    <a:lnTo>
                      <a:pt x="21555" y="9359"/>
                    </a:lnTo>
                    <a:lnTo>
                      <a:pt x="21600" y="9074"/>
                    </a:lnTo>
                    <a:lnTo>
                      <a:pt x="21555" y="8506"/>
                    </a:lnTo>
                    <a:lnTo>
                      <a:pt x="21390" y="8014"/>
                    </a:lnTo>
                    <a:lnTo>
                      <a:pt x="21233" y="7601"/>
                    </a:lnTo>
                    <a:lnTo>
                      <a:pt x="20985" y="7239"/>
                    </a:lnTo>
                    <a:lnTo>
                      <a:pt x="20783" y="7032"/>
                    </a:lnTo>
                    <a:close/>
                  </a:path>
                </a:pathLst>
              </a:custGeom>
              <a:gradFill flip="none" rotWithShape="1">
                <a:gsLst>
                  <a:gs pos="0">
                    <a:srgbClr val="FFFFFF"/>
                  </a:gs>
                  <a:gs pos="100000">
                    <a:srgbClr val="E8E8E8"/>
                  </a:gs>
                </a:gsLst>
                <a:lin ang="0" scaled="0"/>
              </a:gradFill>
              <a:ln w="12700" cap="flat">
                <a:noFill/>
                <a:miter lim="400000"/>
              </a:ln>
              <a:effectLst/>
            </p:spPr>
            <p:txBody>
              <a:bodyPr wrap="square" lIns="152400" tIns="152400" rIns="152400" bIns="152400" numCol="1" anchor="t">
                <a:noAutofit/>
              </a:bodyPr>
              <a:lstStyle/>
              <a:p>
                <a:pPr>
                  <a:defRPr sz="4800">
                    <a:solidFill>
                      <a:srgbClr val="303030"/>
                    </a:solidFill>
                  </a:defRPr>
                </a:pPr>
              </a:p>
            </p:txBody>
          </p:sp>
          <p:sp>
            <p:nvSpPr>
              <p:cNvPr id="87" name="Freeform 5"/>
              <p:cNvSpPr/>
              <p:nvPr/>
            </p:nvSpPr>
            <p:spPr>
              <a:xfrm>
                <a:off x="6891866" y="933450"/>
                <a:ext cx="3553179" cy="17166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6380"/>
                    </a:moveTo>
                    <a:lnTo>
                      <a:pt x="21411" y="15661"/>
                    </a:lnTo>
                    <a:lnTo>
                      <a:pt x="21223" y="15075"/>
                    </a:lnTo>
                    <a:lnTo>
                      <a:pt x="20862" y="14356"/>
                    </a:lnTo>
                    <a:lnTo>
                      <a:pt x="20382" y="13770"/>
                    </a:lnTo>
                    <a:lnTo>
                      <a:pt x="19267" y="12758"/>
                    </a:lnTo>
                    <a:lnTo>
                      <a:pt x="17877" y="11746"/>
                    </a:lnTo>
                    <a:lnTo>
                      <a:pt x="16196" y="10867"/>
                    </a:lnTo>
                    <a:lnTo>
                      <a:pt x="14429" y="10147"/>
                    </a:lnTo>
                    <a:lnTo>
                      <a:pt x="12473" y="9269"/>
                    </a:lnTo>
                    <a:lnTo>
                      <a:pt x="8561" y="7830"/>
                    </a:lnTo>
                    <a:lnTo>
                      <a:pt x="6708" y="6951"/>
                    </a:lnTo>
                    <a:lnTo>
                      <a:pt x="4941" y="6099"/>
                    </a:lnTo>
                    <a:lnTo>
                      <a:pt x="3346" y="5220"/>
                    </a:lnTo>
                    <a:lnTo>
                      <a:pt x="2042" y="4048"/>
                    </a:lnTo>
                    <a:lnTo>
                      <a:pt x="926" y="2903"/>
                    </a:lnTo>
                    <a:lnTo>
                      <a:pt x="566" y="2317"/>
                    </a:lnTo>
                    <a:lnTo>
                      <a:pt x="275" y="1598"/>
                    </a:lnTo>
                    <a:lnTo>
                      <a:pt x="86" y="879"/>
                    </a:lnTo>
                    <a:lnTo>
                      <a:pt x="0" y="0"/>
                    </a:lnTo>
                    <a:lnTo>
                      <a:pt x="0" y="1012"/>
                    </a:lnTo>
                    <a:lnTo>
                      <a:pt x="86" y="1598"/>
                    </a:lnTo>
                    <a:lnTo>
                      <a:pt x="275" y="2317"/>
                    </a:lnTo>
                    <a:lnTo>
                      <a:pt x="566" y="3036"/>
                    </a:lnTo>
                    <a:lnTo>
                      <a:pt x="926" y="3782"/>
                    </a:lnTo>
                    <a:lnTo>
                      <a:pt x="1493" y="4634"/>
                    </a:lnTo>
                    <a:lnTo>
                      <a:pt x="2145" y="5513"/>
                    </a:lnTo>
                    <a:lnTo>
                      <a:pt x="3071" y="6392"/>
                    </a:lnTo>
                    <a:lnTo>
                      <a:pt x="4186" y="7404"/>
                    </a:lnTo>
                    <a:lnTo>
                      <a:pt x="5593" y="8256"/>
                    </a:lnTo>
                    <a:lnTo>
                      <a:pt x="7171" y="9269"/>
                    </a:lnTo>
                    <a:lnTo>
                      <a:pt x="9024" y="10147"/>
                    </a:lnTo>
                    <a:lnTo>
                      <a:pt x="11272" y="11026"/>
                    </a:lnTo>
                    <a:lnTo>
                      <a:pt x="12850" y="11586"/>
                    </a:lnTo>
                    <a:lnTo>
                      <a:pt x="14240" y="12331"/>
                    </a:lnTo>
                    <a:lnTo>
                      <a:pt x="15458" y="13051"/>
                    </a:lnTo>
                    <a:lnTo>
                      <a:pt x="16573" y="13636"/>
                    </a:lnTo>
                    <a:lnTo>
                      <a:pt x="17414" y="14356"/>
                    </a:lnTo>
                    <a:lnTo>
                      <a:pt x="18066" y="15075"/>
                    </a:lnTo>
                    <a:lnTo>
                      <a:pt x="18529" y="15794"/>
                    </a:lnTo>
                    <a:lnTo>
                      <a:pt x="18906" y="16513"/>
                    </a:lnTo>
                    <a:lnTo>
                      <a:pt x="19078" y="17259"/>
                    </a:lnTo>
                    <a:lnTo>
                      <a:pt x="19181" y="17978"/>
                    </a:lnTo>
                    <a:lnTo>
                      <a:pt x="19078" y="18564"/>
                    </a:lnTo>
                    <a:lnTo>
                      <a:pt x="18803" y="19283"/>
                    </a:lnTo>
                    <a:lnTo>
                      <a:pt x="18529" y="19869"/>
                    </a:lnTo>
                    <a:lnTo>
                      <a:pt x="18066" y="20428"/>
                    </a:lnTo>
                    <a:lnTo>
                      <a:pt x="16762" y="21600"/>
                    </a:lnTo>
                    <a:lnTo>
                      <a:pt x="17963" y="21014"/>
                    </a:lnTo>
                    <a:lnTo>
                      <a:pt x="18992" y="20428"/>
                    </a:lnTo>
                    <a:lnTo>
                      <a:pt x="19833" y="19869"/>
                    </a:lnTo>
                    <a:lnTo>
                      <a:pt x="20571" y="19283"/>
                    </a:lnTo>
                    <a:lnTo>
                      <a:pt x="21034" y="18697"/>
                    </a:lnTo>
                    <a:lnTo>
                      <a:pt x="21411" y="17978"/>
                    </a:lnTo>
                    <a:lnTo>
                      <a:pt x="21600" y="17259"/>
                    </a:lnTo>
                    <a:lnTo>
                      <a:pt x="21600" y="16380"/>
                    </a:lnTo>
                    <a:close/>
                  </a:path>
                </a:pathLst>
              </a:custGeom>
              <a:gradFill flip="none" rotWithShape="1">
                <a:gsLst>
                  <a:gs pos="0">
                    <a:srgbClr val="FFFFFF"/>
                  </a:gs>
                  <a:gs pos="100000">
                    <a:srgbClr val="E8E8E8"/>
                  </a:gs>
                </a:gsLst>
                <a:lin ang="2700000" scaled="0"/>
              </a:gradFill>
              <a:ln w="12700" cap="flat">
                <a:noFill/>
                <a:miter lim="400000"/>
              </a:ln>
              <a:effectLst/>
            </p:spPr>
            <p:txBody>
              <a:bodyPr wrap="square" lIns="152400" tIns="152400" rIns="152400" bIns="152400" numCol="1" anchor="t">
                <a:noAutofit/>
              </a:bodyPr>
              <a:lstStyle/>
              <a:p>
                <a:pPr>
                  <a:defRPr sz="4800">
                    <a:solidFill>
                      <a:srgbClr val="303030"/>
                    </a:solidFill>
                  </a:defRPr>
                </a:pPr>
              </a:p>
            </p:txBody>
          </p:sp>
          <p:sp>
            <p:nvSpPr>
              <p:cNvPr id="88" name="Freeform 6"/>
              <p:cNvSpPr/>
              <p:nvPr/>
            </p:nvSpPr>
            <p:spPr>
              <a:xfrm>
                <a:off x="3307644" y="2362200"/>
                <a:ext cx="8040513" cy="2051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98" y="21355"/>
                    </a:moveTo>
                    <a:lnTo>
                      <a:pt x="0" y="21600"/>
                    </a:lnTo>
                    <a:lnTo>
                      <a:pt x="2964" y="21600"/>
                    </a:lnTo>
                    <a:lnTo>
                      <a:pt x="3290" y="21110"/>
                    </a:lnTo>
                    <a:lnTo>
                      <a:pt x="3662" y="20374"/>
                    </a:lnTo>
                    <a:lnTo>
                      <a:pt x="4200" y="19527"/>
                    </a:lnTo>
                    <a:lnTo>
                      <a:pt x="4814" y="18680"/>
                    </a:lnTo>
                    <a:lnTo>
                      <a:pt x="5512" y="17699"/>
                    </a:lnTo>
                    <a:lnTo>
                      <a:pt x="6338" y="16607"/>
                    </a:lnTo>
                    <a:lnTo>
                      <a:pt x="7286" y="15515"/>
                    </a:lnTo>
                    <a:lnTo>
                      <a:pt x="8355" y="14311"/>
                    </a:lnTo>
                    <a:lnTo>
                      <a:pt x="9545" y="12973"/>
                    </a:lnTo>
                    <a:lnTo>
                      <a:pt x="10864" y="11636"/>
                    </a:lnTo>
                    <a:lnTo>
                      <a:pt x="12305" y="10298"/>
                    </a:lnTo>
                    <a:lnTo>
                      <a:pt x="13867" y="8983"/>
                    </a:lnTo>
                    <a:lnTo>
                      <a:pt x="15595" y="7646"/>
                    </a:lnTo>
                    <a:lnTo>
                      <a:pt x="17445" y="6308"/>
                    </a:lnTo>
                    <a:lnTo>
                      <a:pt x="19462" y="4971"/>
                    </a:lnTo>
                    <a:lnTo>
                      <a:pt x="21600" y="3633"/>
                    </a:lnTo>
                    <a:lnTo>
                      <a:pt x="21600" y="0"/>
                    </a:lnTo>
                    <a:lnTo>
                      <a:pt x="21357" y="357"/>
                    </a:lnTo>
                    <a:lnTo>
                      <a:pt x="21024" y="736"/>
                    </a:lnTo>
                    <a:lnTo>
                      <a:pt x="20614" y="1204"/>
                    </a:lnTo>
                    <a:lnTo>
                      <a:pt x="20076" y="1694"/>
                    </a:lnTo>
                    <a:lnTo>
                      <a:pt x="19500" y="2185"/>
                    </a:lnTo>
                    <a:lnTo>
                      <a:pt x="18886" y="2675"/>
                    </a:lnTo>
                    <a:lnTo>
                      <a:pt x="18188" y="3277"/>
                    </a:lnTo>
                    <a:lnTo>
                      <a:pt x="17445" y="3767"/>
                    </a:lnTo>
                    <a:lnTo>
                      <a:pt x="14322" y="6175"/>
                    </a:lnTo>
                    <a:lnTo>
                      <a:pt x="12798" y="7267"/>
                    </a:lnTo>
                    <a:lnTo>
                      <a:pt x="12055" y="7891"/>
                    </a:lnTo>
                    <a:lnTo>
                      <a:pt x="11395" y="8493"/>
                    </a:lnTo>
                    <a:lnTo>
                      <a:pt x="8393" y="11279"/>
                    </a:lnTo>
                    <a:lnTo>
                      <a:pt x="6914" y="12862"/>
                    </a:lnTo>
                    <a:lnTo>
                      <a:pt x="5512" y="14422"/>
                    </a:lnTo>
                    <a:lnTo>
                      <a:pt x="4155" y="16005"/>
                    </a:lnTo>
                    <a:lnTo>
                      <a:pt x="2881" y="17699"/>
                    </a:lnTo>
                    <a:lnTo>
                      <a:pt x="1729" y="19527"/>
                    </a:lnTo>
                    <a:lnTo>
                      <a:pt x="698" y="21355"/>
                    </a:lnTo>
                    <a:close/>
                  </a:path>
                </a:pathLst>
              </a:custGeom>
              <a:gradFill flip="none" rotWithShape="1">
                <a:gsLst>
                  <a:gs pos="0">
                    <a:srgbClr val="D1D1D1"/>
                  </a:gs>
                  <a:gs pos="100000">
                    <a:srgbClr val="FFFFFF"/>
                  </a:gs>
                </a:gsLst>
                <a:lin ang="5400000" scaled="0"/>
              </a:gradFill>
              <a:ln w="12700" cap="flat">
                <a:noFill/>
                <a:miter lim="400000"/>
              </a:ln>
              <a:effectLst/>
            </p:spPr>
            <p:txBody>
              <a:bodyPr wrap="square" lIns="152400" tIns="152400" rIns="152400" bIns="152400" numCol="1" anchor="t">
                <a:noAutofit/>
              </a:bodyPr>
              <a:lstStyle/>
              <a:p>
                <a:pPr>
                  <a:defRPr sz="4800">
                    <a:solidFill>
                      <a:srgbClr val="303030"/>
                    </a:solidFill>
                  </a:defRPr>
                </a:pPr>
              </a:p>
            </p:txBody>
          </p:sp>
          <p:sp>
            <p:nvSpPr>
              <p:cNvPr id="89" name="Freeform 7"/>
              <p:cNvSpPr/>
              <p:nvPr/>
            </p:nvSpPr>
            <p:spPr>
              <a:xfrm>
                <a:off x="2878666" y="0"/>
                <a:ext cx="8486424" cy="4413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50" y="4569"/>
                    </a:moveTo>
                    <a:lnTo>
                      <a:pt x="10294" y="4911"/>
                    </a:lnTo>
                    <a:lnTo>
                      <a:pt x="10373" y="5190"/>
                    </a:lnTo>
                    <a:lnTo>
                      <a:pt x="10488" y="5470"/>
                    </a:lnTo>
                    <a:lnTo>
                      <a:pt x="10646" y="5698"/>
                    </a:lnTo>
                    <a:lnTo>
                      <a:pt x="11069" y="6143"/>
                    </a:lnTo>
                    <a:lnTo>
                      <a:pt x="11658" y="6599"/>
                    </a:lnTo>
                    <a:lnTo>
                      <a:pt x="12319" y="6941"/>
                    </a:lnTo>
                    <a:lnTo>
                      <a:pt x="13059" y="7273"/>
                    </a:lnTo>
                    <a:lnTo>
                      <a:pt x="13842" y="7614"/>
                    </a:lnTo>
                    <a:lnTo>
                      <a:pt x="15480" y="8174"/>
                    </a:lnTo>
                    <a:lnTo>
                      <a:pt x="16299" y="8516"/>
                    </a:lnTo>
                    <a:lnTo>
                      <a:pt x="17039" y="8795"/>
                    </a:lnTo>
                    <a:lnTo>
                      <a:pt x="17700" y="9137"/>
                    </a:lnTo>
                    <a:lnTo>
                      <a:pt x="18324" y="9531"/>
                    </a:lnTo>
                    <a:lnTo>
                      <a:pt x="18791" y="9925"/>
                    </a:lnTo>
                    <a:lnTo>
                      <a:pt x="18949" y="10153"/>
                    </a:lnTo>
                    <a:lnTo>
                      <a:pt x="19100" y="10432"/>
                    </a:lnTo>
                    <a:lnTo>
                      <a:pt x="19222" y="10660"/>
                    </a:lnTo>
                    <a:lnTo>
                      <a:pt x="19258" y="10940"/>
                    </a:lnTo>
                    <a:lnTo>
                      <a:pt x="19258" y="11220"/>
                    </a:lnTo>
                    <a:lnTo>
                      <a:pt x="19222" y="11447"/>
                    </a:lnTo>
                    <a:lnTo>
                      <a:pt x="19143" y="11675"/>
                    </a:lnTo>
                    <a:lnTo>
                      <a:pt x="18985" y="11903"/>
                    </a:lnTo>
                    <a:lnTo>
                      <a:pt x="18791" y="12121"/>
                    </a:lnTo>
                    <a:lnTo>
                      <a:pt x="18554" y="12297"/>
                    </a:lnTo>
                    <a:lnTo>
                      <a:pt x="18281" y="12515"/>
                    </a:lnTo>
                    <a:lnTo>
                      <a:pt x="17972" y="12691"/>
                    </a:lnTo>
                    <a:lnTo>
                      <a:pt x="17585" y="12856"/>
                    </a:lnTo>
                    <a:lnTo>
                      <a:pt x="17154" y="13022"/>
                    </a:lnTo>
                    <a:lnTo>
                      <a:pt x="16723" y="13198"/>
                    </a:lnTo>
                    <a:lnTo>
                      <a:pt x="16220" y="13364"/>
                    </a:lnTo>
                    <a:lnTo>
                      <a:pt x="15128" y="13758"/>
                    </a:lnTo>
                    <a:lnTo>
                      <a:pt x="13878" y="14214"/>
                    </a:lnTo>
                    <a:lnTo>
                      <a:pt x="12513" y="14721"/>
                    </a:lnTo>
                    <a:lnTo>
                      <a:pt x="10998" y="15281"/>
                    </a:lnTo>
                    <a:lnTo>
                      <a:pt x="9396" y="15954"/>
                    </a:lnTo>
                    <a:lnTo>
                      <a:pt x="7679" y="16752"/>
                    </a:lnTo>
                    <a:lnTo>
                      <a:pt x="5890" y="17705"/>
                    </a:lnTo>
                    <a:lnTo>
                      <a:pt x="3980" y="18834"/>
                    </a:lnTo>
                    <a:lnTo>
                      <a:pt x="2026" y="20129"/>
                    </a:lnTo>
                    <a:lnTo>
                      <a:pt x="0" y="21600"/>
                    </a:lnTo>
                    <a:lnTo>
                      <a:pt x="1092" y="21600"/>
                    </a:lnTo>
                    <a:lnTo>
                      <a:pt x="1753" y="21486"/>
                    </a:lnTo>
                    <a:lnTo>
                      <a:pt x="2773" y="20637"/>
                    </a:lnTo>
                    <a:lnTo>
                      <a:pt x="3857" y="19787"/>
                    </a:lnTo>
                    <a:lnTo>
                      <a:pt x="5028" y="19000"/>
                    </a:lnTo>
                    <a:lnTo>
                      <a:pt x="6314" y="18264"/>
                    </a:lnTo>
                    <a:lnTo>
                      <a:pt x="7643" y="17539"/>
                    </a:lnTo>
                    <a:lnTo>
                      <a:pt x="9044" y="16803"/>
                    </a:lnTo>
                    <a:lnTo>
                      <a:pt x="11931" y="15508"/>
                    </a:lnTo>
                    <a:lnTo>
                      <a:pt x="12556" y="15229"/>
                    </a:lnTo>
                    <a:lnTo>
                      <a:pt x="13253" y="14939"/>
                    </a:lnTo>
                    <a:lnTo>
                      <a:pt x="14697" y="14431"/>
                    </a:lnTo>
                    <a:lnTo>
                      <a:pt x="17656" y="13312"/>
                    </a:lnTo>
                    <a:lnTo>
                      <a:pt x="18324" y="13084"/>
                    </a:lnTo>
                    <a:lnTo>
                      <a:pt x="18985" y="12805"/>
                    </a:lnTo>
                    <a:lnTo>
                      <a:pt x="19610" y="12577"/>
                    </a:lnTo>
                    <a:lnTo>
                      <a:pt x="20156" y="12349"/>
                    </a:lnTo>
                    <a:lnTo>
                      <a:pt x="20659" y="12121"/>
                    </a:lnTo>
                    <a:lnTo>
                      <a:pt x="21054" y="11903"/>
                    </a:lnTo>
                    <a:lnTo>
                      <a:pt x="21363" y="11727"/>
                    </a:lnTo>
                    <a:lnTo>
                      <a:pt x="21600" y="11561"/>
                    </a:lnTo>
                    <a:lnTo>
                      <a:pt x="21600" y="9023"/>
                    </a:lnTo>
                    <a:lnTo>
                      <a:pt x="21126" y="8909"/>
                    </a:lnTo>
                    <a:lnTo>
                      <a:pt x="20544" y="8744"/>
                    </a:lnTo>
                    <a:lnTo>
                      <a:pt x="19919" y="8567"/>
                    </a:lnTo>
                    <a:lnTo>
                      <a:pt x="19179" y="8350"/>
                    </a:lnTo>
                    <a:lnTo>
                      <a:pt x="18439" y="8122"/>
                    </a:lnTo>
                    <a:lnTo>
                      <a:pt x="17656" y="7842"/>
                    </a:lnTo>
                    <a:lnTo>
                      <a:pt x="16098" y="7273"/>
                    </a:lnTo>
                    <a:lnTo>
                      <a:pt x="15358" y="6941"/>
                    </a:lnTo>
                    <a:lnTo>
                      <a:pt x="14697" y="6599"/>
                    </a:lnTo>
                    <a:lnTo>
                      <a:pt x="14072" y="6257"/>
                    </a:lnTo>
                    <a:lnTo>
                      <a:pt x="13526" y="5864"/>
                    </a:lnTo>
                    <a:lnTo>
                      <a:pt x="13102" y="5532"/>
                    </a:lnTo>
                    <a:lnTo>
                      <a:pt x="12786" y="5128"/>
                    </a:lnTo>
                    <a:lnTo>
                      <a:pt x="12707" y="4911"/>
                    </a:lnTo>
                    <a:lnTo>
                      <a:pt x="12628" y="4734"/>
                    </a:lnTo>
                    <a:lnTo>
                      <a:pt x="12592" y="4517"/>
                    </a:lnTo>
                    <a:lnTo>
                      <a:pt x="12628" y="4341"/>
                    </a:lnTo>
                    <a:lnTo>
                      <a:pt x="12786" y="3947"/>
                    </a:lnTo>
                    <a:lnTo>
                      <a:pt x="13023" y="3553"/>
                    </a:lnTo>
                    <a:lnTo>
                      <a:pt x="13375" y="3274"/>
                    </a:lnTo>
                    <a:lnTo>
                      <a:pt x="13799" y="2994"/>
                    </a:lnTo>
                    <a:lnTo>
                      <a:pt x="14266" y="2766"/>
                    </a:lnTo>
                    <a:lnTo>
                      <a:pt x="14812" y="2538"/>
                    </a:lnTo>
                    <a:lnTo>
                      <a:pt x="16062" y="2207"/>
                    </a:lnTo>
                    <a:lnTo>
                      <a:pt x="17462" y="1865"/>
                    </a:lnTo>
                    <a:lnTo>
                      <a:pt x="18870" y="1637"/>
                    </a:lnTo>
                    <a:lnTo>
                      <a:pt x="20307" y="1295"/>
                    </a:lnTo>
                    <a:lnTo>
                      <a:pt x="20975" y="1129"/>
                    </a:lnTo>
                    <a:lnTo>
                      <a:pt x="21600" y="901"/>
                    </a:lnTo>
                    <a:lnTo>
                      <a:pt x="21600" y="0"/>
                    </a:lnTo>
                    <a:lnTo>
                      <a:pt x="20896" y="228"/>
                    </a:lnTo>
                    <a:lnTo>
                      <a:pt x="20077" y="456"/>
                    </a:lnTo>
                    <a:lnTo>
                      <a:pt x="19222" y="684"/>
                    </a:lnTo>
                    <a:lnTo>
                      <a:pt x="18324" y="849"/>
                    </a:lnTo>
                    <a:lnTo>
                      <a:pt x="16414" y="1243"/>
                    </a:lnTo>
                    <a:lnTo>
                      <a:pt x="15480" y="1409"/>
                    </a:lnTo>
                    <a:lnTo>
                      <a:pt x="14582" y="1637"/>
                    </a:lnTo>
                    <a:lnTo>
                      <a:pt x="13684" y="1803"/>
                    </a:lnTo>
                    <a:lnTo>
                      <a:pt x="12865" y="2093"/>
                    </a:lnTo>
                    <a:lnTo>
                      <a:pt x="12125" y="2372"/>
                    </a:lnTo>
                    <a:lnTo>
                      <a:pt x="11500" y="2704"/>
                    </a:lnTo>
                    <a:lnTo>
                      <a:pt x="10954" y="3108"/>
                    </a:lnTo>
                    <a:lnTo>
                      <a:pt x="10567" y="3502"/>
                    </a:lnTo>
                    <a:lnTo>
                      <a:pt x="10452" y="3719"/>
                    </a:lnTo>
                    <a:lnTo>
                      <a:pt x="10329" y="4009"/>
                    </a:lnTo>
                    <a:lnTo>
                      <a:pt x="10250" y="4289"/>
                    </a:lnTo>
                    <a:lnTo>
                      <a:pt x="10250" y="4569"/>
                    </a:lnTo>
                    <a:close/>
                  </a:path>
                </a:pathLst>
              </a:custGeom>
              <a:solidFill>
                <a:srgbClr val="FFFFFF"/>
              </a:solidFill>
              <a:ln w="12700" cap="flat">
                <a:noFill/>
                <a:miter lim="400000"/>
              </a:ln>
              <a:effectLst/>
            </p:spPr>
            <p:txBody>
              <a:bodyPr wrap="square" lIns="152400" tIns="152400" rIns="152400" bIns="152400" numCol="1" anchor="t">
                <a:noAutofit/>
              </a:bodyPr>
              <a:lstStyle/>
              <a:p>
                <a:pPr>
                  <a:defRPr sz="4800">
                    <a:solidFill>
                      <a:srgbClr val="303030"/>
                    </a:solidFill>
                  </a:defRPr>
                </a:pPr>
              </a:p>
            </p:txBody>
          </p:sp>
          <p:sp>
            <p:nvSpPr>
              <p:cNvPr id="90" name="Freeform 8"/>
              <p:cNvSpPr/>
              <p:nvPr/>
            </p:nvSpPr>
            <p:spPr>
              <a:xfrm>
                <a:off x="7826022" y="184149"/>
                <a:ext cx="3522134" cy="11408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305"/>
                    </a:moveTo>
                    <a:lnTo>
                      <a:pt x="0" y="14427"/>
                    </a:lnTo>
                    <a:lnTo>
                      <a:pt x="87" y="15509"/>
                    </a:lnTo>
                    <a:lnTo>
                      <a:pt x="467" y="16591"/>
                    </a:lnTo>
                    <a:lnTo>
                      <a:pt x="935" y="17472"/>
                    </a:lnTo>
                    <a:lnTo>
                      <a:pt x="1592" y="18554"/>
                    </a:lnTo>
                    <a:lnTo>
                      <a:pt x="2440" y="19636"/>
                    </a:lnTo>
                    <a:lnTo>
                      <a:pt x="3375" y="20518"/>
                    </a:lnTo>
                    <a:lnTo>
                      <a:pt x="4413" y="21600"/>
                    </a:lnTo>
                    <a:lnTo>
                      <a:pt x="3669" y="20718"/>
                    </a:lnTo>
                    <a:lnTo>
                      <a:pt x="3098" y="19636"/>
                    </a:lnTo>
                    <a:lnTo>
                      <a:pt x="2717" y="18755"/>
                    </a:lnTo>
                    <a:lnTo>
                      <a:pt x="2440" y="17913"/>
                    </a:lnTo>
                    <a:lnTo>
                      <a:pt x="2354" y="17032"/>
                    </a:lnTo>
                    <a:lnTo>
                      <a:pt x="2354" y="16150"/>
                    </a:lnTo>
                    <a:lnTo>
                      <a:pt x="2440" y="15268"/>
                    </a:lnTo>
                    <a:lnTo>
                      <a:pt x="3098" y="13745"/>
                    </a:lnTo>
                    <a:lnTo>
                      <a:pt x="3479" y="13104"/>
                    </a:lnTo>
                    <a:lnTo>
                      <a:pt x="4604" y="11782"/>
                    </a:lnTo>
                    <a:lnTo>
                      <a:pt x="6110" y="10499"/>
                    </a:lnTo>
                    <a:lnTo>
                      <a:pt x="7702" y="9377"/>
                    </a:lnTo>
                    <a:lnTo>
                      <a:pt x="9588" y="8536"/>
                    </a:lnTo>
                    <a:lnTo>
                      <a:pt x="11458" y="7654"/>
                    </a:lnTo>
                    <a:lnTo>
                      <a:pt x="15404" y="6131"/>
                    </a:lnTo>
                    <a:lnTo>
                      <a:pt x="17187" y="5450"/>
                    </a:lnTo>
                    <a:lnTo>
                      <a:pt x="18883" y="4809"/>
                    </a:lnTo>
                    <a:lnTo>
                      <a:pt x="20388" y="4609"/>
                    </a:lnTo>
                    <a:lnTo>
                      <a:pt x="21600" y="4168"/>
                    </a:lnTo>
                    <a:lnTo>
                      <a:pt x="21600" y="0"/>
                    </a:lnTo>
                    <a:lnTo>
                      <a:pt x="20094" y="882"/>
                    </a:lnTo>
                    <a:lnTo>
                      <a:pt x="18502" y="1523"/>
                    </a:lnTo>
                    <a:lnTo>
                      <a:pt x="15127" y="2845"/>
                    </a:lnTo>
                    <a:lnTo>
                      <a:pt x="11648" y="3727"/>
                    </a:lnTo>
                    <a:lnTo>
                      <a:pt x="8360" y="5049"/>
                    </a:lnTo>
                    <a:lnTo>
                      <a:pt x="6767" y="5691"/>
                    </a:lnTo>
                    <a:lnTo>
                      <a:pt x="5348" y="6332"/>
                    </a:lnTo>
                    <a:lnTo>
                      <a:pt x="3946" y="7213"/>
                    </a:lnTo>
                    <a:lnTo>
                      <a:pt x="2821" y="8095"/>
                    </a:lnTo>
                    <a:lnTo>
                      <a:pt x="1783" y="9177"/>
                    </a:lnTo>
                    <a:lnTo>
                      <a:pt x="935" y="10259"/>
                    </a:lnTo>
                    <a:lnTo>
                      <a:pt x="381" y="11782"/>
                    </a:lnTo>
                    <a:lnTo>
                      <a:pt x="0" y="13305"/>
                    </a:lnTo>
                    <a:close/>
                  </a:path>
                </a:pathLst>
              </a:custGeom>
              <a:gradFill flip="none" rotWithShape="1">
                <a:gsLst>
                  <a:gs pos="0">
                    <a:srgbClr val="E0E0E0"/>
                  </a:gs>
                  <a:gs pos="100000">
                    <a:srgbClr val="FFFFFF"/>
                  </a:gs>
                </a:gsLst>
                <a:lin ang="2700000" scaled="0"/>
              </a:gradFill>
              <a:ln w="12700" cap="flat">
                <a:noFill/>
                <a:miter lim="400000"/>
              </a:ln>
              <a:effectLst/>
            </p:spPr>
            <p:txBody>
              <a:bodyPr wrap="square" lIns="152400" tIns="152400" rIns="152400" bIns="152400" numCol="1" anchor="t">
                <a:noAutofit/>
              </a:bodyPr>
              <a:lstStyle/>
              <a:p>
                <a:pPr>
                  <a:defRPr sz="4800">
                    <a:solidFill>
                      <a:srgbClr val="303030"/>
                    </a:solidFill>
                  </a:defRPr>
                </a:pPr>
              </a:p>
            </p:txBody>
          </p:sp>
        </p:grpSp>
        <p:sp>
          <p:nvSpPr>
            <p:cNvPr id="92" name="Freeform 9"/>
            <p:cNvSpPr/>
            <p:nvPr/>
          </p:nvSpPr>
          <p:spPr>
            <a:xfrm>
              <a:off x="9375423" y="2838450"/>
              <a:ext cx="5150556" cy="32533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253" y="15998"/>
                  </a:moveTo>
                  <a:lnTo>
                    <a:pt x="9238" y="15601"/>
                  </a:lnTo>
                  <a:lnTo>
                    <a:pt x="11082" y="15204"/>
                  </a:lnTo>
                  <a:lnTo>
                    <a:pt x="12766" y="14880"/>
                  </a:lnTo>
                  <a:lnTo>
                    <a:pt x="14300" y="14483"/>
                  </a:lnTo>
                  <a:lnTo>
                    <a:pt x="15673" y="14072"/>
                  </a:lnTo>
                  <a:lnTo>
                    <a:pt x="16896" y="13675"/>
                  </a:lnTo>
                  <a:lnTo>
                    <a:pt x="18025" y="13189"/>
                  </a:lnTo>
                  <a:lnTo>
                    <a:pt x="18938" y="12792"/>
                  </a:lnTo>
                  <a:lnTo>
                    <a:pt x="19756" y="12234"/>
                  </a:lnTo>
                  <a:lnTo>
                    <a:pt x="20424" y="11763"/>
                  </a:lnTo>
                  <a:lnTo>
                    <a:pt x="20885" y="11116"/>
                  </a:lnTo>
                  <a:lnTo>
                    <a:pt x="21290" y="10469"/>
                  </a:lnTo>
                  <a:lnTo>
                    <a:pt x="21497" y="9837"/>
                  </a:lnTo>
                  <a:lnTo>
                    <a:pt x="21600" y="9028"/>
                  </a:lnTo>
                  <a:lnTo>
                    <a:pt x="21544" y="8234"/>
                  </a:lnTo>
                  <a:lnTo>
                    <a:pt x="21346" y="7352"/>
                  </a:lnTo>
                  <a:lnTo>
                    <a:pt x="21083" y="6720"/>
                  </a:lnTo>
                  <a:lnTo>
                    <a:pt x="20678" y="5999"/>
                  </a:lnTo>
                  <a:lnTo>
                    <a:pt x="20170" y="5352"/>
                  </a:lnTo>
                  <a:lnTo>
                    <a:pt x="19559" y="4720"/>
                  </a:lnTo>
                  <a:lnTo>
                    <a:pt x="18891" y="4073"/>
                  </a:lnTo>
                  <a:lnTo>
                    <a:pt x="18129" y="3441"/>
                  </a:lnTo>
                  <a:lnTo>
                    <a:pt x="16642" y="2309"/>
                  </a:lnTo>
                  <a:lnTo>
                    <a:pt x="15880" y="1838"/>
                  </a:lnTo>
                  <a:lnTo>
                    <a:pt x="15165" y="1353"/>
                  </a:lnTo>
                  <a:lnTo>
                    <a:pt x="14450" y="956"/>
                  </a:lnTo>
                  <a:lnTo>
                    <a:pt x="13886" y="632"/>
                  </a:lnTo>
                  <a:lnTo>
                    <a:pt x="13378" y="397"/>
                  </a:lnTo>
                  <a:lnTo>
                    <a:pt x="13020" y="147"/>
                  </a:lnTo>
                  <a:lnTo>
                    <a:pt x="12766" y="74"/>
                  </a:lnTo>
                  <a:lnTo>
                    <a:pt x="12663" y="0"/>
                  </a:lnTo>
                  <a:lnTo>
                    <a:pt x="14093" y="794"/>
                  </a:lnTo>
                  <a:lnTo>
                    <a:pt x="15570" y="1750"/>
                  </a:lnTo>
                  <a:lnTo>
                    <a:pt x="17000" y="2720"/>
                  </a:lnTo>
                  <a:lnTo>
                    <a:pt x="18326" y="3749"/>
                  </a:lnTo>
                  <a:lnTo>
                    <a:pt x="18938" y="4235"/>
                  </a:lnTo>
                  <a:lnTo>
                    <a:pt x="19455" y="4793"/>
                  </a:lnTo>
                  <a:lnTo>
                    <a:pt x="19963" y="5352"/>
                  </a:lnTo>
                  <a:lnTo>
                    <a:pt x="20424" y="5911"/>
                  </a:lnTo>
                  <a:lnTo>
                    <a:pt x="20782" y="6470"/>
                  </a:lnTo>
                  <a:lnTo>
                    <a:pt x="21036" y="7028"/>
                  </a:lnTo>
                  <a:lnTo>
                    <a:pt x="21186" y="7675"/>
                  </a:lnTo>
                  <a:lnTo>
                    <a:pt x="21290" y="8234"/>
                  </a:lnTo>
                  <a:lnTo>
                    <a:pt x="21243" y="8793"/>
                  </a:lnTo>
                  <a:lnTo>
                    <a:pt x="21083" y="9352"/>
                  </a:lnTo>
                  <a:lnTo>
                    <a:pt x="20829" y="9837"/>
                  </a:lnTo>
                  <a:lnTo>
                    <a:pt x="20424" y="10322"/>
                  </a:lnTo>
                  <a:lnTo>
                    <a:pt x="19963" y="10719"/>
                  </a:lnTo>
                  <a:lnTo>
                    <a:pt x="19399" y="11116"/>
                  </a:lnTo>
                  <a:lnTo>
                    <a:pt x="18787" y="11440"/>
                  </a:lnTo>
                  <a:lnTo>
                    <a:pt x="18072" y="11763"/>
                  </a:lnTo>
                  <a:lnTo>
                    <a:pt x="17254" y="12072"/>
                  </a:lnTo>
                  <a:lnTo>
                    <a:pt x="16445" y="12395"/>
                  </a:lnTo>
                  <a:lnTo>
                    <a:pt x="14601" y="12881"/>
                  </a:lnTo>
                  <a:lnTo>
                    <a:pt x="12710" y="13351"/>
                  </a:lnTo>
                  <a:lnTo>
                    <a:pt x="10668" y="13836"/>
                  </a:lnTo>
                  <a:lnTo>
                    <a:pt x="8683" y="14233"/>
                  </a:lnTo>
                  <a:lnTo>
                    <a:pt x="6736" y="14630"/>
                  </a:lnTo>
                  <a:lnTo>
                    <a:pt x="4901" y="15116"/>
                  </a:lnTo>
                  <a:lnTo>
                    <a:pt x="4083" y="15351"/>
                  </a:lnTo>
                  <a:lnTo>
                    <a:pt x="3321" y="15674"/>
                  </a:lnTo>
                  <a:lnTo>
                    <a:pt x="2606" y="15910"/>
                  </a:lnTo>
                  <a:lnTo>
                    <a:pt x="1938" y="16233"/>
                  </a:lnTo>
                  <a:lnTo>
                    <a:pt x="1383" y="16557"/>
                  </a:lnTo>
                  <a:lnTo>
                    <a:pt x="866" y="16880"/>
                  </a:lnTo>
                  <a:lnTo>
                    <a:pt x="508" y="17277"/>
                  </a:lnTo>
                  <a:lnTo>
                    <a:pt x="207" y="17674"/>
                  </a:lnTo>
                  <a:lnTo>
                    <a:pt x="56" y="18071"/>
                  </a:lnTo>
                  <a:lnTo>
                    <a:pt x="0" y="18556"/>
                  </a:lnTo>
                  <a:lnTo>
                    <a:pt x="103" y="19042"/>
                  </a:lnTo>
                  <a:lnTo>
                    <a:pt x="254" y="19512"/>
                  </a:lnTo>
                  <a:lnTo>
                    <a:pt x="508" y="19924"/>
                  </a:lnTo>
                  <a:lnTo>
                    <a:pt x="922" y="20321"/>
                  </a:lnTo>
                  <a:lnTo>
                    <a:pt x="1326" y="20644"/>
                  </a:lnTo>
                  <a:lnTo>
                    <a:pt x="1844" y="20953"/>
                  </a:lnTo>
                  <a:lnTo>
                    <a:pt x="3067" y="21600"/>
                  </a:lnTo>
                  <a:lnTo>
                    <a:pt x="2502" y="21203"/>
                  </a:lnTo>
                  <a:lnTo>
                    <a:pt x="2041" y="20791"/>
                  </a:lnTo>
                  <a:lnTo>
                    <a:pt x="1637" y="20394"/>
                  </a:lnTo>
                  <a:lnTo>
                    <a:pt x="1383" y="19997"/>
                  </a:lnTo>
                  <a:lnTo>
                    <a:pt x="1176" y="19600"/>
                  </a:lnTo>
                  <a:lnTo>
                    <a:pt x="1129" y="19203"/>
                  </a:lnTo>
                  <a:lnTo>
                    <a:pt x="1176" y="18792"/>
                  </a:lnTo>
                  <a:lnTo>
                    <a:pt x="1326" y="18483"/>
                  </a:lnTo>
                  <a:lnTo>
                    <a:pt x="1637" y="18071"/>
                  </a:lnTo>
                  <a:lnTo>
                    <a:pt x="1994" y="17762"/>
                  </a:lnTo>
                  <a:lnTo>
                    <a:pt x="2559" y="17439"/>
                  </a:lnTo>
                  <a:lnTo>
                    <a:pt x="3217" y="17115"/>
                  </a:lnTo>
                  <a:lnTo>
                    <a:pt x="3979" y="16792"/>
                  </a:lnTo>
                  <a:lnTo>
                    <a:pt x="4958" y="16483"/>
                  </a:lnTo>
                  <a:lnTo>
                    <a:pt x="6030" y="16233"/>
                  </a:lnTo>
                  <a:lnTo>
                    <a:pt x="7253" y="15998"/>
                  </a:lnTo>
                  <a:close/>
                </a:path>
              </a:pathLst>
            </a:custGeom>
            <a:gradFill flip="none" rotWithShape="1">
              <a:gsLst>
                <a:gs pos="0">
                  <a:srgbClr val="D8D8D8"/>
                </a:gs>
                <a:gs pos="100000">
                  <a:srgbClr val="FFFFFF"/>
                </a:gs>
              </a:gsLst>
              <a:lin ang="2700000" scaled="0"/>
            </a:gradFill>
            <a:ln w="12700" cap="flat">
              <a:noFill/>
              <a:miter lim="400000"/>
            </a:ln>
            <a:effectLst/>
          </p:spPr>
          <p:txBody>
            <a:bodyPr wrap="square" lIns="152400" tIns="152400" rIns="152400" bIns="152400" numCol="1" anchor="t">
              <a:noAutofit/>
            </a:bodyPr>
            <a:lstStyle/>
            <a:p>
              <a:pPr>
                <a:defRPr sz="4800">
                  <a:solidFill>
                    <a:srgbClr val="303030"/>
                  </a:solidFill>
                </a:defRPr>
              </a:pPr>
            </a:p>
          </p:txBody>
        </p:sp>
        <p:sp>
          <p:nvSpPr>
            <p:cNvPr id="93" name="Freeform 10"/>
            <p:cNvSpPr/>
            <p:nvPr/>
          </p:nvSpPr>
          <p:spPr>
            <a:xfrm>
              <a:off x="0" y="1"/>
              <a:ext cx="16250357" cy="3759201"/>
            </a:xfrm>
            <a:prstGeom prst="rect">
              <a:avLst/>
            </a:prstGeom>
            <a:gradFill flip="none" rotWithShape="1">
              <a:gsLst>
                <a:gs pos="0">
                  <a:srgbClr val="FFFFFF"/>
                </a:gs>
                <a:gs pos="100000">
                  <a:srgbClr val="FFFFFF"/>
                </a:gs>
              </a:gsLst>
              <a:lin ang="5400000" scaled="0"/>
            </a:gradFill>
            <a:ln w="12700" cap="flat">
              <a:noFill/>
              <a:miter lim="400000"/>
            </a:ln>
            <a:effectLst/>
          </p:spPr>
          <p:txBody>
            <a:bodyPr wrap="square" lIns="152400" tIns="152400" rIns="152400" bIns="152400" numCol="1" anchor="t">
              <a:noAutofit/>
            </a:bodyPr>
            <a:lstStyle/>
            <a:p>
              <a:pPr>
                <a:defRPr sz="4800">
                  <a:solidFill>
                    <a:srgbClr val="303030"/>
                  </a:solidFill>
                </a:defRPr>
              </a:pPr>
            </a:p>
          </p:txBody>
        </p:sp>
      </p:grpSp>
      <p:sp>
        <p:nvSpPr>
          <p:cNvPr id="95" name="Title Text"/>
          <p:cNvSpPr txBox="1"/>
          <p:nvPr>
            <p:ph type="title"/>
          </p:nvPr>
        </p:nvSpPr>
        <p:spPr>
          <a:xfrm>
            <a:off x="1219200" y="2315634"/>
            <a:ext cx="13817600" cy="2561167"/>
          </a:xfrm>
          <a:prstGeom prst="rect">
            <a:avLst/>
          </a:prstGeom>
        </p:spPr>
        <p:txBody>
          <a:bodyPr/>
          <a:lstStyle>
            <a:lvl1pPr>
              <a:defRPr sz="8000"/>
            </a:lvl1pPr>
          </a:lstStyle>
          <a:p>
            <a:pPr/>
            <a:r>
              <a:t>Title Text</a:t>
            </a:r>
          </a:p>
        </p:txBody>
      </p:sp>
      <p:sp>
        <p:nvSpPr>
          <p:cNvPr id="96" name="Body Level One…"/>
          <p:cNvSpPr txBox="1"/>
          <p:nvPr>
            <p:ph type="body" sz="quarter" idx="1"/>
          </p:nvPr>
        </p:nvSpPr>
        <p:spPr>
          <a:xfrm>
            <a:off x="2438400" y="5181600"/>
            <a:ext cx="11379200" cy="2336800"/>
          </a:xfrm>
          <a:prstGeom prst="rect">
            <a:avLst/>
          </a:prstGeom>
        </p:spPr>
        <p:txBody>
          <a:bodyPr/>
          <a:lstStyle>
            <a:lvl1pPr marL="0" indent="0" algn="ctr">
              <a:buClrTx/>
              <a:buSzTx/>
              <a:buFontTx/>
              <a:buNone/>
            </a:lvl1pPr>
            <a:lvl2pPr algn="ctr">
              <a:buClrTx/>
              <a:buFontTx/>
            </a:lvl2pPr>
            <a:lvl3pPr algn="ctr">
              <a:buClrTx/>
              <a:buFontTx/>
            </a:lvl3pPr>
            <a:lvl4pPr algn="ctr">
              <a:buClrTx/>
              <a:buFontTx/>
            </a:lvl4pPr>
            <a:lvl5pPr algn="ctr">
              <a:buClrTx/>
              <a:buFontTx/>
            </a:lvl5p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xfrm>
            <a:off x="13240323" y="8339666"/>
            <a:ext cx="612687" cy="637541"/>
          </a:xfrm>
          <a:prstGeom prst="rect">
            <a:avLst/>
          </a:prstGeom>
        </p:spPr>
        <p:txBody>
          <a:bodyPr anchor="t"/>
          <a:lstStyle>
            <a:lvl1pPr algn="ctr">
              <a:defRPr sz="3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Text, and Content">
    <p:bg>
      <p:bgPr>
        <a:solidFill>
          <a:srgbClr val="FFFFFF"/>
        </a:solidFill>
      </p:bgPr>
    </p:bg>
    <p:spTree>
      <p:nvGrpSpPr>
        <p:cNvPr id="1" name=""/>
        <p:cNvGrpSpPr/>
        <p:nvPr/>
      </p:nvGrpSpPr>
      <p:grpSpPr>
        <a:xfrm>
          <a:off x="0" y="0"/>
          <a:ext cx="0" cy="0"/>
          <a:chOff x="0" y="0"/>
          <a:chExt cx="0" cy="0"/>
        </a:xfrm>
      </p:grpSpPr>
      <p:sp>
        <p:nvSpPr>
          <p:cNvPr id="104" name="Title Text"/>
          <p:cNvSpPr txBox="1"/>
          <p:nvPr>
            <p:ph type="title"/>
          </p:nvPr>
        </p:nvSpPr>
        <p:spPr>
          <a:xfrm>
            <a:off x="812800" y="366183"/>
            <a:ext cx="14630400" cy="1524001"/>
          </a:xfrm>
          <a:prstGeom prst="rect">
            <a:avLst/>
          </a:prstGeom>
        </p:spPr>
        <p:txBody>
          <a:bodyPr/>
          <a:lstStyle/>
          <a:p>
            <a:pPr/>
            <a:r>
              <a:t>Title Text</a:t>
            </a:r>
          </a:p>
        </p:txBody>
      </p:sp>
      <p:sp>
        <p:nvSpPr>
          <p:cNvPr id="105" name="Body Level One…"/>
          <p:cNvSpPr txBox="1"/>
          <p:nvPr>
            <p:ph type="body" sz="half" idx="1"/>
          </p:nvPr>
        </p:nvSpPr>
        <p:spPr>
          <a:xfrm>
            <a:off x="812800" y="2133600"/>
            <a:ext cx="7179734" cy="603461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xfrm>
            <a:off x="-305708" y="0"/>
            <a:ext cx="612686" cy="637540"/>
          </a:xfrm>
          <a:prstGeom prst="rect">
            <a:avLst/>
          </a:prstGeom>
        </p:spPr>
        <p:txBody>
          <a:bodyPr anchor="t"/>
          <a:lstStyle>
            <a:lvl1pPr algn="ctr">
              <a:defRPr sz="36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Shape 2"/>
          <p:cNvSpPr/>
          <p:nvPr/>
        </p:nvSpPr>
        <p:spPr>
          <a:xfrm>
            <a:off x="-12700" y="-6350"/>
            <a:ext cx="16281400" cy="177800"/>
          </a:xfrm>
          <a:prstGeom prst="rect">
            <a:avLst/>
          </a:prstGeom>
          <a:solidFill>
            <a:srgbClr val="ED6A00"/>
          </a:solidFill>
          <a:ln w="12700">
            <a:miter lim="400000"/>
          </a:ln>
        </p:spPr>
        <p:txBody>
          <a:bodyPr lIns="152400" tIns="152400" rIns="152400" bIns="152400" anchor="ctr"/>
          <a:lstStyle/>
          <a:p>
            <a:pPr>
              <a:lnSpc>
                <a:spcPct val="90000"/>
              </a:lnSpc>
              <a:defRPr i="1" sz="2400">
                <a:solidFill>
                  <a:srgbClr val="303030"/>
                </a:solidFill>
                <a:latin typeface="Open Sans Semibold"/>
                <a:ea typeface="Open Sans Semibold"/>
                <a:cs typeface="Open Sans Semibold"/>
                <a:sym typeface="Open Sans Semibold"/>
              </a:defRPr>
            </a:pPr>
          </a:p>
        </p:txBody>
      </p:sp>
      <p:sp>
        <p:nvSpPr>
          <p:cNvPr id="3" name="Title Text"/>
          <p:cNvSpPr txBox="1"/>
          <p:nvPr>
            <p:ph type="title"/>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Title Text</a:t>
            </a:r>
          </a:p>
        </p:txBody>
      </p:sp>
      <p:sp>
        <p:nvSpPr>
          <p:cNvPr id="4" name="Body Level One…"/>
          <p:cNvSpPr txBox="1"/>
          <p:nvPr>
            <p:ph type="body" idx="1"/>
          </p:nvPr>
        </p:nvSpPr>
        <p:spPr>
          <a:xfrm>
            <a:off x="1155700" y="2603500"/>
            <a:ext cx="13931900" cy="5638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7857066" y="8231716"/>
            <a:ext cx="3793068" cy="486834"/>
          </a:xfrm>
          <a:prstGeom prst="rect">
            <a:avLst/>
          </a:prstGeom>
          <a:ln w="12700">
            <a:miter lim="400000"/>
          </a:ln>
        </p:spPr>
        <p:txBody>
          <a:bodyPr wrap="none" lIns="45719" rIns="45719" anchor="ctr">
            <a:spAutoFit/>
          </a:bodyPr>
          <a:lstStyle>
            <a:lvl1pPr algn="r">
              <a:defRPr sz="1200">
                <a:solidFill>
                  <a:srgbClr val="30303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Lst>
  <p:transition xmlns:p14="http://schemas.microsoft.com/office/powerpoint/2010/main" spd="med" advClick="1"/>
  <p:txStyles>
    <p:titleStyle>
      <a:lvl1pPr marL="0" marR="0" indent="0" algn="l" defTabSz="546100" rtl="0" latinLnBrk="0">
        <a:lnSpc>
          <a:spcPct val="100000"/>
        </a:lnSpc>
        <a:spcBef>
          <a:spcPts val="0"/>
        </a:spcBef>
        <a:spcAft>
          <a:spcPts val="0"/>
        </a:spcAft>
        <a:buClrTx/>
        <a:buSzTx/>
        <a:buFontTx/>
        <a:buNone/>
        <a:tabLst/>
        <a:defRPr b="1" baseline="0" cap="none" i="0" spc="0" strike="noStrike" sz="7200" u="none">
          <a:solidFill>
            <a:srgbClr val="ED6A00"/>
          </a:solidFill>
          <a:uFillTx/>
          <a:latin typeface="Open Sans"/>
          <a:ea typeface="Open Sans"/>
          <a:cs typeface="Open Sans"/>
          <a:sym typeface="Open Sans"/>
        </a:defRPr>
      </a:lvl1pPr>
      <a:lvl2pPr marL="0" marR="0" indent="0" algn="l" defTabSz="546100" rtl="0" latinLnBrk="0">
        <a:lnSpc>
          <a:spcPct val="100000"/>
        </a:lnSpc>
        <a:spcBef>
          <a:spcPts val="0"/>
        </a:spcBef>
        <a:spcAft>
          <a:spcPts val="0"/>
        </a:spcAft>
        <a:buClrTx/>
        <a:buSzTx/>
        <a:buFontTx/>
        <a:buNone/>
        <a:tabLst/>
        <a:defRPr b="1" baseline="0" cap="none" i="0" spc="0" strike="noStrike" sz="7200" u="none">
          <a:solidFill>
            <a:srgbClr val="ED6A00"/>
          </a:solidFill>
          <a:uFillTx/>
          <a:latin typeface="Open Sans"/>
          <a:ea typeface="Open Sans"/>
          <a:cs typeface="Open Sans"/>
          <a:sym typeface="Open Sans"/>
        </a:defRPr>
      </a:lvl2pPr>
      <a:lvl3pPr marL="0" marR="0" indent="0" algn="l" defTabSz="546100" rtl="0" latinLnBrk="0">
        <a:lnSpc>
          <a:spcPct val="100000"/>
        </a:lnSpc>
        <a:spcBef>
          <a:spcPts val="0"/>
        </a:spcBef>
        <a:spcAft>
          <a:spcPts val="0"/>
        </a:spcAft>
        <a:buClrTx/>
        <a:buSzTx/>
        <a:buFontTx/>
        <a:buNone/>
        <a:tabLst/>
        <a:defRPr b="1" baseline="0" cap="none" i="0" spc="0" strike="noStrike" sz="7200" u="none">
          <a:solidFill>
            <a:srgbClr val="ED6A00"/>
          </a:solidFill>
          <a:uFillTx/>
          <a:latin typeface="Open Sans"/>
          <a:ea typeface="Open Sans"/>
          <a:cs typeface="Open Sans"/>
          <a:sym typeface="Open Sans"/>
        </a:defRPr>
      </a:lvl3pPr>
      <a:lvl4pPr marL="0" marR="0" indent="0" algn="l" defTabSz="546100" rtl="0" latinLnBrk="0">
        <a:lnSpc>
          <a:spcPct val="100000"/>
        </a:lnSpc>
        <a:spcBef>
          <a:spcPts val="0"/>
        </a:spcBef>
        <a:spcAft>
          <a:spcPts val="0"/>
        </a:spcAft>
        <a:buClrTx/>
        <a:buSzTx/>
        <a:buFontTx/>
        <a:buNone/>
        <a:tabLst/>
        <a:defRPr b="1" baseline="0" cap="none" i="0" spc="0" strike="noStrike" sz="7200" u="none">
          <a:solidFill>
            <a:srgbClr val="ED6A00"/>
          </a:solidFill>
          <a:uFillTx/>
          <a:latin typeface="Open Sans"/>
          <a:ea typeface="Open Sans"/>
          <a:cs typeface="Open Sans"/>
          <a:sym typeface="Open Sans"/>
        </a:defRPr>
      </a:lvl4pPr>
      <a:lvl5pPr marL="0" marR="0" indent="0" algn="l" defTabSz="546100" rtl="0" latinLnBrk="0">
        <a:lnSpc>
          <a:spcPct val="100000"/>
        </a:lnSpc>
        <a:spcBef>
          <a:spcPts val="0"/>
        </a:spcBef>
        <a:spcAft>
          <a:spcPts val="0"/>
        </a:spcAft>
        <a:buClrTx/>
        <a:buSzTx/>
        <a:buFontTx/>
        <a:buNone/>
        <a:tabLst/>
        <a:defRPr b="1" baseline="0" cap="none" i="0" spc="0" strike="noStrike" sz="7200" u="none">
          <a:solidFill>
            <a:srgbClr val="ED6A00"/>
          </a:solidFill>
          <a:uFillTx/>
          <a:latin typeface="Open Sans"/>
          <a:ea typeface="Open Sans"/>
          <a:cs typeface="Open Sans"/>
          <a:sym typeface="Open Sans"/>
        </a:defRPr>
      </a:lvl5pPr>
      <a:lvl6pPr marL="0" marR="0" indent="0" algn="l" defTabSz="546100" rtl="0" latinLnBrk="0">
        <a:lnSpc>
          <a:spcPct val="100000"/>
        </a:lnSpc>
        <a:spcBef>
          <a:spcPts val="0"/>
        </a:spcBef>
        <a:spcAft>
          <a:spcPts val="0"/>
        </a:spcAft>
        <a:buClrTx/>
        <a:buSzTx/>
        <a:buFontTx/>
        <a:buNone/>
        <a:tabLst/>
        <a:defRPr b="1" baseline="0" cap="none" i="0" spc="0" strike="noStrike" sz="7200" u="none">
          <a:solidFill>
            <a:srgbClr val="ED6A00"/>
          </a:solidFill>
          <a:uFillTx/>
          <a:latin typeface="Open Sans"/>
          <a:ea typeface="Open Sans"/>
          <a:cs typeface="Open Sans"/>
          <a:sym typeface="Open Sans"/>
        </a:defRPr>
      </a:lvl6pPr>
      <a:lvl7pPr marL="0" marR="0" indent="0" algn="l" defTabSz="546100" rtl="0" latinLnBrk="0">
        <a:lnSpc>
          <a:spcPct val="100000"/>
        </a:lnSpc>
        <a:spcBef>
          <a:spcPts val="0"/>
        </a:spcBef>
        <a:spcAft>
          <a:spcPts val="0"/>
        </a:spcAft>
        <a:buClrTx/>
        <a:buSzTx/>
        <a:buFontTx/>
        <a:buNone/>
        <a:tabLst/>
        <a:defRPr b="1" baseline="0" cap="none" i="0" spc="0" strike="noStrike" sz="7200" u="none">
          <a:solidFill>
            <a:srgbClr val="ED6A00"/>
          </a:solidFill>
          <a:uFillTx/>
          <a:latin typeface="Open Sans"/>
          <a:ea typeface="Open Sans"/>
          <a:cs typeface="Open Sans"/>
          <a:sym typeface="Open Sans"/>
        </a:defRPr>
      </a:lvl7pPr>
      <a:lvl8pPr marL="0" marR="0" indent="0" algn="l" defTabSz="546100" rtl="0" latinLnBrk="0">
        <a:lnSpc>
          <a:spcPct val="100000"/>
        </a:lnSpc>
        <a:spcBef>
          <a:spcPts val="0"/>
        </a:spcBef>
        <a:spcAft>
          <a:spcPts val="0"/>
        </a:spcAft>
        <a:buClrTx/>
        <a:buSzTx/>
        <a:buFontTx/>
        <a:buNone/>
        <a:tabLst/>
        <a:defRPr b="1" baseline="0" cap="none" i="0" spc="0" strike="noStrike" sz="7200" u="none">
          <a:solidFill>
            <a:srgbClr val="ED6A00"/>
          </a:solidFill>
          <a:uFillTx/>
          <a:latin typeface="Open Sans"/>
          <a:ea typeface="Open Sans"/>
          <a:cs typeface="Open Sans"/>
          <a:sym typeface="Open Sans"/>
        </a:defRPr>
      </a:lvl8pPr>
      <a:lvl9pPr marL="0" marR="0" indent="0" algn="l" defTabSz="546100" rtl="0" latinLnBrk="0">
        <a:lnSpc>
          <a:spcPct val="100000"/>
        </a:lnSpc>
        <a:spcBef>
          <a:spcPts val="0"/>
        </a:spcBef>
        <a:spcAft>
          <a:spcPts val="0"/>
        </a:spcAft>
        <a:buClrTx/>
        <a:buSzTx/>
        <a:buFontTx/>
        <a:buNone/>
        <a:tabLst/>
        <a:defRPr b="1" baseline="0" cap="none" i="0" spc="0" strike="noStrike" sz="7200" u="none">
          <a:solidFill>
            <a:srgbClr val="ED6A00"/>
          </a:solidFill>
          <a:uFillTx/>
          <a:latin typeface="Open Sans"/>
          <a:ea typeface="Open Sans"/>
          <a:cs typeface="Open Sans"/>
          <a:sym typeface="Open Sans"/>
        </a:defRPr>
      </a:lvl9pPr>
    </p:titleStyle>
    <p:bodyStyle>
      <a:lvl1pPr marL="317500" marR="0" indent="-317500" algn="l" defTabSz="546100" rtl="0" latinLnBrk="0">
        <a:lnSpc>
          <a:spcPct val="100000"/>
        </a:lnSpc>
        <a:spcBef>
          <a:spcPts val="1400"/>
        </a:spcBef>
        <a:spcAft>
          <a:spcPts val="0"/>
        </a:spcAft>
        <a:buClr>
          <a:srgbClr val="ED6A00"/>
        </a:buClr>
        <a:buSzPct val="100000"/>
        <a:buFont typeface="Lucida Grande"/>
        <a:buChar char="‣"/>
        <a:tabLst/>
        <a:defRPr b="0" baseline="0" cap="none" i="0" spc="0" strike="noStrike" sz="2400" u="none">
          <a:solidFill>
            <a:srgbClr val="303030"/>
          </a:solidFill>
          <a:uFillTx/>
          <a:latin typeface="Open Sans"/>
          <a:ea typeface="Open Sans"/>
          <a:cs typeface="Open Sans"/>
          <a:sym typeface="Open Sans"/>
        </a:defRPr>
      </a:lvl1pPr>
      <a:lvl2pPr marL="825500" marR="0" indent="-317500" algn="l" defTabSz="546100" rtl="0" latinLnBrk="0">
        <a:lnSpc>
          <a:spcPct val="100000"/>
        </a:lnSpc>
        <a:spcBef>
          <a:spcPts val="1400"/>
        </a:spcBef>
        <a:spcAft>
          <a:spcPts val="0"/>
        </a:spcAft>
        <a:buClr>
          <a:srgbClr val="ED6A00"/>
        </a:buClr>
        <a:buSzPct val="100000"/>
        <a:buFont typeface="Lucida Grande"/>
        <a:buChar char="‣"/>
        <a:tabLst/>
        <a:defRPr b="0" baseline="0" cap="none" i="0" spc="0" strike="noStrike" sz="2400" u="none">
          <a:solidFill>
            <a:srgbClr val="303030"/>
          </a:solidFill>
          <a:uFillTx/>
          <a:latin typeface="Open Sans"/>
          <a:ea typeface="Open Sans"/>
          <a:cs typeface="Open Sans"/>
          <a:sym typeface="Open Sans"/>
        </a:defRPr>
      </a:lvl2pPr>
      <a:lvl3pPr marL="1333500" marR="0" indent="-317500" algn="l" defTabSz="546100" rtl="0" latinLnBrk="0">
        <a:lnSpc>
          <a:spcPct val="100000"/>
        </a:lnSpc>
        <a:spcBef>
          <a:spcPts val="1400"/>
        </a:spcBef>
        <a:spcAft>
          <a:spcPts val="0"/>
        </a:spcAft>
        <a:buClr>
          <a:srgbClr val="ED6A00"/>
        </a:buClr>
        <a:buSzPct val="100000"/>
        <a:buFont typeface="Lucida Grande"/>
        <a:buChar char="‣"/>
        <a:tabLst/>
        <a:defRPr b="0" baseline="0" cap="none" i="0" spc="0" strike="noStrike" sz="2400" u="none">
          <a:solidFill>
            <a:srgbClr val="303030"/>
          </a:solidFill>
          <a:uFillTx/>
          <a:latin typeface="Open Sans"/>
          <a:ea typeface="Open Sans"/>
          <a:cs typeface="Open Sans"/>
          <a:sym typeface="Open Sans"/>
        </a:defRPr>
      </a:lvl3pPr>
      <a:lvl4pPr marL="1841500" marR="0" indent="-317500" algn="l" defTabSz="546100" rtl="0" latinLnBrk="0">
        <a:lnSpc>
          <a:spcPct val="100000"/>
        </a:lnSpc>
        <a:spcBef>
          <a:spcPts val="1400"/>
        </a:spcBef>
        <a:spcAft>
          <a:spcPts val="0"/>
        </a:spcAft>
        <a:buClr>
          <a:srgbClr val="ED6A00"/>
        </a:buClr>
        <a:buSzPct val="100000"/>
        <a:buFont typeface="Lucida Grande"/>
        <a:buChar char="‣"/>
        <a:tabLst/>
        <a:defRPr b="0" baseline="0" cap="none" i="0" spc="0" strike="noStrike" sz="2400" u="none">
          <a:solidFill>
            <a:srgbClr val="303030"/>
          </a:solidFill>
          <a:uFillTx/>
          <a:latin typeface="Open Sans"/>
          <a:ea typeface="Open Sans"/>
          <a:cs typeface="Open Sans"/>
          <a:sym typeface="Open Sans"/>
        </a:defRPr>
      </a:lvl4pPr>
      <a:lvl5pPr marL="2349500" marR="0" indent="-317500" algn="l" defTabSz="546100" rtl="0" latinLnBrk="0">
        <a:lnSpc>
          <a:spcPct val="100000"/>
        </a:lnSpc>
        <a:spcBef>
          <a:spcPts val="1400"/>
        </a:spcBef>
        <a:spcAft>
          <a:spcPts val="0"/>
        </a:spcAft>
        <a:buClr>
          <a:srgbClr val="ED6A00"/>
        </a:buClr>
        <a:buSzPct val="100000"/>
        <a:buFont typeface="Lucida Grande"/>
        <a:buChar char="‣"/>
        <a:tabLst/>
        <a:defRPr b="0" baseline="0" cap="none" i="0" spc="0" strike="noStrike" sz="2400" u="none">
          <a:solidFill>
            <a:srgbClr val="303030"/>
          </a:solidFill>
          <a:uFillTx/>
          <a:latin typeface="Open Sans"/>
          <a:ea typeface="Open Sans"/>
          <a:cs typeface="Open Sans"/>
          <a:sym typeface="Open Sans"/>
        </a:defRPr>
      </a:lvl5pPr>
      <a:lvl6pPr marL="2866570" marR="0" indent="-326570" algn="l" defTabSz="546100" rtl="0" latinLnBrk="0">
        <a:lnSpc>
          <a:spcPct val="100000"/>
        </a:lnSpc>
        <a:spcBef>
          <a:spcPts val="1400"/>
        </a:spcBef>
        <a:spcAft>
          <a:spcPts val="0"/>
        </a:spcAft>
        <a:buClr>
          <a:srgbClr val="ED6A00"/>
        </a:buClr>
        <a:buSzPct val="100000"/>
        <a:buFont typeface="Lucida Grande"/>
        <a:buChar char="‣"/>
        <a:tabLst/>
        <a:defRPr b="0" baseline="0" cap="none" i="0" spc="0" strike="noStrike" sz="2400" u="none">
          <a:solidFill>
            <a:srgbClr val="303030"/>
          </a:solidFill>
          <a:uFillTx/>
          <a:latin typeface="Open Sans"/>
          <a:ea typeface="Open Sans"/>
          <a:cs typeface="Open Sans"/>
          <a:sym typeface="Open Sans"/>
        </a:defRPr>
      </a:lvl6pPr>
      <a:lvl7pPr marL="3374571" marR="0" indent="-326570" algn="l" defTabSz="546100" rtl="0" latinLnBrk="0">
        <a:lnSpc>
          <a:spcPct val="100000"/>
        </a:lnSpc>
        <a:spcBef>
          <a:spcPts val="1400"/>
        </a:spcBef>
        <a:spcAft>
          <a:spcPts val="0"/>
        </a:spcAft>
        <a:buClr>
          <a:srgbClr val="ED6A00"/>
        </a:buClr>
        <a:buSzPct val="100000"/>
        <a:buFont typeface="Lucida Grande"/>
        <a:buChar char="‣"/>
        <a:tabLst/>
        <a:defRPr b="0" baseline="0" cap="none" i="0" spc="0" strike="noStrike" sz="2400" u="none">
          <a:solidFill>
            <a:srgbClr val="303030"/>
          </a:solidFill>
          <a:uFillTx/>
          <a:latin typeface="Open Sans"/>
          <a:ea typeface="Open Sans"/>
          <a:cs typeface="Open Sans"/>
          <a:sym typeface="Open Sans"/>
        </a:defRPr>
      </a:lvl7pPr>
      <a:lvl8pPr marL="3882571" marR="0" indent="-326571" algn="l" defTabSz="546100" rtl="0" latinLnBrk="0">
        <a:lnSpc>
          <a:spcPct val="100000"/>
        </a:lnSpc>
        <a:spcBef>
          <a:spcPts val="1400"/>
        </a:spcBef>
        <a:spcAft>
          <a:spcPts val="0"/>
        </a:spcAft>
        <a:buClr>
          <a:srgbClr val="ED6A00"/>
        </a:buClr>
        <a:buSzPct val="100000"/>
        <a:buFont typeface="Lucida Grande"/>
        <a:buChar char="‣"/>
        <a:tabLst/>
        <a:defRPr b="0" baseline="0" cap="none" i="0" spc="0" strike="noStrike" sz="2400" u="none">
          <a:solidFill>
            <a:srgbClr val="303030"/>
          </a:solidFill>
          <a:uFillTx/>
          <a:latin typeface="Open Sans"/>
          <a:ea typeface="Open Sans"/>
          <a:cs typeface="Open Sans"/>
          <a:sym typeface="Open Sans"/>
        </a:defRPr>
      </a:lvl8pPr>
      <a:lvl9pPr marL="4390571" marR="0" indent="-326571" algn="l" defTabSz="546100" rtl="0" latinLnBrk="0">
        <a:lnSpc>
          <a:spcPct val="100000"/>
        </a:lnSpc>
        <a:spcBef>
          <a:spcPts val="1400"/>
        </a:spcBef>
        <a:spcAft>
          <a:spcPts val="0"/>
        </a:spcAft>
        <a:buClr>
          <a:srgbClr val="ED6A00"/>
        </a:buClr>
        <a:buSzPct val="100000"/>
        <a:buFont typeface="Lucida Grande"/>
        <a:buChar char="‣"/>
        <a:tabLst/>
        <a:defRPr b="0" baseline="0" cap="none" i="0" spc="0" strike="noStrike" sz="2400" u="none">
          <a:solidFill>
            <a:srgbClr val="303030"/>
          </a:solidFill>
          <a:uFillTx/>
          <a:latin typeface="Open Sans"/>
          <a:ea typeface="Open Sans"/>
          <a:cs typeface="Open Sans"/>
          <a:sym typeface="Open Sans"/>
        </a:defRPr>
      </a:lvl9pPr>
    </p:bodyStyle>
    <p:otherStyle>
      <a:lvl1pPr marL="0" marR="0" indent="0" algn="r" defTabSz="5461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Open Sans"/>
        </a:defRPr>
      </a:lvl1pPr>
      <a:lvl2pPr marL="0" marR="0" indent="0" algn="r" defTabSz="5461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Open Sans"/>
        </a:defRPr>
      </a:lvl2pPr>
      <a:lvl3pPr marL="0" marR="0" indent="0" algn="r" defTabSz="5461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Open Sans"/>
        </a:defRPr>
      </a:lvl3pPr>
      <a:lvl4pPr marL="0" marR="0" indent="0" algn="r" defTabSz="5461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Open Sans"/>
        </a:defRPr>
      </a:lvl4pPr>
      <a:lvl5pPr marL="0" marR="0" indent="0" algn="r" defTabSz="5461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Open Sans"/>
        </a:defRPr>
      </a:lvl5pPr>
      <a:lvl6pPr marL="0" marR="0" indent="0" algn="r" defTabSz="5461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Open Sans"/>
        </a:defRPr>
      </a:lvl6pPr>
      <a:lvl7pPr marL="0" marR="0" indent="0" algn="r" defTabSz="5461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Open Sans"/>
        </a:defRPr>
      </a:lvl7pPr>
      <a:lvl8pPr marL="0" marR="0" indent="0" algn="r" defTabSz="5461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Open Sans"/>
        </a:defRPr>
      </a:lvl8pPr>
      <a:lvl9pPr marL="0" marR="0" indent="0" algn="r" defTabSz="5461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Open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5.png"/><Relationship Id="rId15" Type="http://schemas.openxmlformats.org/officeDocument/2006/relationships/image" Target="../media/image1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8.png"/><Relationship Id="rId3" Type="http://schemas.openxmlformats.org/officeDocument/2006/relationships/image" Target="../media/image1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hyperlink" Target="https://docs.microsoft.com/en-us/windows/desktop/api/winsock/nf-winsock-wsagetlasterror"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s://docs.microsoft.com/en-us/windows/desktop/api/winsock/nf-winsock-wsagetlasterror" TargetMode="External"/></Relationships>

</file>

<file path=ppt/slides/_rels/slide3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msdn.microsoft.com/en-us/library/windows/desktop/ms741394(v=vs.85).aspx" TargetMode="External"/><Relationship Id="rId3" Type="http://schemas.openxmlformats.org/officeDocument/2006/relationships/hyperlink" Target="https://docs.microsoft.com/en-us/windows/win32/api/winsock/nf-winsock-recv" TargetMode="External"/></Relationships>

</file>

<file path=ppt/slides/_rels/slide3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59" name="Introduction to Networking"/>
          <p:cNvSpPr txBox="1"/>
          <p:nvPr>
            <p:ph type="title"/>
          </p:nvPr>
        </p:nvSpPr>
        <p:spPr>
          <a:prstGeom prst="rect">
            <a:avLst/>
          </a:prstGeom>
        </p:spPr>
        <p:txBody>
          <a:bodyPr/>
          <a:lstStyle>
            <a:lvl1pPr defTabSz="546100">
              <a:defRPr sz="4700">
                <a:solidFill>
                  <a:srgbClr val="ED6A00"/>
                </a:solidFill>
              </a:defRPr>
            </a:lvl1pPr>
          </a:lstStyle>
          <a:p>
            <a:pPr/>
            <a:r>
              <a:t>Lecture 2: Introduction to Network Programming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4" name="Title 1"/>
          <p:cNvSpPr txBox="1"/>
          <p:nvPr>
            <p:ph type="title"/>
          </p:nvPr>
        </p:nvSpPr>
        <p:spPr>
          <a:prstGeom prst="rect">
            <a:avLst/>
          </a:prstGeom>
        </p:spPr>
        <p:txBody>
          <a:bodyPr/>
          <a:lstStyle/>
          <a:p>
            <a:pPr/>
            <a:r>
              <a:t>Socket</a:t>
            </a:r>
          </a:p>
        </p:txBody>
      </p:sp>
      <p:sp>
        <p:nvSpPr>
          <p:cNvPr id="415" name="Content Placeholder 2"/>
          <p:cNvSpPr txBox="1"/>
          <p:nvPr>
            <p:ph type="body" sz="half" idx="1"/>
          </p:nvPr>
        </p:nvSpPr>
        <p:spPr>
          <a:xfrm>
            <a:off x="1155698" y="2616200"/>
            <a:ext cx="6585171" cy="5638800"/>
          </a:xfrm>
          <a:prstGeom prst="rect">
            <a:avLst/>
          </a:prstGeom>
        </p:spPr>
        <p:txBody>
          <a:bodyPr/>
          <a:lstStyle/>
          <a:p>
            <a:pPr/>
            <a:r>
              <a:t>A software abstraction layer for communication between application layer and TCP/IP protocol family </a:t>
            </a:r>
          </a:p>
          <a:p>
            <a:pPr/>
            <a:r>
              <a:t>Socket TX and RX buffers</a:t>
            </a:r>
          </a:p>
          <a:p>
            <a:pPr lvl="1">
              <a:defRPr b="1"/>
            </a:pPr>
            <a:r>
              <a:t>Application TX:  write to the send buffer</a:t>
            </a:r>
          </a:p>
          <a:p>
            <a:pPr lvl="1">
              <a:defRPr b="1"/>
            </a:pPr>
            <a:r>
              <a:t>Application RX: read from the receive buffer </a:t>
            </a:r>
          </a:p>
        </p:txBody>
      </p:sp>
      <p:pic>
        <p:nvPicPr>
          <p:cNvPr id="416" name="Picture 2" descr="Picture 2"/>
          <p:cNvPicPr>
            <a:picLocks noChangeAspect="1"/>
          </p:cNvPicPr>
          <p:nvPr/>
        </p:nvPicPr>
        <p:blipFill>
          <a:blip r:embed="rId2">
            <a:extLst/>
          </a:blip>
          <a:stretch>
            <a:fillRect/>
          </a:stretch>
        </p:blipFill>
        <p:spPr>
          <a:xfrm>
            <a:off x="7740869" y="3874808"/>
            <a:ext cx="7666103" cy="3104772"/>
          </a:xfrm>
          <a:prstGeom prst="rect">
            <a:avLst/>
          </a:prstGeom>
          <a:ln w="12700">
            <a:miter lim="400000"/>
          </a:ln>
        </p:spPr>
      </p:pic>
      <p:sp>
        <p:nvSpPr>
          <p:cNvPr id="417" name="Rectangle 4"/>
          <p:cNvSpPr txBox="1"/>
          <p:nvPr/>
        </p:nvSpPr>
        <p:spPr>
          <a:xfrm>
            <a:off x="7786589" y="7108636"/>
            <a:ext cx="5510573"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a:defRPr sz="1100">
                <a:solidFill>
                  <a:srgbClr val="303030"/>
                </a:solidFill>
              </a:defRPr>
            </a:lvl1pPr>
          </a:lstStyle>
          <a:p>
            <a:pPr/>
            <a:r>
              <a:t>Source: https://microchipdeveloper.com/com4104:start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 name="Rectangle 2"/>
          <p:cNvSpPr txBox="1"/>
          <p:nvPr/>
        </p:nvSpPr>
        <p:spPr>
          <a:xfrm>
            <a:off x="1162050" y="838200"/>
            <a:ext cx="13931900" cy="1701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l">
              <a:defRPr b="1" sz="7200">
                <a:solidFill>
                  <a:srgbClr val="ED6A00"/>
                </a:solidFill>
              </a:defRPr>
            </a:lvl1pPr>
          </a:lstStyle>
          <a:p>
            <a:pPr/>
            <a:r>
              <a:t>Network Socket</a:t>
            </a:r>
          </a:p>
        </p:txBody>
      </p:sp>
      <p:pic>
        <p:nvPicPr>
          <p:cNvPr id="420" name="Picture 1" descr="Picture 1"/>
          <p:cNvPicPr>
            <a:picLocks noChangeAspect="1"/>
          </p:cNvPicPr>
          <p:nvPr/>
        </p:nvPicPr>
        <p:blipFill>
          <a:blip r:embed="rId2">
            <a:extLst/>
          </a:blip>
          <a:stretch>
            <a:fillRect/>
          </a:stretch>
        </p:blipFill>
        <p:spPr>
          <a:xfrm>
            <a:off x="4726168" y="5241419"/>
            <a:ext cx="1514476" cy="1019176"/>
          </a:xfrm>
          <a:prstGeom prst="rect">
            <a:avLst/>
          </a:prstGeom>
          <a:ln w="12700">
            <a:miter lim="400000"/>
          </a:ln>
        </p:spPr>
      </p:pic>
      <p:pic>
        <p:nvPicPr>
          <p:cNvPr id="421" name="Picture 5" descr="Picture 5"/>
          <p:cNvPicPr>
            <a:picLocks noChangeAspect="1"/>
          </p:cNvPicPr>
          <p:nvPr/>
        </p:nvPicPr>
        <p:blipFill>
          <a:blip r:embed="rId3">
            <a:extLst/>
          </a:blip>
          <a:stretch>
            <a:fillRect/>
          </a:stretch>
        </p:blipFill>
        <p:spPr>
          <a:xfrm>
            <a:off x="11762123" y="4568809"/>
            <a:ext cx="1706881" cy="439272"/>
          </a:xfrm>
          <a:prstGeom prst="rect">
            <a:avLst/>
          </a:prstGeom>
          <a:ln w="12700">
            <a:miter lim="400000"/>
          </a:ln>
        </p:spPr>
      </p:pic>
      <p:pic>
        <p:nvPicPr>
          <p:cNvPr id="422" name="Picture 6" descr="Picture 6"/>
          <p:cNvPicPr>
            <a:picLocks noChangeAspect="1"/>
          </p:cNvPicPr>
          <p:nvPr/>
        </p:nvPicPr>
        <p:blipFill>
          <a:blip r:embed="rId4">
            <a:extLst/>
          </a:blip>
          <a:stretch>
            <a:fillRect/>
          </a:stretch>
        </p:blipFill>
        <p:spPr>
          <a:xfrm>
            <a:off x="13623624" y="4599092"/>
            <a:ext cx="1054101" cy="355601"/>
          </a:xfrm>
          <a:prstGeom prst="rect">
            <a:avLst/>
          </a:prstGeom>
          <a:ln w="12700">
            <a:miter lim="400000"/>
          </a:ln>
        </p:spPr>
      </p:pic>
      <p:pic>
        <p:nvPicPr>
          <p:cNvPr id="423" name="Picture 7" descr="Picture 7"/>
          <p:cNvPicPr>
            <a:picLocks noChangeAspect="1"/>
          </p:cNvPicPr>
          <p:nvPr/>
        </p:nvPicPr>
        <p:blipFill>
          <a:blip r:embed="rId5">
            <a:extLst/>
          </a:blip>
          <a:stretch>
            <a:fillRect/>
          </a:stretch>
        </p:blipFill>
        <p:spPr>
          <a:xfrm>
            <a:off x="11762123" y="5063802"/>
            <a:ext cx="1706881" cy="439272"/>
          </a:xfrm>
          <a:prstGeom prst="rect">
            <a:avLst/>
          </a:prstGeom>
          <a:ln w="12700">
            <a:miter lim="400000"/>
          </a:ln>
        </p:spPr>
      </p:pic>
      <p:pic>
        <p:nvPicPr>
          <p:cNvPr id="424" name="Picture 9" descr="Picture 9"/>
          <p:cNvPicPr>
            <a:picLocks noChangeAspect="1"/>
          </p:cNvPicPr>
          <p:nvPr/>
        </p:nvPicPr>
        <p:blipFill>
          <a:blip r:embed="rId6">
            <a:extLst/>
          </a:blip>
          <a:stretch>
            <a:fillRect/>
          </a:stretch>
        </p:blipFill>
        <p:spPr>
          <a:xfrm>
            <a:off x="13623624" y="5108250"/>
            <a:ext cx="431801" cy="355601"/>
          </a:xfrm>
          <a:prstGeom prst="rect">
            <a:avLst/>
          </a:prstGeom>
          <a:ln w="12700">
            <a:miter lim="400000"/>
          </a:ln>
        </p:spPr>
      </p:pic>
      <p:pic>
        <p:nvPicPr>
          <p:cNvPr id="425" name="Picture 10" descr="Picture 10"/>
          <p:cNvPicPr>
            <a:picLocks noChangeAspect="1"/>
          </p:cNvPicPr>
          <p:nvPr/>
        </p:nvPicPr>
        <p:blipFill>
          <a:blip r:embed="rId7">
            <a:extLst/>
          </a:blip>
          <a:stretch>
            <a:fillRect/>
          </a:stretch>
        </p:blipFill>
        <p:spPr>
          <a:xfrm>
            <a:off x="11762123" y="5558795"/>
            <a:ext cx="1706881" cy="439272"/>
          </a:xfrm>
          <a:prstGeom prst="rect">
            <a:avLst/>
          </a:prstGeom>
          <a:ln w="12700">
            <a:miter lim="400000"/>
          </a:ln>
        </p:spPr>
      </p:pic>
      <p:pic>
        <p:nvPicPr>
          <p:cNvPr id="426" name="Picture 12" descr="Picture 12"/>
          <p:cNvPicPr>
            <a:picLocks noChangeAspect="1"/>
          </p:cNvPicPr>
          <p:nvPr/>
        </p:nvPicPr>
        <p:blipFill>
          <a:blip r:embed="rId8">
            <a:extLst/>
          </a:blip>
          <a:stretch>
            <a:fillRect/>
          </a:stretch>
        </p:blipFill>
        <p:spPr>
          <a:xfrm>
            <a:off x="13623624" y="5606391"/>
            <a:ext cx="431801" cy="355601"/>
          </a:xfrm>
          <a:prstGeom prst="rect">
            <a:avLst/>
          </a:prstGeom>
          <a:ln w="12700">
            <a:miter lim="400000"/>
          </a:ln>
        </p:spPr>
      </p:pic>
      <p:pic>
        <p:nvPicPr>
          <p:cNvPr id="427" name="Picture 13" descr="Picture 13"/>
          <p:cNvPicPr>
            <a:picLocks noChangeAspect="1"/>
          </p:cNvPicPr>
          <p:nvPr/>
        </p:nvPicPr>
        <p:blipFill>
          <a:blip r:embed="rId9">
            <a:extLst/>
          </a:blip>
          <a:stretch>
            <a:fillRect/>
          </a:stretch>
        </p:blipFill>
        <p:spPr>
          <a:xfrm>
            <a:off x="11762123" y="6057460"/>
            <a:ext cx="1706881" cy="439272"/>
          </a:xfrm>
          <a:prstGeom prst="rect">
            <a:avLst/>
          </a:prstGeom>
          <a:ln w="12700">
            <a:miter lim="400000"/>
          </a:ln>
        </p:spPr>
      </p:pic>
      <p:pic>
        <p:nvPicPr>
          <p:cNvPr id="428" name="Picture 14" descr="Picture 14"/>
          <p:cNvPicPr>
            <a:picLocks noChangeAspect="1"/>
          </p:cNvPicPr>
          <p:nvPr/>
        </p:nvPicPr>
        <p:blipFill>
          <a:blip r:embed="rId10">
            <a:extLst/>
          </a:blip>
          <a:stretch>
            <a:fillRect/>
          </a:stretch>
        </p:blipFill>
        <p:spPr>
          <a:xfrm>
            <a:off x="13628520" y="6104533"/>
            <a:ext cx="431801" cy="355601"/>
          </a:xfrm>
          <a:prstGeom prst="rect">
            <a:avLst/>
          </a:prstGeom>
          <a:ln w="12700">
            <a:miter lim="400000"/>
          </a:ln>
        </p:spPr>
      </p:pic>
      <p:pic>
        <p:nvPicPr>
          <p:cNvPr id="429" name="Picture 15" descr="Picture 15"/>
          <p:cNvPicPr>
            <a:picLocks noChangeAspect="1"/>
          </p:cNvPicPr>
          <p:nvPr/>
        </p:nvPicPr>
        <p:blipFill>
          <a:blip r:embed="rId11">
            <a:extLst/>
          </a:blip>
          <a:stretch>
            <a:fillRect/>
          </a:stretch>
        </p:blipFill>
        <p:spPr>
          <a:xfrm>
            <a:off x="11762123" y="6384364"/>
            <a:ext cx="1706881" cy="439272"/>
          </a:xfrm>
          <a:prstGeom prst="rect">
            <a:avLst/>
          </a:prstGeom>
          <a:ln w="12700">
            <a:miter lim="400000"/>
          </a:ln>
        </p:spPr>
      </p:pic>
      <p:pic>
        <p:nvPicPr>
          <p:cNvPr id="430" name="Picture 16" descr="Picture 16"/>
          <p:cNvPicPr>
            <a:picLocks noChangeAspect="1"/>
          </p:cNvPicPr>
          <p:nvPr/>
        </p:nvPicPr>
        <p:blipFill>
          <a:blip r:embed="rId12">
            <a:extLst/>
          </a:blip>
          <a:srcRect l="0" t="23170" r="0" b="25718"/>
          <a:stretch>
            <a:fillRect/>
          </a:stretch>
        </p:blipFill>
        <p:spPr>
          <a:xfrm rot="10800000">
            <a:off x="4840146" y="6491080"/>
            <a:ext cx="711201" cy="363503"/>
          </a:xfrm>
          <a:prstGeom prst="rect">
            <a:avLst/>
          </a:prstGeom>
          <a:ln w="12700">
            <a:miter lim="400000"/>
          </a:ln>
        </p:spPr>
      </p:pic>
      <p:pic>
        <p:nvPicPr>
          <p:cNvPr id="431" name="Picture 17" descr="Picture 17"/>
          <p:cNvPicPr>
            <a:picLocks noChangeAspect="1"/>
          </p:cNvPicPr>
          <p:nvPr/>
        </p:nvPicPr>
        <p:blipFill>
          <a:blip r:embed="rId3">
            <a:extLst/>
          </a:blip>
          <a:stretch>
            <a:fillRect/>
          </a:stretch>
        </p:blipFill>
        <p:spPr>
          <a:xfrm>
            <a:off x="2728938" y="4572000"/>
            <a:ext cx="1706881" cy="439272"/>
          </a:xfrm>
          <a:prstGeom prst="rect">
            <a:avLst/>
          </a:prstGeom>
          <a:ln w="12700">
            <a:miter lim="400000"/>
          </a:ln>
        </p:spPr>
      </p:pic>
      <p:pic>
        <p:nvPicPr>
          <p:cNvPr id="432" name="Picture 18" descr="Picture 18"/>
          <p:cNvPicPr>
            <a:picLocks noChangeAspect="1"/>
          </p:cNvPicPr>
          <p:nvPr/>
        </p:nvPicPr>
        <p:blipFill>
          <a:blip r:embed="rId4">
            <a:extLst/>
          </a:blip>
          <a:stretch>
            <a:fillRect/>
          </a:stretch>
        </p:blipFill>
        <p:spPr>
          <a:xfrm>
            <a:off x="1602249" y="4616450"/>
            <a:ext cx="1054101" cy="355600"/>
          </a:xfrm>
          <a:prstGeom prst="rect">
            <a:avLst/>
          </a:prstGeom>
          <a:ln w="12700">
            <a:miter lim="400000"/>
          </a:ln>
        </p:spPr>
      </p:pic>
      <p:pic>
        <p:nvPicPr>
          <p:cNvPr id="433" name="Picture 19" descr="Picture 19"/>
          <p:cNvPicPr>
            <a:picLocks noChangeAspect="1"/>
          </p:cNvPicPr>
          <p:nvPr/>
        </p:nvPicPr>
        <p:blipFill>
          <a:blip r:embed="rId5">
            <a:extLst/>
          </a:blip>
          <a:stretch>
            <a:fillRect/>
          </a:stretch>
        </p:blipFill>
        <p:spPr>
          <a:xfrm>
            <a:off x="2728938" y="5066993"/>
            <a:ext cx="1706881" cy="439272"/>
          </a:xfrm>
          <a:prstGeom prst="rect">
            <a:avLst/>
          </a:prstGeom>
          <a:ln w="12700">
            <a:miter lim="400000"/>
          </a:ln>
        </p:spPr>
      </p:pic>
      <p:pic>
        <p:nvPicPr>
          <p:cNvPr id="434" name="Picture 20" descr="Picture 20"/>
          <p:cNvPicPr>
            <a:picLocks noChangeAspect="1"/>
          </p:cNvPicPr>
          <p:nvPr/>
        </p:nvPicPr>
        <p:blipFill>
          <a:blip r:embed="rId6">
            <a:extLst/>
          </a:blip>
          <a:stretch>
            <a:fillRect/>
          </a:stretch>
        </p:blipFill>
        <p:spPr>
          <a:xfrm>
            <a:off x="2184370" y="5066993"/>
            <a:ext cx="431801" cy="355601"/>
          </a:xfrm>
          <a:prstGeom prst="rect">
            <a:avLst/>
          </a:prstGeom>
          <a:ln w="12700">
            <a:miter lim="400000"/>
          </a:ln>
        </p:spPr>
      </p:pic>
      <p:pic>
        <p:nvPicPr>
          <p:cNvPr id="435" name="Picture 21" descr="Picture 21"/>
          <p:cNvPicPr>
            <a:picLocks noChangeAspect="1"/>
          </p:cNvPicPr>
          <p:nvPr/>
        </p:nvPicPr>
        <p:blipFill>
          <a:blip r:embed="rId7">
            <a:extLst/>
          </a:blip>
          <a:stretch>
            <a:fillRect/>
          </a:stretch>
        </p:blipFill>
        <p:spPr>
          <a:xfrm>
            <a:off x="2728938" y="5561986"/>
            <a:ext cx="1706881" cy="439272"/>
          </a:xfrm>
          <a:prstGeom prst="rect">
            <a:avLst/>
          </a:prstGeom>
          <a:ln w="12700">
            <a:miter lim="400000"/>
          </a:ln>
        </p:spPr>
      </p:pic>
      <p:pic>
        <p:nvPicPr>
          <p:cNvPr id="436" name="Picture 22" descr="Picture 22"/>
          <p:cNvPicPr>
            <a:picLocks noChangeAspect="1"/>
          </p:cNvPicPr>
          <p:nvPr/>
        </p:nvPicPr>
        <p:blipFill>
          <a:blip r:embed="rId8">
            <a:extLst/>
          </a:blip>
          <a:stretch>
            <a:fillRect/>
          </a:stretch>
        </p:blipFill>
        <p:spPr>
          <a:xfrm>
            <a:off x="2184370" y="5565133"/>
            <a:ext cx="431801" cy="355601"/>
          </a:xfrm>
          <a:prstGeom prst="rect">
            <a:avLst/>
          </a:prstGeom>
          <a:ln w="12700">
            <a:miter lim="400000"/>
          </a:ln>
        </p:spPr>
      </p:pic>
      <p:pic>
        <p:nvPicPr>
          <p:cNvPr id="437" name="Picture 23" descr="Picture 23"/>
          <p:cNvPicPr>
            <a:picLocks noChangeAspect="1"/>
          </p:cNvPicPr>
          <p:nvPr/>
        </p:nvPicPr>
        <p:blipFill>
          <a:blip r:embed="rId9">
            <a:extLst/>
          </a:blip>
          <a:stretch>
            <a:fillRect/>
          </a:stretch>
        </p:blipFill>
        <p:spPr>
          <a:xfrm>
            <a:off x="2728938" y="6060652"/>
            <a:ext cx="1706881" cy="439272"/>
          </a:xfrm>
          <a:prstGeom prst="rect">
            <a:avLst/>
          </a:prstGeom>
          <a:ln w="12700">
            <a:miter lim="400000"/>
          </a:ln>
        </p:spPr>
      </p:pic>
      <p:pic>
        <p:nvPicPr>
          <p:cNvPr id="438" name="Picture 24" descr="Picture 24"/>
          <p:cNvPicPr>
            <a:picLocks noChangeAspect="1"/>
          </p:cNvPicPr>
          <p:nvPr/>
        </p:nvPicPr>
        <p:blipFill>
          <a:blip r:embed="rId10">
            <a:extLst/>
          </a:blip>
          <a:stretch>
            <a:fillRect/>
          </a:stretch>
        </p:blipFill>
        <p:spPr>
          <a:xfrm>
            <a:off x="2189266" y="6063276"/>
            <a:ext cx="431801" cy="355601"/>
          </a:xfrm>
          <a:prstGeom prst="rect">
            <a:avLst/>
          </a:prstGeom>
          <a:ln w="12700">
            <a:miter lim="400000"/>
          </a:ln>
        </p:spPr>
      </p:pic>
      <p:pic>
        <p:nvPicPr>
          <p:cNvPr id="439" name="Picture 25" descr="Picture 25"/>
          <p:cNvPicPr>
            <a:picLocks noChangeAspect="1"/>
          </p:cNvPicPr>
          <p:nvPr/>
        </p:nvPicPr>
        <p:blipFill>
          <a:blip r:embed="rId11">
            <a:extLst/>
          </a:blip>
          <a:stretch>
            <a:fillRect/>
          </a:stretch>
        </p:blipFill>
        <p:spPr>
          <a:xfrm>
            <a:off x="2722590" y="6394982"/>
            <a:ext cx="1706880" cy="439272"/>
          </a:xfrm>
          <a:prstGeom prst="rect">
            <a:avLst/>
          </a:prstGeom>
          <a:ln w="12700">
            <a:miter lim="400000"/>
          </a:ln>
        </p:spPr>
      </p:pic>
      <p:pic>
        <p:nvPicPr>
          <p:cNvPr id="440" name="Picture 26" descr="Picture 26"/>
          <p:cNvPicPr>
            <a:picLocks noChangeAspect="1"/>
          </p:cNvPicPr>
          <p:nvPr/>
        </p:nvPicPr>
        <p:blipFill>
          <a:blip r:embed="rId13">
            <a:extLst/>
          </a:blip>
          <a:stretch>
            <a:fillRect/>
          </a:stretch>
        </p:blipFill>
        <p:spPr>
          <a:xfrm>
            <a:off x="1138470" y="5063619"/>
            <a:ext cx="1054101" cy="355601"/>
          </a:xfrm>
          <a:prstGeom prst="rect">
            <a:avLst/>
          </a:prstGeom>
          <a:ln w="12700">
            <a:miter lim="400000"/>
          </a:ln>
        </p:spPr>
      </p:pic>
      <p:pic>
        <p:nvPicPr>
          <p:cNvPr id="441" name="Picture 27" descr="Picture 27"/>
          <p:cNvPicPr>
            <a:picLocks noChangeAspect="1"/>
          </p:cNvPicPr>
          <p:nvPr/>
        </p:nvPicPr>
        <p:blipFill>
          <a:blip r:embed="rId6">
            <a:extLst/>
          </a:blip>
          <a:stretch>
            <a:fillRect/>
          </a:stretch>
        </p:blipFill>
        <p:spPr>
          <a:xfrm>
            <a:off x="1734940" y="5558211"/>
            <a:ext cx="431801" cy="355601"/>
          </a:xfrm>
          <a:prstGeom prst="rect">
            <a:avLst/>
          </a:prstGeom>
          <a:ln w="12700">
            <a:miter lim="400000"/>
          </a:ln>
        </p:spPr>
      </p:pic>
      <p:pic>
        <p:nvPicPr>
          <p:cNvPr id="442" name="Picture 28" descr="Picture 28"/>
          <p:cNvPicPr>
            <a:picLocks noChangeAspect="1"/>
          </p:cNvPicPr>
          <p:nvPr/>
        </p:nvPicPr>
        <p:blipFill>
          <a:blip r:embed="rId13">
            <a:extLst/>
          </a:blip>
          <a:stretch>
            <a:fillRect/>
          </a:stretch>
        </p:blipFill>
        <p:spPr>
          <a:xfrm>
            <a:off x="689040" y="5554838"/>
            <a:ext cx="1054101" cy="355601"/>
          </a:xfrm>
          <a:prstGeom prst="rect">
            <a:avLst/>
          </a:prstGeom>
          <a:ln w="12700">
            <a:miter lim="400000"/>
          </a:ln>
        </p:spPr>
      </p:pic>
      <p:pic>
        <p:nvPicPr>
          <p:cNvPr id="443" name="Picture 29" descr="Picture 29"/>
          <p:cNvPicPr>
            <a:picLocks noChangeAspect="1"/>
          </p:cNvPicPr>
          <p:nvPr/>
        </p:nvPicPr>
        <p:blipFill>
          <a:blip r:embed="rId8">
            <a:extLst/>
          </a:blip>
          <a:stretch>
            <a:fillRect/>
          </a:stretch>
        </p:blipFill>
        <p:spPr>
          <a:xfrm>
            <a:off x="1743138" y="6054693"/>
            <a:ext cx="431801" cy="355601"/>
          </a:xfrm>
          <a:prstGeom prst="rect">
            <a:avLst/>
          </a:prstGeom>
          <a:ln w="12700">
            <a:miter lim="400000"/>
          </a:ln>
        </p:spPr>
      </p:pic>
      <p:pic>
        <p:nvPicPr>
          <p:cNvPr id="444" name="Picture 30" descr="Picture 30"/>
          <p:cNvPicPr>
            <a:picLocks noChangeAspect="1"/>
          </p:cNvPicPr>
          <p:nvPr/>
        </p:nvPicPr>
        <p:blipFill>
          <a:blip r:embed="rId6">
            <a:extLst/>
          </a:blip>
          <a:stretch>
            <a:fillRect/>
          </a:stretch>
        </p:blipFill>
        <p:spPr>
          <a:xfrm>
            <a:off x="1293707" y="6047771"/>
            <a:ext cx="431801" cy="355601"/>
          </a:xfrm>
          <a:prstGeom prst="rect">
            <a:avLst/>
          </a:prstGeom>
          <a:ln w="12700">
            <a:miter lim="400000"/>
          </a:ln>
        </p:spPr>
      </p:pic>
      <p:pic>
        <p:nvPicPr>
          <p:cNvPr id="445" name="Picture 31" descr="Picture 31"/>
          <p:cNvPicPr>
            <a:picLocks noChangeAspect="1"/>
          </p:cNvPicPr>
          <p:nvPr/>
        </p:nvPicPr>
        <p:blipFill>
          <a:blip r:embed="rId13">
            <a:extLst/>
          </a:blip>
          <a:stretch>
            <a:fillRect/>
          </a:stretch>
        </p:blipFill>
        <p:spPr>
          <a:xfrm>
            <a:off x="247808" y="6044398"/>
            <a:ext cx="1054101" cy="355601"/>
          </a:xfrm>
          <a:prstGeom prst="rect">
            <a:avLst/>
          </a:prstGeom>
          <a:ln w="12700">
            <a:miter lim="400000"/>
          </a:ln>
        </p:spPr>
      </p:pic>
      <p:sp>
        <p:nvSpPr>
          <p:cNvPr id="446" name="TextBox 32"/>
          <p:cNvSpPr txBox="1"/>
          <p:nvPr/>
        </p:nvSpPr>
        <p:spPr>
          <a:xfrm>
            <a:off x="5103647" y="6847033"/>
            <a:ext cx="1439625"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000">
                <a:solidFill>
                  <a:srgbClr val="303030"/>
                </a:solidFill>
              </a:defRPr>
            </a:lvl1pPr>
          </a:lstStyle>
          <a:p>
            <a:pPr/>
            <a:r>
              <a:t>110100110……0111111</a:t>
            </a:r>
          </a:p>
        </p:txBody>
      </p:sp>
      <p:pic>
        <p:nvPicPr>
          <p:cNvPr id="447" name="Picture 33" descr="Picture 33"/>
          <p:cNvPicPr>
            <a:picLocks noChangeAspect="1"/>
          </p:cNvPicPr>
          <p:nvPr/>
        </p:nvPicPr>
        <p:blipFill>
          <a:blip r:embed="rId13">
            <a:extLst/>
          </a:blip>
          <a:stretch>
            <a:fillRect/>
          </a:stretch>
        </p:blipFill>
        <p:spPr>
          <a:xfrm>
            <a:off x="15006956" y="6104533"/>
            <a:ext cx="1054101" cy="355601"/>
          </a:xfrm>
          <a:prstGeom prst="rect">
            <a:avLst/>
          </a:prstGeom>
          <a:ln w="12700">
            <a:miter lim="400000"/>
          </a:ln>
        </p:spPr>
      </p:pic>
      <p:pic>
        <p:nvPicPr>
          <p:cNvPr id="448" name="Picture 34" descr="Picture 34"/>
          <p:cNvPicPr>
            <a:picLocks noChangeAspect="1"/>
          </p:cNvPicPr>
          <p:nvPr/>
        </p:nvPicPr>
        <p:blipFill>
          <a:blip r:embed="rId6">
            <a:extLst/>
          </a:blip>
          <a:stretch>
            <a:fillRect/>
          </a:stretch>
        </p:blipFill>
        <p:spPr>
          <a:xfrm>
            <a:off x="14547065" y="6112364"/>
            <a:ext cx="431801" cy="355601"/>
          </a:xfrm>
          <a:prstGeom prst="rect">
            <a:avLst/>
          </a:prstGeom>
          <a:ln w="12700">
            <a:miter lim="400000"/>
          </a:ln>
        </p:spPr>
      </p:pic>
      <p:pic>
        <p:nvPicPr>
          <p:cNvPr id="449" name="Picture 35" descr="Picture 35"/>
          <p:cNvPicPr>
            <a:picLocks noChangeAspect="1"/>
          </p:cNvPicPr>
          <p:nvPr/>
        </p:nvPicPr>
        <p:blipFill>
          <a:blip r:embed="rId8">
            <a:extLst/>
          </a:blip>
          <a:stretch>
            <a:fillRect/>
          </a:stretch>
        </p:blipFill>
        <p:spPr>
          <a:xfrm>
            <a:off x="14087174" y="6104533"/>
            <a:ext cx="431801" cy="355601"/>
          </a:xfrm>
          <a:prstGeom prst="rect">
            <a:avLst/>
          </a:prstGeom>
          <a:ln w="12700">
            <a:miter lim="400000"/>
          </a:ln>
        </p:spPr>
      </p:pic>
      <p:pic>
        <p:nvPicPr>
          <p:cNvPr id="450" name="Picture 36" descr="Picture 36"/>
          <p:cNvPicPr>
            <a:picLocks noChangeAspect="1"/>
          </p:cNvPicPr>
          <p:nvPr/>
        </p:nvPicPr>
        <p:blipFill>
          <a:blip r:embed="rId13">
            <a:extLst/>
          </a:blip>
          <a:stretch>
            <a:fillRect/>
          </a:stretch>
        </p:blipFill>
        <p:spPr>
          <a:xfrm>
            <a:off x="14543295" y="5597230"/>
            <a:ext cx="1054101" cy="355601"/>
          </a:xfrm>
          <a:prstGeom prst="rect">
            <a:avLst/>
          </a:prstGeom>
          <a:ln w="12700">
            <a:miter lim="400000"/>
          </a:ln>
        </p:spPr>
      </p:pic>
      <p:pic>
        <p:nvPicPr>
          <p:cNvPr id="451" name="Picture 37" descr="Picture 37"/>
          <p:cNvPicPr>
            <a:picLocks noChangeAspect="1"/>
          </p:cNvPicPr>
          <p:nvPr/>
        </p:nvPicPr>
        <p:blipFill>
          <a:blip r:embed="rId6">
            <a:extLst/>
          </a:blip>
          <a:stretch>
            <a:fillRect/>
          </a:stretch>
        </p:blipFill>
        <p:spPr>
          <a:xfrm>
            <a:off x="14083403" y="5605062"/>
            <a:ext cx="431801" cy="355601"/>
          </a:xfrm>
          <a:prstGeom prst="rect">
            <a:avLst/>
          </a:prstGeom>
          <a:ln w="12700">
            <a:miter lim="400000"/>
          </a:ln>
        </p:spPr>
      </p:pic>
      <p:pic>
        <p:nvPicPr>
          <p:cNvPr id="452" name="Picture 38" descr="Picture 38"/>
          <p:cNvPicPr>
            <a:picLocks noChangeAspect="1"/>
          </p:cNvPicPr>
          <p:nvPr/>
        </p:nvPicPr>
        <p:blipFill>
          <a:blip r:embed="rId13">
            <a:extLst/>
          </a:blip>
          <a:stretch>
            <a:fillRect/>
          </a:stretch>
        </p:blipFill>
        <p:spPr>
          <a:xfrm>
            <a:off x="14055424" y="5101673"/>
            <a:ext cx="1054101" cy="355601"/>
          </a:xfrm>
          <a:prstGeom prst="rect">
            <a:avLst/>
          </a:prstGeom>
          <a:ln w="12700">
            <a:miter lim="400000"/>
          </a:ln>
        </p:spPr>
      </p:pic>
      <p:sp>
        <p:nvSpPr>
          <p:cNvPr id="453" name="Rectangle 45"/>
          <p:cNvSpPr txBox="1"/>
          <p:nvPr/>
        </p:nvSpPr>
        <p:spPr>
          <a:xfrm>
            <a:off x="1488526" y="7633190"/>
            <a:ext cx="2468127"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solidFill>
                  <a:srgbClr val="303030"/>
                </a:solidFill>
              </a:defRPr>
            </a:lvl1pPr>
          </a:lstStyle>
          <a:p>
            <a:pPr/>
            <a:r>
              <a:t>TCP/IP suite</a:t>
            </a:r>
          </a:p>
        </p:txBody>
      </p:sp>
      <p:sp>
        <p:nvSpPr>
          <p:cNvPr id="454" name="Rectangle 46"/>
          <p:cNvSpPr txBox="1"/>
          <p:nvPr/>
        </p:nvSpPr>
        <p:spPr>
          <a:xfrm>
            <a:off x="12402422" y="7636571"/>
            <a:ext cx="2468127"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solidFill>
                  <a:srgbClr val="303030"/>
                </a:solidFill>
              </a:defRPr>
            </a:lvl1pPr>
          </a:lstStyle>
          <a:p>
            <a:pPr/>
            <a:r>
              <a:t>TCP/IP suite</a:t>
            </a:r>
          </a:p>
        </p:txBody>
      </p:sp>
      <p:pic>
        <p:nvPicPr>
          <p:cNvPr id="455" name="Picture 1" descr="Picture 1"/>
          <p:cNvPicPr>
            <a:picLocks noChangeAspect="1"/>
          </p:cNvPicPr>
          <p:nvPr/>
        </p:nvPicPr>
        <p:blipFill>
          <a:blip r:embed="rId2">
            <a:extLst/>
          </a:blip>
          <a:stretch>
            <a:fillRect/>
          </a:stretch>
        </p:blipFill>
        <p:spPr>
          <a:xfrm>
            <a:off x="10055204" y="5286050"/>
            <a:ext cx="1514476" cy="1019176"/>
          </a:xfrm>
          <a:prstGeom prst="rect">
            <a:avLst/>
          </a:prstGeom>
          <a:ln w="12700">
            <a:miter lim="400000"/>
          </a:ln>
        </p:spPr>
      </p:pic>
      <p:pic>
        <p:nvPicPr>
          <p:cNvPr id="456" name="Picture 48" descr="Picture 48"/>
          <p:cNvPicPr>
            <a:picLocks noChangeAspect="1"/>
          </p:cNvPicPr>
          <p:nvPr/>
        </p:nvPicPr>
        <p:blipFill>
          <a:blip r:embed="rId12">
            <a:extLst/>
          </a:blip>
          <a:srcRect l="0" t="23909" r="0" b="0"/>
          <a:stretch>
            <a:fillRect/>
          </a:stretch>
        </p:blipFill>
        <p:spPr>
          <a:xfrm>
            <a:off x="10657823" y="6497981"/>
            <a:ext cx="711201" cy="541161"/>
          </a:xfrm>
          <a:prstGeom prst="rect">
            <a:avLst/>
          </a:prstGeom>
          <a:ln w="12700">
            <a:miter lim="400000"/>
          </a:ln>
        </p:spPr>
      </p:pic>
      <p:sp>
        <p:nvSpPr>
          <p:cNvPr id="457" name="Cloud 50"/>
          <p:cNvSpPr/>
          <p:nvPr/>
        </p:nvSpPr>
        <p:spPr>
          <a:xfrm>
            <a:off x="7128571" y="6178862"/>
            <a:ext cx="2364299" cy="773568"/>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E9E9E9"/>
          </a:solidFill>
          <a:ln w="12700">
            <a:miter lim="400000"/>
          </a:ln>
        </p:spPr>
        <p:txBody>
          <a:bodyPr lIns="152400" tIns="152400" rIns="152400" bIns="152400" anchor="ctr"/>
          <a:lstStyle/>
          <a:p>
            <a:pPr>
              <a:lnSpc>
                <a:spcPct val="90000"/>
              </a:lnSpc>
              <a:defRPr i="1" sz="2400">
                <a:solidFill>
                  <a:srgbClr val="303030"/>
                </a:solidFill>
                <a:latin typeface="Open Sans Semibold"/>
                <a:ea typeface="Open Sans Semibold"/>
                <a:cs typeface="Open Sans Semibold"/>
                <a:sym typeface="Open Sans Semibold"/>
              </a:defRPr>
            </a:pPr>
          </a:p>
        </p:txBody>
      </p:sp>
      <p:sp>
        <p:nvSpPr>
          <p:cNvPr id="458" name="TextBox 51"/>
          <p:cNvSpPr txBox="1"/>
          <p:nvPr/>
        </p:nvSpPr>
        <p:spPr>
          <a:xfrm>
            <a:off x="9828911" y="6847034"/>
            <a:ext cx="1439625"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000">
                <a:solidFill>
                  <a:srgbClr val="303030"/>
                </a:solidFill>
              </a:defRPr>
            </a:lvl1pPr>
          </a:lstStyle>
          <a:p>
            <a:pPr/>
            <a:r>
              <a:t>110100110……0111111</a:t>
            </a:r>
          </a:p>
        </p:txBody>
      </p:sp>
      <p:sp>
        <p:nvSpPr>
          <p:cNvPr id="459" name="Oval 1"/>
          <p:cNvSpPr/>
          <p:nvPr/>
        </p:nvSpPr>
        <p:spPr>
          <a:xfrm>
            <a:off x="4297215" y="4656428"/>
            <a:ext cx="183779" cy="187675"/>
          </a:xfrm>
          <a:prstGeom prst="ellipse">
            <a:avLst/>
          </a:prstGeom>
          <a:solidFill>
            <a:srgbClr val="242424"/>
          </a:solidFill>
          <a:ln w="12700">
            <a:miter lim="400000"/>
          </a:ln>
        </p:spPr>
        <p:txBody>
          <a:bodyPr lIns="152400" tIns="152400" rIns="152400" bIns="152400" anchor="ctr"/>
          <a:lstStyle/>
          <a:p>
            <a:pPr>
              <a:lnSpc>
                <a:spcPct val="90000"/>
              </a:lnSpc>
              <a:defRPr i="1" sz="2400">
                <a:solidFill>
                  <a:srgbClr val="303030"/>
                </a:solidFill>
                <a:latin typeface="Open Sans Semibold"/>
                <a:ea typeface="Open Sans Semibold"/>
                <a:cs typeface="Open Sans Semibold"/>
                <a:sym typeface="Open Sans Semibold"/>
              </a:defRPr>
            </a:pPr>
          </a:p>
        </p:txBody>
      </p:sp>
      <p:sp>
        <p:nvSpPr>
          <p:cNvPr id="460" name="Oval 52"/>
          <p:cNvSpPr/>
          <p:nvPr/>
        </p:nvSpPr>
        <p:spPr>
          <a:xfrm>
            <a:off x="11714447" y="4664352"/>
            <a:ext cx="183779" cy="187675"/>
          </a:xfrm>
          <a:prstGeom prst="ellipse">
            <a:avLst/>
          </a:prstGeom>
          <a:solidFill>
            <a:srgbClr val="242424"/>
          </a:solidFill>
          <a:ln w="12700">
            <a:miter lim="400000"/>
          </a:ln>
        </p:spPr>
        <p:txBody>
          <a:bodyPr lIns="152400" tIns="152400" rIns="152400" bIns="152400" anchor="ctr"/>
          <a:lstStyle/>
          <a:p>
            <a:pPr>
              <a:lnSpc>
                <a:spcPct val="90000"/>
              </a:lnSpc>
              <a:defRPr i="1" sz="2400">
                <a:solidFill>
                  <a:srgbClr val="303030"/>
                </a:solidFill>
                <a:latin typeface="Open Sans Semibold"/>
                <a:ea typeface="Open Sans Semibold"/>
                <a:cs typeface="Open Sans Semibold"/>
                <a:sym typeface="Open Sans Semibold"/>
              </a:defRPr>
            </a:pPr>
          </a:p>
        </p:txBody>
      </p:sp>
      <p:sp>
        <p:nvSpPr>
          <p:cNvPr id="461" name="Rectangle 60"/>
          <p:cNvSpPr txBox="1"/>
          <p:nvPr/>
        </p:nvSpPr>
        <p:spPr>
          <a:xfrm>
            <a:off x="5615143" y="6152165"/>
            <a:ext cx="4968923"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solidFill>
                  <a:srgbClr val="303030"/>
                </a:solidFill>
              </a:defRPr>
            </a:lvl1pPr>
          </a:lstStyle>
          <a:p>
            <a:pPr/>
            <a:r>
              <a:t>Logical connection between the applications</a:t>
            </a:r>
          </a:p>
        </p:txBody>
      </p:sp>
      <p:pic>
        <p:nvPicPr>
          <p:cNvPr id="462" name="Picture 2" descr="Picture 2"/>
          <p:cNvPicPr>
            <a:picLocks noChangeAspect="1"/>
          </p:cNvPicPr>
          <p:nvPr/>
        </p:nvPicPr>
        <p:blipFill>
          <a:blip r:embed="rId14">
            <a:extLst/>
          </a:blip>
          <a:stretch>
            <a:fillRect/>
          </a:stretch>
        </p:blipFill>
        <p:spPr>
          <a:xfrm>
            <a:off x="3224949" y="3338936"/>
            <a:ext cx="768182" cy="768182"/>
          </a:xfrm>
          <a:prstGeom prst="rect">
            <a:avLst/>
          </a:prstGeom>
          <a:ln w="12700">
            <a:miter lim="400000"/>
          </a:ln>
        </p:spPr>
      </p:pic>
      <p:pic>
        <p:nvPicPr>
          <p:cNvPr id="463" name="Picture 65" descr="Picture 65"/>
          <p:cNvPicPr>
            <a:picLocks noChangeAspect="1"/>
          </p:cNvPicPr>
          <p:nvPr/>
        </p:nvPicPr>
        <p:blipFill>
          <a:blip r:embed="rId15">
            <a:extLst/>
          </a:blip>
          <a:stretch>
            <a:fillRect/>
          </a:stretch>
        </p:blipFill>
        <p:spPr>
          <a:xfrm>
            <a:off x="11980294" y="3239244"/>
            <a:ext cx="1270541" cy="967564"/>
          </a:xfrm>
          <a:prstGeom prst="rect">
            <a:avLst/>
          </a:prstGeom>
          <a:ln w="12700">
            <a:miter lim="400000"/>
          </a:ln>
        </p:spPr>
      </p:pic>
      <p:sp>
        <p:nvSpPr>
          <p:cNvPr id="464" name="Straight Connector 82"/>
          <p:cNvSpPr/>
          <p:nvPr/>
        </p:nvSpPr>
        <p:spPr>
          <a:xfrm>
            <a:off x="5291138" y="6671768"/>
            <a:ext cx="5626894" cy="18322"/>
          </a:xfrm>
          <a:prstGeom prst="line">
            <a:avLst/>
          </a:prstGeom>
          <a:ln w="38100">
            <a:solidFill>
              <a:srgbClr val="ED6A00"/>
            </a:solidFill>
            <a:miter lim="400000"/>
          </a:ln>
        </p:spPr>
        <p:txBody>
          <a:bodyPr lIns="45718" tIns="45718" rIns="45718" bIns="45718"/>
          <a:lstStyle/>
          <a:p>
            <a:pPr/>
          </a:p>
        </p:txBody>
      </p:sp>
      <p:sp>
        <p:nvSpPr>
          <p:cNvPr id="469" name="Connector: Elbow 126"/>
          <p:cNvSpPr/>
          <p:nvPr/>
        </p:nvSpPr>
        <p:spPr>
          <a:xfrm>
            <a:off x="3609340" y="4103370"/>
            <a:ext cx="687070" cy="6464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1415"/>
                </a:lnTo>
                <a:lnTo>
                  <a:pt x="12217" y="11415"/>
                </a:lnTo>
                <a:lnTo>
                  <a:pt x="12217" y="21600"/>
                </a:lnTo>
                <a:lnTo>
                  <a:pt x="21600" y="21600"/>
                </a:lnTo>
              </a:path>
            </a:pathLst>
          </a:custGeom>
          <a:ln w="19050">
            <a:solidFill>
              <a:srgbClr val="242424"/>
            </a:solidFill>
            <a:prstDash val="dash"/>
            <a:miter lim="400000"/>
            <a:headEnd type="triangle"/>
            <a:tailEnd type="triangle"/>
          </a:ln>
        </p:spPr>
        <p:txBody>
          <a:bodyPr/>
          <a:lstStyle/>
          <a:p>
            <a:pPr/>
          </a:p>
        </p:txBody>
      </p:sp>
      <p:sp>
        <p:nvSpPr>
          <p:cNvPr id="466" name="Connector: Elbow 130"/>
          <p:cNvSpPr/>
          <p:nvPr/>
        </p:nvSpPr>
        <p:spPr>
          <a:xfrm>
            <a:off x="4480993" y="4750265"/>
            <a:ext cx="6176831" cy="17962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08" y="0"/>
                </a:lnTo>
                <a:lnTo>
                  <a:pt x="408" y="21600"/>
                </a:lnTo>
                <a:lnTo>
                  <a:pt x="21600" y="21600"/>
                </a:lnTo>
              </a:path>
            </a:pathLst>
          </a:custGeom>
          <a:ln w="19050">
            <a:solidFill>
              <a:srgbClr val="242424"/>
            </a:solidFill>
            <a:prstDash val="dash"/>
            <a:miter lim="400000"/>
          </a:ln>
        </p:spPr>
        <p:txBody>
          <a:bodyPr lIns="152400" tIns="152400" rIns="152400" bIns="152400" anchor="ctr"/>
          <a:lstStyle/>
          <a:p>
            <a:pPr/>
          </a:p>
        </p:txBody>
      </p:sp>
      <p:sp>
        <p:nvSpPr>
          <p:cNvPr id="470" name="Connector: Elbow 133"/>
          <p:cNvSpPr/>
          <p:nvPr/>
        </p:nvSpPr>
        <p:spPr>
          <a:xfrm>
            <a:off x="11897360" y="4118610"/>
            <a:ext cx="717550" cy="6388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9405" y="21600"/>
                </a:lnTo>
                <a:lnTo>
                  <a:pt x="9405" y="12840"/>
                </a:lnTo>
                <a:lnTo>
                  <a:pt x="21600" y="12840"/>
                </a:lnTo>
                <a:lnTo>
                  <a:pt x="21600" y="0"/>
                </a:lnTo>
              </a:path>
            </a:pathLst>
          </a:custGeom>
          <a:ln w="19050">
            <a:solidFill>
              <a:srgbClr val="242424"/>
            </a:solidFill>
            <a:prstDash val="dash"/>
            <a:miter lim="400000"/>
            <a:headEnd type="triangle"/>
            <a:tailEnd type="triangle"/>
          </a:ln>
        </p:spPr>
        <p:txBody>
          <a:bodyPr/>
          <a:lstStyle/>
          <a:p>
            <a:pPr/>
          </a:p>
        </p:txBody>
      </p:sp>
      <p:sp>
        <p:nvSpPr>
          <p:cNvPr id="468" name="Connector: Elbow 138"/>
          <p:cNvSpPr/>
          <p:nvPr/>
        </p:nvSpPr>
        <p:spPr>
          <a:xfrm flipV="1" rot="10800000">
            <a:off x="6426200" y="4758189"/>
            <a:ext cx="5288249" cy="1777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33" y="0"/>
                </a:lnTo>
                <a:lnTo>
                  <a:pt x="633" y="21600"/>
                </a:lnTo>
                <a:lnTo>
                  <a:pt x="21600" y="21600"/>
                </a:lnTo>
              </a:path>
            </a:pathLst>
          </a:custGeom>
          <a:ln w="19050">
            <a:solidFill>
              <a:srgbClr val="242424"/>
            </a:solidFill>
            <a:prstDash val="dash"/>
            <a:miter lim="400000"/>
          </a:ln>
        </p:spPr>
        <p:txBody>
          <a:bodyPr lIns="152400" tIns="152400" rIns="152400" bIns="152400" anchor="ct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459"/>
                                        </p:tgtEl>
                                        <p:attrNameLst>
                                          <p:attrName>style.visibility</p:attrName>
                                        </p:attrNameLst>
                                      </p:cBhvr>
                                      <p:to>
                                        <p:strVal val="visible"/>
                                      </p:to>
                                    </p:set>
                                    <p:animEffect filter="wipe(down)" transition="in">
                                      <p:cBhvr>
                                        <p:cTn id="7" dur="500"/>
                                        <p:tgtEl>
                                          <p:spTgt spid="459"/>
                                        </p:tgtEl>
                                      </p:cBhvr>
                                    </p:animEffect>
                                  </p:childTnLst>
                                </p:cTn>
                              </p:par>
                            </p:childTnLst>
                          </p:cTn>
                        </p:par>
                        <p:par>
                          <p:cTn id="8" fill="hold">
                            <p:stCondLst>
                              <p:cond delay="500"/>
                            </p:stCondLst>
                            <p:childTnLst>
                              <p:par>
                                <p:cTn id="9" presetClass="entr" nodeType="afterEffect" presetSubtype="4" presetID="22" grpId="2" fill="hold">
                                  <p:stCondLst>
                                    <p:cond delay="0"/>
                                  </p:stCondLst>
                                  <p:iterate type="el" backwards="0">
                                    <p:tmAbs val="0"/>
                                  </p:iterate>
                                  <p:childTnLst>
                                    <p:set>
                                      <p:cBhvr>
                                        <p:cTn id="10" fill="hold"/>
                                        <p:tgtEl>
                                          <p:spTgt spid="460"/>
                                        </p:tgtEl>
                                        <p:attrNameLst>
                                          <p:attrName>style.visibility</p:attrName>
                                        </p:attrNameLst>
                                      </p:cBhvr>
                                      <p:to>
                                        <p:strVal val="visible"/>
                                      </p:to>
                                    </p:set>
                                    <p:animEffect filter="wipe(down)" transition="in">
                                      <p:cBhvr>
                                        <p:cTn id="11" dur="500"/>
                                        <p:tgtEl>
                                          <p:spTgt spid="460"/>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ID="10" grpId="3" fill="hold">
                                  <p:stCondLst>
                                    <p:cond delay="0"/>
                                  </p:stCondLst>
                                  <p:iterate type="el" backwards="0">
                                    <p:tmAbs val="0"/>
                                  </p:iterate>
                                  <p:childTnLst>
                                    <p:set>
                                      <p:cBhvr>
                                        <p:cTn id="15" fill="hold"/>
                                        <p:tgtEl>
                                          <p:spTgt spid="469"/>
                                        </p:tgtEl>
                                        <p:attrNameLst>
                                          <p:attrName>style.visibility</p:attrName>
                                        </p:attrNameLst>
                                      </p:cBhvr>
                                      <p:to>
                                        <p:strVal val="visible"/>
                                      </p:to>
                                    </p:set>
                                    <p:animEffect filter="fade" transition="in">
                                      <p:cBhvr>
                                        <p:cTn id="16" dur="500"/>
                                        <p:tgtEl>
                                          <p:spTgt spid="469"/>
                                        </p:tgtEl>
                                      </p:cBhvr>
                                    </p:animEffect>
                                  </p:childTnLst>
                                </p:cTn>
                              </p:par>
                            </p:childTnLst>
                          </p:cTn>
                        </p:par>
                        <p:par>
                          <p:cTn id="17" fill="hold">
                            <p:stCondLst>
                              <p:cond delay="500"/>
                            </p:stCondLst>
                            <p:childTnLst>
                              <p:par>
                                <p:cTn id="18" presetClass="entr" nodeType="afterEffect" presetID="10" grpId="4" fill="hold">
                                  <p:stCondLst>
                                    <p:cond delay="0"/>
                                  </p:stCondLst>
                                  <p:iterate type="el" backwards="0">
                                    <p:tmAbs val="0"/>
                                  </p:iterate>
                                  <p:childTnLst>
                                    <p:set>
                                      <p:cBhvr>
                                        <p:cTn id="19" fill="hold"/>
                                        <p:tgtEl>
                                          <p:spTgt spid="466"/>
                                        </p:tgtEl>
                                        <p:attrNameLst>
                                          <p:attrName>style.visibility</p:attrName>
                                        </p:attrNameLst>
                                      </p:cBhvr>
                                      <p:to>
                                        <p:strVal val="visible"/>
                                      </p:to>
                                    </p:set>
                                    <p:animEffect filter="fade" transition="in">
                                      <p:cBhvr>
                                        <p:cTn id="20" dur="500"/>
                                        <p:tgtEl>
                                          <p:spTgt spid="466"/>
                                        </p:tgtEl>
                                      </p:cBhvr>
                                    </p:animEffect>
                                  </p:childTnLst>
                                </p:cTn>
                              </p:par>
                            </p:childTnLst>
                          </p:cTn>
                        </p:par>
                        <p:par>
                          <p:cTn id="21" fill="hold">
                            <p:stCondLst>
                              <p:cond delay="1000"/>
                            </p:stCondLst>
                            <p:childTnLst>
                              <p:par>
                                <p:cTn id="22" presetClass="entr" nodeType="afterEffect" presetID="10" grpId="5" fill="hold">
                                  <p:stCondLst>
                                    <p:cond delay="0"/>
                                  </p:stCondLst>
                                  <p:iterate type="el" backwards="0">
                                    <p:tmAbs val="0"/>
                                  </p:iterate>
                                  <p:childTnLst>
                                    <p:set>
                                      <p:cBhvr>
                                        <p:cTn id="23" fill="hold"/>
                                        <p:tgtEl>
                                          <p:spTgt spid="468"/>
                                        </p:tgtEl>
                                        <p:attrNameLst>
                                          <p:attrName>style.visibility</p:attrName>
                                        </p:attrNameLst>
                                      </p:cBhvr>
                                      <p:to>
                                        <p:strVal val="visible"/>
                                      </p:to>
                                    </p:set>
                                    <p:animEffect filter="fade" transition="in">
                                      <p:cBhvr>
                                        <p:cTn id="24" dur="500"/>
                                        <p:tgtEl>
                                          <p:spTgt spid="468"/>
                                        </p:tgtEl>
                                      </p:cBhvr>
                                    </p:animEffect>
                                  </p:childTnLst>
                                </p:cTn>
                              </p:par>
                            </p:childTnLst>
                          </p:cTn>
                        </p:par>
                        <p:par>
                          <p:cTn id="25" fill="hold">
                            <p:stCondLst>
                              <p:cond delay="1500"/>
                            </p:stCondLst>
                            <p:childTnLst>
                              <p:par>
                                <p:cTn id="26" presetClass="entr" nodeType="afterEffect" presetID="10" grpId="6" fill="hold">
                                  <p:stCondLst>
                                    <p:cond delay="0"/>
                                  </p:stCondLst>
                                  <p:iterate type="el" backwards="0">
                                    <p:tmAbs val="0"/>
                                  </p:iterate>
                                  <p:childTnLst>
                                    <p:set>
                                      <p:cBhvr>
                                        <p:cTn id="27" fill="hold"/>
                                        <p:tgtEl>
                                          <p:spTgt spid="470"/>
                                        </p:tgtEl>
                                        <p:attrNameLst>
                                          <p:attrName>style.visibility</p:attrName>
                                        </p:attrNameLst>
                                      </p:cBhvr>
                                      <p:to>
                                        <p:strVal val="visible"/>
                                      </p:to>
                                    </p:set>
                                    <p:animEffect filter="fade" transition="in">
                                      <p:cBhvr>
                                        <p:cTn id="28" dur="500"/>
                                        <p:tgtEl>
                                          <p:spTgt spid="4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0" grpId="2"/>
      <p:bldP build="whole" bldLvl="1" animBg="1" rev="0" advAuto="0" spid="459" grpId="1"/>
      <p:bldP build="whole" bldLvl="1" animBg="1" rev="0" advAuto="0" spid="470" grpId="6"/>
      <p:bldP build="whole" bldLvl="1" animBg="1" rev="0" advAuto="0" spid="466" grpId="4"/>
      <p:bldP build="whole" bldLvl="1" animBg="1" rev="0" advAuto="0" spid="468" grpId="5"/>
      <p:bldP build="whole" bldLvl="1" animBg="1" rev="0" advAuto="0" spid="469" grpId="3"/>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72" name="Picture 1" descr="Picture 1"/>
          <p:cNvPicPr>
            <a:picLocks noChangeAspect="1"/>
          </p:cNvPicPr>
          <p:nvPr/>
        </p:nvPicPr>
        <p:blipFill>
          <a:blip r:embed="rId2">
            <a:extLst/>
          </a:blip>
          <a:stretch>
            <a:fillRect/>
          </a:stretch>
        </p:blipFill>
        <p:spPr>
          <a:xfrm>
            <a:off x="8128000" y="719117"/>
            <a:ext cx="7411712" cy="3852884"/>
          </a:xfrm>
          <a:prstGeom prst="rect">
            <a:avLst/>
          </a:prstGeom>
          <a:ln w="12700">
            <a:miter lim="400000"/>
          </a:ln>
        </p:spPr>
      </p:pic>
      <p:sp>
        <p:nvSpPr>
          <p:cNvPr id="473" name="Text Placeholder 17"/>
          <p:cNvSpPr txBox="1"/>
          <p:nvPr>
            <p:ph type="subTitle" sz="quarter" idx="1"/>
          </p:nvPr>
        </p:nvSpPr>
        <p:spPr>
          <a:xfrm>
            <a:off x="8382002" y="5043523"/>
            <a:ext cx="6705601" cy="3670302"/>
          </a:xfrm>
          <a:prstGeom prst="rect">
            <a:avLst/>
          </a:prstGeom>
        </p:spPr>
        <p:txBody>
          <a:bodyPr/>
          <a:lstStyle/>
          <a:p>
            <a:pPr defTabSz="540638">
              <a:spcBef>
                <a:spcPts val="1300"/>
              </a:spcBef>
              <a:defRPr sz="2376"/>
            </a:pPr>
            <a:r>
              <a:t>Access to networking capabilities in windows can be done through the Windows Sockets Application “Winsock”</a:t>
            </a:r>
          </a:p>
          <a:p>
            <a:pPr defTabSz="540638">
              <a:spcBef>
                <a:spcPts val="1300"/>
              </a:spcBef>
              <a:defRPr sz="2376"/>
            </a:pPr>
            <a:r>
              <a:t>Developers can access winsock data structures and functions to create network-capable applications </a:t>
            </a:r>
          </a:p>
          <a:p>
            <a:pPr defTabSz="540638">
              <a:spcBef>
                <a:spcPts val="1300"/>
              </a:spcBef>
              <a:defRPr sz="2376"/>
            </a:pPr>
            <a:r>
              <a:t>Winsock runs as a Windows dynamic link library (DLL), “WS2_32.dll”, file that other applications can call on to perform network related functions</a:t>
            </a:r>
          </a:p>
        </p:txBody>
      </p:sp>
      <p:sp>
        <p:nvSpPr>
          <p:cNvPr id="474" name="Title 16"/>
          <p:cNvSpPr txBox="1"/>
          <p:nvPr>
            <p:ph type="ctrTitle" idx="4294967295"/>
          </p:nvPr>
        </p:nvSpPr>
        <p:spPr>
          <a:xfrm>
            <a:off x="599089" y="2533650"/>
            <a:ext cx="6972301" cy="4076700"/>
          </a:xfrm>
          <a:prstGeom prst="rect">
            <a:avLst/>
          </a:prstGeom>
        </p:spPr>
        <p:txBody>
          <a:bodyPr/>
          <a:lstStyle/>
          <a:p>
            <a:pPr/>
            <a:r>
              <a:t>Networking in Windows “winsock</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6" name="Title 1"/>
          <p:cNvSpPr txBox="1"/>
          <p:nvPr>
            <p:ph type="title"/>
          </p:nvPr>
        </p:nvSpPr>
        <p:spPr>
          <a:prstGeom prst="rect">
            <a:avLst/>
          </a:prstGeom>
        </p:spPr>
        <p:txBody>
          <a:bodyPr/>
          <a:lstStyle/>
          <a:p>
            <a:pPr/>
            <a:r>
              <a:t>Structures and Functions</a:t>
            </a:r>
          </a:p>
        </p:txBody>
      </p:sp>
      <p:sp>
        <p:nvSpPr>
          <p:cNvPr id="477" name="Content Placeholder 4"/>
          <p:cNvSpPr txBox="1"/>
          <p:nvPr>
            <p:ph type="body" idx="1"/>
          </p:nvPr>
        </p:nvSpPr>
        <p:spPr>
          <a:prstGeom prst="rect">
            <a:avLst/>
          </a:prstGeom>
        </p:spPr>
        <p:txBody>
          <a:bodyPr/>
          <a:lstStyle/>
          <a:p>
            <a:pPr lvl="1" marL="825491" indent="-317492" defTabSz="546085">
              <a:lnSpc>
                <a:spcPct val="200000"/>
              </a:lnSpc>
              <a:defRPr sz="2800">
                <a:solidFill>
                  <a:srgbClr val="242424"/>
                </a:solidFill>
              </a:defRPr>
            </a:pPr>
            <a:r>
              <a:t>Socket Structures</a:t>
            </a:r>
          </a:p>
          <a:p>
            <a:pPr lvl="1" marL="825491" indent="-317492" defTabSz="546085">
              <a:lnSpc>
                <a:spcPct val="200000"/>
              </a:lnSpc>
              <a:defRPr sz="2800">
                <a:solidFill>
                  <a:srgbClr val="242424"/>
                </a:solidFill>
              </a:defRPr>
            </a:pPr>
            <a:r>
              <a:t>IP Address Structures</a:t>
            </a:r>
          </a:p>
          <a:p>
            <a:pPr lvl="1" marL="825491" indent="-317492" defTabSz="546085">
              <a:lnSpc>
                <a:spcPct val="200000"/>
              </a:lnSpc>
              <a:defRPr sz="2800">
                <a:solidFill>
                  <a:srgbClr val="242424"/>
                </a:solidFill>
              </a:defRPr>
            </a:pPr>
            <a:r>
              <a:t>Byte Order Functions</a:t>
            </a:r>
          </a:p>
          <a:p>
            <a:pPr lvl="1" marL="825491" indent="-317492" defTabSz="546085">
              <a:lnSpc>
                <a:spcPct val="200000"/>
              </a:lnSpc>
              <a:defRPr sz="2800">
                <a:solidFill>
                  <a:srgbClr val="242424"/>
                </a:solidFill>
              </a:defRPr>
            </a:pPr>
            <a:r>
              <a:t>Winsock Functions</a:t>
            </a:r>
          </a:p>
          <a:p>
            <a:pPr lvl="1" marL="825491" indent="-317492" defTabSz="546085">
              <a:lnSpc>
                <a:spcPct val="200000"/>
              </a:lnSpc>
              <a:defRPr sz="2800">
                <a:solidFill>
                  <a:srgbClr val="242424"/>
                </a:solidFill>
              </a:defRPr>
            </a:pPr>
            <a:r>
              <a:t>Socket Functions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9" name="Rectangle 2"/>
          <p:cNvSpPr txBox="1"/>
          <p:nvPr/>
        </p:nvSpPr>
        <p:spPr>
          <a:xfrm>
            <a:off x="1162050" y="850900"/>
            <a:ext cx="13931900" cy="1701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l">
              <a:defRPr b="1" sz="7200">
                <a:solidFill>
                  <a:srgbClr val="ED6A00"/>
                </a:solidFill>
              </a:defRPr>
            </a:lvl1pPr>
          </a:lstStyle>
          <a:p>
            <a:pPr/>
            <a:r>
              <a:t>Network Socket</a:t>
            </a:r>
          </a:p>
        </p:txBody>
      </p:sp>
      <p:sp>
        <p:nvSpPr>
          <p:cNvPr id="480" name="Content Placeholder 1"/>
          <p:cNvSpPr txBox="1"/>
          <p:nvPr/>
        </p:nvSpPr>
        <p:spPr>
          <a:xfrm>
            <a:off x="1155697" y="3378200"/>
            <a:ext cx="13931901" cy="411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7500" indent="-317500" algn="l">
              <a:spcBef>
                <a:spcPts val="1400"/>
              </a:spcBef>
              <a:buClr>
                <a:srgbClr val="ED6A00"/>
              </a:buClr>
              <a:buSzPct val="100000"/>
              <a:buFont typeface="Lucida Grande"/>
              <a:buChar char="‣"/>
              <a:defRPr sz="2400">
                <a:solidFill>
                  <a:srgbClr val="303030"/>
                </a:solidFill>
              </a:defRPr>
            </a:pPr>
            <a:r>
              <a:t>A socket using TCP/IP protocol family is uniquely identified by an IP address, a transport protocol (TCP/UDP), and a port number.</a:t>
            </a:r>
          </a:p>
          <a:p>
            <a:pPr marL="317500" indent="-317500" algn="l">
              <a:spcBef>
                <a:spcPts val="1400"/>
              </a:spcBef>
              <a:buClr>
                <a:srgbClr val="ED6A00"/>
              </a:buClr>
              <a:buSzPct val="100000"/>
              <a:buFont typeface="Lucida Grande"/>
              <a:buChar char="‣"/>
              <a:defRPr sz="2400">
                <a:solidFill>
                  <a:srgbClr val="303030"/>
                </a:solidFill>
              </a:defRPr>
            </a:pPr>
          </a:p>
          <a:p>
            <a:pPr marL="317500" indent="-317500" algn="l">
              <a:spcBef>
                <a:spcPts val="1400"/>
              </a:spcBef>
              <a:buClr>
                <a:srgbClr val="ED6A00"/>
              </a:buClr>
              <a:buSzPct val="100000"/>
              <a:buFont typeface="Lucida Grande"/>
              <a:buChar char="‣"/>
              <a:defRPr sz="2400">
                <a:solidFill>
                  <a:srgbClr val="303030"/>
                </a:solidFill>
              </a:defRPr>
            </a:pPr>
            <a:r>
              <a:t>Socket reference</a:t>
            </a:r>
          </a:p>
          <a:p>
            <a:pPr lvl="1" marL="825500" indent="-317500" algn="l">
              <a:spcBef>
                <a:spcPts val="1400"/>
              </a:spcBef>
              <a:buClr>
                <a:srgbClr val="ED6A00"/>
              </a:buClr>
              <a:buSzPct val="100000"/>
              <a:buFont typeface="Lucida Grande"/>
              <a:buChar char="‣"/>
              <a:defRPr sz="2400">
                <a:solidFill>
                  <a:srgbClr val="303030"/>
                </a:solidFill>
              </a:defRPr>
            </a:pPr>
            <a:r>
              <a:t>File (socket) descriptor in UNIX</a:t>
            </a:r>
          </a:p>
          <a:p>
            <a:pPr lvl="1" marL="825500" indent="-317500" algn="l">
              <a:spcBef>
                <a:spcPts val="1400"/>
              </a:spcBef>
              <a:buClr>
                <a:srgbClr val="ED6A00"/>
              </a:buClr>
              <a:buSzPct val="100000"/>
              <a:buFont typeface="Lucida Grande"/>
              <a:buChar char="‣"/>
              <a:defRPr sz="2400">
                <a:solidFill>
                  <a:srgbClr val="303030"/>
                </a:solidFill>
              </a:defRPr>
            </a:pPr>
            <a:r>
              <a:t>Socket handle in WinSock</a:t>
            </a:r>
          </a:p>
          <a:p>
            <a:pPr marL="317500" indent="-317500" algn="l">
              <a:spcBef>
                <a:spcPts val="1400"/>
              </a:spcBef>
              <a:buClr>
                <a:srgbClr val="ED6A00"/>
              </a:buClr>
              <a:buSzPct val="100000"/>
              <a:buFont typeface="Lucida Grande"/>
              <a:buChar char="‣"/>
              <a:defRPr sz="2400">
                <a:solidFill>
                  <a:srgbClr val="303030"/>
                </a:solidFill>
              </a:defRPr>
            </a:pPr>
          </a:p>
        </p:txBody>
      </p:sp>
      <p:graphicFrame>
        <p:nvGraphicFramePr>
          <p:cNvPr id="481" name="Table Placeholder 3"/>
          <p:cNvGraphicFramePr/>
          <p:nvPr/>
        </p:nvGraphicFramePr>
        <p:xfrm>
          <a:off x="5564456" y="6551296"/>
          <a:ext cx="9523143" cy="2136046"/>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668344"/>
                <a:gridCol w="1668344"/>
                <a:gridCol w="3336689"/>
                <a:gridCol w="2849764"/>
              </a:tblGrid>
              <a:tr h="785799">
                <a:tc>
                  <a:txBody>
                    <a:bodyPr/>
                    <a:lstStyle/>
                    <a:p>
                      <a:pPr algn="l" defTabSz="914400">
                        <a:spcBef>
                          <a:spcPts val="500"/>
                        </a:spcBef>
                        <a:defRPr b="0" sz="1800">
                          <a:solidFill>
                            <a:srgbClr val="000000"/>
                          </a:solidFill>
                        </a:defRPr>
                      </a:pPr>
                      <a:r>
                        <a:rPr b="1" sz="2400">
                          <a:solidFill>
                            <a:srgbClr val="FFFFFF"/>
                          </a:solidFill>
                        </a:rPr>
                        <a:t>Protocol</a:t>
                      </a:r>
                    </a:p>
                  </a:txBody>
                  <a:tcPr marL="166014" marR="166014" marT="166014" marB="166014" anchor="ctr" anchorCtr="0" horzOverflow="overflow">
                    <a:lnL w="12700">
                      <a:miter lim="400000"/>
                    </a:lnL>
                    <a:lnR w="12700">
                      <a:miter lim="400000"/>
                    </a:lnR>
                    <a:lnT w="12700">
                      <a:miter lim="400000"/>
                    </a:lnT>
                    <a:lnB w="12700">
                      <a:miter lim="400000"/>
                    </a:lnB>
                    <a:solidFill>
                      <a:schemeClr val="accent2"/>
                    </a:solidFill>
                  </a:tcPr>
                </a:tc>
                <a:tc>
                  <a:txBody>
                    <a:bodyPr/>
                    <a:lstStyle/>
                    <a:p>
                      <a:pPr algn="ctr" defTabSz="914400">
                        <a:spcBef>
                          <a:spcPts val="500"/>
                        </a:spcBef>
                        <a:defRPr b="0" sz="1800">
                          <a:solidFill>
                            <a:srgbClr val="000000"/>
                          </a:solidFill>
                        </a:defRPr>
                      </a:pPr>
                      <a:r>
                        <a:rPr b="1" sz="2400">
                          <a:solidFill>
                            <a:srgbClr val="FFFFFF"/>
                          </a:solidFill>
                        </a:rPr>
                        <a:t>Family</a:t>
                      </a:r>
                    </a:p>
                  </a:txBody>
                  <a:tcPr marL="166014" marR="166014" marT="166014" marB="166014" anchor="ctr" anchorCtr="0" horzOverflow="overflow">
                    <a:lnL w="12700">
                      <a:miter lim="400000"/>
                    </a:lnL>
                    <a:lnR w="12700">
                      <a:miter lim="400000"/>
                    </a:lnR>
                    <a:lnT w="12700">
                      <a:miter lim="400000"/>
                    </a:lnT>
                    <a:lnB w="12700">
                      <a:miter lim="400000"/>
                    </a:lnB>
                    <a:solidFill>
                      <a:schemeClr val="accent2"/>
                    </a:solidFill>
                  </a:tcPr>
                </a:tc>
                <a:tc>
                  <a:txBody>
                    <a:bodyPr/>
                    <a:lstStyle/>
                    <a:p>
                      <a:pPr algn="ctr" defTabSz="914400">
                        <a:spcBef>
                          <a:spcPts val="500"/>
                        </a:spcBef>
                        <a:defRPr b="0" sz="1800">
                          <a:solidFill>
                            <a:srgbClr val="000000"/>
                          </a:solidFill>
                        </a:defRPr>
                      </a:pPr>
                      <a:r>
                        <a:rPr b="1" sz="2400">
                          <a:solidFill>
                            <a:srgbClr val="FFFFFF"/>
                          </a:solidFill>
                        </a:rPr>
                        <a:t>Type</a:t>
                      </a:r>
                    </a:p>
                  </a:txBody>
                  <a:tcPr marL="166014" marR="166014" marT="166014" marB="166014" anchor="ctr" anchorCtr="0" horzOverflow="overflow">
                    <a:lnL w="12700">
                      <a:miter lim="400000"/>
                    </a:lnL>
                    <a:lnR w="12700">
                      <a:miter lim="400000"/>
                    </a:lnR>
                    <a:lnT w="12700">
                      <a:miter lim="400000"/>
                    </a:lnT>
                    <a:lnB w="12700">
                      <a:miter lim="400000"/>
                    </a:lnB>
                    <a:solidFill>
                      <a:schemeClr val="accent2"/>
                    </a:solidFill>
                  </a:tcPr>
                </a:tc>
                <a:tc>
                  <a:txBody>
                    <a:bodyPr/>
                    <a:lstStyle/>
                    <a:p>
                      <a:pPr algn="ctr">
                        <a:defRPr b="0" sz="1800">
                          <a:solidFill>
                            <a:srgbClr val="000000"/>
                          </a:solidFill>
                        </a:defRPr>
                      </a:pPr>
                      <a:r>
                        <a:rPr b="1" sz="2400">
                          <a:solidFill>
                            <a:srgbClr val="FFFFFF"/>
                          </a:solidFill>
                        </a:rPr>
                        <a:t>Protocol</a:t>
                      </a:r>
                    </a:p>
                  </a:txBody>
                  <a:tcPr marL="166014" marR="166014" marT="166014" marB="166014" anchor="ctr" anchorCtr="0" horzOverflow="overflow">
                    <a:lnL w="12700">
                      <a:miter lim="400000"/>
                    </a:lnL>
                    <a:lnR w="12700">
                      <a:miter lim="400000"/>
                    </a:lnR>
                    <a:lnT w="12700">
                      <a:miter lim="400000"/>
                    </a:lnT>
                    <a:lnB w="12700">
                      <a:miter lim="400000"/>
                    </a:lnB>
                    <a:solidFill>
                      <a:schemeClr val="accent2"/>
                    </a:solidFill>
                  </a:tcPr>
                </a:tc>
              </a:tr>
              <a:tr h="675123">
                <a:tc>
                  <a:txBody>
                    <a:bodyPr/>
                    <a:lstStyle/>
                    <a:p>
                      <a:pPr algn="l" defTabSz="914400">
                        <a:spcBef>
                          <a:spcPts val="500"/>
                        </a:spcBef>
                        <a:defRPr b="0" sz="1800">
                          <a:solidFill>
                            <a:srgbClr val="000000"/>
                          </a:solidFill>
                        </a:defRPr>
                      </a:pPr>
                      <a:r>
                        <a:rPr sz="2400">
                          <a:solidFill>
                            <a:srgbClr val="5B5B5B"/>
                          </a:solidFill>
                        </a:rPr>
                        <a:t>TCP</a:t>
                      </a:r>
                    </a:p>
                  </a:txBody>
                  <a:tcPr marL="166014" marR="166014" marT="166014" marB="166014" anchor="ctr" anchorCtr="0" horzOverflow="overflow">
                    <a:lnL w="12700">
                      <a:miter lim="400000"/>
                    </a:lnL>
                    <a:lnR w="12700">
                      <a:miter lim="400000"/>
                    </a:lnR>
                    <a:lnT w="12700">
                      <a:miter lim="400000"/>
                    </a:lnT>
                    <a:lnB w="12700">
                      <a:miter lim="400000"/>
                    </a:lnB>
                    <a:solidFill>
                      <a:srgbClr val="F2F2F2"/>
                    </a:solidFill>
                  </a:tcPr>
                </a:tc>
                <a:tc rowSpan="2">
                  <a:txBody>
                    <a:bodyPr/>
                    <a:lstStyle/>
                    <a:p>
                      <a:pPr algn="ctr" defTabSz="914400">
                        <a:spcBef>
                          <a:spcPts val="500"/>
                        </a:spcBef>
                        <a:defRPr b="0" sz="1800">
                          <a:solidFill>
                            <a:srgbClr val="000000"/>
                          </a:solidFill>
                        </a:defRPr>
                      </a:pPr>
                      <a:r>
                        <a:rPr sz="2400">
                          <a:solidFill>
                            <a:srgbClr val="5B5B5B"/>
                          </a:solidFill>
                        </a:rPr>
                        <a:t>AF_INET</a:t>
                      </a:r>
                    </a:p>
                  </a:txBody>
                  <a:tcPr marL="166014" marR="166014" marT="166014" marB="166014" anchor="ctr" anchorCtr="0" horzOverflow="overflow">
                    <a:lnL w="12700">
                      <a:miter lim="400000"/>
                    </a:lnL>
                    <a:lnR w="12700">
                      <a:miter lim="400000"/>
                    </a:lnR>
                    <a:lnT w="12700">
                      <a:miter lim="400000"/>
                    </a:lnT>
                    <a:lnB w="12700">
                      <a:miter lim="400000"/>
                    </a:lnB>
                    <a:solidFill>
                      <a:srgbClr val="F2F2F2"/>
                    </a:solidFill>
                  </a:tcPr>
                </a:tc>
                <a:tc>
                  <a:txBody>
                    <a:bodyPr/>
                    <a:lstStyle/>
                    <a:p>
                      <a:pPr algn="l" defTabSz="914400">
                        <a:spcBef>
                          <a:spcPts val="500"/>
                        </a:spcBef>
                        <a:defRPr b="0" sz="1800">
                          <a:solidFill>
                            <a:srgbClr val="000000"/>
                          </a:solidFill>
                        </a:defRPr>
                      </a:pPr>
                      <a:r>
                        <a:rPr sz="2400">
                          <a:solidFill>
                            <a:srgbClr val="242424"/>
                          </a:solidFill>
                        </a:rPr>
                        <a:t>SOCK_STREAM</a:t>
                      </a:r>
                    </a:p>
                  </a:txBody>
                  <a:tcPr marL="166014" marR="166014" marT="166014" marB="166014" anchor="ctr" anchorCtr="0" horzOverflow="overflow">
                    <a:lnL w="12700">
                      <a:miter lim="400000"/>
                    </a:lnL>
                    <a:lnR w="12700">
                      <a:miter lim="400000"/>
                    </a:lnR>
                    <a:lnT w="12700">
                      <a:miter lim="400000"/>
                    </a:lnT>
                    <a:lnB w="12700">
                      <a:miter lim="400000"/>
                    </a:lnB>
                    <a:solidFill>
                      <a:srgbClr val="F2F2F2"/>
                    </a:solidFill>
                  </a:tcPr>
                </a:tc>
                <a:tc>
                  <a:txBody>
                    <a:bodyPr/>
                    <a:lstStyle/>
                    <a:p>
                      <a:pPr algn="l" defTabSz="914400">
                        <a:spcBef>
                          <a:spcPts val="500"/>
                        </a:spcBef>
                        <a:defRPr b="0" sz="1800">
                          <a:solidFill>
                            <a:srgbClr val="000000"/>
                          </a:solidFill>
                        </a:defRPr>
                      </a:pPr>
                      <a:r>
                        <a:rPr sz="2400">
                          <a:solidFill>
                            <a:srgbClr val="242424"/>
                          </a:solidFill>
                        </a:rPr>
                        <a:t>IPPROTO_TCP</a:t>
                      </a:r>
                    </a:p>
                  </a:txBody>
                  <a:tcPr marL="166014" marR="166014" marT="166014" marB="166014" anchor="ctr" anchorCtr="0" horzOverflow="overflow">
                    <a:lnL w="12700">
                      <a:miter lim="400000"/>
                    </a:lnL>
                    <a:lnR w="12700">
                      <a:miter lim="400000"/>
                    </a:lnR>
                    <a:lnT w="12700">
                      <a:miter lim="400000"/>
                    </a:lnT>
                    <a:lnB w="12700">
                      <a:miter lim="400000"/>
                    </a:lnB>
                    <a:solidFill>
                      <a:srgbClr val="F2F2F2"/>
                    </a:solidFill>
                  </a:tcPr>
                </a:tc>
              </a:tr>
              <a:tr h="675123">
                <a:tc>
                  <a:txBody>
                    <a:bodyPr/>
                    <a:lstStyle/>
                    <a:p>
                      <a:pPr algn="l" defTabSz="914400">
                        <a:spcBef>
                          <a:spcPts val="500"/>
                        </a:spcBef>
                        <a:defRPr b="0" sz="1800">
                          <a:solidFill>
                            <a:srgbClr val="000000"/>
                          </a:solidFill>
                        </a:defRPr>
                      </a:pPr>
                      <a:r>
                        <a:rPr sz="2400">
                          <a:solidFill>
                            <a:srgbClr val="5B5B5B"/>
                          </a:solidFill>
                        </a:rPr>
                        <a:t>UDP</a:t>
                      </a:r>
                    </a:p>
                  </a:txBody>
                  <a:tcPr marL="166014" marR="166014" marT="166014" marB="166014" anchor="ctr" anchorCtr="0" horzOverflow="overflow">
                    <a:lnL w="12700">
                      <a:miter lim="400000"/>
                    </a:lnL>
                    <a:lnR w="12700">
                      <a:miter lim="400000"/>
                    </a:lnR>
                    <a:lnT w="12700">
                      <a:miter lim="400000"/>
                    </a:lnT>
                    <a:lnB w="12700">
                      <a:miter lim="400000"/>
                    </a:lnB>
                    <a:solidFill>
                      <a:srgbClr val="F2F2F2"/>
                    </a:solidFill>
                  </a:tcPr>
                </a:tc>
                <a:tc vMerge="1">
                  <a:tcPr/>
                </a:tc>
                <a:tc>
                  <a:txBody>
                    <a:bodyPr/>
                    <a:lstStyle/>
                    <a:p>
                      <a:pPr algn="l" defTabSz="914400">
                        <a:spcBef>
                          <a:spcPts val="500"/>
                        </a:spcBef>
                        <a:defRPr b="0" sz="1800">
                          <a:solidFill>
                            <a:srgbClr val="000000"/>
                          </a:solidFill>
                        </a:defRPr>
                      </a:pPr>
                      <a:r>
                        <a:rPr sz="2400">
                          <a:solidFill>
                            <a:srgbClr val="242424"/>
                          </a:solidFill>
                        </a:rPr>
                        <a:t>SOCK_DGRAM</a:t>
                      </a:r>
                    </a:p>
                  </a:txBody>
                  <a:tcPr marL="166014" marR="166014" marT="166014" marB="166014" anchor="ctr" anchorCtr="0" horzOverflow="overflow">
                    <a:lnL w="12700">
                      <a:miter lim="400000"/>
                    </a:lnL>
                    <a:lnR w="12700">
                      <a:miter lim="400000"/>
                    </a:lnR>
                    <a:lnT w="12700">
                      <a:miter lim="400000"/>
                    </a:lnT>
                    <a:lnB w="12700">
                      <a:miter lim="400000"/>
                    </a:lnB>
                    <a:solidFill>
                      <a:srgbClr val="F2F2F2"/>
                    </a:solidFill>
                  </a:tcPr>
                </a:tc>
                <a:tc>
                  <a:txBody>
                    <a:bodyPr/>
                    <a:lstStyle/>
                    <a:p>
                      <a:pPr algn="l" defTabSz="914400">
                        <a:spcBef>
                          <a:spcPts val="500"/>
                        </a:spcBef>
                        <a:defRPr b="0" sz="1800">
                          <a:solidFill>
                            <a:srgbClr val="000000"/>
                          </a:solidFill>
                        </a:defRPr>
                      </a:pPr>
                      <a:r>
                        <a:rPr sz="2400">
                          <a:solidFill>
                            <a:srgbClr val="242424"/>
                          </a:solidFill>
                        </a:rPr>
                        <a:t>IPPROTO_UDP</a:t>
                      </a:r>
                    </a:p>
                  </a:txBody>
                  <a:tcPr marL="166014" marR="166014" marT="166014" marB="166014" anchor="ctr" anchorCtr="0" horzOverflow="overflow">
                    <a:lnL w="12700">
                      <a:miter lim="400000"/>
                    </a:lnL>
                    <a:lnR w="12700">
                      <a:miter lim="400000"/>
                    </a:lnR>
                    <a:lnT w="12700">
                      <a:miter lim="400000"/>
                    </a:lnT>
                    <a:lnB w="12700">
                      <a:miter lim="400000"/>
                    </a:lnB>
                    <a:solidFill>
                      <a:srgbClr val="F2F2F2"/>
                    </a:solidFill>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3" name="Title 1"/>
          <p:cNvSpPr txBox="1"/>
          <p:nvPr>
            <p:ph type="title"/>
          </p:nvPr>
        </p:nvSpPr>
        <p:spPr>
          <a:prstGeom prst="rect">
            <a:avLst/>
          </a:prstGeom>
        </p:spPr>
        <p:txBody>
          <a:bodyPr/>
          <a:lstStyle/>
          <a:p>
            <a:pPr/>
            <a:r>
              <a:t>Socket Calls</a:t>
            </a:r>
          </a:p>
        </p:txBody>
      </p:sp>
      <p:sp>
        <p:nvSpPr>
          <p:cNvPr id="484" name="Text Placeholder 2"/>
          <p:cNvSpPr txBox="1"/>
          <p:nvPr>
            <p:ph type="body" idx="1"/>
          </p:nvPr>
        </p:nvSpPr>
        <p:spPr>
          <a:prstGeom prst="rect">
            <a:avLst/>
          </a:prstGeom>
        </p:spPr>
        <p:txBody>
          <a:bodyPr/>
          <a:lstStyle/>
          <a:p>
            <a:pPr>
              <a:defRPr b="1"/>
            </a:pPr>
            <a:r>
              <a:t>SOCKET: 			</a:t>
            </a:r>
            <a:r>
              <a:rPr b="0"/>
              <a:t>Obtains a socket to read from or write to.</a:t>
            </a:r>
            <a:endParaRPr b="0"/>
          </a:p>
          <a:p>
            <a:pPr>
              <a:defRPr b="1"/>
            </a:pPr>
            <a:r>
              <a:t>BIND: 			</a:t>
            </a:r>
            <a:r>
              <a:rPr b="0"/>
              <a:t>Associates a socket with a port number.</a:t>
            </a:r>
            <a:endParaRPr b="0"/>
          </a:p>
          <a:p>
            <a:pPr>
              <a:defRPr b="1"/>
            </a:pPr>
            <a:r>
              <a:t>LISTEN: 			</a:t>
            </a:r>
            <a:r>
              <a:rPr b="0"/>
              <a:t>Tells TCP/IP that this process is listening for connections on this socket.</a:t>
            </a:r>
            <a:endParaRPr b="0"/>
          </a:p>
          <a:p>
            <a:pPr>
              <a:defRPr b="1"/>
            </a:pPr>
            <a:r>
              <a:t>SELECT: 			</a:t>
            </a:r>
            <a:r>
              <a:rPr b="0"/>
              <a:t>Waits for activity on a socket.</a:t>
            </a:r>
            <a:endParaRPr b="0"/>
          </a:p>
          <a:p>
            <a:pPr>
              <a:defRPr b="1"/>
            </a:pPr>
            <a:r>
              <a:t>ACCEPT: 			</a:t>
            </a:r>
            <a:r>
              <a:rPr b="0"/>
              <a:t>Accepts a connection from a client.</a:t>
            </a:r>
            <a:endParaRPr b="0"/>
          </a:p>
          <a:p>
            <a:pPr>
              <a:defRPr b="1"/>
            </a:pPr>
            <a:r>
              <a:t>SOCKET: 			</a:t>
            </a:r>
            <a:r>
              <a:rPr b="0"/>
              <a:t>Allocates a socket to read from or write to.</a:t>
            </a:r>
            <a:endParaRPr b="0"/>
          </a:p>
          <a:p>
            <a:pPr>
              <a:defRPr b="1"/>
            </a:pPr>
            <a:r>
              <a:t>CONNECT: 		</a:t>
            </a:r>
            <a:r>
              <a:rPr b="0"/>
              <a:t>Allows a client to open a connection to a server’s port.</a:t>
            </a:r>
            <a:endParaRPr b="0"/>
          </a:p>
          <a:p>
            <a:pPr>
              <a:defRPr b="1"/>
            </a:pPr>
            <a:r>
              <a:t>SEND, WRITE:	</a:t>
            </a:r>
            <a:r>
              <a:rPr b="0"/>
              <a:t>Sends data to the process on the other host.</a:t>
            </a:r>
            <a:endParaRPr b="0"/>
          </a:p>
          <a:p>
            <a:pPr>
              <a:defRPr b="1"/>
            </a:pPr>
            <a:r>
              <a:t>RECV, READ: 	</a:t>
            </a:r>
            <a:r>
              <a:rPr b="0"/>
              <a:t>Receives data from the other host.</a:t>
            </a:r>
            <a:endParaRPr b="0"/>
          </a:p>
          <a:p>
            <a:pPr>
              <a:defRPr b="1"/>
            </a:pPr>
            <a:r>
              <a:t>CLOSE: 			</a:t>
            </a:r>
            <a:r>
              <a:rPr b="0"/>
              <a:t>Terminates a connection, deallocating the socket.</a:t>
            </a:r>
          </a:p>
        </p:txBody>
      </p:sp>
      <p:sp>
        <p:nvSpPr>
          <p:cNvPr id="485" name="Rectangle 5"/>
          <p:cNvSpPr txBox="1"/>
          <p:nvPr/>
        </p:nvSpPr>
        <p:spPr>
          <a:xfrm>
            <a:off x="1153346" y="8419500"/>
            <a:ext cx="2342206" cy="256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100">
                <a:solidFill>
                  <a:srgbClr val="303030"/>
                </a:solidFill>
              </a:defRPr>
            </a:lvl1pPr>
          </a:lstStyle>
          <a:p>
            <a:pPr/>
            <a:r>
              <a:t>https://www.ibm.com/docs/en/zos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7" name="Rounded Rectangle"/>
          <p:cNvSpPr/>
          <p:nvPr/>
        </p:nvSpPr>
        <p:spPr>
          <a:xfrm>
            <a:off x="8847162" y="5263331"/>
            <a:ext cx="6312668" cy="1676401"/>
          </a:xfrm>
          <a:prstGeom prst="roundRect">
            <a:avLst>
              <a:gd name="adj" fmla="val 11364"/>
            </a:avLst>
          </a:prstGeom>
          <a:solidFill>
            <a:srgbClr val="FFFFFF"/>
          </a:solidFill>
          <a:ln w="25400">
            <a:solidFill>
              <a:schemeClr val="accent1"/>
            </a:solidFill>
          </a:ln>
        </p:spPr>
        <p:txBody>
          <a:bodyPr lIns="152400" tIns="152400" rIns="152400" bIns="152400" anchor="ctr"/>
          <a:lstStyle/>
          <a:p>
            <a:pPr/>
          </a:p>
        </p:txBody>
      </p:sp>
      <p:sp>
        <p:nvSpPr>
          <p:cNvPr id="488" name="Rounded Rectangle"/>
          <p:cNvSpPr/>
          <p:nvPr/>
        </p:nvSpPr>
        <p:spPr>
          <a:xfrm>
            <a:off x="873932" y="6436811"/>
            <a:ext cx="7154334" cy="1270001"/>
          </a:xfrm>
          <a:prstGeom prst="roundRect">
            <a:avLst>
              <a:gd name="adj" fmla="val 15000"/>
            </a:avLst>
          </a:prstGeom>
          <a:solidFill>
            <a:srgbClr val="FFFFFF"/>
          </a:solidFill>
          <a:ln w="25400">
            <a:solidFill>
              <a:schemeClr val="accent1"/>
            </a:solidFill>
          </a:ln>
        </p:spPr>
        <p:txBody>
          <a:bodyPr lIns="152400" tIns="152400" rIns="152400" bIns="152400" anchor="ctr"/>
          <a:lstStyle/>
          <a:p>
            <a:pPr/>
          </a:p>
        </p:txBody>
      </p:sp>
      <p:sp>
        <p:nvSpPr>
          <p:cNvPr id="489" name="Title 1"/>
          <p:cNvSpPr txBox="1"/>
          <p:nvPr>
            <p:ph type="title"/>
          </p:nvPr>
        </p:nvSpPr>
        <p:spPr>
          <a:prstGeom prst="rect">
            <a:avLst/>
          </a:prstGeom>
        </p:spPr>
        <p:txBody>
          <a:bodyPr/>
          <a:lstStyle/>
          <a:p>
            <a:pPr/>
            <a:r>
              <a:t>Data Flow</a:t>
            </a:r>
          </a:p>
        </p:txBody>
      </p:sp>
      <p:sp>
        <p:nvSpPr>
          <p:cNvPr id="490" name="Content Placeholder 5"/>
          <p:cNvSpPr txBox="1"/>
          <p:nvPr>
            <p:ph type="body" sz="quarter" idx="1"/>
          </p:nvPr>
        </p:nvSpPr>
        <p:spPr>
          <a:xfrm>
            <a:off x="812799" y="2133601"/>
            <a:ext cx="7179735" cy="1701800"/>
          </a:xfrm>
          <a:prstGeom prst="rect">
            <a:avLst/>
          </a:prstGeom>
        </p:spPr>
        <p:txBody>
          <a:bodyPr/>
          <a:lstStyle>
            <a:lvl1pPr marL="0" indent="0" algn="ctr">
              <a:buSzTx/>
              <a:buNone/>
              <a:defRPr b="1" sz="3200"/>
            </a:lvl1pPr>
          </a:lstStyle>
          <a:p>
            <a:pPr/>
            <a:r>
              <a:t>Connection Oriented</a:t>
            </a:r>
          </a:p>
        </p:txBody>
      </p:sp>
      <p:sp>
        <p:nvSpPr>
          <p:cNvPr id="491" name="Content Placeholder 6"/>
          <p:cNvSpPr txBox="1"/>
          <p:nvPr/>
        </p:nvSpPr>
        <p:spPr>
          <a:xfrm>
            <a:off x="8263467" y="2146302"/>
            <a:ext cx="7179734" cy="17017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spcBef>
                <a:spcPts val="1400"/>
              </a:spcBef>
              <a:defRPr b="1" sz="3200">
                <a:solidFill>
                  <a:srgbClr val="303030"/>
                </a:solidFill>
              </a:defRPr>
            </a:lvl1pPr>
          </a:lstStyle>
          <a:p>
            <a:pPr/>
            <a:r>
              <a:t>Connectionless</a:t>
            </a:r>
          </a:p>
        </p:txBody>
      </p:sp>
      <p:pic>
        <p:nvPicPr>
          <p:cNvPr id="492" name="Picture 39" descr="Picture 39"/>
          <p:cNvPicPr>
            <a:picLocks noChangeAspect="1"/>
          </p:cNvPicPr>
          <p:nvPr/>
        </p:nvPicPr>
        <p:blipFill>
          <a:blip r:embed="rId2">
            <a:extLst/>
          </a:blip>
          <a:stretch>
            <a:fillRect/>
          </a:stretch>
        </p:blipFill>
        <p:spPr>
          <a:xfrm>
            <a:off x="8585295" y="3835401"/>
            <a:ext cx="6536078" cy="3860140"/>
          </a:xfrm>
          <a:prstGeom prst="rect">
            <a:avLst/>
          </a:prstGeom>
          <a:ln w="12700">
            <a:miter lim="400000"/>
          </a:ln>
        </p:spPr>
      </p:pic>
      <p:pic>
        <p:nvPicPr>
          <p:cNvPr id="493" name="Picture 2" descr="Picture 2"/>
          <p:cNvPicPr>
            <a:picLocks noChangeAspect="1"/>
          </p:cNvPicPr>
          <p:nvPr/>
        </p:nvPicPr>
        <p:blipFill>
          <a:blip r:embed="rId3">
            <a:extLst/>
          </a:blip>
          <a:stretch>
            <a:fillRect/>
          </a:stretch>
        </p:blipFill>
        <p:spPr>
          <a:xfrm>
            <a:off x="1155700" y="3958895"/>
            <a:ext cx="6782144" cy="361315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97" name="Rectangle: Rounded Corners 88"/>
          <p:cNvGrpSpPr/>
          <p:nvPr/>
        </p:nvGrpSpPr>
        <p:grpSpPr>
          <a:xfrm>
            <a:off x="12242982" y="5580391"/>
            <a:ext cx="2838451" cy="2889362"/>
            <a:chOff x="0" y="0"/>
            <a:chExt cx="2838450" cy="2889361"/>
          </a:xfrm>
        </p:grpSpPr>
        <p:sp>
          <p:nvSpPr>
            <p:cNvPr id="495" name="Rounded Rectangle"/>
            <p:cNvSpPr/>
            <p:nvPr/>
          </p:nvSpPr>
          <p:spPr>
            <a:xfrm>
              <a:off x="0" y="0"/>
              <a:ext cx="2838450" cy="2889362"/>
            </a:xfrm>
            <a:prstGeom prst="roundRect">
              <a:avLst>
                <a:gd name="adj" fmla="val 16667"/>
              </a:avLst>
            </a:prstGeom>
            <a:blipFill rotWithShape="1">
              <a:blip r:embed="rId2"/>
              <a:srcRect l="0" t="0" r="0" b="0"/>
              <a:tile tx="0" ty="0" sx="100000" sy="100000" flip="none" algn="tl"/>
            </a:blipFill>
            <a:ln w="12700" cap="flat">
              <a:noFill/>
              <a:miter lim="400000"/>
            </a:ln>
            <a:effectLst/>
          </p:spPr>
          <p:txBody>
            <a:bodyPr wrap="square" lIns="152400" tIns="152400" rIns="152400" bIns="152400" numCol="1" anchor="ctr">
              <a:noAutofit/>
            </a:bodyPr>
            <a:lstStyle/>
            <a:p>
              <a:pPr>
                <a:lnSpc>
                  <a:spcPct val="90000"/>
                </a:lnSpc>
                <a:defRPr>
                  <a:solidFill>
                    <a:srgbClr val="303030"/>
                  </a:solidFill>
                </a:defRPr>
              </a:pPr>
            </a:p>
          </p:txBody>
        </p:sp>
        <p:sp>
          <p:nvSpPr>
            <p:cNvPr id="496" name="Server"/>
            <p:cNvSpPr txBox="1"/>
            <p:nvPr/>
          </p:nvSpPr>
          <p:spPr>
            <a:xfrm>
              <a:off x="138561" y="113720"/>
              <a:ext cx="2561328" cy="26619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2400" tIns="152400" rIns="152400" bIns="152400" numCol="1" anchor="ctr">
              <a:spAutoFit/>
            </a:bodyPr>
            <a:lstStyle/>
            <a:p>
              <a:pPr>
                <a:lnSpc>
                  <a:spcPct val="90000"/>
                </a:lnSpc>
                <a:defRPr i="1" sz="2400">
                  <a:solidFill>
                    <a:srgbClr val="303030"/>
                  </a:solidFill>
                  <a:latin typeface="Open Sans Semibold"/>
                  <a:ea typeface="Open Sans Semibold"/>
                  <a:cs typeface="Open Sans Semibold"/>
                  <a:sym typeface="Open Sans Semibold"/>
                </a:defRPr>
              </a:pPr>
            </a:p>
            <a:p>
              <a:pPr>
                <a:lnSpc>
                  <a:spcPct val="90000"/>
                </a:lnSpc>
                <a:defRPr i="1" sz="2400">
                  <a:solidFill>
                    <a:srgbClr val="303030"/>
                  </a:solidFill>
                  <a:latin typeface="Open Sans Semibold"/>
                  <a:ea typeface="Open Sans Semibold"/>
                  <a:cs typeface="Open Sans Semibold"/>
                  <a:sym typeface="Open Sans Semibold"/>
                </a:defRPr>
              </a:pPr>
            </a:p>
            <a:p>
              <a:pPr>
                <a:lnSpc>
                  <a:spcPct val="90000"/>
                </a:lnSpc>
                <a:defRPr i="1" sz="2400">
                  <a:solidFill>
                    <a:srgbClr val="303030"/>
                  </a:solidFill>
                  <a:latin typeface="Open Sans Semibold"/>
                  <a:ea typeface="Open Sans Semibold"/>
                  <a:cs typeface="Open Sans Semibold"/>
                  <a:sym typeface="Open Sans Semibold"/>
                </a:defRPr>
              </a:pPr>
            </a:p>
            <a:p>
              <a:pPr>
                <a:lnSpc>
                  <a:spcPct val="90000"/>
                </a:lnSpc>
                <a:defRPr i="1" sz="2400">
                  <a:solidFill>
                    <a:srgbClr val="303030"/>
                  </a:solidFill>
                  <a:latin typeface="Open Sans Semibold"/>
                  <a:ea typeface="Open Sans Semibold"/>
                  <a:cs typeface="Open Sans Semibold"/>
                  <a:sym typeface="Open Sans Semibold"/>
                </a:defRPr>
              </a:pPr>
            </a:p>
            <a:p>
              <a:pPr>
                <a:lnSpc>
                  <a:spcPct val="90000"/>
                </a:lnSpc>
                <a:defRPr i="1" sz="2400">
                  <a:solidFill>
                    <a:srgbClr val="303030"/>
                  </a:solidFill>
                  <a:latin typeface="Open Sans Semibold"/>
                  <a:ea typeface="Open Sans Semibold"/>
                  <a:cs typeface="Open Sans Semibold"/>
                  <a:sym typeface="Open Sans Semibold"/>
                </a:defRPr>
              </a:pPr>
            </a:p>
            <a:p>
              <a:pPr>
                <a:lnSpc>
                  <a:spcPct val="90000"/>
                </a:lnSpc>
                <a:defRPr i="1" sz="2400">
                  <a:solidFill>
                    <a:srgbClr val="303030"/>
                  </a:solidFill>
                  <a:latin typeface="Open Sans Semibold"/>
                  <a:ea typeface="Open Sans Semibold"/>
                  <a:cs typeface="Open Sans Semibold"/>
                  <a:sym typeface="Open Sans Semibold"/>
                </a:defRPr>
              </a:pPr>
            </a:p>
            <a:p>
              <a:pPr>
                <a:lnSpc>
                  <a:spcPct val="90000"/>
                </a:lnSpc>
                <a:defRPr b="1" i="1" sz="2400">
                  <a:solidFill>
                    <a:srgbClr val="303030"/>
                  </a:solidFill>
                  <a:latin typeface="Open Sans Semibold"/>
                  <a:ea typeface="Open Sans Semibold"/>
                  <a:cs typeface="Open Sans Semibold"/>
                  <a:sym typeface="Open Sans Semibold"/>
                </a:defRPr>
              </a:pPr>
              <a:r>
                <a:t>Server</a:t>
              </a:r>
            </a:p>
          </p:txBody>
        </p:sp>
      </p:grpSp>
      <p:sp>
        <p:nvSpPr>
          <p:cNvPr id="498" name="Title 1"/>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l">
              <a:defRPr b="1" sz="7200">
                <a:solidFill>
                  <a:srgbClr val="ED6A00"/>
                </a:solidFill>
              </a:defRPr>
            </a:lvl1pPr>
          </a:lstStyle>
          <a:p>
            <a:pPr/>
            <a:r>
              <a:t>Socket Setup</a:t>
            </a:r>
          </a:p>
        </p:txBody>
      </p:sp>
      <p:grpSp>
        <p:nvGrpSpPr>
          <p:cNvPr id="501" name="Rectangle: Rounded Corners 100"/>
          <p:cNvGrpSpPr/>
          <p:nvPr/>
        </p:nvGrpSpPr>
        <p:grpSpPr>
          <a:xfrm>
            <a:off x="12249150" y="2033801"/>
            <a:ext cx="2838450" cy="2889362"/>
            <a:chOff x="0" y="0"/>
            <a:chExt cx="2838450" cy="2889361"/>
          </a:xfrm>
        </p:grpSpPr>
        <p:sp>
          <p:nvSpPr>
            <p:cNvPr id="499" name="Rounded Rectangle"/>
            <p:cNvSpPr/>
            <p:nvPr/>
          </p:nvSpPr>
          <p:spPr>
            <a:xfrm>
              <a:off x="0" y="0"/>
              <a:ext cx="2838450" cy="2889362"/>
            </a:xfrm>
            <a:prstGeom prst="roundRect">
              <a:avLst>
                <a:gd name="adj" fmla="val 16667"/>
              </a:avLst>
            </a:prstGeom>
            <a:blipFill rotWithShape="1">
              <a:blip r:embed="rId2"/>
              <a:srcRect l="0" t="0" r="0" b="0"/>
              <a:tile tx="0" ty="0" sx="100000" sy="100000" flip="none" algn="tl"/>
            </a:blipFill>
            <a:ln w="12700" cap="flat">
              <a:noFill/>
              <a:miter lim="400000"/>
            </a:ln>
            <a:effectLst/>
          </p:spPr>
          <p:txBody>
            <a:bodyPr wrap="square" lIns="152400" tIns="152400" rIns="152400" bIns="152400" numCol="1" anchor="ctr">
              <a:noAutofit/>
            </a:bodyPr>
            <a:lstStyle/>
            <a:p>
              <a:pPr>
                <a:lnSpc>
                  <a:spcPct val="90000"/>
                </a:lnSpc>
                <a:defRPr>
                  <a:solidFill>
                    <a:srgbClr val="303030"/>
                  </a:solidFill>
                </a:defRPr>
              </a:pPr>
            </a:p>
          </p:txBody>
        </p:sp>
        <p:sp>
          <p:nvSpPr>
            <p:cNvPr id="500" name="Server"/>
            <p:cNvSpPr txBox="1"/>
            <p:nvPr/>
          </p:nvSpPr>
          <p:spPr>
            <a:xfrm>
              <a:off x="138561" y="113720"/>
              <a:ext cx="2561328" cy="26619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2400" tIns="152400" rIns="152400" bIns="152400" numCol="1" anchor="ctr">
              <a:spAutoFit/>
            </a:bodyPr>
            <a:lstStyle/>
            <a:p>
              <a:pPr>
                <a:lnSpc>
                  <a:spcPct val="90000"/>
                </a:lnSpc>
                <a:defRPr i="1" sz="2400">
                  <a:solidFill>
                    <a:srgbClr val="303030"/>
                  </a:solidFill>
                  <a:latin typeface="Open Sans Semibold"/>
                  <a:ea typeface="Open Sans Semibold"/>
                  <a:cs typeface="Open Sans Semibold"/>
                  <a:sym typeface="Open Sans Semibold"/>
                </a:defRPr>
              </a:pPr>
            </a:p>
            <a:p>
              <a:pPr>
                <a:lnSpc>
                  <a:spcPct val="90000"/>
                </a:lnSpc>
                <a:defRPr i="1" sz="2400">
                  <a:solidFill>
                    <a:srgbClr val="303030"/>
                  </a:solidFill>
                  <a:latin typeface="Open Sans Semibold"/>
                  <a:ea typeface="Open Sans Semibold"/>
                  <a:cs typeface="Open Sans Semibold"/>
                  <a:sym typeface="Open Sans Semibold"/>
                </a:defRPr>
              </a:pPr>
            </a:p>
            <a:p>
              <a:pPr>
                <a:lnSpc>
                  <a:spcPct val="90000"/>
                </a:lnSpc>
                <a:defRPr i="1" sz="2400">
                  <a:solidFill>
                    <a:srgbClr val="303030"/>
                  </a:solidFill>
                  <a:latin typeface="Open Sans Semibold"/>
                  <a:ea typeface="Open Sans Semibold"/>
                  <a:cs typeface="Open Sans Semibold"/>
                  <a:sym typeface="Open Sans Semibold"/>
                </a:defRPr>
              </a:pPr>
            </a:p>
            <a:p>
              <a:pPr>
                <a:lnSpc>
                  <a:spcPct val="90000"/>
                </a:lnSpc>
                <a:defRPr i="1" sz="2400">
                  <a:solidFill>
                    <a:srgbClr val="303030"/>
                  </a:solidFill>
                  <a:latin typeface="Open Sans Semibold"/>
                  <a:ea typeface="Open Sans Semibold"/>
                  <a:cs typeface="Open Sans Semibold"/>
                  <a:sym typeface="Open Sans Semibold"/>
                </a:defRPr>
              </a:pPr>
            </a:p>
            <a:p>
              <a:pPr>
                <a:lnSpc>
                  <a:spcPct val="90000"/>
                </a:lnSpc>
                <a:defRPr i="1" sz="2400">
                  <a:solidFill>
                    <a:srgbClr val="303030"/>
                  </a:solidFill>
                  <a:latin typeface="Open Sans Semibold"/>
                  <a:ea typeface="Open Sans Semibold"/>
                  <a:cs typeface="Open Sans Semibold"/>
                  <a:sym typeface="Open Sans Semibold"/>
                </a:defRPr>
              </a:pPr>
            </a:p>
            <a:p>
              <a:pPr>
                <a:lnSpc>
                  <a:spcPct val="90000"/>
                </a:lnSpc>
                <a:defRPr i="1" sz="2400">
                  <a:solidFill>
                    <a:srgbClr val="303030"/>
                  </a:solidFill>
                  <a:latin typeface="Open Sans Semibold"/>
                  <a:ea typeface="Open Sans Semibold"/>
                  <a:cs typeface="Open Sans Semibold"/>
                  <a:sym typeface="Open Sans Semibold"/>
                </a:defRPr>
              </a:pPr>
            </a:p>
            <a:p>
              <a:pPr>
                <a:lnSpc>
                  <a:spcPct val="90000"/>
                </a:lnSpc>
                <a:defRPr b="1" i="1" sz="2400">
                  <a:solidFill>
                    <a:srgbClr val="303030"/>
                  </a:solidFill>
                  <a:latin typeface="Open Sans Semibold"/>
                  <a:ea typeface="Open Sans Semibold"/>
                  <a:cs typeface="Open Sans Semibold"/>
                  <a:sym typeface="Open Sans Semibold"/>
                </a:defRPr>
              </a:pPr>
              <a:r>
                <a:t>Server</a:t>
              </a:r>
            </a:p>
          </p:txBody>
        </p:sp>
      </p:grpSp>
      <p:grpSp>
        <p:nvGrpSpPr>
          <p:cNvPr id="504" name="Octagon 101"/>
          <p:cNvGrpSpPr/>
          <p:nvPr/>
        </p:nvGrpSpPr>
        <p:grpSpPr>
          <a:xfrm>
            <a:off x="11766736" y="2461322"/>
            <a:ext cx="1228727" cy="978110"/>
            <a:chOff x="0" y="0"/>
            <a:chExt cx="1228726" cy="978108"/>
          </a:xfrm>
        </p:grpSpPr>
        <p:sp>
          <p:nvSpPr>
            <p:cNvPr id="502" name="Shape"/>
            <p:cNvSpPr/>
            <p:nvPr/>
          </p:nvSpPr>
          <p:spPr>
            <a:xfrm>
              <a:off x="-1" y="0"/>
              <a:ext cx="1228728" cy="978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5036" y="0"/>
                  </a:lnTo>
                  <a:lnTo>
                    <a:pt x="16564" y="0"/>
                  </a:lnTo>
                  <a:lnTo>
                    <a:pt x="21600" y="6326"/>
                  </a:lnTo>
                  <a:lnTo>
                    <a:pt x="21600" y="15274"/>
                  </a:lnTo>
                  <a:lnTo>
                    <a:pt x="16564" y="21600"/>
                  </a:lnTo>
                  <a:lnTo>
                    <a:pt x="5036" y="21600"/>
                  </a:lnTo>
                  <a:lnTo>
                    <a:pt x="0" y="15274"/>
                  </a:lnTo>
                  <a:close/>
                </a:path>
              </a:pathLst>
            </a:custGeom>
            <a:solidFill>
              <a:srgbClr val="0070C0"/>
            </a:solidFill>
            <a:ln w="12700" cap="flat">
              <a:noFill/>
              <a:miter lim="400000"/>
            </a:ln>
            <a:effectLst/>
          </p:spPr>
          <p:txBody>
            <a:bodyPr wrap="square" lIns="152400" tIns="152400" rIns="152400" bIns="152400" numCol="1" anchor="ctr">
              <a:noAutofit/>
            </a:bodyPr>
            <a:lstStyle/>
            <a:p>
              <a:pPr>
                <a:lnSpc>
                  <a:spcPct val="90000"/>
                </a:lnSpc>
                <a:defRPr>
                  <a:solidFill>
                    <a:srgbClr val="303030"/>
                  </a:solidFill>
                </a:defRPr>
              </a:pPr>
            </a:p>
          </p:txBody>
        </p:sp>
        <p:sp>
          <p:nvSpPr>
            <p:cNvPr id="503" name="Server…"/>
            <p:cNvSpPr txBox="1"/>
            <p:nvPr/>
          </p:nvSpPr>
          <p:spPr>
            <a:xfrm>
              <a:off x="143238" y="131549"/>
              <a:ext cx="942250" cy="7150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2400" tIns="152400" rIns="152400" bIns="152400" numCol="1" anchor="ctr">
              <a:spAutoFit/>
            </a:bodyPr>
            <a:lstStyle/>
            <a:p>
              <a:pPr>
                <a:lnSpc>
                  <a:spcPct val="90000"/>
                </a:lnSpc>
                <a:defRPr b="1" i="1" sz="1400">
                  <a:solidFill>
                    <a:srgbClr val="FFFFFF"/>
                  </a:solidFill>
                  <a:latin typeface="Open Sans Semibold"/>
                  <a:ea typeface="Open Sans Semibold"/>
                  <a:cs typeface="Open Sans Semibold"/>
                  <a:sym typeface="Open Sans Semibold"/>
                </a:defRPr>
              </a:pPr>
              <a:r>
                <a:t>Server </a:t>
              </a:r>
              <a:endParaRPr>
                <a:solidFill>
                  <a:srgbClr val="303030"/>
                </a:solidFill>
              </a:endParaRPr>
            </a:p>
            <a:p>
              <a:pPr>
                <a:lnSpc>
                  <a:spcPct val="90000"/>
                </a:lnSpc>
                <a:defRPr b="1" i="1" sz="1400">
                  <a:solidFill>
                    <a:srgbClr val="FFFFFF"/>
                  </a:solidFill>
                  <a:latin typeface="Open Sans Semibold"/>
                  <a:ea typeface="Open Sans Semibold"/>
                  <a:cs typeface="Open Sans Semibold"/>
                  <a:sym typeface="Open Sans Semibold"/>
                </a:defRPr>
              </a:pPr>
              <a:r>
                <a:t>Socket</a:t>
              </a:r>
            </a:p>
          </p:txBody>
        </p:sp>
      </p:grpSp>
      <p:sp>
        <p:nvSpPr>
          <p:cNvPr id="505" name="Rectangle: Rounded Corners 102"/>
          <p:cNvSpPr/>
          <p:nvPr/>
        </p:nvSpPr>
        <p:spPr>
          <a:xfrm>
            <a:off x="7620279" y="3542820"/>
            <a:ext cx="1562326" cy="708280"/>
          </a:xfrm>
          <a:prstGeom prst="roundRect">
            <a:avLst>
              <a:gd name="adj" fmla="val 16667"/>
            </a:avLst>
          </a:prstGeom>
          <a:blipFill>
            <a:blip r:embed="rId2"/>
          </a:blipFill>
          <a:ln w="12700">
            <a:miter lim="400000"/>
          </a:ln>
        </p:spPr>
        <p:txBody>
          <a:bodyPr lIns="152400" tIns="152400" rIns="152400" bIns="152400" anchor="ctr"/>
          <a:lstStyle/>
          <a:p>
            <a:pPr>
              <a:lnSpc>
                <a:spcPct val="90000"/>
              </a:lnSpc>
              <a:defRPr i="1" sz="2400">
                <a:solidFill>
                  <a:srgbClr val="303030"/>
                </a:solidFill>
                <a:latin typeface="Open Sans Semibold"/>
                <a:ea typeface="Open Sans Semibold"/>
                <a:cs typeface="Open Sans Semibold"/>
                <a:sym typeface="Open Sans Semibold"/>
              </a:defRPr>
            </a:pPr>
          </a:p>
        </p:txBody>
      </p:sp>
      <p:sp>
        <p:nvSpPr>
          <p:cNvPr id="506" name="TextBox 103"/>
          <p:cNvSpPr txBox="1"/>
          <p:nvPr/>
        </p:nvSpPr>
        <p:spPr>
          <a:xfrm>
            <a:off x="7617310" y="3746224"/>
            <a:ext cx="749313"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800">
                <a:solidFill>
                  <a:srgbClr val="303030"/>
                </a:solidFill>
              </a:defRPr>
            </a:lvl1pPr>
          </a:lstStyle>
          <a:p>
            <a:pPr/>
            <a:r>
              <a:t>Client</a:t>
            </a:r>
          </a:p>
        </p:txBody>
      </p:sp>
      <p:grpSp>
        <p:nvGrpSpPr>
          <p:cNvPr id="509" name="Rectangle: Rounded Corners 104"/>
          <p:cNvGrpSpPr/>
          <p:nvPr/>
        </p:nvGrpSpPr>
        <p:grpSpPr>
          <a:xfrm>
            <a:off x="8624141" y="3611181"/>
            <a:ext cx="500743" cy="575454"/>
            <a:chOff x="0" y="0"/>
            <a:chExt cx="500742" cy="575453"/>
          </a:xfrm>
        </p:grpSpPr>
        <p:sp>
          <p:nvSpPr>
            <p:cNvPr id="507" name="Rounded Rectangle"/>
            <p:cNvSpPr/>
            <p:nvPr/>
          </p:nvSpPr>
          <p:spPr>
            <a:xfrm>
              <a:off x="0" y="0"/>
              <a:ext cx="500743" cy="575454"/>
            </a:xfrm>
            <a:prstGeom prst="roundRect">
              <a:avLst>
                <a:gd name="adj" fmla="val 16667"/>
              </a:avLst>
            </a:prstGeom>
            <a:solidFill>
              <a:srgbClr val="A7D2FF"/>
            </a:solidFill>
            <a:ln w="12700" cap="flat">
              <a:noFill/>
              <a:miter lim="400000"/>
            </a:ln>
            <a:effectLst/>
          </p:spPr>
          <p:txBody>
            <a:bodyPr wrap="square" lIns="152400" tIns="152400" rIns="152400" bIns="152400" numCol="1" anchor="ctr">
              <a:noAutofit/>
            </a:bodyPr>
            <a:lstStyle/>
            <a:p>
              <a:pPr>
                <a:lnSpc>
                  <a:spcPct val="90000"/>
                </a:lnSpc>
                <a:defRPr>
                  <a:solidFill>
                    <a:srgbClr val="303030"/>
                  </a:solidFill>
                </a:defRPr>
              </a:pPr>
            </a:p>
          </p:txBody>
        </p:sp>
        <p:sp>
          <p:nvSpPr>
            <p:cNvPr id="508" name="S"/>
            <p:cNvSpPr txBox="1"/>
            <p:nvPr/>
          </p:nvSpPr>
          <p:spPr>
            <a:xfrm>
              <a:off x="24443" y="14676"/>
              <a:ext cx="451856"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2400" tIns="152400" rIns="152400" bIns="152400" numCol="1" anchor="ctr">
              <a:spAutoFit/>
            </a:bodyPr>
            <a:lstStyle>
              <a:lvl1pPr>
                <a:lnSpc>
                  <a:spcPct val="90000"/>
                </a:lnSpc>
                <a:defRPr b="1" i="1" sz="1600">
                  <a:latin typeface="Open Sans Semibold"/>
                  <a:ea typeface="Open Sans Semibold"/>
                  <a:cs typeface="Open Sans Semibold"/>
                  <a:sym typeface="Open Sans Semibold"/>
                </a:defRPr>
              </a:lvl1pPr>
            </a:lstStyle>
            <a:p>
              <a:pPr/>
              <a:r>
                <a:t>S</a:t>
              </a:r>
            </a:p>
          </p:txBody>
        </p:sp>
      </p:grpSp>
      <p:sp>
        <p:nvSpPr>
          <p:cNvPr id="510" name="Straight Arrow Connector 105"/>
          <p:cNvSpPr/>
          <p:nvPr/>
        </p:nvSpPr>
        <p:spPr>
          <a:xfrm flipV="1">
            <a:off x="9157451" y="4086905"/>
            <a:ext cx="2673540" cy="20651"/>
          </a:xfrm>
          <a:prstGeom prst="line">
            <a:avLst/>
          </a:prstGeom>
          <a:ln w="38100">
            <a:solidFill>
              <a:srgbClr val="ED6A00"/>
            </a:solidFill>
            <a:prstDash val="sysDash"/>
            <a:miter lim="400000"/>
            <a:headEnd type="triangle"/>
            <a:tailEnd type="triangle"/>
          </a:ln>
        </p:spPr>
        <p:txBody>
          <a:bodyPr lIns="45718" tIns="45718" rIns="45718" bIns="45718"/>
          <a:lstStyle/>
          <a:p>
            <a:pPr/>
          </a:p>
        </p:txBody>
      </p:sp>
      <p:grpSp>
        <p:nvGrpSpPr>
          <p:cNvPr id="515" name="Group 106"/>
          <p:cNvGrpSpPr/>
          <p:nvPr/>
        </p:nvGrpSpPr>
        <p:grpSpPr>
          <a:xfrm>
            <a:off x="5902683" y="3514868"/>
            <a:ext cx="1687135" cy="344369"/>
            <a:chOff x="0" y="0"/>
            <a:chExt cx="1687133" cy="344368"/>
          </a:xfrm>
        </p:grpSpPr>
        <p:sp>
          <p:nvSpPr>
            <p:cNvPr id="511" name="TextBox 107"/>
            <p:cNvSpPr txBox="1"/>
            <p:nvPr/>
          </p:nvSpPr>
          <p:spPr>
            <a:xfrm>
              <a:off x="240028" y="-1"/>
              <a:ext cx="1447106"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rgbClr val="303030"/>
                  </a:solidFill>
                </a:defRPr>
              </a:lvl1pPr>
            </a:lstStyle>
            <a:p>
              <a:pPr/>
              <a:r>
                <a:t>Create socket</a:t>
              </a:r>
            </a:p>
          </p:txBody>
        </p:sp>
        <p:grpSp>
          <p:nvGrpSpPr>
            <p:cNvPr id="514" name="Oval 108"/>
            <p:cNvGrpSpPr/>
            <p:nvPr/>
          </p:nvGrpSpPr>
          <p:grpSpPr>
            <a:xfrm>
              <a:off x="0" y="39568"/>
              <a:ext cx="274321" cy="304801"/>
              <a:chOff x="0" y="0"/>
              <a:chExt cx="274320" cy="304800"/>
            </a:xfrm>
          </p:grpSpPr>
          <p:sp>
            <p:nvSpPr>
              <p:cNvPr id="512" name="Circle"/>
              <p:cNvSpPr/>
              <p:nvPr/>
            </p:nvSpPr>
            <p:spPr>
              <a:xfrm>
                <a:off x="0" y="15239"/>
                <a:ext cx="274321" cy="274322"/>
              </a:xfrm>
              <a:prstGeom prst="ellipse">
                <a:avLst/>
              </a:prstGeom>
              <a:solidFill>
                <a:srgbClr val="242424"/>
              </a:solidFill>
              <a:ln w="12700" cap="flat">
                <a:noFill/>
                <a:miter lim="400000"/>
              </a:ln>
              <a:effectLst/>
            </p:spPr>
            <p:txBody>
              <a:bodyPr wrap="square" lIns="152400" tIns="152400" rIns="152400" bIns="152400" numCol="1" anchor="ctr">
                <a:noAutofit/>
              </a:bodyPr>
              <a:lstStyle/>
              <a:p>
                <a:pPr>
                  <a:lnSpc>
                    <a:spcPct val="90000"/>
                  </a:lnSpc>
                  <a:defRPr>
                    <a:solidFill>
                      <a:srgbClr val="303030"/>
                    </a:solidFill>
                  </a:defRPr>
                </a:pPr>
              </a:p>
            </p:txBody>
          </p:sp>
          <p:sp>
            <p:nvSpPr>
              <p:cNvPr id="513" name="1"/>
              <p:cNvSpPr txBox="1"/>
              <p:nvPr/>
            </p:nvSpPr>
            <p:spPr>
              <a:xfrm>
                <a:off x="40173" y="-1"/>
                <a:ext cx="193975" cy="304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2400" tIns="152400" rIns="152400" bIns="152400" numCol="1" anchor="ctr">
                <a:spAutoFit/>
              </a:bodyPr>
              <a:lstStyle>
                <a:lvl1pPr>
                  <a:lnSpc>
                    <a:spcPct val="90000"/>
                  </a:lnSpc>
                  <a:defRPr b="1" sz="1800">
                    <a:solidFill>
                      <a:srgbClr val="FFFFFF"/>
                    </a:solidFill>
                    <a:latin typeface="Open Sans Semibold"/>
                    <a:ea typeface="Open Sans Semibold"/>
                    <a:cs typeface="Open Sans Semibold"/>
                    <a:sym typeface="Open Sans Semibold"/>
                  </a:defRPr>
                </a:lvl1pPr>
              </a:lstStyle>
              <a:p>
                <a:pPr/>
                <a:r>
                  <a:t>1</a:t>
                </a:r>
              </a:p>
            </p:txBody>
          </p:sp>
        </p:grpSp>
      </p:grpSp>
      <p:grpSp>
        <p:nvGrpSpPr>
          <p:cNvPr id="520" name="Group 109"/>
          <p:cNvGrpSpPr/>
          <p:nvPr/>
        </p:nvGrpSpPr>
        <p:grpSpPr>
          <a:xfrm>
            <a:off x="12956391" y="2290195"/>
            <a:ext cx="1682357" cy="342901"/>
            <a:chOff x="0" y="0"/>
            <a:chExt cx="1682355" cy="342900"/>
          </a:xfrm>
        </p:grpSpPr>
        <p:sp>
          <p:nvSpPr>
            <p:cNvPr id="516" name="TextBox 110"/>
            <p:cNvSpPr txBox="1"/>
            <p:nvPr/>
          </p:nvSpPr>
          <p:spPr>
            <a:xfrm>
              <a:off x="0" y="-1"/>
              <a:ext cx="1447106"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rgbClr val="303030"/>
                  </a:solidFill>
                </a:defRPr>
              </a:lvl1pPr>
            </a:lstStyle>
            <a:p>
              <a:pPr/>
              <a:r>
                <a:t>Create socket</a:t>
              </a:r>
            </a:p>
          </p:txBody>
        </p:sp>
        <p:grpSp>
          <p:nvGrpSpPr>
            <p:cNvPr id="519" name="Oval 111"/>
            <p:cNvGrpSpPr/>
            <p:nvPr/>
          </p:nvGrpSpPr>
          <p:grpSpPr>
            <a:xfrm>
              <a:off x="1408035" y="18726"/>
              <a:ext cx="274321" cy="304801"/>
              <a:chOff x="0" y="0"/>
              <a:chExt cx="274320" cy="304800"/>
            </a:xfrm>
          </p:grpSpPr>
          <p:sp>
            <p:nvSpPr>
              <p:cNvPr id="517" name="Circle"/>
              <p:cNvSpPr/>
              <p:nvPr/>
            </p:nvSpPr>
            <p:spPr>
              <a:xfrm>
                <a:off x="0" y="15239"/>
                <a:ext cx="274321" cy="274322"/>
              </a:xfrm>
              <a:prstGeom prst="ellipse">
                <a:avLst/>
              </a:prstGeom>
              <a:solidFill>
                <a:srgbClr val="242424"/>
              </a:solidFill>
              <a:ln w="12700" cap="flat">
                <a:noFill/>
                <a:miter lim="400000"/>
              </a:ln>
              <a:effectLst/>
            </p:spPr>
            <p:txBody>
              <a:bodyPr wrap="square" lIns="152400" tIns="152400" rIns="152400" bIns="152400" numCol="1" anchor="ctr">
                <a:noAutofit/>
              </a:bodyPr>
              <a:lstStyle/>
              <a:p>
                <a:pPr>
                  <a:lnSpc>
                    <a:spcPct val="90000"/>
                  </a:lnSpc>
                  <a:defRPr>
                    <a:solidFill>
                      <a:srgbClr val="303030"/>
                    </a:solidFill>
                  </a:defRPr>
                </a:pPr>
              </a:p>
            </p:txBody>
          </p:sp>
          <p:sp>
            <p:nvSpPr>
              <p:cNvPr id="518" name="1"/>
              <p:cNvSpPr txBox="1"/>
              <p:nvPr/>
            </p:nvSpPr>
            <p:spPr>
              <a:xfrm>
                <a:off x="40173" y="-1"/>
                <a:ext cx="193975" cy="304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2400" tIns="152400" rIns="152400" bIns="152400" numCol="1" anchor="ctr">
                <a:spAutoFit/>
              </a:bodyPr>
              <a:lstStyle>
                <a:lvl1pPr>
                  <a:lnSpc>
                    <a:spcPct val="90000"/>
                  </a:lnSpc>
                  <a:defRPr b="1" sz="1800">
                    <a:solidFill>
                      <a:srgbClr val="FFFFFF"/>
                    </a:solidFill>
                    <a:latin typeface="Open Sans Semibold"/>
                    <a:ea typeface="Open Sans Semibold"/>
                    <a:cs typeface="Open Sans Semibold"/>
                    <a:sym typeface="Open Sans Semibold"/>
                  </a:defRPr>
                </a:lvl1pPr>
              </a:lstStyle>
              <a:p>
                <a:pPr/>
                <a:r>
                  <a:t>1</a:t>
                </a:r>
              </a:p>
            </p:txBody>
          </p:sp>
        </p:grpSp>
      </p:grpSp>
      <p:grpSp>
        <p:nvGrpSpPr>
          <p:cNvPr id="525" name="Group 112"/>
          <p:cNvGrpSpPr/>
          <p:nvPr/>
        </p:nvGrpSpPr>
        <p:grpSpPr>
          <a:xfrm>
            <a:off x="12975711" y="2614207"/>
            <a:ext cx="1663037" cy="342901"/>
            <a:chOff x="0" y="0"/>
            <a:chExt cx="1663035" cy="342900"/>
          </a:xfrm>
        </p:grpSpPr>
        <p:sp>
          <p:nvSpPr>
            <p:cNvPr id="521" name="TextBox 113"/>
            <p:cNvSpPr txBox="1"/>
            <p:nvPr/>
          </p:nvSpPr>
          <p:spPr>
            <a:xfrm>
              <a:off x="-1" y="-1"/>
              <a:ext cx="1266033"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rgbClr val="303030"/>
                  </a:solidFill>
                </a:defRPr>
              </a:lvl1pPr>
            </a:lstStyle>
            <a:p>
              <a:pPr/>
              <a:r>
                <a:t>Bind socket</a:t>
              </a:r>
            </a:p>
          </p:txBody>
        </p:sp>
        <p:grpSp>
          <p:nvGrpSpPr>
            <p:cNvPr id="524" name="Oval 114"/>
            <p:cNvGrpSpPr/>
            <p:nvPr/>
          </p:nvGrpSpPr>
          <p:grpSpPr>
            <a:xfrm>
              <a:off x="1388715" y="18313"/>
              <a:ext cx="274321" cy="304801"/>
              <a:chOff x="0" y="0"/>
              <a:chExt cx="274320" cy="304800"/>
            </a:xfrm>
          </p:grpSpPr>
          <p:sp>
            <p:nvSpPr>
              <p:cNvPr id="522" name="Circle"/>
              <p:cNvSpPr/>
              <p:nvPr/>
            </p:nvSpPr>
            <p:spPr>
              <a:xfrm>
                <a:off x="0" y="15239"/>
                <a:ext cx="274321" cy="274322"/>
              </a:xfrm>
              <a:prstGeom prst="ellipse">
                <a:avLst/>
              </a:prstGeom>
              <a:solidFill>
                <a:srgbClr val="242424"/>
              </a:solidFill>
              <a:ln w="12700" cap="flat">
                <a:noFill/>
                <a:miter lim="400000"/>
              </a:ln>
              <a:effectLst/>
            </p:spPr>
            <p:txBody>
              <a:bodyPr wrap="square" lIns="152400" tIns="152400" rIns="152400" bIns="152400" numCol="1" anchor="ctr">
                <a:noAutofit/>
              </a:bodyPr>
              <a:lstStyle/>
              <a:p>
                <a:pPr>
                  <a:lnSpc>
                    <a:spcPct val="90000"/>
                  </a:lnSpc>
                  <a:defRPr>
                    <a:solidFill>
                      <a:srgbClr val="303030"/>
                    </a:solidFill>
                  </a:defRPr>
                </a:pPr>
              </a:p>
            </p:txBody>
          </p:sp>
          <p:sp>
            <p:nvSpPr>
              <p:cNvPr id="523" name="2"/>
              <p:cNvSpPr txBox="1"/>
              <p:nvPr/>
            </p:nvSpPr>
            <p:spPr>
              <a:xfrm>
                <a:off x="40173" y="-1"/>
                <a:ext cx="193975" cy="304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2400" tIns="152400" rIns="152400" bIns="152400" numCol="1" anchor="ctr">
                <a:spAutoFit/>
              </a:bodyPr>
              <a:lstStyle>
                <a:lvl1pPr>
                  <a:lnSpc>
                    <a:spcPct val="90000"/>
                  </a:lnSpc>
                  <a:defRPr b="1" sz="1800">
                    <a:solidFill>
                      <a:srgbClr val="FFFFFF"/>
                    </a:solidFill>
                    <a:latin typeface="Open Sans Semibold"/>
                    <a:ea typeface="Open Sans Semibold"/>
                    <a:cs typeface="Open Sans Semibold"/>
                    <a:sym typeface="Open Sans Semibold"/>
                  </a:defRPr>
                </a:lvl1pPr>
              </a:lstStyle>
              <a:p>
                <a:pPr/>
                <a:r>
                  <a:t>2</a:t>
                </a:r>
              </a:p>
            </p:txBody>
          </p:sp>
        </p:grpSp>
      </p:grpSp>
      <p:grpSp>
        <p:nvGrpSpPr>
          <p:cNvPr id="530" name="Group 115"/>
          <p:cNvGrpSpPr/>
          <p:nvPr/>
        </p:nvGrpSpPr>
        <p:grpSpPr>
          <a:xfrm>
            <a:off x="12972716" y="2938219"/>
            <a:ext cx="1666032" cy="342901"/>
            <a:chOff x="0" y="0"/>
            <a:chExt cx="1666030" cy="342900"/>
          </a:xfrm>
        </p:grpSpPr>
        <p:sp>
          <p:nvSpPr>
            <p:cNvPr id="526" name="TextBox 116"/>
            <p:cNvSpPr txBox="1"/>
            <p:nvPr/>
          </p:nvSpPr>
          <p:spPr>
            <a:xfrm>
              <a:off x="0" y="-1"/>
              <a:ext cx="712689"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rgbClr val="303030"/>
                  </a:solidFill>
                </a:defRPr>
              </a:lvl1pPr>
            </a:lstStyle>
            <a:p>
              <a:pPr/>
              <a:r>
                <a:t>Listen</a:t>
              </a:r>
            </a:p>
          </p:txBody>
        </p:sp>
        <p:grpSp>
          <p:nvGrpSpPr>
            <p:cNvPr id="529" name="Oval 117"/>
            <p:cNvGrpSpPr/>
            <p:nvPr/>
          </p:nvGrpSpPr>
          <p:grpSpPr>
            <a:xfrm>
              <a:off x="1391710" y="21408"/>
              <a:ext cx="274321" cy="304801"/>
              <a:chOff x="0" y="0"/>
              <a:chExt cx="274320" cy="304800"/>
            </a:xfrm>
          </p:grpSpPr>
          <p:sp>
            <p:nvSpPr>
              <p:cNvPr id="527" name="Circle"/>
              <p:cNvSpPr/>
              <p:nvPr/>
            </p:nvSpPr>
            <p:spPr>
              <a:xfrm>
                <a:off x="0" y="15239"/>
                <a:ext cx="274321" cy="274322"/>
              </a:xfrm>
              <a:prstGeom prst="ellipse">
                <a:avLst/>
              </a:prstGeom>
              <a:solidFill>
                <a:srgbClr val="242424"/>
              </a:solidFill>
              <a:ln w="12700" cap="flat">
                <a:noFill/>
                <a:miter lim="400000"/>
              </a:ln>
              <a:effectLst/>
            </p:spPr>
            <p:txBody>
              <a:bodyPr wrap="square" lIns="152400" tIns="152400" rIns="152400" bIns="152400" numCol="1" anchor="ctr">
                <a:noAutofit/>
              </a:bodyPr>
              <a:lstStyle/>
              <a:p>
                <a:pPr>
                  <a:lnSpc>
                    <a:spcPct val="90000"/>
                  </a:lnSpc>
                  <a:defRPr>
                    <a:solidFill>
                      <a:srgbClr val="303030"/>
                    </a:solidFill>
                  </a:defRPr>
                </a:pPr>
              </a:p>
            </p:txBody>
          </p:sp>
          <p:sp>
            <p:nvSpPr>
              <p:cNvPr id="528" name="3"/>
              <p:cNvSpPr txBox="1"/>
              <p:nvPr/>
            </p:nvSpPr>
            <p:spPr>
              <a:xfrm>
                <a:off x="40173" y="-1"/>
                <a:ext cx="193975" cy="304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2400" tIns="152400" rIns="152400" bIns="152400" numCol="1" anchor="ctr">
                <a:spAutoFit/>
              </a:bodyPr>
              <a:lstStyle>
                <a:lvl1pPr>
                  <a:lnSpc>
                    <a:spcPct val="90000"/>
                  </a:lnSpc>
                  <a:defRPr b="1" sz="1800">
                    <a:solidFill>
                      <a:srgbClr val="FFFFFF"/>
                    </a:solidFill>
                    <a:latin typeface="Open Sans Semibold"/>
                    <a:ea typeface="Open Sans Semibold"/>
                    <a:cs typeface="Open Sans Semibold"/>
                    <a:sym typeface="Open Sans Semibold"/>
                  </a:defRPr>
                </a:lvl1pPr>
              </a:lstStyle>
              <a:p>
                <a:pPr/>
                <a:r>
                  <a:t>3</a:t>
                </a:r>
              </a:p>
            </p:txBody>
          </p:sp>
        </p:grpSp>
      </p:grpSp>
      <p:grpSp>
        <p:nvGrpSpPr>
          <p:cNvPr id="535" name="Group 118"/>
          <p:cNvGrpSpPr/>
          <p:nvPr/>
        </p:nvGrpSpPr>
        <p:grpSpPr>
          <a:xfrm>
            <a:off x="6169671" y="3971199"/>
            <a:ext cx="1160143" cy="350648"/>
            <a:chOff x="0" y="0"/>
            <a:chExt cx="1160142" cy="350647"/>
          </a:xfrm>
        </p:grpSpPr>
        <p:sp>
          <p:nvSpPr>
            <p:cNvPr id="531" name="TextBox 119"/>
            <p:cNvSpPr txBox="1"/>
            <p:nvPr/>
          </p:nvSpPr>
          <p:spPr>
            <a:xfrm>
              <a:off x="233042" y="-1"/>
              <a:ext cx="927101"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rgbClr val="303030"/>
                  </a:solidFill>
                </a:defRPr>
              </a:lvl1pPr>
            </a:lstStyle>
            <a:p>
              <a:pPr/>
              <a:r>
                <a:t>Connect</a:t>
              </a:r>
            </a:p>
          </p:txBody>
        </p:sp>
        <p:grpSp>
          <p:nvGrpSpPr>
            <p:cNvPr id="534" name="Oval 120"/>
            <p:cNvGrpSpPr/>
            <p:nvPr/>
          </p:nvGrpSpPr>
          <p:grpSpPr>
            <a:xfrm>
              <a:off x="0" y="45847"/>
              <a:ext cx="274321" cy="304801"/>
              <a:chOff x="0" y="0"/>
              <a:chExt cx="274320" cy="304800"/>
            </a:xfrm>
          </p:grpSpPr>
          <p:sp>
            <p:nvSpPr>
              <p:cNvPr id="532" name="Circle"/>
              <p:cNvSpPr/>
              <p:nvPr/>
            </p:nvSpPr>
            <p:spPr>
              <a:xfrm>
                <a:off x="0" y="15239"/>
                <a:ext cx="274321" cy="274322"/>
              </a:xfrm>
              <a:prstGeom prst="ellipse">
                <a:avLst/>
              </a:prstGeom>
              <a:solidFill>
                <a:srgbClr val="242424"/>
              </a:solidFill>
              <a:ln w="12700" cap="flat">
                <a:noFill/>
                <a:miter lim="400000"/>
              </a:ln>
              <a:effectLst/>
            </p:spPr>
            <p:txBody>
              <a:bodyPr wrap="square" lIns="152400" tIns="152400" rIns="152400" bIns="152400" numCol="1" anchor="ctr">
                <a:noAutofit/>
              </a:bodyPr>
              <a:lstStyle/>
              <a:p>
                <a:pPr>
                  <a:lnSpc>
                    <a:spcPct val="90000"/>
                  </a:lnSpc>
                  <a:defRPr>
                    <a:solidFill>
                      <a:srgbClr val="303030"/>
                    </a:solidFill>
                  </a:defRPr>
                </a:pPr>
              </a:p>
            </p:txBody>
          </p:sp>
          <p:sp>
            <p:nvSpPr>
              <p:cNvPr id="533" name="4"/>
              <p:cNvSpPr txBox="1"/>
              <p:nvPr/>
            </p:nvSpPr>
            <p:spPr>
              <a:xfrm>
                <a:off x="40172" y="-1"/>
                <a:ext cx="193975" cy="304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2400" tIns="152400" rIns="152400" bIns="152400" numCol="1" anchor="ctr">
                <a:spAutoFit/>
              </a:bodyPr>
              <a:lstStyle>
                <a:lvl1pPr>
                  <a:lnSpc>
                    <a:spcPct val="90000"/>
                  </a:lnSpc>
                  <a:defRPr b="1" sz="1800">
                    <a:solidFill>
                      <a:srgbClr val="FFFFFF"/>
                    </a:solidFill>
                    <a:latin typeface="Open Sans Semibold"/>
                    <a:ea typeface="Open Sans Semibold"/>
                    <a:cs typeface="Open Sans Semibold"/>
                    <a:sym typeface="Open Sans Semibold"/>
                  </a:defRPr>
                </a:lvl1pPr>
              </a:lstStyle>
              <a:p>
                <a:pPr/>
                <a:r>
                  <a:t>4</a:t>
                </a:r>
              </a:p>
            </p:txBody>
          </p:sp>
        </p:grpSp>
      </p:grpSp>
      <p:grpSp>
        <p:nvGrpSpPr>
          <p:cNvPr id="542" name="Group 121"/>
          <p:cNvGrpSpPr/>
          <p:nvPr/>
        </p:nvGrpSpPr>
        <p:grpSpPr>
          <a:xfrm>
            <a:off x="9133658" y="3097699"/>
            <a:ext cx="2661723" cy="892649"/>
            <a:chOff x="0" y="0"/>
            <a:chExt cx="2661722" cy="892648"/>
          </a:xfrm>
        </p:grpSpPr>
        <p:grpSp>
          <p:nvGrpSpPr>
            <p:cNvPr id="538" name="Group 122"/>
            <p:cNvGrpSpPr/>
            <p:nvPr/>
          </p:nvGrpSpPr>
          <p:grpSpPr>
            <a:xfrm>
              <a:off x="-1" y="0"/>
              <a:ext cx="2661724" cy="892649"/>
              <a:chOff x="0" y="0"/>
              <a:chExt cx="2661722" cy="892648"/>
            </a:xfrm>
          </p:grpSpPr>
          <p:sp>
            <p:nvSpPr>
              <p:cNvPr id="536" name="Straight Arrow Connector 124"/>
              <p:cNvSpPr/>
              <p:nvPr/>
            </p:nvSpPr>
            <p:spPr>
              <a:xfrm flipH="1">
                <a:off x="-1" y="0"/>
                <a:ext cx="2661724" cy="892649"/>
              </a:xfrm>
              <a:prstGeom prst="line">
                <a:avLst/>
              </a:prstGeom>
              <a:noFill/>
              <a:ln w="19050" cap="flat">
                <a:solidFill>
                  <a:srgbClr val="ED6A00"/>
                </a:solidFill>
                <a:prstDash val="dash"/>
                <a:miter lim="400000"/>
                <a:tailEnd type="triangle" w="med" len="med"/>
              </a:ln>
              <a:effectLst/>
            </p:spPr>
            <p:txBody>
              <a:bodyPr wrap="square" lIns="45718" tIns="45718" rIns="45718" bIns="45718" numCol="1" anchor="t">
                <a:noAutofit/>
              </a:bodyPr>
              <a:lstStyle/>
              <a:p>
                <a:pPr/>
              </a:p>
            </p:txBody>
          </p:sp>
          <p:sp>
            <p:nvSpPr>
              <p:cNvPr id="537" name="Rectangle 125"/>
              <p:cNvSpPr/>
              <p:nvPr/>
            </p:nvSpPr>
            <p:spPr>
              <a:xfrm rot="20491216">
                <a:off x="898703" y="269032"/>
                <a:ext cx="883306" cy="332741"/>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1600">
                    <a:solidFill>
                      <a:srgbClr val="303030"/>
                    </a:solidFill>
                  </a:defRPr>
                </a:lvl1pPr>
              </a:lstStyle>
              <a:p>
                <a:pPr/>
                <a:r>
                  <a:t>accept()</a:t>
                </a:r>
              </a:p>
            </p:txBody>
          </p:sp>
        </p:grpSp>
        <p:grpSp>
          <p:nvGrpSpPr>
            <p:cNvPr id="541" name="Oval 123"/>
            <p:cNvGrpSpPr/>
            <p:nvPr/>
          </p:nvGrpSpPr>
          <p:grpSpPr>
            <a:xfrm>
              <a:off x="702915" y="484843"/>
              <a:ext cx="286311" cy="313168"/>
              <a:chOff x="0" y="0"/>
              <a:chExt cx="286309" cy="313167"/>
            </a:xfrm>
          </p:grpSpPr>
          <p:sp>
            <p:nvSpPr>
              <p:cNvPr id="539" name="Circle"/>
              <p:cNvSpPr/>
              <p:nvPr/>
            </p:nvSpPr>
            <p:spPr>
              <a:xfrm rot="21446254">
                <a:off x="5995" y="19423"/>
                <a:ext cx="274321" cy="274321"/>
              </a:xfrm>
              <a:prstGeom prst="ellipse">
                <a:avLst/>
              </a:prstGeom>
              <a:solidFill>
                <a:srgbClr val="242424"/>
              </a:solidFill>
              <a:ln w="12700" cap="flat">
                <a:noFill/>
                <a:miter lim="400000"/>
              </a:ln>
              <a:effectLst/>
            </p:spPr>
            <p:txBody>
              <a:bodyPr wrap="square" lIns="152400" tIns="152400" rIns="152400" bIns="152400" numCol="1" anchor="ctr">
                <a:noAutofit/>
              </a:bodyPr>
              <a:lstStyle/>
              <a:p>
                <a:pPr>
                  <a:lnSpc>
                    <a:spcPct val="90000"/>
                  </a:lnSpc>
                  <a:defRPr>
                    <a:solidFill>
                      <a:srgbClr val="303030"/>
                    </a:solidFill>
                  </a:defRPr>
                </a:pPr>
              </a:p>
            </p:txBody>
          </p:sp>
          <p:sp>
            <p:nvSpPr>
              <p:cNvPr id="540" name="5"/>
              <p:cNvSpPr txBox="1"/>
              <p:nvPr/>
            </p:nvSpPr>
            <p:spPr>
              <a:xfrm rot="21446254">
                <a:off x="46168" y="4183"/>
                <a:ext cx="193975" cy="304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2400" tIns="152400" rIns="152400" bIns="152400" numCol="1" anchor="ctr">
                <a:spAutoFit/>
              </a:bodyPr>
              <a:lstStyle>
                <a:lvl1pPr>
                  <a:lnSpc>
                    <a:spcPct val="90000"/>
                  </a:lnSpc>
                  <a:defRPr b="1" sz="1800">
                    <a:solidFill>
                      <a:srgbClr val="FFFFFF"/>
                    </a:solidFill>
                    <a:latin typeface="Open Sans Semibold"/>
                    <a:ea typeface="Open Sans Semibold"/>
                    <a:cs typeface="Open Sans Semibold"/>
                    <a:sym typeface="Open Sans Semibold"/>
                  </a:defRPr>
                </a:lvl1pPr>
              </a:lstStyle>
              <a:p>
                <a:pPr/>
                <a:r>
                  <a:t>5</a:t>
                </a:r>
              </a:p>
            </p:txBody>
          </p:sp>
        </p:grpSp>
      </p:grpSp>
      <p:grpSp>
        <p:nvGrpSpPr>
          <p:cNvPr id="545" name="Group 126"/>
          <p:cNvGrpSpPr/>
          <p:nvPr/>
        </p:nvGrpSpPr>
        <p:grpSpPr>
          <a:xfrm>
            <a:off x="11876013" y="3922204"/>
            <a:ext cx="937261" cy="315667"/>
            <a:chOff x="0" y="0"/>
            <a:chExt cx="937260" cy="315666"/>
          </a:xfrm>
        </p:grpSpPr>
        <p:sp>
          <p:nvSpPr>
            <p:cNvPr id="543" name="Octagon 127"/>
            <p:cNvSpPr/>
            <p:nvPr/>
          </p:nvSpPr>
          <p:spPr>
            <a:xfrm>
              <a:off x="-1" y="-1"/>
              <a:ext cx="937262" cy="3156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31" y="0"/>
                  </a:lnTo>
                  <a:lnTo>
                    <a:pt x="19469" y="0"/>
                  </a:lnTo>
                  <a:lnTo>
                    <a:pt x="21600" y="6326"/>
                  </a:lnTo>
                  <a:lnTo>
                    <a:pt x="21600" y="15274"/>
                  </a:lnTo>
                  <a:lnTo>
                    <a:pt x="19469" y="21600"/>
                  </a:lnTo>
                  <a:lnTo>
                    <a:pt x="2131" y="21600"/>
                  </a:lnTo>
                  <a:lnTo>
                    <a:pt x="0" y="15274"/>
                  </a:lnTo>
                  <a:close/>
                </a:path>
              </a:pathLst>
            </a:custGeom>
            <a:solidFill>
              <a:srgbClr val="A7D2FF"/>
            </a:solidFill>
            <a:ln w="12700" cap="flat">
              <a:noFill/>
              <a:miter lim="400000"/>
            </a:ln>
            <a:effectLst/>
          </p:spPr>
          <p:txBody>
            <a:bodyPr wrap="square" lIns="152400" tIns="152400" rIns="152400" bIns="152400" numCol="1" anchor="ctr">
              <a:noAutofit/>
            </a:bodyPr>
            <a:lstStyle/>
            <a:p>
              <a:pPr>
                <a:lnSpc>
                  <a:spcPct val="90000"/>
                </a:lnSpc>
                <a:defRPr i="1" sz="2400">
                  <a:solidFill>
                    <a:srgbClr val="303030"/>
                  </a:solidFill>
                  <a:latin typeface="Open Sans Semibold"/>
                  <a:ea typeface="Open Sans Semibold"/>
                  <a:cs typeface="Open Sans Semibold"/>
                  <a:sym typeface="Open Sans Semibold"/>
                </a:defRPr>
              </a:pPr>
            </a:p>
          </p:txBody>
        </p:sp>
        <p:sp>
          <p:nvSpPr>
            <p:cNvPr id="544" name="Rectangle 128"/>
            <p:cNvSpPr txBox="1"/>
            <p:nvPr/>
          </p:nvSpPr>
          <p:spPr>
            <a:xfrm>
              <a:off x="134884" y="414"/>
              <a:ext cx="66749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1400">
                  <a:solidFill>
                    <a:srgbClr val="303030"/>
                  </a:solidFill>
                </a:defRPr>
              </a:lvl1pPr>
            </a:lstStyle>
            <a:p>
              <a:pPr/>
              <a:r>
                <a:t>socket</a:t>
              </a:r>
            </a:p>
          </p:txBody>
        </p:sp>
      </p:grpSp>
      <p:grpSp>
        <p:nvGrpSpPr>
          <p:cNvPr id="548" name="Oval 129"/>
          <p:cNvGrpSpPr/>
          <p:nvPr/>
        </p:nvGrpSpPr>
        <p:grpSpPr>
          <a:xfrm>
            <a:off x="12858297" y="3935266"/>
            <a:ext cx="274321" cy="304801"/>
            <a:chOff x="0" y="0"/>
            <a:chExt cx="274320" cy="304800"/>
          </a:xfrm>
        </p:grpSpPr>
        <p:sp>
          <p:nvSpPr>
            <p:cNvPr id="546" name="Circle"/>
            <p:cNvSpPr/>
            <p:nvPr/>
          </p:nvSpPr>
          <p:spPr>
            <a:xfrm>
              <a:off x="0" y="15239"/>
              <a:ext cx="274321" cy="274322"/>
            </a:xfrm>
            <a:prstGeom prst="ellipse">
              <a:avLst/>
            </a:prstGeom>
            <a:solidFill>
              <a:srgbClr val="242424"/>
            </a:solidFill>
            <a:ln w="12700" cap="flat">
              <a:noFill/>
              <a:miter lim="400000"/>
            </a:ln>
            <a:effectLst/>
          </p:spPr>
          <p:txBody>
            <a:bodyPr wrap="square" lIns="152400" tIns="152400" rIns="152400" bIns="152400" numCol="1" anchor="ctr">
              <a:noAutofit/>
            </a:bodyPr>
            <a:lstStyle/>
            <a:p>
              <a:pPr>
                <a:lnSpc>
                  <a:spcPct val="90000"/>
                </a:lnSpc>
                <a:defRPr>
                  <a:solidFill>
                    <a:srgbClr val="303030"/>
                  </a:solidFill>
                </a:defRPr>
              </a:pPr>
            </a:p>
          </p:txBody>
        </p:sp>
        <p:sp>
          <p:nvSpPr>
            <p:cNvPr id="547" name="6"/>
            <p:cNvSpPr txBox="1"/>
            <p:nvPr/>
          </p:nvSpPr>
          <p:spPr>
            <a:xfrm>
              <a:off x="40173" y="-1"/>
              <a:ext cx="193975" cy="304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2400" tIns="152400" rIns="152400" bIns="152400" numCol="1" anchor="ctr">
              <a:spAutoFit/>
            </a:bodyPr>
            <a:lstStyle>
              <a:lvl1pPr>
                <a:lnSpc>
                  <a:spcPct val="90000"/>
                </a:lnSpc>
                <a:defRPr b="1" sz="1800">
                  <a:solidFill>
                    <a:srgbClr val="FFFFFF"/>
                  </a:solidFill>
                  <a:latin typeface="Open Sans Semibold"/>
                  <a:ea typeface="Open Sans Semibold"/>
                  <a:cs typeface="Open Sans Semibold"/>
                  <a:sym typeface="Open Sans Semibold"/>
                </a:defRPr>
              </a:lvl1pPr>
            </a:lstStyle>
            <a:p>
              <a:pPr/>
              <a:r>
                <a:t>6</a:t>
              </a:r>
            </a:p>
          </p:txBody>
        </p:sp>
      </p:grpSp>
      <p:grpSp>
        <p:nvGrpSpPr>
          <p:cNvPr id="555" name="Group 130"/>
          <p:cNvGrpSpPr/>
          <p:nvPr/>
        </p:nvGrpSpPr>
        <p:grpSpPr>
          <a:xfrm>
            <a:off x="9175274" y="2777437"/>
            <a:ext cx="2584133" cy="864347"/>
            <a:chOff x="0" y="0"/>
            <a:chExt cx="2584131" cy="864345"/>
          </a:xfrm>
        </p:grpSpPr>
        <p:grpSp>
          <p:nvGrpSpPr>
            <p:cNvPr id="551" name="Group 131"/>
            <p:cNvGrpSpPr/>
            <p:nvPr/>
          </p:nvGrpSpPr>
          <p:grpSpPr>
            <a:xfrm>
              <a:off x="0" y="-1"/>
              <a:ext cx="2584133" cy="864347"/>
              <a:chOff x="0" y="0"/>
              <a:chExt cx="2584131" cy="864345"/>
            </a:xfrm>
          </p:grpSpPr>
          <p:sp>
            <p:nvSpPr>
              <p:cNvPr id="549" name="Straight Arrow Connector 133"/>
              <p:cNvSpPr/>
              <p:nvPr/>
            </p:nvSpPr>
            <p:spPr>
              <a:xfrm flipV="1">
                <a:off x="-1" y="-1"/>
                <a:ext cx="2584134" cy="864347"/>
              </a:xfrm>
              <a:prstGeom prst="line">
                <a:avLst/>
              </a:prstGeom>
              <a:noFill/>
              <a:ln w="19050" cap="flat">
                <a:solidFill>
                  <a:srgbClr val="ED6A00"/>
                </a:solidFill>
                <a:prstDash val="dash"/>
                <a:miter lim="400000"/>
                <a:tailEnd type="triangle" w="med" len="med"/>
              </a:ln>
              <a:effectLst/>
            </p:spPr>
            <p:txBody>
              <a:bodyPr wrap="square" lIns="45718" tIns="45718" rIns="45718" bIns="45718" numCol="1" anchor="t">
                <a:noAutofit/>
              </a:bodyPr>
              <a:lstStyle/>
              <a:p>
                <a:pPr/>
              </a:p>
            </p:txBody>
          </p:sp>
          <p:sp>
            <p:nvSpPr>
              <p:cNvPr id="550" name="Rectangle 134"/>
              <p:cNvSpPr/>
              <p:nvPr/>
            </p:nvSpPr>
            <p:spPr>
              <a:xfrm rot="20541531">
                <a:off x="819116" y="206148"/>
                <a:ext cx="1018541" cy="332741"/>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1600">
                    <a:solidFill>
                      <a:srgbClr val="303030"/>
                    </a:solidFill>
                  </a:defRPr>
                </a:lvl1pPr>
              </a:lstStyle>
              <a:p>
                <a:pPr/>
                <a:r>
                  <a:t>connect()</a:t>
                </a:r>
              </a:p>
            </p:txBody>
          </p:sp>
        </p:grpSp>
        <p:grpSp>
          <p:nvGrpSpPr>
            <p:cNvPr id="554" name="Oval 132"/>
            <p:cNvGrpSpPr/>
            <p:nvPr/>
          </p:nvGrpSpPr>
          <p:grpSpPr>
            <a:xfrm>
              <a:off x="619736" y="232824"/>
              <a:ext cx="274321" cy="304801"/>
              <a:chOff x="0" y="0"/>
              <a:chExt cx="274320" cy="304800"/>
            </a:xfrm>
          </p:grpSpPr>
          <p:sp>
            <p:nvSpPr>
              <p:cNvPr id="552" name="Circle"/>
              <p:cNvSpPr/>
              <p:nvPr/>
            </p:nvSpPr>
            <p:spPr>
              <a:xfrm>
                <a:off x="0" y="15239"/>
                <a:ext cx="274321" cy="274322"/>
              </a:xfrm>
              <a:prstGeom prst="ellipse">
                <a:avLst/>
              </a:prstGeom>
              <a:solidFill>
                <a:srgbClr val="242424"/>
              </a:solidFill>
              <a:ln w="12700" cap="flat">
                <a:noFill/>
                <a:miter lim="400000"/>
              </a:ln>
              <a:effectLst/>
            </p:spPr>
            <p:txBody>
              <a:bodyPr wrap="square" lIns="152400" tIns="152400" rIns="152400" bIns="152400" numCol="1" anchor="ctr">
                <a:noAutofit/>
              </a:bodyPr>
              <a:lstStyle/>
              <a:p>
                <a:pPr>
                  <a:lnSpc>
                    <a:spcPct val="90000"/>
                  </a:lnSpc>
                  <a:defRPr>
                    <a:solidFill>
                      <a:srgbClr val="303030"/>
                    </a:solidFill>
                  </a:defRPr>
                </a:pPr>
              </a:p>
            </p:txBody>
          </p:sp>
          <p:sp>
            <p:nvSpPr>
              <p:cNvPr id="553" name="4"/>
              <p:cNvSpPr txBox="1"/>
              <p:nvPr/>
            </p:nvSpPr>
            <p:spPr>
              <a:xfrm>
                <a:off x="40173" y="-1"/>
                <a:ext cx="193975" cy="304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2400" tIns="152400" rIns="152400" bIns="152400" numCol="1" anchor="ctr">
                <a:spAutoFit/>
              </a:bodyPr>
              <a:lstStyle>
                <a:lvl1pPr>
                  <a:lnSpc>
                    <a:spcPct val="90000"/>
                  </a:lnSpc>
                  <a:defRPr b="1" sz="1800">
                    <a:solidFill>
                      <a:srgbClr val="FFFFFF"/>
                    </a:solidFill>
                    <a:latin typeface="Open Sans Semibold"/>
                    <a:ea typeface="Open Sans Semibold"/>
                    <a:cs typeface="Open Sans Semibold"/>
                    <a:sym typeface="Open Sans Semibold"/>
                  </a:defRPr>
                </a:lvl1pPr>
              </a:lstStyle>
              <a:p>
                <a:pPr/>
                <a:r>
                  <a:t>4</a:t>
                </a:r>
              </a:p>
            </p:txBody>
          </p:sp>
        </p:grpSp>
      </p:grpSp>
      <p:grpSp>
        <p:nvGrpSpPr>
          <p:cNvPr id="560" name="Group 6"/>
          <p:cNvGrpSpPr/>
          <p:nvPr/>
        </p:nvGrpSpPr>
        <p:grpSpPr>
          <a:xfrm>
            <a:off x="9606546" y="4144991"/>
            <a:ext cx="1988235" cy="609926"/>
            <a:chOff x="0" y="0"/>
            <a:chExt cx="1988233" cy="609925"/>
          </a:xfrm>
        </p:grpSpPr>
        <p:sp>
          <p:nvSpPr>
            <p:cNvPr id="556" name="Rectangle 135"/>
            <p:cNvSpPr/>
            <p:nvPr/>
          </p:nvSpPr>
          <p:spPr>
            <a:xfrm>
              <a:off x="0" y="0"/>
              <a:ext cx="1812296" cy="332740"/>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600">
                  <a:solidFill>
                    <a:srgbClr val="303030"/>
                  </a:solidFill>
                </a:defRPr>
              </a:lvl1pPr>
            </a:lstStyle>
            <a:p>
              <a:pPr/>
              <a:r>
                <a:t>send() / recv()</a:t>
              </a:r>
            </a:p>
          </p:txBody>
        </p:sp>
        <p:grpSp>
          <p:nvGrpSpPr>
            <p:cNvPr id="559" name="Oval 136"/>
            <p:cNvGrpSpPr/>
            <p:nvPr/>
          </p:nvGrpSpPr>
          <p:grpSpPr>
            <a:xfrm>
              <a:off x="1713913" y="305125"/>
              <a:ext cx="274321" cy="304801"/>
              <a:chOff x="0" y="0"/>
              <a:chExt cx="274320" cy="304800"/>
            </a:xfrm>
          </p:grpSpPr>
          <p:sp>
            <p:nvSpPr>
              <p:cNvPr id="557" name="Circle"/>
              <p:cNvSpPr/>
              <p:nvPr/>
            </p:nvSpPr>
            <p:spPr>
              <a:xfrm>
                <a:off x="0" y="15239"/>
                <a:ext cx="274321" cy="274322"/>
              </a:xfrm>
              <a:prstGeom prst="ellipse">
                <a:avLst/>
              </a:prstGeom>
              <a:solidFill>
                <a:srgbClr val="242424"/>
              </a:solidFill>
              <a:ln w="12700" cap="flat">
                <a:noFill/>
                <a:miter lim="400000"/>
              </a:ln>
              <a:effectLst/>
            </p:spPr>
            <p:txBody>
              <a:bodyPr wrap="square" lIns="152400" tIns="152400" rIns="152400" bIns="152400" numCol="1" anchor="ctr">
                <a:noAutofit/>
              </a:bodyPr>
              <a:lstStyle/>
              <a:p>
                <a:pPr>
                  <a:lnSpc>
                    <a:spcPct val="90000"/>
                  </a:lnSpc>
                  <a:defRPr>
                    <a:solidFill>
                      <a:srgbClr val="303030"/>
                    </a:solidFill>
                  </a:defRPr>
                </a:pPr>
              </a:p>
            </p:txBody>
          </p:sp>
          <p:sp>
            <p:nvSpPr>
              <p:cNvPr id="558" name="7"/>
              <p:cNvSpPr txBox="1"/>
              <p:nvPr/>
            </p:nvSpPr>
            <p:spPr>
              <a:xfrm>
                <a:off x="40173" y="-1"/>
                <a:ext cx="193975" cy="304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2400" tIns="152400" rIns="152400" bIns="152400" numCol="1" anchor="ctr">
                <a:spAutoFit/>
              </a:bodyPr>
              <a:lstStyle>
                <a:lvl1pPr>
                  <a:lnSpc>
                    <a:spcPct val="90000"/>
                  </a:lnSpc>
                  <a:defRPr b="1" sz="1800">
                    <a:solidFill>
                      <a:srgbClr val="FFFFFF"/>
                    </a:solidFill>
                    <a:latin typeface="Open Sans Semibold"/>
                    <a:ea typeface="Open Sans Semibold"/>
                    <a:cs typeface="Open Sans Semibold"/>
                    <a:sym typeface="Open Sans Semibold"/>
                  </a:defRPr>
                </a:lvl1pPr>
              </a:lstStyle>
              <a:p>
                <a:pPr/>
                <a:r>
                  <a:t>7</a:t>
                </a:r>
              </a:p>
            </p:txBody>
          </p:sp>
        </p:grpSp>
      </p:grpSp>
      <p:sp>
        <p:nvSpPr>
          <p:cNvPr id="561" name="Rectangle: Rounded Corners 41"/>
          <p:cNvSpPr/>
          <p:nvPr/>
        </p:nvSpPr>
        <p:spPr>
          <a:xfrm>
            <a:off x="7562559" y="6722799"/>
            <a:ext cx="1562326" cy="708280"/>
          </a:xfrm>
          <a:prstGeom prst="roundRect">
            <a:avLst>
              <a:gd name="adj" fmla="val 16667"/>
            </a:avLst>
          </a:prstGeom>
          <a:blipFill>
            <a:blip r:embed="rId2"/>
          </a:blipFill>
          <a:ln w="12700">
            <a:miter lim="400000"/>
          </a:ln>
        </p:spPr>
        <p:txBody>
          <a:bodyPr lIns="152400" tIns="152400" rIns="152400" bIns="152400" anchor="ctr"/>
          <a:lstStyle/>
          <a:p>
            <a:pPr>
              <a:lnSpc>
                <a:spcPct val="90000"/>
              </a:lnSpc>
              <a:defRPr i="1" sz="2400">
                <a:solidFill>
                  <a:srgbClr val="303030"/>
                </a:solidFill>
                <a:latin typeface="Open Sans Semibold"/>
                <a:ea typeface="Open Sans Semibold"/>
                <a:cs typeface="Open Sans Semibold"/>
                <a:sym typeface="Open Sans Semibold"/>
              </a:defRPr>
            </a:pPr>
          </a:p>
        </p:txBody>
      </p:sp>
      <p:sp>
        <p:nvSpPr>
          <p:cNvPr id="562" name="TextBox 42"/>
          <p:cNvSpPr txBox="1"/>
          <p:nvPr/>
        </p:nvSpPr>
        <p:spPr>
          <a:xfrm>
            <a:off x="7559589" y="6926204"/>
            <a:ext cx="749314"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800">
                <a:solidFill>
                  <a:srgbClr val="303030"/>
                </a:solidFill>
              </a:defRPr>
            </a:lvl1pPr>
          </a:lstStyle>
          <a:p>
            <a:pPr/>
            <a:r>
              <a:t>Client</a:t>
            </a:r>
          </a:p>
        </p:txBody>
      </p:sp>
      <p:grpSp>
        <p:nvGrpSpPr>
          <p:cNvPr id="565" name="Rectangle: Rounded Corners 43"/>
          <p:cNvGrpSpPr/>
          <p:nvPr/>
        </p:nvGrpSpPr>
        <p:grpSpPr>
          <a:xfrm>
            <a:off x="8566422" y="6791162"/>
            <a:ext cx="500743" cy="575454"/>
            <a:chOff x="0" y="0"/>
            <a:chExt cx="500742" cy="575453"/>
          </a:xfrm>
        </p:grpSpPr>
        <p:sp>
          <p:nvSpPr>
            <p:cNvPr id="563" name="Rounded Rectangle"/>
            <p:cNvSpPr/>
            <p:nvPr/>
          </p:nvSpPr>
          <p:spPr>
            <a:xfrm>
              <a:off x="0" y="0"/>
              <a:ext cx="500743" cy="575454"/>
            </a:xfrm>
            <a:prstGeom prst="roundRect">
              <a:avLst>
                <a:gd name="adj" fmla="val 16667"/>
              </a:avLst>
            </a:prstGeom>
            <a:solidFill>
              <a:srgbClr val="A7D2FF"/>
            </a:solidFill>
            <a:ln w="12700" cap="flat">
              <a:noFill/>
              <a:miter lim="400000"/>
            </a:ln>
            <a:effectLst/>
          </p:spPr>
          <p:txBody>
            <a:bodyPr wrap="square" lIns="152400" tIns="152400" rIns="152400" bIns="152400" numCol="1" anchor="ctr">
              <a:noAutofit/>
            </a:bodyPr>
            <a:lstStyle/>
            <a:p>
              <a:pPr>
                <a:lnSpc>
                  <a:spcPct val="90000"/>
                </a:lnSpc>
                <a:defRPr>
                  <a:solidFill>
                    <a:srgbClr val="303030"/>
                  </a:solidFill>
                </a:defRPr>
              </a:pPr>
            </a:p>
          </p:txBody>
        </p:sp>
        <p:sp>
          <p:nvSpPr>
            <p:cNvPr id="564" name="S"/>
            <p:cNvSpPr txBox="1"/>
            <p:nvPr/>
          </p:nvSpPr>
          <p:spPr>
            <a:xfrm>
              <a:off x="24443" y="14676"/>
              <a:ext cx="451856"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2400" tIns="152400" rIns="152400" bIns="152400" numCol="1" anchor="ctr">
              <a:spAutoFit/>
            </a:bodyPr>
            <a:lstStyle>
              <a:lvl1pPr>
                <a:lnSpc>
                  <a:spcPct val="90000"/>
                </a:lnSpc>
                <a:defRPr b="1" i="1" sz="1600">
                  <a:latin typeface="Open Sans Semibold"/>
                  <a:ea typeface="Open Sans Semibold"/>
                  <a:cs typeface="Open Sans Semibold"/>
                  <a:sym typeface="Open Sans Semibold"/>
                </a:defRPr>
              </a:lvl1pPr>
            </a:lstStyle>
            <a:p>
              <a:pPr/>
              <a:r>
                <a:t>S</a:t>
              </a:r>
            </a:p>
          </p:txBody>
        </p:sp>
      </p:grpSp>
      <p:sp>
        <p:nvSpPr>
          <p:cNvPr id="566" name="Straight Arrow Connector 44"/>
          <p:cNvSpPr/>
          <p:nvPr/>
        </p:nvSpPr>
        <p:spPr>
          <a:xfrm>
            <a:off x="9198129" y="7039241"/>
            <a:ext cx="2630386" cy="1"/>
          </a:xfrm>
          <a:prstGeom prst="line">
            <a:avLst/>
          </a:prstGeom>
          <a:ln w="38100">
            <a:solidFill>
              <a:srgbClr val="ED6A00"/>
            </a:solidFill>
            <a:prstDash val="sysDash"/>
            <a:miter lim="400000"/>
            <a:headEnd type="triangle"/>
            <a:tailEnd type="triangle"/>
          </a:ln>
        </p:spPr>
        <p:txBody>
          <a:bodyPr lIns="45718" tIns="45718" rIns="45718" bIns="45718"/>
          <a:lstStyle/>
          <a:p>
            <a:pPr/>
          </a:p>
        </p:txBody>
      </p:sp>
      <p:grpSp>
        <p:nvGrpSpPr>
          <p:cNvPr id="571" name="Group 45"/>
          <p:cNvGrpSpPr/>
          <p:nvPr/>
        </p:nvGrpSpPr>
        <p:grpSpPr>
          <a:xfrm>
            <a:off x="5794678" y="6929865"/>
            <a:ext cx="1687135" cy="344369"/>
            <a:chOff x="0" y="0"/>
            <a:chExt cx="1687133" cy="344368"/>
          </a:xfrm>
        </p:grpSpPr>
        <p:sp>
          <p:nvSpPr>
            <p:cNvPr id="567" name="TextBox 46"/>
            <p:cNvSpPr txBox="1"/>
            <p:nvPr/>
          </p:nvSpPr>
          <p:spPr>
            <a:xfrm>
              <a:off x="240028" y="-1"/>
              <a:ext cx="1447106"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rgbClr val="303030"/>
                  </a:solidFill>
                </a:defRPr>
              </a:lvl1pPr>
            </a:lstStyle>
            <a:p>
              <a:pPr/>
              <a:r>
                <a:t>Create socket</a:t>
              </a:r>
            </a:p>
          </p:txBody>
        </p:sp>
        <p:grpSp>
          <p:nvGrpSpPr>
            <p:cNvPr id="570" name="Oval 47"/>
            <p:cNvGrpSpPr/>
            <p:nvPr/>
          </p:nvGrpSpPr>
          <p:grpSpPr>
            <a:xfrm>
              <a:off x="0" y="39568"/>
              <a:ext cx="274321" cy="304801"/>
              <a:chOff x="0" y="0"/>
              <a:chExt cx="274320" cy="304800"/>
            </a:xfrm>
          </p:grpSpPr>
          <p:sp>
            <p:nvSpPr>
              <p:cNvPr id="568" name="Circle"/>
              <p:cNvSpPr/>
              <p:nvPr/>
            </p:nvSpPr>
            <p:spPr>
              <a:xfrm>
                <a:off x="0" y="15239"/>
                <a:ext cx="274321" cy="274322"/>
              </a:xfrm>
              <a:prstGeom prst="ellipse">
                <a:avLst/>
              </a:prstGeom>
              <a:solidFill>
                <a:srgbClr val="242424"/>
              </a:solidFill>
              <a:ln w="12700" cap="flat">
                <a:noFill/>
                <a:miter lim="400000"/>
              </a:ln>
              <a:effectLst/>
            </p:spPr>
            <p:txBody>
              <a:bodyPr wrap="square" lIns="152400" tIns="152400" rIns="152400" bIns="152400" numCol="1" anchor="ctr">
                <a:noAutofit/>
              </a:bodyPr>
              <a:lstStyle/>
              <a:p>
                <a:pPr>
                  <a:lnSpc>
                    <a:spcPct val="90000"/>
                  </a:lnSpc>
                  <a:defRPr>
                    <a:solidFill>
                      <a:srgbClr val="303030"/>
                    </a:solidFill>
                  </a:defRPr>
                </a:pPr>
              </a:p>
            </p:txBody>
          </p:sp>
          <p:sp>
            <p:nvSpPr>
              <p:cNvPr id="569" name="1"/>
              <p:cNvSpPr txBox="1"/>
              <p:nvPr/>
            </p:nvSpPr>
            <p:spPr>
              <a:xfrm>
                <a:off x="40173" y="-1"/>
                <a:ext cx="193975" cy="304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2400" tIns="152400" rIns="152400" bIns="152400" numCol="1" anchor="ctr">
                <a:spAutoFit/>
              </a:bodyPr>
              <a:lstStyle>
                <a:lvl1pPr>
                  <a:lnSpc>
                    <a:spcPct val="90000"/>
                  </a:lnSpc>
                  <a:defRPr b="1" sz="1800">
                    <a:solidFill>
                      <a:srgbClr val="FFFFFF"/>
                    </a:solidFill>
                    <a:latin typeface="Open Sans Semibold"/>
                    <a:ea typeface="Open Sans Semibold"/>
                    <a:cs typeface="Open Sans Semibold"/>
                    <a:sym typeface="Open Sans Semibold"/>
                  </a:defRPr>
                </a:lvl1pPr>
              </a:lstStyle>
              <a:p>
                <a:pPr/>
                <a:r>
                  <a:t>1</a:t>
                </a:r>
              </a:p>
            </p:txBody>
          </p:sp>
        </p:grpSp>
      </p:grpSp>
      <p:grpSp>
        <p:nvGrpSpPr>
          <p:cNvPr id="576" name="Group 48"/>
          <p:cNvGrpSpPr/>
          <p:nvPr/>
        </p:nvGrpSpPr>
        <p:grpSpPr>
          <a:xfrm>
            <a:off x="12268237" y="6038688"/>
            <a:ext cx="1682357" cy="342901"/>
            <a:chOff x="0" y="0"/>
            <a:chExt cx="1682355" cy="342900"/>
          </a:xfrm>
        </p:grpSpPr>
        <p:sp>
          <p:nvSpPr>
            <p:cNvPr id="572" name="TextBox 49"/>
            <p:cNvSpPr txBox="1"/>
            <p:nvPr/>
          </p:nvSpPr>
          <p:spPr>
            <a:xfrm>
              <a:off x="0" y="-1"/>
              <a:ext cx="1447106"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rgbClr val="303030"/>
                  </a:solidFill>
                </a:defRPr>
              </a:lvl1pPr>
            </a:lstStyle>
            <a:p>
              <a:pPr/>
              <a:r>
                <a:t>Create socket</a:t>
              </a:r>
            </a:p>
          </p:txBody>
        </p:sp>
        <p:grpSp>
          <p:nvGrpSpPr>
            <p:cNvPr id="575" name="Oval 50"/>
            <p:cNvGrpSpPr/>
            <p:nvPr/>
          </p:nvGrpSpPr>
          <p:grpSpPr>
            <a:xfrm>
              <a:off x="1408035" y="18726"/>
              <a:ext cx="274321" cy="304801"/>
              <a:chOff x="0" y="0"/>
              <a:chExt cx="274320" cy="304800"/>
            </a:xfrm>
          </p:grpSpPr>
          <p:sp>
            <p:nvSpPr>
              <p:cNvPr id="573" name="Circle"/>
              <p:cNvSpPr/>
              <p:nvPr/>
            </p:nvSpPr>
            <p:spPr>
              <a:xfrm>
                <a:off x="0" y="15239"/>
                <a:ext cx="274321" cy="274322"/>
              </a:xfrm>
              <a:prstGeom prst="ellipse">
                <a:avLst/>
              </a:prstGeom>
              <a:solidFill>
                <a:srgbClr val="242424"/>
              </a:solidFill>
              <a:ln w="12700" cap="flat">
                <a:noFill/>
                <a:miter lim="400000"/>
              </a:ln>
              <a:effectLst/>
            </p:spPr>
            <p:txBody>
              <a:bodyPr wrap="square" lIns="152400" tIns="152400" rIns="152400" bIns="152400" numCol="1" anchor="ctr">
                <a:noAutofit/>
              </a:bodyPr>
              <a:lstStyle/>
              <a:p>
                <a:pPr>
                  <a:lnSpc>
                    <a:spcPct val="90000"/>
                  </a:lnSpc>
                  <a:defRPr>
                    <a:solidFill>
                      <a:srgbClr val="303030"/>
                    </a:solidFill>
                  </a:defRPr>
                </a:pPr>
              </a:p>
            </p:txBody>
          </p:sp>
          <p:sp>
            <p:nvSpPr>
              <p:cNvPr id="574" name="1"/>
              <p:cNvSpPr txBox="1"/>
              <p:nvPr/>
            </p:nvSpPr>
            <p:spPr>
              <a:xfrm>
                <a:off x="40173" y="-1"/>
                <a:ext cx="193975" cy="304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2400" tIns="152400" rIns="152400" bIns="152400" numCol="1" anchor="ctr">
                <a:spAutoFit/>
              </a:bodyPr>
              <a:lstStyle>
                <a:lvl1pPr>
                  <a:lnSpc>
                    <a:spcPct val="90000"/>
                  </a:lnSpc>
                  <a:defRPr b="1" sz="1800">
                    <a:solidFill>
                      <a:srgbClr val="FFFFFF"/>
                    </a:solidFill>
                    <a:latin typeface="Open Sans Semibold"/>
                    <a:ea typeface="Open Sans Semibold"/>
                    <a:cs typeface="Open Sans Semibold"/>
                    <a:sym typeface="Open Sans Semibold"/>
                  </a:defRPr>
                </a:lvl1pPr>
              </a:lstStyle>
              <a:p>
                <a:pPr/>
                <a:r>
                  <a:t>1</a:t>
                </a:r>
              </a:p>
            </p:txBody>
          </p:sp>
        </p:grpSp>
      </p:grpSp>
      <p:grpSp>
        <p:nvGrpSpPr>
          <p:cNvPr id="581" name="Group 51"/>
          <p:cNvGrpSpPr/>
          <p:nvPr/>
        </p:nvGrpSpPr>
        <p:grpSpPr>
          <a:xfrm>
            <a:off x="12287558" y="6362700"/>
            <a:ext cx="1663037" cy="342901"/>
            <a:chOff x="0" y="0"/>
            <a:chExt cx="1663035" cy="342900"/>
          </a:xfrm>
        </p:grpSpPr>
        <p:sp>
          <p:nvSpPr>
            <p:cNvPr id="577" name="TextBox 52"/>
            <p:cNvSpPr txBox="1"/>
            <p:nvPr/>
          </p:nvSpPr>
          <p:spPr>
            <a:xfrm>
              <a:off x="-1" y="-1"/>
              <a:ext cx="1266033"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rgbClr val="303030"/>
                  </a:solidFill>
                </a:defRPr>
              </a:lvl1pPr>
            </a:lstStyle>
            <a:p>
              <a:pPr/>
              <a:r>
                <a:t>Bind socket</a:t>
              </a:r>
            </a:p>
          </p:txBody>
        </p:sp>
        <p:grpSp>
          <p:nvGrpSpPr>
            <p:cNvPr id="580" name="Oval 53"/>
            <p:cNvGrpSpPr/>
            <p:nvPr/>
          </p:nvGrpSpPr>
          <p:grpSpPr>
            <a:xfrm>
              <a:off x="1388715" y="18313"/>
              <a:ext cx="274321" cy="304801"/>
              <a:chOff x="0" y="0"/>
              <a:chExt cx="274320" cy="304800"/>
            </a:xfrm>
          </p:grpSpPr>
          <p:sp>
            <p:nvSpPr>
              <p:cNvPr id="578" name="Circle"/>
              <p:cNvSpPr/>
              <p:nvPr/>
            </p:nvSpPr>
            <p:spPr>
              <a:xfrm>
                <a:off x="0" y="15239"/>
                <a:ext cx="274321" cy="274322"/>
              </a:xfrm>
              <a:prstGeom prst="ellipse">
                <a:avLst/>
              </a:prstGeom>
              <a:solidFill>
                <a:srgbClr val="242424"/>
              </a:solidFill>
              <a:ln w="12700" cap="flat">
                <a:noFill/>
                <a:miter lim="400000"/>
              </a:ln>
              <a:effectLst/>
            </p:spPr>
            <p:txBody>
              <a:bodyPr wrap="square" lIns="152400" tIns="152400" rIns="152400" bIns="152400" numCol="1" anchor="ctr">
                <a:noAutofit/>
              </a:bodyPr>
              <a:lstStyle/>
              <a:p>
                <a:pPr>
                  <a:lnSpc>
                    <a:spcPct val="90000"/>
                  </a:lnSpc>
                  <a:defRPr>
                    <a:solidFill>
                      <a:srgbClr val="303030"/>
                    </a:solidFill>
                  </a:defRPr>
                </a:pPr>
              </a:p>
            </p:txBody>
          </p:sp>
          <p:sp>
            <p:nvSpPr>
              <p:cNvPr id="579" name="2"/>
              <p:cNvSpPr txBox="1"/>
              <p:nvPr/>
            </p:nvSpPr>
            <p:spPr>
              <a:xfrm>
                <a:off x="40173" y="-1"/>
                <a:ext cx="193975" cy="304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2400" tIns="152400" rIns="152400" bIns="152400" numCol="1" anchor="ctr">
                <a:spAutoFit/>
              </a:bodyPr>
              <a:lstStyle>
                <a:lvl1pPr>
                  <a:lnSpc>
                    <a:spcPct val="90000"/>
                  </a:lnSpc>
                  <a:defRPr b="1" sz="1800">
                    <a:solidFill>
                      <a:srgbClr val="FFFFFF"/>
                    </a:solidFill>
                    <a:latin typeface="Open Sans Semibold"/>
                    <a:ea typeface="Open Sans Semibold"/>
                    <a:cs typeface="Open Sans Semibold"/>
                    <a:sym typeface="Open Sans Semibold"/>
                  </a:defRPr>
                </a:lvl1pPr>
              </a:lstStyle>
              <a:p>
                <a:pPr/>
                <a:r>
                  <a:t>2</a:t>
                </a:r>
              </a:p>
            </p:txBody>
          </p:sp>
        </p:grpSp>
      </p:grpSp>
      <p:grpSp>
        <p:nvGrpSpPr>
          <p:cNvPr id="584" name="Group 65"/>
          <p:cNvGrpSpPr/>
          <p:nvPr/>
        </p:nvGrpSpPr>
        <p:grpSpPr>
          <a:xfrm>
            <a:off x="11876013" y="6874736"/>
            <a:ext cx="937261" cy="315667"/>
            <a:chOff x="0" y="0"/>
            <a:chExt cx="937260" cy="315666"/>
          </a:xfrm>
        </p:grpSpPr>
        <p:sp>
          <p:nvSpPr>
            <p:cNvPr id="582" name="Octagon 66"/>
            <p:cNvSpPr/>
            <p:nvPr/>
          </p:nvSpPr>
          <p:spPr>
            <a:xfrm>
              <a:off x="-1" y="-1"/>
              <a:ext cx="937262" cy="3156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31" y="0"/>
                  </a:lnTo>
                  <a:lnTo>
                    <a:pt x="19469" y="0"/>
                  </a:lnTo>
                  <a:lnTo>
                    <a:pt x="21600" y="6326"/>
                  </a:lnTo>
                  <a:lnTo>
                    <a:pt x="21600" y="15274"/>
                  </a:lnTo>
                  <a:lnTo>
                    <a:pt x="19469" y="21600"/>
                  </a:lnTo>
                  <a:lnTo>
                    <a:pt x="2131" y="21600"/>
                  </a:lnTo>
                  <a:lnTo>
                    <a:pt x="0" y="15274"/>
                  </a:lnTo>
                  <a:close/>
                </a:path>
              </a:pathLst>
            </a:custGeom>
            <a:solidFill>
              <a:srgbClr val="A7D2FF"/>
            </a:solidFill>
            <a:ln w="12700" cap="flat">
              <a:noFill/>
              <a:miter lim="400000"/>
            </a:ln>
            <a:effectLst/>
          </p:spPr>
          <p:txBody>
            <a:bodyPr wrap="square" lIns="152400" tIns="152400" rIns="152400" bIns="152400" numCol="1" anchor="ctr">
              <a:noAutofit/>
            </a:bodyPr>
            <a:lstStyle/>
            <a:p>
              <a:pPr>
                <a:lnSpc>
                  <a:spcPct val="90000"/>
                </a:lnSpc>
                <a:defRPr i="1" sz="2400">
                  <a:solidFill>
                    <a:srgbClr val="303030"/>
                  </a:solidFill>
                  <a:latin typeface="Open Sans Semibold"/>
                  <a:ea typeface="Open Sans Semibold"/>
                  <a:cs typeface="Open Sans Semibold"/>
                  <a:sym typeface="Open Sans Semibold"/>
                </a:defRPr>
              </a:pPr>
            </a:p>
          </p:txBody>
        </p:sp>
        <p:sp>
          <p:nvSpPr>
            <p:cNvPr id="583" name="Rectangle 67"/>
            <p:cNvSpPr txBox="1"/>
            <p:nvPr/>
          </p:nvSpPr>
          <p:spPr>
            <a:xfrm>
              <a:off x="134884" y="414"/>
              <a:ext cx="66749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1400">
                  <a:solidFill>
                    <a:srgbClr val="303030"/>
                  </a:solidFill>
                </a:defRPr>
              </a:lvl1pPr>
            </a:lstStyle>
            <a:p>
              <a:pPr/>
              <a:r>
                <a:t>socket</a:t>
              </a:r>
            </a:p>
          </p:txBody>
        </p:sp>
      </p:grpSp>
      <p:grpSp>
        <p:nvGrpSpPr>
          <p:cNvPr id="589" name="Group 80"/>
          <p:cNvGrpSpPr/>
          <p:nvPr/>
        </p:nvGrpSpPr>
        <p:grpSpPr>
          <a:xfrm>
            <a:off x="9514984" y="7185883"/>
            <a:ext cx="2314344" cy="342901"/>
            <a:chOff x="0" y="0"/>
            <a:chExt cx="2314343" cy="342900"/>
          </a:xfrm>
        </p:grpSpPr>
        <p:grpSp>
          <p:nvGrpSpPr>
            <p:cNvPr id="587" name="Oval 81"/>
            <p:cNvGrpSpPr/>
            <p:nvPr/>
          </p:nvGrpSpPr>
          <p:grpSpPr>
            <a:xfrm>
              <a:off x="0" y="22120"/>
              <a:ext cx="274321" cy="304801"/>
              <a:chOff x="0" y="0"/>
              <a:chExt cx="274320" cy="304800"/>
            </a:xfrm>
          </p:grpSpPr>
          <p:sp>
            <p:nvSpPr>
              <p:cNvPr id="585" name="Circle"/>
              <p:cNvSpPr/>
              <p:nvPr/>
            </p:nvSpPr>
            <p:spPr>
              <a:xfrm>
                <a:off x="0" y="15239"/>
                <a:ext cx="274321" cy="274322"/>
              </a:xfrm>
              <a:prstGeom prst="ellipse">
                <a:avLst/>
              </a:prstGeom>
              <a:solidFill>
                <a:srgbClr val="242424"/>
              </a:solidFill>
              <a:ln w="12700" cap="flat">
                <a:noFill/>
                <a:miter lim="400000"/>
              </a:ln>
              <a:effectLst/>
            </p:spPr>
            <p:txBody>
              <a:bodyPr wrap="square" lIns="152400" tIns="152400" rIns="152400" bIns="152400" numCol="1" anchor="ctr">
                <a:noAutofit/>
              </a:bodyPr>
              <a:lstStyle/>
              <a:p>
                <a:pPr>
                  <a:lnSpc>
                    <a:spcPct val="90000"/>
                  </a:lnSpc>
                  <a:defRPr>
                    <a:solidFill>
                      <a:srgbClr val="303030"/>
                    </a:solidFill>
                  </a:defRPr>
                </a:pPr>
              </a:p>
            </p:txBody>
          </p:sp>
          <p:sp>
            <p:nvSpPr>
              <p:cNvPr id="586" name="3"/>
              <p:cNvSpPr txBox="1"/>
              <p:nvPr/>
            </p:nvSpPr>
            <p:spPr>
              <a:xfrm>
                <a:off x="40173" y="-1"/>
                <a:ext cx="193975" cy="304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2400" tIns="152400" rIns="152400" bIns="152400" numCol="1" anchor="ctr">
                <a:spAutoFit/>
              </a:bodyPr>
              <a:lstStyle>
                <a:lvl1pPr>
                  <a:lnSpc>
                    <a:spcPct val="90000"/>
                  </a:lnSpc>
                  <a:defRPr b="1" sz="1800">
                    <a:solidFill>
                      <a:srgbClr val="FFFFFF"/>
                    </a:solidFill>
                    <a:latin typeface="Open Sans Semibold"/>
                    <a:ea typeface="Open Sans Semibold"/>
                    <a:cs typeface="Open Sans Semibold"/>
                    <a:sym typeface="Open Sans Semibold"/>
                  </a:defRPr>
                </a:lvl1pPr>
              </a:lstStyle>
              <a:p>
                <a:pPr/>
                <a:r>
                  <a:t>3</a:t>
                </a:r>
              </a:p>
            </p:txBody>
          </p:sp>
        </p:grpSp>
        <p:sp>
          <p:nvSpPr>
            <p:cNvPr id="588" name="TextBox 82"/>
            <p:cNvSpPr txBox="1"/>
            <p:nvPr/>
          </p:nvSpPr>
          <p:spPr>
            <a:xfrm>
              <a:off x="280755" y="-1"/>
              <a:ext cx="2033589"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rgbClr val="303030"/>
                  </a:solidFill>
                </a:defRPr>
              </a:lvl1pPr>
            </a:lstStyle>
            <a:p>
              <a:pPr/>
              <a:r>
                <a:t>sendto() /recvfrom()</a:t>
              </a:r>
            </a:p>
          </p:txBody>
        </p:sp>
      </p:grpSp>
      <p:sp>
        <p:nvSpPr>
          <p:cNvPr id="590" name="TextBox 90"/>
          <p:cNvSpPr txBox="1"/>
          <p:nvPr/>
        </p:nvSpPr>
        <p:spPr>
          <a:xfrm>
            <a:off x="1854504" y="3676142"/>
            <a:ext cx="927101"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200">
                <a:solidFill>
                  <a:srgbClr val="303030"/>
                </a:solidFill>
              </a:defRPr>
            </a:lvl1pPr>
          </a:lstStyle>
          <a:p>
            <a:pPr/>
            <a:r>
              <a:t>TCP</a:t>
            </a:r>
          </a:p>
        </p:txBody>
      </p:sp>
      <p:sp>
        <p:nvSpPr>
          <p:cNvPr id="591" name="TextBox 92"/>
          <p:cNvSpPr txBox="1"/>
          <p:nvPr/>
        </p:nvSpPr>
        <p:spPr>
          <a:xfrm>
            <a:off x="1831882" y="6732970"/>
            <a:ext cx="97234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200">
                <a:solidFill>
                  <a:srgbClr val="303030"/>
                </a:solidFill>
              </a:defRPr>
            </a:lvl1pPr>
          </a:lstStyle>
          <a:p>
            <a:pPr/>
            <a:r>
              <a:t>UDP</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20"/>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515"/>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509"/>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4" fill="hold">
                                  <p:stCondLst>
                                    <p:cond delay="0"/>
                                  </p:stCondLst>
                                  <p:iterate type="el" backwards="0">
                                    <p:tmAbs val="0"/>
                                  </p:iterate>
                                  <p:childTnLst>
                                    <p:set>
                                      <p:cBhvr>
                                        <p:cTn id="15" fill="hold"/>
                                        <p:tgtEl>
                                          <p:spTgt spid="50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5" fill="hold">
                                  <p:stCondLst>
                                    <p:cond delay="0"/>
                                  </p:stCondLst>
                                  <p:iterate type="el" backwards="0">
                                    <p:tmAbs val="0"/>
                                  </p:iterate>
                                  <p:childTnLst>
                                    <p:set>
                                      <p:cBhvr>
                                        <p:cTn id="19" fill="hold"/>
                                        <p:tgtEl>
                                          <p:spTgt spid="5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6" fill="hold">
                                  <p:stCondLst>
                                    <p:cond delay="0"/>
                                  </p:stCondLst>
                                  <p:iterate type="el" backwards="0">
                                    <p:tmAbs val="0"/>
                                  </p:iterate>
                                  <p:childTnLst>
                                    <p:set>
                                      <p:cBhvr>
                                        <p:cTn id="23" fill="hold"/>
                                        <p:tgtEl>
                                          <p:spTgt spid="53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7" fill="hold">
                                  <p:stCondLst>
                                    <p:cond delay="0"/>
                                  </p:stCondLst>
                                  <p:iterate type="el" backwards="0">
                                    <p:tmAbs val="0"/>
                                  </p:iterate>
                                  <p:childTnLst>
                                    <p:set>
                                      <p:cBhvr>
                                        <p:cTn id="27" fill="hold"/>
                                        <p:tgtEl>
                                          <p:spTgt spid="535"/>
                                        </p:tgtEl>
                                        <p:attrNameLst>
                                          <p:attrName>style.visibility</p:attrName>
                                        </p:attrNameLst>
                                      </p:cBhvr>
                                      <p:to>
                                        <p:strVal val="visible"/>
                                      </p:to>
                                    </p:set>
                                  </p:childTnLst>
                                </p:cTn>
                              </p:par>
                            </p:childTnLst>
                          </p:cTn>
                        </p:par>
                        <p:par>
                          <p:cTn id="28" fill="hold">
                            <p:stCondLst>
                              <p:cond delay="0"/>
                            </p:stCondLst>
                            <p:childTnLst>
                              <p:par>
                                <p:cTn id="29" presetClass="entr" nodeType="afterEffect" presetID="10" grpId="8" fill="hold">
                                  <p:stCondLst>
                                    <p:cond delay="0"/>
                                  </p:stCondLst>
                                  <p:iterate type="el" backwards="0">
                                    <p:tmAbs val="0"/>
                                  </p:iterate>
                                  <p:childTnLst>
                                    <p:set>
                                      <p:cBhvr>
                                        <p:cTn id="30" fill="hold"/>
                                        <p:tgtEl>
                                          <p:spTgt spid="555"/>
                                        </p:tgtEl>
                                        <p:attrNameLst>
                                          <p:attrName>style.visibility</p:attrName>
                                        </p:attrNameLst>
                                      </p:cBhvr>
                                      <p:to>
                                        <p:strVal val="visible"/>
                                      </p:to>
                                    </p:set>
                                    <p:animEffect filter="fade" transition="in">
                                      <p:cBhvr>
                                        <p:cTn id="31" dur="500"/>
                                        <p:tgtEl>
                                          <p:spTgt spid="555"/>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ID="10" grpId="9" fill="hold">
                                  <p:stCondLst>
                                    <p:cond delay="0"/>
                                  </p:stCondLst>
                                  <p:iterate type="el" backwards="0">
                                    <p:tmAbs val="0"/>
                                  </p:iterate>
                                  <p:childTnLst>
                                    <p:set>
                                      <p:cBhvr>
                                        <p:cTn id="35" fill="hold"/>
                                        <p:tgtEl>
                                          <p:spTgt spid="542"/>
                                        </p:tgtEl>
                                        <p:attrNameLst>
                                          <p:attrName>style.visibility</p:attrName>
                                        </p:attrNameLst>
                                      </p:cBhvr>
                                      <p:to>
                                        <p:strVal val="visible"/>
                                      </p:to>
                                    </p:set>
                                    <p:animEffect filter="fade" transition="in">
                                      <p:cBhvr>
                                        <p:cTn id="36" dur="500"/>
                                        <p:tgtEl>
                                          <p:spTgt spid="542"/>
                                        </p:tgtEl>
                                      </p:cBhvr>
                                    </p:animEffect>
                                  </p:childTnLst>
                                </p:cTn>
                              </p:par>
                            </p:childTnLst>
                          </p:cTn>
                        </p:par>
                      </p:childTnLst>
                    </p:cTn>
                  </p:par>
                  <p:par>
                    <p:cTn id="37" fill="hold">
                      <p:stCondLst>
                        <p:cond delay="indefinite"/>
                      </p:stCondLst>
                      <p:childTnLst>
                        <p:par>
                          <p:cTn id="38" fill="hold">
                            <p:stCondLst>
                              <p:cond delay="0"/>
                            </p:stCondLst>
                            <p:childTnLst>
                              <p:par>
                                <p:cTn id="39" presetClass="entr" nodeType="clickEffect" presetID="10" grpId="10" fill="hold">
                                  <p:stCondLst>
                                    <p:cond delay="0"/>
                                  </p:stCondLst>
                                  <p:iterate type="el" backwards="0">
                                    <p:tmAbs val="0"/>
                                  </p:iterate>
                                  <p:childTnLst>
                                    <p:set>
                                      <p:cBhvr>
                                        <p:cTn id="40" fill="hold"/>
                                        <p:tgtEl>
                                          <p:spTgt spid="545"/>
                                        </p:tgtEl>
                                        <p:attrNameLst>
                                          <p:attrName>style.visibility</p:attrName>
                                        </p:attrNameLst>
                                      </p:cBhvr>
                                      <p:to>
                                        <p:strVal val="visible"/>
                                      </p:to>
                                    </p:set>
                                    <p:animEffect filter="fade" transition="in">
                                      <p:cBhvr>
                                        <p:cTn id="41" dur="500"/>
                                        <p:tgtEl>
                                          <p:spTgt spid="545"/>
                                        </p:tgtEl>
                                      </p:cBhvr>
                                    </p:animEffect>
                                  </p:childTnLst>
                                </p:cTn>
                              </p:par>
                            </p:childTnLst>
                          </p:cTn>
                        </p:par>
                        <p:par>
                          <p:cTn id="42" fill="hold">
                            <p:stCondLst>
                              <p:cond delay="500"/>
                            </p:stCondLst>
                            <p:childTnLst>
                              <p:par>
                                <p:cTn id="43" presetClass="entr" nodeType="afterEffect" presetID="10" grpId="11" fill="hold">
                                  <p:stCondLst>
                                    <p:cond delay="0"/>
                                  </p:stCondLst>
                                  <p:iterate type="el" backwards="0">
                                    <p:tmAbs val="0"/>
                                  </p:iterate>
                                  <p:childTnLst>
                                    <p:set>
                                      <p:cBhvr>
                                        <p:cTn id="44" fill="hold"/>
                                        <p:tgtEl>
                                          <p:spTgt spid="548"/>
                                        </p:tgtEl>
                                        <p:attrNameLst>
                                          <p:attrName>style.visibility</p:attrName>
                                        </p:attrNameLst>
                                      </p:cBhvr>
                                      <p:to>
                                        <p:strVal val="visible"/>
                                      </p:to>
                                    </p:set>
                                    <p:animEffect filter="fade" transition="in">
                                      <p:cBhvr>
                                        <p:cTn id="45" dur="500"/>
                                        <p:tgtEl>
                                          <p:spTgt spid="548"/>
                                        </p:tgtEl>
                                      </p:cBhvr>
                                    </p:animEffect>
                                  </p:childTnLst>
                                </p:cTn>
                              </p:par>
                            </p:childTnLst>
                          </p:cTn>
                        </p:par>
                        <p:par>
                          <p:cTn id="46" fill="hold">
                            <p:stCondLst>
                              <p:cond delay="1000"/>
                            </p:stCondLst>
                            <p:childTnLst>
                              <p:par>
                                <p:cTn id="47" presetClass="entr" nodeType="afterEffect" presetSubtype="16" presetID="4" grpId="12" fill="hold">
                                  <p:stCondLst>
                                    <p:cond delay="0"/>
                                  </p:stCondLst>
                                  <p:iterate type="el" backwards="0">
                                    <p:tmAbs val="0"/>
                                  </p:iterate>
                                  <p:childTnLst>
                                    <p:set>
                                      <p:cBhvr>
                                        <p:cTn id="48" fill="hold"/>
                                        <p:tgtEl>
                                          <p:spTgt spid="510"/>
                                        </p:tgtEl>
                                        <p:attrNameLst>
                                          <p:attrName>style.visibility</p:attrName>
                                        </p:attrNameLst>
                                      </p:cBhvr>
                                      <p:to>
                                        <p:strVal val="visible"/>
                                      </p:to>
                                    </p:set>
                                    <p:animEffect filter="box(in)" transition="in">
                                      <p:cBhvr>
                                        <p:cTn id="49" dur="2000"/>
                                        <p:tgtEl>
                                          <p:spTgt spid="510"/>
                                        </p:tgtEl>
                                      </p:cBhvr>
                                    </p:animEffect>
                                  </p:childTnLst>
                                </p:cTn>
                              </p:par>
                            </p:childTnLst>
                          </p:cTn>
                        </p:par>
                        <p:par>
                          <p:cTn id="50" fill="hold">
                            <p:stCondLst>
                              <p:cond delay="3000"/>
                            </p:stCondLst>
                            <p:childTnLst>
                              <p:par>
                                <p:cTn id="51" presetClass="entr" nodeType="afterEffect" presetSubtype="8" presetID="22" grpId="13" fill="hold">
                                  <p:stCondLst>
                                    <p:cond delay="0"/>
                                  </p:stCondLst>
                                  <p:iterate type="el" backwards="0">
                                    <p:tmAbs val="0"/>
                                  </p:iterate>
                                  <p:childTnLst>
                                    <p:set>
                                      <p:cBhvr>
                                        <p:cTn id="52" fill="hold"/>
                                        <p:tgtEl>
                                          <p:spTgt spid="560"/>
                                        </p:tgtEl>
                                        <p:attrNameLst>
                                          <p:attrName>style.visibility</p:attrName>
                                        </p:attrNameLst>
                                      </p:cBhvr>
                                      <p:to>
                                        <p:strVal val="visible"/>
                                      </p:to>
                                    </p:set>
                                    <p:animEffect filter="wipe(left)" transition="in">
                                      <p:cBhvr>
                                        <p:cTn id="53" dur="500"/>
                                        <p:tgtEl>
                                          <p:spTgt spid="560"/>
                                        </p:tgtEl>
                                      </p:cBhvr>
                                    </p:animEffect>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0" presetID="1" grpId="14" fill="hold">
                                  <p:stCondLst>
                                    <p:cond delay="0"/>
                                  </p:stCondLst>
                                  <p:iterate type="el" backwards="0">
                                    <p:tmAbs val="0"/>
                                  </p:iterate>
                                  <p:childTnLst>
                                    <p:set>
                                      <p:cBhvr>
                                        <p:cTn id="57" fill="hold"/>
                                        <p:tgtEl>
                                          <p:spTgt spid="576"/>
                                        </p:tgtEl>
                                        <p:attrNameLst>
                                          <p:attrName>style.visibility</p:attrName>
                                        </p:attrNameLst>
                                      </p:cBhvr>
                                      <p:to>
                                        <p:strVal val="visible"/>
                                      </p:to>
                                    </p:set>
                                  </p:childTnLst>
                                </p:cTn>
                              </p:par>
                            </p:childTnLst>
                          </p:cTn>
                        </p:par>
                        <p:par>
                          <p:cTn id="58" fill="hold">
                            <p:stCondLst>
                              <p:cond delay="0"/>
                            </p:stCondLst>
                            <p:childTnLst>
                              <p:par>
                                <p:cTn id="59" presetClass="entr" nodeType="afterEffect" presetSubtype="0" presetID="1" grpId="15" fill="hold">
                                  <p:stCondLst>
                                    <p:cond delay="0"/>
                                  </p:stCondLst>
                                  <p:iterate type="el" backwards="0">
                                    <p:tmAbs val="0"/>
                                  </p:iterate>
                                  <p:childTnLst>
                                    <p:set>
                                      <p:cBhvr>
                                        <p:cTn id="60" fill="hold"/>
                                        <p:tgtEl>
                                          <p:spTgt spid="571"/>
                                        </p:tgtEl>
                                        <p:attrNameLst>
                                          <p:attrName>style.visibility</p:attrName>
                                        </p:attrNameLst>
                                      </p:cBhvr>
                                      <p:to>
                                        <p:strVal val="visible"/>
                                      </p:to>
                                    </p:set>
                                  </p:childTnLst>
                                </p:cTn>
                              </p:par>
                            </p:childTnLst>
                          </p:cTn>
                        </p:par>
                        <p:par>
                          <p:cTn id="61" fill="hold">
                            <p:stCondLst>
                              <p:cond delay="0"/>
                            </p:stCondLst>
                            <p:childTnLst>
                              <p:par>
                                <p:cTn id="62" presetClass="entr" nodeType="afterEffect" presetSubtype="0" presetID="1" grpId="16" fill="hold">
                                  <p:stCondLst>
                                    <p:cond delay="0"/>
                                  </p:stCondLst>
                                  <p:iterate type="el" backwards="0">
                                    <p:tmAbs val="0"/>
                                  </p:iterate>
                                  <p:childTnLst>
                                    <p:set>
                                      <p:cBhvr>
                                        <p:cTn id="63" fill="hold"/>
                                        <p:tgtEl>
                                          <p:spTgt spid="56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Class="entr" nodeType="clickEffect" presetSubtype="0" presetID="1" grpId="17" fill="hold">
                                  <p:stCondLst>
                                    <p:cond delay="0"/>
                                  </p:stCondLst>
                                  <p:iterate type="el" backwards="0">
                                    <p:tmAbs val="0"/>
                                  </p:iterate>
                                  <p:childTnLst>
                                    <p:set>
                                      <p:cBhvr>
                                        <p:cTn id="67" fill="hold"/>
                                        <p:tgtEl>
                                          <p:spTgt spid="58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8" fill="hold">
                                  <p:stCondLst>
                                    <p:cond delay="0"/>
                                  </p:stCondLst>
                                  <p:iterate type="el" backwards="0">
                                    <p:tmAbs val="0"/>
                                  </p:iterate>
                                  <p:childTnLst>
                                    <p:set>
                                      <p:cBhvr>
                                        <p:cTn id="71" fill="hold"/>
                                        <p:tgtEl>
                                          <p:spTgt spid="584"/>
                                        </p:tgtEl>
                                        <p:attrNameLst>
                                          <p:attrName>style.visibility</p:attrName>
                                        </p:attrNameLst>
                                      </p:cBhvr>
                                      <p:to>
                                        <p:strVal val="visible"/>
                                      </p:to>
                                    </p:set>
                                    <p:animEffect filter="fade" transition="in">
                                      <p:cBhvr>
                                        <p:cTn id="72" dur="500"/>
                                        <p:tgtEl>
                                          <p:spTgt spid="584"/>
                                        </p:tgtEl>
                                      </p:cBhvr>
                                    </p:animEffect>
                                  </p:childTnLst>
                                </p:cTn>
                              </p:par>
                            </p:childTnLst>
                          </p:cTn>
                        </p:par>
                        <p:par>
                          <p:cTn id="73" fill="hold">
                            <p:stCondLst>
                              <p:cond delay="500"/>
                            </p:stCondLst>
                            <p:childTnLst>
                              <p:par>
                                <p:cTn id="74" presetClass="entr" nodeType="afterEffect" presetSubtype="16" presetID="4" grpId="19" fill="hold">
                                  <p:stCondLst>
                                    <p:cond delay="0"/>
                                  </p:stCondLst>
                                  <p:iterate type="el" backwards="0">
                                    <p:tmAbs val="0"/>
                                  </p:iterate>
                                  <p:childTnLst>
                                    <p:set>
                                      <p:cBhvr>
                                        <p:cTn id="75" fill="hold"/>
                                        <p:tgtEl>
                                          <p:spTgt spid="566"/>
                                        </p:tgtEl>
                                        <p:attrNameLst>
                                          <p:attrName>style.visibility</p:attrName>
                                        </p:attrNameLst>
                                      </p:cBhvr>
                                      <p:to>
                                        <p:strVal val="visible"/>
                                      </p:to>
                                    </p:set>
                                    <p:animEffect filter="box(in)" transition="in">
                                      <p:cBhvr>
                                        <p:cTn id="76" dur="2000"/>
                                        <p:tgtEl>
                                          <p:spTgt spid="566"/>
                                        </p:tgtEl>
                                      </p:cBhvr>
                                    </p:animEffect>
                                  </p:childTnLst>
                                </p:cTn>
                              </p:par>
                            </p:childTnLst>
                          </p:cTn>
                        </p:par>
                        <p:par>
                          <p:cTn id="77" fill="hold">
                            <p:stCondLst>
                              <p:cond delay="2500"/>
                            </p:stCondLst>
                            <p:childTnLst>
                              <p:par>
                                <p:cTn id="78" presetClass="entr" nodeType="afterEffect" presetSubtype="8" presetID="22" grpId="20" fill="hold">
                                  <p:stCondLst>
                                    <p:cond delay="0"/>
                                  </p:stCondLst>
                                  <p:iterate type="el" backwards="0">
                                    <p:tmAbs val="0"/>
                                  </p:iterate>
                                  <p:childTnLst>
                                    <p:set>
                                      <p:cBhvr>
                                        <p:cTn id="79" fill="hold"/>
                                        <p:tgtEl>
                                          <p:spTgt spid="589"/>
                                        </p:tgtEl>
                                        <p:attrNameLst>
                                          <p:attrName>style.visibility</p:attrName>
                                        </p:attrNameLst>
                                      </p:cBhvr>
                                      <p:to>
                                        <p:strVal val="visible"/>
                                      </p:to>
                                    </p:set>
                                    <p:animEffect filter="wipe(left)" transition="in">
                                      <p:cBhvr>
                                        <p:cTn id="80" dur="500"/>
                                        <p:tgtEl>
                                          <p:spTgt spid="5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5" grpId="5"/>
      <p:bldP build="whole" bldLvl="1" animBg="1" rev="0" advAuto="0" spid="520" grpId="1"/>
      <p:bldP build="whole" bldLvl="1" animBg="1" rev="0" advAuto="0" spid="542" grpId="9"/>
      <p:bldP build="whole" bldLvl="1" animBg="1" rev="0" advAuto="0" spid="545" grpId="10"/>
      <p:bldP build="whole" bldLvl="1" animBg="1" rev="0" advAuto="0" spid="548" grpId="11"/>
      <p:bldP build="whole" bldLvl="1" animBg="1" rev="0" advAuto="0" spid="589" grpId="20"/>
      <p:bldP build="whole" bldLvl="1" animBg="1" rev="0" advAuto="0" spid="576" grpId="14"/>
      <p:bldP build="whole" bldLvl="1" animBg="1" rev="0" advAuto="0" spid="584" grpId="18"/>
      <p:bldP build="whole" bldLvl="1" animBg="1" rev="0" advAuto="0" spid="510" grpId="12"/>
      <p:bldP build="whole" bldLvl="1" animBg="1" rev="0" advAuto="0" spid="571" grpId="15"/>
      <p:bldP build="whole" bldLvl="1" animBg="1" rev="0" advAuto="0" spid="535" grpId="7"/>
      <p:bldP build="whole" bldLvl="1" animBg="1" rev="0" advAuto="0" spid="555" grpId="8"/>
      <p:bldP build="whole" bldLvl="1" animBg="1" rev="0" advAuto="0" spid="509" grpId="3"/>
      <p:bldP build="whole" bldLvl="1" animBg="1" rev="0" advAuto="0" spid="530" grpId="6"/>
      <p:bldP build="whole" bldLvl="1" animBg="1" rev="0" advAuto="0" spid="565" grpId="16"/>
      <p:bldP build="whole" bldLvl="1" animBg="1" rev="0" advAuto="0" spid="581" grpId="17"/>
      <p:bldP build="whole" bldLvl="1" animBg="1" rev="0" advAuto="0" spid="566" grpId="19"/>
      <p:bldP build="whole" bldLvl="1" animBg="1" rev="0" advAuto="0" spid="515" grpId="2"/>
      <p:bldP build="whole" bldLvl="1" animBg="1" rev="0" advAuto="0" spid="560" grpId="13"/>
      <p:bldP build="whole" bldLvl="1" animBg="1" rev="0" advAuto="0" spid="504" grpId="4"/>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3" name="Rectangle 2"/>
          <p:cNvSpPr txBox="1"/>
          <p:nvPr>
            <p:ph type="title"/>
          </p:nvPr>
        </p:nvSpPr>
        <p:spPr>
          <a:prstGeom prst="rect">
            <a:avLst/>
          </a:prstGeom>
        </p:spPr>
        <p:txBody>
          <a:bodyPr/>
          <a:lstStyle/>
          <a:p>
            <a:pPr/>
            <a:r>
              <a:t>Connection Set Up</a:t>
            </a:r>
          </a:p>
        </p:txBody>
      </p:sp>
      <p:graphicFrame>
        <p:nvGraphicFramePr>
          <p:cNvPr id="594" name="Table Placeholder 3"/>
          <p:cNvGraphicFramePr/>
          <p:nvPr/>
        </p:nvGraphicFramePr>
        <p:xfrm>
          <a:off x="1155700" y="3766630"/>
          <a:ext cx="5486400" cy="4836538"/>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657600"/>
                <a:gridCol w="1828800"/>
              </a:tblGrid>
              <a:tr h="785799">
                <a:tc gridSpan="2">
                  <a:txBody>
                    <a:bodyPr/>
                    <a:lstStyle/>
                    <a:p>
                      <a:pPr algn="l" defTabSz="914400">
                        <a:spcBef>
                          <a:spcPts val="500"/>
                        </a:spcBef>
                        <a:defRPr b="0" sz="1800">
                          <a:solidFill>
                            <a:srgbClr val="000000"/>
                          </a:solidFill>
                        </a:defRPr>
                      </a:pPr>
                      <a:r>
                        <a:rPr b="1" sz="2400">
                          <a:solidFill>
                            <a:srgbClr val="FFFFFF"/>
                          </a:solidFill>
                        </a:rPr>
                        <a:t>Functions</a:t>
                      </a:r>
                    </a:p>
                  </a:txBody>
                  <a:tcPr marL="166014" marR="166014" marT="166014" marB="166014" anchor="ctr" anchorCtr="0" horzOverflow="overflow">
                    <a:lnL w="12700">
                      <a:miter lim="400000"/>
                    </a:lnL>
                    <a:lnR w="12700">
                      <a:miter lim="400000"/>
                    </a:lnR>
                    <a:lnT w="12700">
                      <a:miter lim="400000"/>
                    </a:lnT>
                    <a:lnB w="12700">
                      <a:miter lim="400000"/>
                    </a:lnB>
                    <a:solidFill>
                      <a:schemeClr val="accent2"/>
                    </a:solidFill>
                  </a:tcPr>
                </a:tc>
                <a:tc hMerge="1">
                  <a:tcPr/>
                </a:tc>
              </a:tr>
              <a:tr h="675123">
                <a:tc>
                  <a:txBody>
                    <a:bodyPr/>
                    <a:lstStyle/>
                    <a:p>
                      <a:pPr algn="l" defTabSz="914400">
                        <a:spcBef>
                          <a:spcPts val="500"/>
                        </a:spcBef>
                        <a:defRPr b="0" sz="1800">
                          <a:solidFill>
                            <a:srgbClr val="000000"/>
                          </a:solidFill>
                        </a:defRPr>
                      </a:pPr>
                      <a:r>
                        <a:rPr sz="2400">
                          <a:solidFill>
                            <a:srgbClr val="5B5B5B"/>
                          </a:solidFill>
                        </a:rPr>
                        <a:t>Allocate Space</a:t>
                      </a:r>
                    </a:p>
                  </a:txBody>
                  <a:tcPr marL="166014" marR="166014" marT="166014" marB="166014" anchor="t" anchorCtr="0" horzOverflow="overflow">
                    <a:lnL w="12700">
                      <a:miter lim="400000"/>
                    </a:lnL>
                    <a:lnR w="12700">
                      <a:miter lim="400000"/>
                    </a:lnR>
                    <a:lnT w="12700">
                      <a:miter lim="400000"/>
                    </a:lnT>
                    <a:lnB>
                      <a:solidFill>
                        <a:srgbClr val="929292"/>
                      </a:solidFill>
                    </a:lnB>
                    <a:solidFill>
                      <a:srgbClr val="F2F2F2"/>
                    </a:solidFill>
                  </a:tcPr>
                </a:tc>
                <a:tc>
                  <a:txBody>
                    <a:bodyPr/>
                    <a:lstStyle/>
                    <a:p>
                      <a:pPr algn="l" defTabSz="914400">
                        <a:spcBef>
                          <a:spcPts val="300"/>
                        </a:spcBef>
                        <a:defRPr b="0" sz="2400">
                          <a:solidFill>
                            <a:srgbClr val="5B5B5B"/>
                          </a:solidFill>
                        </a:defRPr>
                      </a:pPr>
                    </a:p>
                  </a:txBody>
                  <a:tcPr marL="166014" marR="166014" marT="166014" marB="166014" anchor="t" anchorCtr="0" horzOverflow="overflow">
                    <a:lnL w="12700">
                      <a:miter lim="400000"/>
                    </a:lnL>
                    <a:lnR w="12700">
                      <a:miter lim="400000"/>
                    </a:lnR>
                    <a:lnT w="12700">
                      <a:miter lim="400000"/>
                    </a:lnT>
                    <a:lnB>
                      <a:solidFill>
                        <a:srgbClr val="929292"/>
                      </a:solidFill>
                    </a:lnB>
                    <a:solidFill>
                      <a:srgbClr val="F2F2F2"/>
                    </a:solidFill>
                  </a:tcPr>
                </a:tc>
              </a:tr>
              <a:tr h="675123">
                <a:tc>
                  <a:txBody>
                    <a:bodyPr/>
                    <a:lstStyle/>
                    <a:p>
                      <a:pPr algn="l" defTabSz="914400">
                        <a:spcBef>
                          <a:spcPts val="500"/>
                        </a:spcBef>
                        <a:defRPr b="0" sz="1800">
                          <a:solidFill>
                            <a:srgbClr val="000000"/>
                          </a:solidFill>
                        </a:defRPr>
                      </a:pPr>
                      <a:r>
                        <a:rPr sz="2400">
                          <a:solidFill>
                            <a:srgbClr val="5B5B5B"/>
                          </a:solidFill>
                        </a:rPr>
                        <a:t>Create Endpoint</a:t>
                      </a:r>
                    </a:p>
                  </a:txBody>
                  <a:tcPr marL="166014" marR="166014" marT="166014" marB="166014" anchor="t" anchorCtr="0" horzOverflow="overflow">
                    <a:lnL w="12700">
                      <a:miter lim="400000"/>
                    </a:lnL>
                    <a:lnR w="12700">
                      <a:miter lim="400000"/>
                    </a:lnR>
                    <a:lnT>
                      <a:solidFill>
                        <a:srgbClr val="929292"/>
                      </a:solidFill>
                    </a:lnT>
                    <a:lnB>
                      <a:solidFill>
                        <a:srgbClr val="929292"/>
                      </a:solidFill>
                    </a:lnB>
                    <a:solidFill>
                      <a:srgbClr val="F2F2F2"/>
                    </a:solidFill>
                  </a:tcPr>
                </a:tc>
                <a:tc>
                  <a:txBody>
                    <a:bodyPr/>
                    <a:lstStyle/>
                    <a:p>
                      <a:pPr algn="l" defTabSz="914400">
                        <a:spcBef>
                          <a:spcPts val="500"/>
                        </a:spcBef>
                        <a:defRPr b="0" sz="1800">
                          <a:solidFill>
                            <a:srgbClr val="000000"/>
                          </a:solidFill>
                        </a:defRPr>
                      </a:pPr>
                      <a:r>
                        <a:rPr sz="2400">
                          <a:solidFill>
                            <a:srgbClr val="5B5B5B"/>
                          </a:solidFill>
                        </a:rPr>
                        <a:t>socket()</a:t>
                      </a:r>
                    </a:p>
                  </a:txBody>
                  <a:tcPr marL="166014" marR="166014" marT="166014" marB="166014" anchor="t" anchorCtr="0" horzOverflow="overflow">
                    <a:lnL w="12700">
                      <a:miter lim="400000"/>
                    </a:lnL>
                    <a:lnR w="12700">
                      <a:miter lim="400000"/>
                    </a:lnR>
                    <a:lnT>
                      <a:solidFill>
                        <a:srgbClr val="929292"/>
                      </a:solidFill>
                    </a:lnT>
                    <a:lnB>
                      <a:solidFill>
                        <a:srgbClr val="929292"/>
                      </a:solidFill>
                    </a:lnB>
                    <a:solidFill>
                      <a:srgbClr val="F2F2F2"/>
                    </a:solidFill>
                  </a:tcPr>
                </a:tc>
              </a:tr>
              <a:tr h="675123">
                <a:tc>
                  <a:txBody>
                    <a:bodyPr/>
                    <a:lstStyle/>
                    <a:p>
                      <a:pPr algn="l" defTabSz="914400">
                        <a:spcBef>
                          <a:spcPts val="500"/>
                        </a:spcBef>
                        <a:defRPr b="0" sz="1800">
                          <a:solidFill>
                            <a:srgbClr val="000000"/>
                          </a:solidFill>
                        </a:defRPr>
                      </a:pPr>
                      <a:r>
                        <a:rPr sz="2400">
                          <a:solidFill>
                            <a:srgbClr val="5B5B5B"/>
                          </a:solidFill>
                        </a:rPr>
                        <a:t>Bind Address</a:t>
                      </a:r>
                    </a:p>
                  </a:txBody>
                  <a:tcPr marL="166014" marR="166014" marT="166014" marB="166014" anchor="t" anchorCtr="0" horzOverflow="overflow">
                    <a:lnL w="12700">
                      <a:miter lim="400000"/>
                    </a:lnL>
                    <a:lnR w="12700">
                      <a:miter lim="400000"/>
                    </a:lnR>
                    <a:lnT>
                      <a:solidFill>
                        <a:srgbClr val="929292"/>
                      </a:solidFill>
                    </a:lnT>
                    <a:lnB>
                      <a:solidFill>
                        <a:srgbClr val="929292"/>
                      </a:solidFill>
                    </a:lnB>
                    <a:solidFill>
                      <a:srgbClr val="F2F2F2"/>
                    </a:solidFill>
                  </a:tcPr>
                </a:tc>
                <a:tc>
                  <a:txBody>
                    <a:bodyPr/>
                    <a:lstStyle/>
                    <a:p>
                      <a:pPr algn="l" defTabSz="914400">
                        <a:spcBef>
                          <a:spcPts val="500"/>
                        </a:spcBef>
                        <a:defRPr b="0" sz="1800">
                          <a:solidFill>
                            <a:srgbClr val="000000"/>
                          </a:solidFill>
                        </a:defRPr>
                      </a:pPr>
                      <a:r>
                        <a:rPr sz="2400">
                          <a:solidFill>
                            <a:srgbClr val="5B5B5B"/>
                          </a:solidFill>
                        </a:rPr>
                        <a:t>bind()</a:t>
                      </a:r>
                    </a:p>
                  </a:txBody>
                  <a:tcPr marL="166014" marR="166014" marT="166014" marB="166014" anchor="t" anchorCtr="0" horzOverflow="overflow">
                    <a:lnL w="12700">
                      <a:miter lim="400000"/>
                    </a:lnL>
                    <a:lnR w="12700">
                      <a:miter lim="400000"/>
                    </a:lnR>
                    <a:lnT>
                      <a:solidFill>
                        <a:srgbClr val="929292"/>
                      </a:solidFill>
                    </a:lnT>
                    <a:lnB>
                      <a:solidFill>
                        <a:srgbClr val="929292"/>
                      </a:solidFill>
                    </a:lnB>
                    <a:solidFill>
                      <a:srgbClr val="F2F2F2"/>
                    </a:solidFill>
                  </a:tcPr>
                </a:tc>
              </a:tr>
              <a:tr h="675123">
                <a:tc>
                  <a:txBody>
                    <a:bodyPr/>
                    <a:lstStyle/>
                    <a:p>
                      <a:pPr algn="l" defTabSz="914400">
                        <a:spcBef>
                          <a:spcPts val="500"/>
                        </a:spcBef>
                        <a:defRPr b="0" sz="1800">
                          <a:solidFill>
                            <a:srgbClr val="000000"/>
                          </a:solidFill>
                        </a:defRPr>
                      </a:pPr>
                      <a:r>
                        <a:rPr sz="2400">
                          <a:solidFill>
                            <a:srgbClr val="5B5B5B"/>
                          </a:solidFill>
                        </a:rPr>
                        <a:t>Specify Queue</a:t>
                      </a:r>
                    </a:p>
                  </a:txBody>
                  <a:tcPr marL="166014" marR="166014" marT="166014" marB="166014" anchor="t" anchorCtr="0" horzOverflow="overflow">
                    <a:lnL w="12700">
                      <a:miter lim="400000"/>
                    </a:lnL>
                    <a:lnR w="12700">
                      <a:miter lim="400000"/>
                    </a:lnR>
                    <a:lnT>
                      <a:solidFill>
                        <a:srgbClr val="929292"/>
                      </a:solidFill>
                    </a:lnT>
                    <a:lnB>
                      <a:solidFill>
                        <a:srgbClr val="929292"/>
                      </a:solidFill>
                    </a:lnB>
                    <a:solidFill>
                      <a:srgbClr val="F2F2F2"/>
                    </a:solidFill>
                  </a:tcPr>
                </a:tc>
                <a:tc>
                  <a:txBody>
                    <a:bodyPr/>
                    <a:lstStyle/>
                    <a:p>
                      <a:pPr algn="l" defTabSz="914400">
                        <a:spcBef>
                          <a:spcPts val="500"/>
                        </a:spcBef>
                        <a:defRPr b="0" sz="1800">
                          <a:solidFill>
                            <a:srgbClr val="000000"/>
                          </a:solidFill>
                        </a:defRPr>
                      </a:pPr>
                      <a:r>
                        <a:rPr sz="2400">
                          <a:solidFill>
                            <a:srgbClr val="5B5B5B"/>
                          </a:solidFill>
                        </a:rPr>
                        <a:t>listen()</a:t>
                      </a:r>
                    </a:p>
                  </a:txBody>
                  <a:tcPr marL="166014" marR="166014" marT="166014" marB="166014" anchor="t" anchorCtr="0" horzOverflow="overflow">
                    <a:lnL w="12700">
                      <a:miter lim="400000"/>
                    </a:lnL>
                    <a:lnR w="12700">
                      <a:miter lim="400000"/>
                    </a:lnR>
                    <a:lnT>
                      <a:solidFill>
                        <a:srgbClr val="929292"/>
                      </a:solidFill>
                    </a:lnT>
                    <a:lnB>
                      <a:solidFill>
                        <a:srgbClr val="929292"/>
                      </a:solidFill>
                    </a:lnB>
                    <a:solidFill>
                      <a:srgbClr val="F2F2F2"/>
                    </a:solidFill>
                  </a:tcPr>
                </a:tc>
              </a:tr>
              <a:tr h="675123">
                <a:tc>
                  <a:txBody>
                    <a:bodyPr/>
                    <a:lstStyle/>
                    <a:p>
                      <a:pPr algn="l" defTabSz="914400">
                        <a:spcBef>
                          <a:spcPts val="500"/>
                        </a:spcBef>
                        <a:defRPr b="0" sz="1800">
                          <a:solidFill>
                            <a:srgbClr val="000000"/>
                          </a:solidFill>
                        </a:defRPr>
                      </a:pPr>
                      <a:r>
                        <a:rPr sz="2400">
                          <a:solidFill>
                            <a:srgbClr val="5B5B5B"/>
                          </a:solidFill>
                        </a:rPr>
                        <a:t>Wait for Connections</a:t>
                      </a:r>
                    </a:p>
                  </a:txBody>
                  <a:tcPr marL="166014" marR="166014" marT="166014" marB="166014" anchor="t" anchorCtr="0" horzOverflow="overflow">
                    <a:lnL w="12700">
                      <a:miter lim="400000"/>
                    </a:lnL>
                    <a:lnR w="12700">
                      <a:miter lim="400000"/>
                    </a:lnR>
                    <a:lnT>
                      <a:solidFill>
                        <a:srgbClr val="929292"/>
                      </a:solidFill>
                    </a:lnT>
                    <a:lnB>
                      <a:solidFill>
                        <a:srgbClr val="929292"/>
                      </a:solidFill>
                    </a:lnB>
                    <a:solidFill>
                      <a:srgbClr val="F2F2F2"/>
                    </a:solidFill>
                  </a:tcPr>
                </a:tc>
                <a:tc>
                  <a:txBody>
                    <a:bodyPr/>
                    <a:lstStyle/>
                    <a:p>
                      <a:pPr algn="l" defTabSz="914400">
                        <a:spcBef>
                          <a:spcPts val="500"/>
                        </a:spcBef>
                        <a:defRPr b="0" sz="1800">
                          <a:solidFill>
                            <a:srgbClr val="000000"/>
                          </a:solidFill>
                        </a:defRPr>
                      </a:pPr>
                      <a:r>
                        <a:rPr sz="2400">
                          <a:solidFill>
                            <a:srgbClr val="5B5B5B"/>
                          </a:solidFill>
                        </a:rPr>
                        <a:t>accept()</a:t>
                      </a:r>
                    </a:p>
                  </a:txBody>
                  <a:tcPr marL="166014" marR="166014" marT="166014" marB="166014" anchor="t" anchorCtr="0" horzOverflow="overflow">
                    <a:lnL w="12700">
                      <a:miter lim="400000"/>
                    </a:lnL>
                    <a:lnR w="12700">
                      <a:miter lim="400000"/>
                    </a:lnR>
                    <a:lnT>
                      <a:solidFill>
                        <a:srgbClr val="929292"/>
                      </a:solidFill>
                    </a:lnT>
                    <a:lnB>
                      <a:solidFill>
                        <a:srgbClr val="929292"/>
                      </a:solidFill>
                    </a:lnB>
                    <a:solidFill>
                      <a:srgbClr val="F2F2F2"/>
                    </a:solidFill>
                  </a:tcPr>
                </a:tc>
              </a:tr>
              <a:tr h="675123">
                <a:tc>
                  <a:txBody>
                    <a:bodyPr/>
                    <a:lstStyle/>
                    <a:p>
                      <a:pPr algn="l" defTabSz="914400">
                        <a:spcBef>
                          <a:spcPts val="500"/>
                        </a:spcBef>
                        <a:defRPr b="0" sz="1800">
                          <a:solidFill>
                            <a:srgbClr val="000000"/>
                          </a:solidFill>
                        </a:defRPr>
                      </a:pPr>
                      <a:r>
                        <a:rPr sz="2400">
                          <a:solidFill>
                            <a:srgbClr val="5B5B5B"/>
                          </a:solidFill>
                        </a:rPr>
                        <a:t>Get new socket</a:t>
                      </a:r>
                    </a:p>
                  </a:txBody>
                  <a:tcPr marL="166014" marR="166014" marT="166014" marB="166014" anchor="t" anchorCtr="0" horzOverflow="overflow">
                    <a:lnL w="12700">
                      <a:miter lim="400000"/>
                    </a:lnL>
                    <a:lnR w="12700">
                      <a:miter lim="400000"/>
                    </a:lnR>
                    <a:lnT>
                      <a:solidFill>
                        <a:srgbClr val="929292"/>
                      </a:solidFill>
                    </a:lnT>
                    <a:lnB w="12700">
                      <a:miter lim="400000"/>
                    </a:lnB>
                    <a:solidFill>
                      <a:srgbClr val="F2F2F2"/>
                    </a:solidFill>
                  </a:tcPr>
                </a:tc>
                <a:tc>
                  <a:txBody>
                    <a:bodyPr/>
                    <a:lstStyle/>
                    <a:p>
                      <a:pPr algn="l" defTabSz="914400">
                        <a:spcBef>
                          <a:spcPts val="300"/>
                        </a:spcBef>
                        <a:defRPr b="0" sz="2400">
                          <a:solidFill>
                            <a:srgbClr val="5B5B5B"/>
                          </a:solidFill>
                        </a:defRPr>
                      </a:pPr>
                    </a:p>
                  </a:txBody>
                  <a:tcPr marL="166014" marR="166014" marT="166014" marB="166014" anchor="t" anchorCtr="0" horzOverflow="overflow">
                    <a:lnL w="12700">
                      <a:miter lim="400000"/>
                    </a:lnL>
                    <a:lnR w="12700">
                      <a:miter lim="400000"/>
                    </a:lnR>
                    <a:lnT>
                      <a:solidFill>
                        <a:srgbClr val="929292"/>
                      </a:solidFill>
                    </a:lnT>
                    <a:lnB w="12700">
                      <a:miter lim="400000"/>
                    </a:lnB>
                    <a:solidFill>
                      <a:srgbClr val="F2F2F2"/>
                    </a:solidFill>
                  </a:tcPr>
                </a:tc>
              </a:tr>
            </a:tbl>
          </a:graphicData>
        </a:graphic>
      </p:graphicFrame>
      <p:sp>
        <p:nvSpPr>
          <p:cNvPr id="595" name="Rectangle 4"/>
          <p:cNvSpPr txBox="1"/>
          <p:nvPr/>
        </p:nvSpPr>
        <p:spPr>
          <a:xfrm>
            <a:off x="10424461" y="2975112"/>
            <a:ext cx="3839875" cy="63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303030"/>
                </a:solidFill>
              </a:defRPr>
            </a:lvl1pPr>
          </a:lstStyle>
          <a:p>
            <a:pPr/>
            <a:r>
              <a:t>Client Side Set Up</a:t>
            </a:r>
          </a:p>
        </p:txBody>
      </p:sp>
      <p:sp>
        <p:nvSpPr>
          <p:cNvPr id="596" name="Rectangle 8"/>
          <p:cNvSpPr txBox="1"/>
          <p:nvPr/>
        </p:nvSpPr>
        <p:spPr>
          <a:xfrm>
            <a:off x="1890112" y="2975112"/>
            <a:ext cx="4017576" cy="63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303030"/>
                </a:solidFill>
              </a:defRPr>
            </a:lvl1pPr>
          </a:lstStyle>
          <a:p>
            <a:pPr/>
            <a:r>
              <a:t>Server Side Set Up</a:t>
            </a:r>
          </a:p>
        </p:txBody>
      </p:sp>
      <p:graphicFrame>
        <p:nvGraphicFramePr>
          <p:cNvPr id="597" name="Table Placeholder 3"/>
          <p:cNvGraphicFramePr/>
          <p:nvPr/>
        </p:nvGraphicFramePr>
        <p:xfrm>
          <a:off x="9601199" y="3766630"/>
          <a:ext cx="5486401" cy="3486293"/>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657600"/>
                <a:gridCol w="1828800"/>
              </a:tblGrid>
              <a:tr h="785799">
                <a:tc gridSpan="2">
                  <a:txBody>
                    <a:bodyPr/>
                    <a:lstStyle/>
                    <a:p>
                      <a:pPr algn="l" defTabSz="914400">
                        <a:spcBef>
                          <a:spcPts val="500"/>
                        </a:spcBef>
                        <a:defRPr b="0" sz="1800">
                          <a:solidFill>
                            <a:srgbClr val="000000"/>
                          </a:solidFill>
                        </a:defRPr>
                      </a:pPr>
                      <a:r>
                        <a:rPr b="1" sz="2400">
                          <a:solidFill>
                            <a:srgbClr val="FFFFFF"/>
                          </a:solidFill>
                        </a:rPr>
                        <a:t>Functions</a:t>
                      </a:r>
                    </a:p>
                  </a:txBody>
                  <a:tcPr marL="166014" marR="166014" marT="166014" marB="166014" anchor="ctr" anchorCtr="0" horzOverflow="overflow">
                    <a:lnL w="12700">
                      <a:miter lim="400000"/>
                    </a:lnL>
                    <a:lnR w="12700">
                      <a:miter lim="400000"/>
                    </a:lnR>
                    <a:lnT w="12700">
                      <a:miter lim="400000"/>
                    </a:lnT>
                    <a:lnB w="12700">
                      <a:miter lim="400000"/>
                    </a:lnB>
                    <a:solidFill>
                      <a:schemeClr val="accent2"/>
                    </a:solidFill>
                  </a:tcPr>
                </a:tc>
                <a:tc hMerge="1">
                  <a:tcPr/>
                </a:tc>
              </a:tr>
              <a:tr h="675123">
                <a:tc>
                  <a:txBody>
                    <a:bodyPr/>
                    <a:lstStyle/>
                    <a:p>
                      <a:pPr algn="l" defTabSz="914400">
                        <a:spcBef>
                          <a:spcPts val="500"/>
                        </a:spcBef>
                        <a:defRPr b="0" sz="1800">
                          <a:solidFill>
                            <a:srgbClr val="000000"/>
                          </a:solidFill>
                        </a:defRPr>
                      </a:pPr>
                      <a:r>
                        <a:rPr sz="2400">
                          <a:solidFill>
                            <a:srgbClr val="5B5B5B"/>
                          </a:solidFill>
                        </a:rPr>
                        <a:t>Allocate Space</a:t>
                      </a:r>
                    </a:p>
                  </a:txBody>
                  <a:tcPr marL="166014" marR="166014" marT="166014" marB="166014" anchor="t" anchorCtr="0" horzOverflow="overflow">
                    <a:lnL w="12700">
                      <a:miter lim="400000"/>
                    </a:lnL>
                    <a:lnR w="12700">
                      <a:miter lim="400000"/>
                    </a:lnR>
                    <a:lnT w="12700">
                      <a:miter lim="400000"/>
                    </a:lnT>
                    <a:lnB>
                      <a:solidFill>
                        <a:srgbClr val="929292"/>
                      </a:solidFill>
                    </a:lnB>
                    <a:solidFill>
                      <a:srgbClr val="F2F2F2"/>
                    </a:solidFill>
                  </a:tcPr>
                </a:tc>
                <a:tc>
                  <a:txBody>
                    <a:bodyPr/>
                    <a:lstStyle/>
                    <a:p>
                      <a:pPr algn="l" defTabSz="914400">
                        <a:spcBef>
                          <a:spcPts val="300"/>
                        </a:spcBef>
                        <a:defRPr b="0" sz="2400">
                          <a:solidFill>
                            <a:srgbClr val="5B5B5B"/>
                          </a:solidFill>
                        </a:defRPr>
                      </a:pPr>
                    </a:p>
                  </a:txBody>
                  <a:tcPr marL="166014" marR="166014" marT="166014" marB="166014" anchor="t" anchorCtr="0" horzOverflow="overflow">
                    <a:lnL w="12700">
                      <a:miter lim="400000"/>
                    </a:lnL>
                    <a:lnR w="12700">
                      <a:miter lim="400000"/>
                    </a:lnR>
                    <a:lnT w="12700">
                      <a:miter lim="400000"/>
                    </a:lnT>
                    <a:lnB>
                      <a:solidFill>
                        <a:srgbClr val="929292"/>
                      </a:solidFill>
                    </a:lnB>
                    <a:solidFill>
                      <a:srgbClr val="F2F2F2"/>
                    </a:solidFill>
                  </a:tcPr>
                </a:tc>
              </a:tr>
              <a:tr h="675123">
                <a:tc>
                  <a:txBody>
                    <a:bodyPr/>
                    <a:lstStyle/>
                    <a:p>
                      <a:pPr algn="l" defTabSz="914400">
                        <a:spcBef>
                          <a:spcPts val="500"/>
                        </a:spcBef>
                        <a:defRPr b="0" sz="1800">
                          <a:solidFill>
                            <a:srgbClr val="000000"/>
                          </a:solidFill>
                        </a:defRPr>
                      </a:pPr>
                      <a:r>
                        <a:rPr sz="2400">
                          <a:solidFill>
                            <a:srgbClr val="5B5B5B"/>
                          </a:solidFill>
                        </a:rPr>
                        <a:t>Create Endpoint</a:t>
                      </a:r>
                    </a:p>
                  </a:txBody>
                  <a:tcPr marL="166014" marR="166014" marT="166014" marB="166014" anchor="t" anchorCtr="0" horzOverflow="overflow">
                    <a:lnL w="12700">
                      <a:miter lim="400000"/>
                    </a:lnL>
                    <a:lnR w="12700">
                      <a:miter lim="400000"/>
                    </a:lnR>
                    <a:lnT>
                      <a:solidFill>
                        <a:srgbClr val="929292"/>
                      </a:solidFill>
                    </a:lnT>
                    <a:lnB>
                      <a:solidFill>
                        <a:srgbClr val="929292"/>
                      </a:solidFill>
                    </a:lnB>
                    <a:solidFill>
                      <a:srgbClr val="F2F2F2"/>
                    </a:solidFill>
                  </a:tcPr>
                </a:tc>
                <a:tc>
                  <a:txBody>
                    <a:bodyPr/>
                    <a:lstStyle/>
                    <a:p>
                      <a:pPr algn="l" defTabSz="914400">
                        <a:spcBef>
                          <a:spcPts val="500"/>
                        </a:spcBef>
                        <a:defRPr b="0" sz="1800">
                          <a:solidFill>
                            <a:srgbClr val="000000"/>
                          </a:solidFill>
                        </a:defRPr>
                      </a:pPr>
                      <a:r>
                        <a:rPr sz="2400">
                          <a:solidFill>
                            <a:srgbClr val="5B5B5B"/>
                          </a:solidFill>
                        </a:rPr>
                        <a:t>socket()</a:t>
                      </a:r>
                    </a:p>
                  </a:txBody>
                  <a:tcPr marL="166014" marR="166014" marT="166014" marB="166014" anchor="t" anchorCtr="0" horzOverflow="overflow">
                    <a:lnL w="12700">
                      <a:miter lim="400000"/>
                    </a:lnL>
                    <a:lnR w="12700">
                      <a:miter lim="400000"/>
                    </a:lnR>
                    <a:lnT>
                      <a:solidFill>
                        <a:srgbClr val="929292"/>
                      </a:solidFill>
                    </a:lnT>
                    <a:lnB>
                      <a:solidFill>
                        <a:srgbClr val="929292"/>
                      </a:solidFill>
                    </a:lnB>
                    <a:solidFill>
                      <a:srgbClr val="F2F2F2"/>
                    </a:solidFill>
                  </a:tcPr>
                </a:tc>
              </a:tr>
              <a:tr h="675123">
                <a:tc>
                  <a:txBody>
                    <a:bodyPr/>
                    <a:lstStyle/>
                    <a:p>
                      <a:pPr algn="l" defTabSz="914400">
                        <a:spcBef>
                          <a:spcPts val="500"/>
                        </a:spcBef>
                        <a:defRPr b="0" sz="1800">
                          <a:solidFill>
                            <a:srgbClr val="000000"/>
                          </a:solidFill>
                        </a:defRPr>
                      </a:pPr>
                      <a:r>
                        <a:rPr sz="2400">
                          <a:solidFill>
                            <a:srgbClr val="5B5B5B"/>
                          </a:solidFill>
                        </a:rPr>
                        <a:t>Bind Address (optional)</a:t>
                      </a:r>
                    </a:p>
                  </a:txBody>
                  <a:tcPr marL="166014" marR="166014" marT="166014" marB="166014" anchor="t" anchorCtr="0" horzOverflow="overflow">
                    <a:lnL w="12700">
                      <a:miter lim="400000"/>
                    </a:lnL>
                    <a:lnR w="12700">
                      <a:miter lim="400000"/>
                    </a:lnR>
                    <a:lnT>
                      <a:solidFill>
                        <a:srgbClr val="929292"/>
                      </a:solidFill>
                    </a:lnT>
                    <a:lnB>
                      <a:solidFill>
                        <a:srgbClr val="929292"/>
                      </a:solidFill>
                    </a:lnB>
                    <a:solidFill>
                      <a:srgbClr val="F2F2F2"/>
                    </a:solidFill>
                  </a:tcPr>
                </a:tc>
                <a:tc>
                  <a:txBody>
                    <a:bodyPr/>
                    <a:lstStyle/>
                    <a:p>
                      <a:pPr algn="l" defTabSz="914400">
                        <a:spcBef>
                          <a:spcPts val="500"/>
                        </a:spcBef>
                        <a:defRPr b="0" sz="1800">
                          <a:solidFill>
                            <a:srgbClr val="000000"/>
                          </a:solidFill>
                        </a:defRPr>
                      </a:pPr>
                      <a:r>
                        <a:rPr sz="2400">
                          <a:solidFill>
                            <a:srgbClr val="5B5B5B"/>
                          </a:solidFill>
                        </a:rPr>
                        <a:t>bind()</a:t>
                      </a:r>
                    </a:p>
                  </a:txBody>
                  <a:tcPr marL="166014" marR="166014" marT="166014" marB="166014" anchor="t" anchorCtr="0" horzOverflow="overflow">
                    <a:lnL w="12700">
                      <a:miter lim="400000"/>
                    </a:lnL>
                    <a:lnR w="12700">
                      <a:miter lim="400000"/>
                    </a:lnR>
                    <a:lnT>
                      <a:solidFill>
                        <a:srgbClr val="929292"/>
                      </a:solidFill>
                    </a:lnT>
                    <a:lnB>
                      <a:solidFill>
                        <a:srgbClr val="929292"/>
                      </a:solidFill>
                    </a:lnB>
                    <a:solidFill>
                      <a:srgbClr val="F2F2F2"/>
                    </a:solidFill>
                  </a:tcPr>
                </a:tc>
              </a:tr>
              <a:tr h="675123">
                <a:tc>
                  <a:txBody>
                    <a:bodyPr/>
                    <a:lstStyle/>
                    <a:p>
                      <a:pPr algn="l" defTabSz="914400">
                        <a:spcBef>
                          <a:spcPts val="500"/>
                        </a:spcBef>
                        <a:defRPr b="0" sz="1800">
                          <a:solidFill>
                            <a:srgbClr val="000000"/>
                          </a:solidFill>
                        </a:defRPr>
                      </a:pPr>
                      <a:r>
                        <a:rPr sz="2400">
                          <a:solidFill>
                            <a:srgbClr val="5B5B5B"/>
                          </a:solidFill>
                        </a:rPr>
                        <a:t>Connect to Server</a:t>
                      </a:r>
                    </a:p>
                  </a:txBody>
                  <a:tcPr marL="166014" marR="166014" marT="166014" marB="166014" anchor="t" anchorCtr="0" horzOverflow="overflow">
                    <a:lnL w="12700">
                      <a:miter lim="400000"/>
                    </a:lnL>
                    <a:lnR w="12700">
                      <a:miter lim="400000"/>
                    </a:lnR>
                    <a:lnT>
                      <a:solidFill>
                        <a:srgbClr val="929292"/>
                      </a:solidFill>
                    </a:lnT>
                    <a:lnB>
                      <a:solidFill>
                        <a:srgbClr val="929292"/>
                      </a:solidFill>
                    </a:lnB>
                    <a:solidFill>
                      <a:srgbClr val="F2F2F2"/>
                    </a:solidFill>
                  </a:tcPr>
                </a:tc>
                <a:tc>
                  <a:txBody>
                    <a:bodyPr/>
                    <a:lstStyle/>
                    <a:p>
                      <a:pPr algn="l" defTabSz="914400">
                        <a:spcBef>
                          <a:spcPts val="500"/>
                        </a:spcBef>
                        <a:defRPr b="0" sz="1800">
                          <a:solidFill>
                            <a:srgbClr val="000000"/>
                          </a:solidFill>
                        </a:defRPr>
                      </a:pPr>
                      <a:r>
                        <a:rPr sz="2400">
                          <a:solidFill>
                            <a:srgbClr val="5B5B5B"/>
                          </a:solidFill>
                        </a:rPr>
                        <a:t>Connect()</a:t>
                      </a:r>
                    </a:p>
                  </a:txBody>
                  <a:tcPr marL="166014" marR="166014" marT="166014" marB="166014" anchor="t" anchorCtr="0" horzOverflow="overflow">
                    <a:lnL w="12700">
                      <a:miter lim="400000"/>
                    </a:lnL>
                    <a:lnR w="12700">
                      <a:miter lim="400000"/>
                    </a:lnR>
                    <a:lnT>
                      <a:solidFill>
                        <a:srgbClr val="929292"/>
                      </a:solidFill>
                    </a:lnT>
                    <a:lnB>
                      <a:solidFill>
                        <a:srgbClr val="929292"/>
                      </a:solidFill>
                    </a:lnB>
                    <a:solidFill>
                      <a:srgbClr val="F2F2F2"/>
                    </a:solidFill>
                  </a:tcPr>
                </a:tc>
              </a:tr>
            </a:tbl>
          </a:graphicData>
        </a:graphic>
      </p:graphicFrame>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9" name="Content Placeholder 1"/>
          <p:cNvSpPr txBox="1"/>
          <p:nvPr/>
        </p:nvSpPr>
        <p:spPr>
          <a:xfrm>
            <a:off x="1155699" y="2633303"/>
            <a:ext cx="13931901" cy="69204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546085">
              <a:spcBef>
                <a:spcPts val="1400"/>
              </a:spcBef>
              <a:defRPr sz="2400">
                <a:solidFill>
                  <a:srgbClr val="303030"/>
                </a:solidFill>
              </a:defRPr>
            </a:pPr>
            <a:r>
              <a:t>The </a:t>
            </a:r>
            <a:r>
              <a:rPr b="1"/>
              <a:t>sockaddr</a:t>
            </a:r>
            <a:r>
              <a:t> structure varies depending on the protocol selected</a:t>
            </a:r>
          </a:p>
          <a:p>
            <a:pPr marL="317492" indent="-317492" algn="l" defTabSz="546085">
              <a:spcBef>
                <a:spcPts val="1400"/>
              </a:spcBef>
              <a:buClr>
                <a:srgbClr val="ED6A00"/>
              </a:buClr>
              <a:buSzPct val="100000"/>
              <a:buFont typeface="Lucida Grande"/>
              <a:buChar char="‣"/>
              <a:defRPr sz="2100"/>
            </a:pPr>
          </a:p>
          <a:p>
            <a:pPr marL="317492" indent="-317492" algn="l" defTabSz="546085">
              <a:lnSpc>
                <a:spcPct val="80000"/>
              </a:lnSpc>
              <a:spcBef>
                <a:spcPts val="1400"/>
              </a:spcBef>
              <a:buClr>
                <a:srgbClr val="ED6A00"/>
              </a:buClr>
              <a:buSzPct val="100000"/>
              <a:buFont typeface="Lucida Grande"/>
              <a:buChar char="‣"/>
              <a:defRPr sz="2100"/>
            </a:pPr>
            <a:r>
              <a:t>Generic</a:t>
            </a:r>
            <a:endParaRPr sz="2400">
              <a:solidFill>
                <a:srgbClr val="303030"/>
              </a:solidFill>
            </a:endParaRPr>
          </a:p>
          <a:p>
            <a:pPr lvl="1" indent="609570" algn="l" defTabSz="546085">
              <a:lnSpc>
                <a:spcPct val="80000"/>
              </a:lnSpc>
              <a:spcBef>
                <a:spcPts val="500"/>
              </a:spcBef>
              <a:defRPr b="1" sz="2100">
                <a:solidFill>
                  <a:srgbClr val="0070C0"/>
                </a:solidFill>
                <a:latin typeface="Courier New"/>
                <a:ea typeface="Courier New"/>
                <a:cs typeface="Courier New"/>
                <a:sym typeface="Courier New"/>
              </a:defRPr>
            </a:pPr>
            <a:r>
              <a:t>struct</a:t>
            </a:r>
            <a:r>
              <a:rPr b="0">
                <a:solidFill>
                  <a:srgbClr val="303030"/>
                </a:solidFill>
              </a:rPr>
              <a:t> </a:t>
            </a:r>
            <a:r>
              <a:rPr>
                <a:solidFill>
                  <a:srgbClr val="303030"/>
                </a:solidFill>
              </a:rPr>
              <a:t>sockaddr</a:t>
            </a:r>
            <a:r>
              <a:rPr b="0">
                <a:solidFill>
                  <a:srgbClr val="303030"/>
                </a:solidFill>
              </a:rPr>
              <a:t>               </a:t>
            </a:r>
            <a:endParaRPr sz="2400">
              <a:solidFill>
                <a:srgbClr val="303030"/>
              </a:solidFill>
            </a:endParaRPr>
          </a:p>
          <a:p>
            <a:pPr lvl="1" indent="609570" algn="l" defTabSz="546085">
              <a:lnSpc>
                <a:spcPct val="80000"/>
              </a:lnSpc>
              <a:spcBef>
                <a:spcPts val="500"/>
              </a:spcBef>
              <a:defRPr sz="2100">
                <a:solidFill>
                  <a:srgbClr val="303030"/>
                </a:solidFill>
                <a:latin typeface="Courier New"/>
                <a:ea typeface="Courier New"/>
                <a:cs typeface="Courier New"/>
                <a:sym typeface="Courier New"/>
              </a:defRPr>
            </a:pPr>
            <a:r>
              <a:t>{</a:t>
            </a:r>
            <a:endParaRPr sz="2400"/>
          </a:p>
          <a:p>
            <a:pPr lvl="1" indent="609570" algn="l" defTabSz="546085">
              <a:lnSpc>
                <a:spcPct val="80000"/>
              </a:lnSpc>
              <a:spcBef>
                <a:spcPts val="500"/>
              </a:spcBef>
              <a:defRPr sz="2100">
                <a:latin typeface="Courier New"/>
                <a:ea typeface="Courier New"/>
                <a:cs typeface="Courier New"/>
                <a:sym typeface="Courier New"/>
              </a:defRPr>
            </a:pPr>
            <a:r>
              <a:t>	unsigned short 	sa_family;		// Address family (AF_INET)</a:t>
            </a:r>
            <a:endParaRPr sz="2400">
              <a:solidFill>
                <a:srgbClr val="303030"/>
              </a:solidFill>
            </a:endParaRPr>
          </a:p>
          <a:p>
            <a:pPr lvl="1" indent="609570" algn="l" defTabSz="546085">
              <a:lnSpc>
                <a:spcPct val="80000"/>
              </a:lnSpc>
              <a:spcBef>
                <a:spcPts val="500"/>
              </a:spcBef>
              <a:defRPr sz="2100">
                <a:latin typeface="Courier New"/>
                <a:ea typeface="Courier New"/>
                <a:cs typeface="Courier New"/>
                <a:sym typeface="Courier New"/>
              </a:defRPr>
            </a:pPr>
            <a:r>
              <a:t>	char 				sa_data[14];	// Protocol-specific information(in network byte 										//	order)</a:t>
            </a:r>
          </a:p>
          <a:p>
            <a:pPr lvl="1" indent="609570" algn="l" defTabSz="546085">
              <a:lnSpc>
                <a:spcPct val="80000"/>
              </a:lnSpc>
              <a:spcBef>
                <a:spcPts val="500"/>
              </a:spcBef>
              <a:defRPr sz="2100">
                <a:solidFill>
                  <a:srgbClr val="303030"/>
                </a:solidFill>
                <a:latin typeface="Courier New"/>
                <a:ea typeface="Courier New"/>
                <a:cs typeface="Courier New"/>
                <a:sym typeface="Courier New"/>
              </a:defRPr>
            </a:pPr>
            <a:r>
              <a:t>};</a:t>
            </a:r>
            <a:endParaRPr sz="2400"/>
          </a:p>
          <a:p>
            <a:pPr marL="457178" indent="-457178" algn="l" defTabSz="546085">
              <a:lnSpc>
                <a:spcPct val="80000"/>
              </a:lnSpc>
              <a:spcBef>
                <a:spcPts val="500"/>
              </a:spcBef>
              <a:buClr>
                <a:srgbClr val="13B5EA"/>
              </a:buClr>
              <a:buSzPct val="70000"/>
              <a:buFont typeface="Lucida Grande"/>
              <a:buChar char="‣"/>
              <a:defRPr sz="2100">
                <a:solidFill>
                  <a:srgbClr val="303030"/>
                </a:solidFill>
                <a:latin typeface="Courier New"/>
                <a:ea typeface="Courier New"/>
                <a:cs typeface="Courier New"/>
                <a:sym typeface="Courier New"/>
              </a:defRPr>
            </a:pPr>
          </a:p>
          <a:p>
            <a:pPr marL="317492" indent="-317492" algn="l" defTabSz="546085">
              <a:lnSpc>
                <a:spcPct val="80000"/>
              </a:lnSpc>
              <a:spcBef>
                <a:spcPts val="1400"/>
              </a:spcBef>
              <a:buClr>
                <a:srgbClr val="ED6A00"/>
              </a:buClr>
              <a:buSzPct val="100000"/>
              <a:buFont typeface="Lucida Grande"/>
              <a:buChar char="‣"/>
              <a:defRPr sz="2100"/>
            </a:pPr>
            <a:r>
              <a:t>IP Specific</a:t>
            </a:r>
            <a:endParaRPr sz="2400">
              <a:solidFill>
                <a:srgbClr val="303030"/>
              </a:solidFill>
            </a:endParaRPr>
          </a:p>
          <a:p>
            <a:pPr lvl="1" indent="609570" algn="l" defTabSz="546085">
              <a:lnSpc>
                <a:spcPct val="80000"/>
              </a:lnSpc>
              <a:spcBef>
                <a:spcPts val="500"/>
              </a:spcBef>
              <a:defRPr b="1" sz="2100">
                <a:solidFill>
                  <a:srgbClr val="0070C0"/>
                </a:solidFill>
                <a:latin typeface="Courier New"/>
                <a:ea typeface="Courier New"/>
                <a:cs typeface="Courier New"/>
                <a:sym typeface="Courier New"/>
              </a:defRPr>
            </a:pPr>
            <a:r>
              <a:t>struct</a:t>
            </a:r>
            <a:r>
              <a:rPr b="0">
                <a:solidFill>
                  <a:srgbClr val="303030"/>
                </a:solidFill>
              </a:rPr>
              <a:t> </a:t>
            </a:r>
            <a:r>
              <a:rPr>
                <a:solidFill>
                  <a:srgbClr val="303030"/>
                </a:solidFill>
              </a:rPr>
              <a:t>sockaddr_in</a:t>
            </a:r>
            <a:endParaRPr>
              <a:solidFill>
                <a:srgbClr val="303030"/>
              </a:solidFill>
            </a:endParaRPr>
          </a:p>
          <a:p>
            <a:pPr lvl="1" indent="609570" algn="l" defTabSz="546085">
              <a:lnSpc>
                <a:spcPct val="80000"/>
              </a:lnSpc>
              <a:spcBef>
                <a:spcPts val="500"/>
              </a:spcBef>
              <a:defRPr sz="2100">
                <a:solidFill>
                  <a:srgbClr val="303030"/>
                </a:solidFill>
                <a:latin typeface="Courier New"/>
                <a:ea typeface="Courier New"/>
                <a:cs typeface="Courier New"/>
                <a:sym typeface="Courier New"/>
              </a:defRPr>
            </a:pPr>
            <a:r>
              <a:t>{</a:t>
            </a:r>
          </a:p>
          <a:p>
            <a:pPr lvl="1" indent="609570" algn="l" defTabSz="546085">
              <a:lnSpc>
                <a:spcPct val="80000"/>
              </a:lnSpc>
              <a:spcBef>
                <a:spcPts val="500"/>
              </a:spcBef>
              <a:defRPr sz="2100">
                <a:solidFill>
                  <a:srgbClr val="303030"/>
                </a:solidFill>
                <a:latin typeface="Courier New"/>
                <a:ea typeface="Courier New"/>
                <a:cs typeface="Courier New"/>
                <a:sym typeface="Courier New"/>
              </a:defRPr>
            </a:pPr>
            <a:r>
              <a:t>	</a:t>
            </a:r>
            <a:r>
              <a:rPr>
                <a:solidFill>
                  <a:srgbClr val="242424"/>
                </a:solidFill>
              </a:rPr>
              <a:t>unsigned short 	sin_family;		// Internet protocol (AF_INET)</a:t>
            </a:r>
          </a:p>
          <a:p>
            <a:pPr lvl="1" indent="609570" algn="l" defTabSz="546085">
              <a:lnSpc>
                <a:spcPct val="80000"/>
              </a:lnSpc>
              <a:spcBef>
                <a:spcPts val="500"/>
              </a:spcBef>
              <a:defRPr sz="2100">
                <a:latin typeface="Courier New"/>
                <a:ea typeface="Courier New"/>
                <a:cs typeface="Courier New"/>
                <a:sym typeface="Courier New"/>
              </a:defRPr>
            </a:pPr>
            <a:r>
              <a:t>	unsigned short 	sin_port;			// Port (16-bit) (net order)</a:t>
            </a:r>
            <a:endParaRPr sz="2400">
              <a:solidFill>
                <a:srgbClr val="303030"/>
              </a:solidFill>
            </a:endParaRPr>
          </a:p>
          <a:p>
            <a:pPr lvl="1" indent="609570" algn="l" defTabSz="546085">
              <a:lnSpc>
                <a:spcPct val="80000"/>
              </a:lnSpc>
              <a:spcBef>
                <a:spcPts val="500"/>
              </a:spcBef>
              <a:defRPr sz="2100">
                <a:latin typeface="Courier New"/>
                <a:ea typeface="Courier New"/>
                <a:cs typeface="Courier New"/>
                <a:sym typeface="Courier New"/>
              </a:defRPr>
            </a:pPr>
            <a:r>
              <a:t>	struct </a:t>
            </a:r>
            <a:r>
              <a:rPr b="1"/>
              <a:t>in_addr </a:t>
            </a:r>
            <a:r>
              <a:t>	sin_addr;			// Address (32-bit) (net order)</a:t>
            </a:r>
            <a:endParaRPr sz="2400">
              <a:solidFill>
                <a:srgbClr val="303030"/>
              </a:solidFill>
            </a:endParaRPr>
          </a:p>
          <a:p>
            <a:pPr lvl="1" indent="609570" algn="l" defTabSz="546085">
              <a:lnSpc>
                <a:spcPct val="80000"/>
              </a:lnSpc>
              <a:spcBef>
                <a:spcPts val="500"/>
              </a:spcBef>
              <a:defRPr sz="2100">
                <a:latin typeface="Courier New"/>
                <a:ea typeface="Courier New"/>
                <a:cs typeface="Courier New"/>
                <a:sym typeface="Courier New"/>
              </a:defRPr>
            </a:pPr>
            <a:r>
              <a:t>	char 				sin_zero[8];</a:t>
            </a:r>
            <a:r>
              <a:rPr>
                <a:solidFill>
                  <a:srgbClr val="303030"/>
                </a:solidFill>
              </a:rPr>
              <a:t>		// Not used (padding)</a:t>
            </a:r>
            <a:endParaRPr sz="2400">
              <a:solidFill>
                <a:srgbClr val="303030"/>
              </a:solidFill>
            </a:endParaRPr>
          </a:p>
          <a:p>
            <a:pPr lvl="1" indent="609570" algn="l" defTabSz="546085">
              <a:lnSpc>
                <a:spcPct val="80000"/>
              </a:lnSpc>
              <a:spcBef>
                <a:spcPts val="500"/>
              </a:spcBef>
              <a:defRPr sz="2100">
                <a:solidFill>
                  <a:srgbClr val="303030"/>
                </a:solidFill>
                <a:latin typeface="Courier New"/>
                <a:ea typeface="Courier New"/>
                <a:cs typeface="Courier New"/>
                <a:sym typeface="Courier New"/>
              </a:defRPr>
            </a:pPr>
            <a:r>
              <a:t>};</a:t>
            </a:r>
            <a:endParaRPr sz="2400"/>
          </a:p>
          <a:p>
            <a:pPr lvl="1" indent="609570" algn="l" defTabSz="546085">
              <a:lnSpc>
                <a:spcPct val="80000"/>
              </a:lnSpc>
              <a:spcBef>
                <a:spcPts val="500"/>
              </a:spcBef>
              <a:defRPr sz="2100">
                <a:solidFill>
                  <a:srgbClr val="303030"/>
                </a:solidFill>
                <a:latin typeface="Courier New"/>
                <a:ea typeface="Courier New"/>
                <a:cs typeface="Courier New"/>
                <a:sym typeface="Courier New"/>
              </a:defRPr>
            </a:pPr>
          </a:p>
          <a:p>
            <a:pPr lvl="1" indent="609570" algn="l" defTabSz="546085">
              <a:lnSpc>
                <a:spcPct val="80000"/>
              </a:lnSpc>
              <a:spcBef>
                <a:spcPts val="500"/>
              </a:spcBef>
              <a:defRPr sz="2100">
                <a:solidFill>
                  <a:srgbClr val="303030"/>
                </a:solidFill>
                <a:latin typeface="Courier New"/>
                <a:ea typeface="Courier New"/>
                <a:cs typeface="Courier New"/>
                <a:sym typeface="Courier New"/>
              </a:defRPr>
            </a:pPr>
          </a:p>
        </p:txBody>
      </p:sp>
      <p:sp>
        <p:nvSpPr>
          <p:cNvPr id="600" name="Title 1"/>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l">
              <a:defRPr b="1" sz="7200">
                <a:solidFill>
                  <a:srgbClr val="ED6A00"/>
                </a:solidFill>
              </a:defRPr>
            </a:lvl1pPr>
          </a:lstStyle>
          <a:p>
            <a:pPr/>
            <a:r>
              <a:t>Address Structures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Title 3"/>
          <p:cNvSpPr txBox="1"/>
          <p:nvPr>
            <p:ph type="title"/>
          </p:nvPr>
        </p:nvSpPr>
        <p:spPr>
          <a:prstGeom prst="rect">
            <a:avLst/>
          </a:prstGeom>
        </p:spPr>
        <p:txBody>
          <a:bodyPr/>
          <a:lstStyle/>
          <a:p>
            <a:pPr/>
            <a:r>
              <a:t>Table of Contents</a:t>
            </a:r>
          </a:p>
        </p:txBody>
      </p:sp>
      <p:sp>
        <p:nvSpPr>
          <p:cNvPr id="262" name="Text Placeholder 4"/>
          <p:cNvSpPr txBox="1"/>
          <p:nvPr>
            <p:ph type="body" idx="1"/>
          </p:nvPr>
        </p:nvSpPr>
        <p:spPr>
          <a:prstGeom prst="rect">
            <a:avLst/>
          </a:prstGeom>
        </p:spPr>
        <p:txBody>
          <a:bodyPr/>
          <a:lstStyle/>
          <a:p>
            <a:pPr>
              <a:lnSpc>
                <a:spcPct val="150000"/>
              </a:lnSpc>
              <a:defRPr sz="2800"/>
            </a:pPr>
            <a:r>
              <a:t>Recap lecture 1 (Slide 3)</a:t>
            </a:r>
          </a:p>
          <a:p>
            <a:pPr>
              <a:defRPr sz="2800"/>
            </a:pPr>
            <a:r>
              <a:t>Socket (Slide 9)</a:t>
            </a:r>
          </a:p>
          <a:p>
            <a:pPr>
              <a:defRPr sz="2800"/>
            </a:pPr>
            <a:r>
              <a:t>Winsock (Slide 12)</a:t>
            </a:r>
          </a:p>
          <a:p>
            <a:pPr>
              <a:defRPr sz="2800"/>
            </a:pPr>
            <a:r>
              <a:t>Encoding and Serialization (Slide 37)</a:t>
            </a:r>
          </a:p>
          <a:p>
            <a:pPr>
              <a:defRPr sz="2800"/>
            </a:pPr>
            <a:r>
              <a:t>Handling TCP stream (Slide 41)</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2" name="Text Placeholder 2"/>
          <p:cNvSpPr txBox="1"/>
          <p:nvPr>
            <p:ph type="body" sz="half" idx="1"/>
          </p:nvPr>
        </p:nvSpPr>
        <p:spPr>
          <a:xfrm>
            <a:off x="812798" y="2539999"/>
            <a:ext cx="7179735" cy="5410051"/>
          </a:xfrm>
          <a:prstGeom prst="rect">
            <a:avLst/>
          </a:prstGeom>
        </p:spPr>
        <p:txBody>
          <a:bodyPr/>
          <a:lstStyle/>
          <a:p>
            <a:pPr>
              <a:lnSpc>
                <a:spcPct val="90000"/>
              </a:lnSpc>
              <a:buSzTx/>
              <a:buNone/>
              <a:defRPr sz="2100">
                <a:solidFill>
                  <a:srgbClr val="242424"/>
                </a:solidFill>
              </a:defRPr>
            </a:pPr>
            <a:r>
              <a:t>The </a:t>
            </a:r>
            <a:r>
              <a:rPr b="1"/>
              <a:t>in_addr</a:t>
            </a:r>
            <a:r>
              <a:t> structure represents an IPv4 Internet address</a:t>
            </a:r>
          </a:p>
          <a:p>
            <a:pPr>
              <a:lnSpc>
                <a:spcPct val="90000"/>
              </a:lnSpc>
              <a:buSzTx/>
              <a:buNone/>
              <a:defRPr sz="2100">
                <a:solidFill>
                  <a:srgbClr val="242424"/>
                </a:solidFill>
              </a:defRPr>
            </a:pPr>
          </a:p>
          <a:p>
            <a:pPr lvl="1" marL="317500" indent="190500">
              <a:lnSpc>
                <a:spcPct val="90000"/>
              </a:lnSpc>
              <a:spcBef>
                <a:spcPts val="600"/>
              </a:spcBef>
              <a:buSzTx/>
              <a:buNone/>
              <a:defRPr b="1" sz="2100">
                <a:solidFill>
                  <a:srgbClr val="0070C0"/>
                </a:solidFill>
                <a:latin typeface="Courier New"/>
                <a:ea typeface="Courier New"/>
                <a:cs typeface="Courier New"/>
                <a:sym typeface="Courier New"/>
              </a:defRPr>
            </a:pPr>
            <a:r>
              <a:t>struct</a:t>
            </a:r>
            <a:r>
              <a:rPr>
                <a:solidFill>
                  <a:srgbClr val="242424"/>
                </a:solidFill>
              </a:rPr>
              <a:t> in_addr </a:t>
            </a:r>
            <a:r>
              <a:rPr b="0">
                <a:solidFill>
                  <a:srgbClr val="242424"/>
                </a:solidFill>
              </a:rPr>
              <a:t>{</a:t>
            </a:r>
            <a:endParaRPr b="0">
              <a:solidFill>
                <a:srgbClr val="242424"/>
              </a:solidFill>
            </a:endParaRPr>
          </a:p>
          <a:p>
            <a:pPr lvl="1" marL="317500" indent="190500">
              <a:lnSpc>
                <a:spcPct val="90000"/>
              </a:lnSpc>
              <a:spcBef>
                <a:spcPts val="600"/>
              </a:spcBef>
              <a:buSzTx/>
              <a:buNone/>
              <a:defRPr b="1" sz="2100">
                <a:solidFill>
                  <a:srgbClr val="242424"/>
                </a:solidFill>
                <a:latin typeface="Courier New"/>
                <a:ea typeface="Courier New"/>
                <a:cs typeface="Courier New"/>
                <a:sym typeface="Courier New"/>
              </a:defRPr>
            </a:pPr>
            <a:r>
              <a:t>  </a:t>
            </a:r>
            <a:r>
              <a:rPr>
                <a:solidFill>
                  <a:srgbClr val="0070C0"/>
                </a:solidFill>
              </a:rPr>
              <a:t>union</a:t>
            </a:r>
            <a:r>
              <a:t> </a:t>
            </a:r>
            <a:r>
              <a:rPr b="0"/>
              <a:t>{</a:t>
            </a:r>
            <a:endParaRPr b="0"/>
          </a:p>
          <a:p>
            <a:pPr lvl="1" marL="317500" indent="190500">
              <a:lnSpc>
                <a:spcPct val="90000"/>
              </a:lnSpc>
              <a:spcBef>
                <a:spcPts val="600"/>
              </a:spcBef>
              <a:buSzTx/>
              <a:buNone/>
              <a:defRPr b="1" sz="2100">
                <a:solidFill>
                  <a:srgbClr val="242424"/>
                </a:solidFill>
                <a:latin typeface="Courier New"/>
                <a:ea typeface="Courier New"/>
                <a:cs typeface="Courier New"/>
                <a:sym typeface="Courier New"/>
              </a:defRPr>
            </a:pPr>
            <a:r>
              <a:t>    </a:t>
            </a:r>
            <a:r>
              <a:rPr>
                <a:solidFill>
                  <a:srgbClr val="0070C0"/>
                </a:solidFill>
              </a:rPr>
              <a:t>struct</a:t>
            </a:r>
            <a:r>
              <a:t> </a:t>
            </a:r>
            <a:r>
              <a:rPr b="0"/>
              <a:t>{</a:t>
            </a:r>
            <a:endParaRPr b="0"/>
          </a:p>
          <a:p>
            <a:pPr lvl="1" marL="317500" indent="190500">
              <a:lnSpc>
                <a:spcPct val="90000"/>
              </a:lnSpc>
              <a:spcBef>
                <a:spcPts val="600"/>
              </a:spcBef>
              <a:buSzTx/>
              <a:buNone/>
              <a:defRPr sz="2100">
                <a:solidFill>
                  <a:srgbClr val="242424"/>
                </a:solidFill>
                <a:latin typeface="Courier New"/>
                <a:ea typeface="Courier New"/>
                <a:cs typeface="Courier New"/>
                <a:sym typeface="Courier New"/>
              </a:defRPr>
            </a:pPr>
            <a:r>
              <a:t>      u_char s_b1; u_char s_b2;</a:t>
            </a:r>
          </a:p>
          <a:p>
            <a:pPr lvl="1" marL="317500" indent="190500">
              <a:lnSpc>
                <a:spcPct val="90000"/>
              </a:lnSpc>
              <a:spcBef>
                <a:spcPts val="600"/>
              </a:spcBef>
              <a:buSzTx/>
              <a:buNone/>
              <a:defRPr sz="2100">
                <a:solidFill>
                  <a:srgbClr val="242424"/>
                </a:solidFill>
                <a:latin typeface="Courier New"/>
                <a:ea typeface="Courier New"/>
                <a:cs typeface="Courier New"/>
                <a:sym typeface="Courier New"/>
              </a:defRPr>
            </a:pPr>
            <a:r>
              <a:t>      u_char s_b3; u_char s_b4;</a:t>
            </a:r>
          </a:p>
          <a:p>
            <a:pPr lvl="1" marL="317500" indent="190500">
              <a:lnSpc>
                <a:spcPct val="90000"/>
              </a:lnSpc>
              <a:spcBef>
                <a:spcPts val="600"/>
              </a:spcBef>
              <a:buSzTx/>
              <a:buNone/>
              <a:defRPr sz="2100">
                <a:solidFill>
                  <a:srgbClr val="242424"/>
                </a:solidFill>
                <a:latin typeface="Courier New"/>
                <a:ea typeface="Courier New"/>
                <a:cs typeface="Courier New"/>
                <a:sym typeface="Courier New"/>
              </a:defRPr>
            </a:pPr>
            <a:r>
              <a:t>    } S_un_b</a:t>
            </a:r>
            <a:r>
              <a:rPr b="1"/>
              <a:t>;</a:t>
            </a:r>
            <a:endParaRPr b="1"/>
          </a:p>
          <a:p>
            <a:pPr lvl="1" marL="317500" indent="190500">
              <a:lnSpc>
                <a:spcPct val="90000"/>
              </a:lnSpc>
              <a:spcBef>
                <a:spcPts val="600"/>
              </a:spcBef>
              <a:buSzTx/>
              <a:buNone/>
              <a:defRPr b="1" sz="2100">
                <a:solidFill>
                  <a:srgbClr val="242424"/>
                </a:solidFill>
                <a:latin typeface="Courier New"/>
                <a:ea typeface="Courier New"/>
                <a:cs typeface="Courier New"/>
                <a:sym typeface="Courier New"/>
              </a:defRPr>
            </a:pPr>
            <a:r>
              <a:t>    </a:t>
            </a:r>
            <a:r>
              <a:rPr>
                <a:solidFill>
                  <a:srgbClr val="0070C0"/>
                </a:solidFill>
              </a:rPr>
              <a:t>struct</a:t>
            </a:r>
            <a:r>
              <a:t> </a:t>
            </a:r>
            <a:r>
              <a:rPr b="0"/>
              <a:t>{</a:t>
            </a:r>
            <a:endParaRPr b="0"/>
          </a:p>
          <a:p>
            <a:pPr lvl="1" marL="317500" indent="190500">
              <a:lnSpc>
                <a:spcPct val="90000"/>
              </a:lnSpc>
              <a:spcBef>
                <a:spcPts val="600"/>
              </a:spcBef>
              <a:buSzTx/>
              <a:buNone/>
              <a:defRPr sz="2100">
                <a:solidFill>
                  <a:srgbClr val="242424"/>
                </a:solidFill>
                <a:latin typeface="Courier New"/>
                <a:ea typeface="Courier New"/>
                <a:cs typeface="Courier New"/>
                <a:sym typeface="Courier New"/>
              </a:defRPr>
            </a:pPr>
            <a:r>
              <a:t>      u_short s_w1; u_short s_w2;</a:t>
            </a:r>
          </a:p>
          <a:p>
            <a:pPr lvl="1" marL="317500" indent="190500">
              <a:lnSpc>
                <a:spcPct val="90000"/>
              </a:lnSpc>
              <a:spcBef>
                <a:spcPts val="600"/>
              </a:spcBef>
              <a:buSzTx/>
              <a:buNone/>
              <a:defRPr sz="2100">
                <a:solidFill>
                  <a:srgbClr val="242424"/>
                </a:solidFill>
                <a:latin typeface="Courier New"/>
                <a:ea typeface="Courier New"/>
                <a:cs typeface="Courier New"/>
                <a:sym typeface="Courier New"/>
              </a:defRPr>
            </a:pPr>
            <a:r>
              <a:t>    } S_un_w; </a:t>
            </a:r>
          </a:p>
          <a:p>
            <a:pPr lvl="1" marL="317500" indent="190500">
              <a:lnSpc>
                <a:spcPct val="90000"/>
              </a:lnSpc>
              <a:spcBef>
                <a:spcPts val="600"/>
              </a:spcBef>
              <a:buSzTx/>
              <a:buNone/>
              <a:defRPr sz="2100">
                <a:solidFill>
                  <a:srgbClr val="242424"/>
                </a:solidFill>
                <a:latin typeface="Courier New"/>
                <a:ea typeface="Courier New"/>
                <a:cs typeface="Courier New"/>
                <a:sym typeface="Courier New"/>
              </a:defRPr>
            </a:pPr>
            <a:r>
              <a:t>		u_long S_addr;</a:t>
            </a:r>
          </a:p>
          <a:p>
            <a:pPr lvl="1" marL="317500" indent="190500">
              <a:lnSpc>
                <a:spcPct val="90000"/>
              </a:lnSpc>
              <a:spcBef>
                <a:spcPts val="600"/>
              </a:spcBef>
              <a:buSzTx/>
              <a:buNone/>
              <a:defRPr sz="2100">
                <a:solidFill>
                  <a:srgbClr val="242424"/>
                </a:solidFill>
                <a:latin typeface="Courier New"/>
                <a:ea typeface="Courier New"/>
                <a:cs typeface="Courier New"/>
                <a:sym typeface="Courier New"/>
              </a:defRPr>
            </a:pPr>
            <a:r>
              <a:t>  } S_un;</a:t>
            </a:r>
          </a:p>
          <a:p>
            <a:pPr lvl="1" marL="317500" indent="190500">
              <a:lnSpc>
                <a:spcPct val="90000"/>
              </a:lnSpc>
              <a:spcBef>
                <a:spcPts val="600"/>
              </a:spcBef>
              <a:buSzTx/>
              <a:buNone/>
              <a:defRPr sz="2100">
                <a:solidFill>
                  <a:srgbClr val="242424"/>
                </a:solidFill>
                <a:latin typeface="Courier New"/>
                <a:ea typeface="Courier New"/>
                <a:cs typeface="Courier New"/>
                <a:sym typeface="Courier New"/>
              </a:defRPr>
            </a:pPr>
            <a:r>
              <a:t>};</a:t>
            </a:r>
          </a:p>
        </p:txBody>
      </p:sp>
      <p:sp>
        <p:nvSpPr>
          <p:cNvPr id="603" name="Content Placeholder 3"/>
          <p:cNvSpPr txBox="1"/>
          <p:nvPr/>
        </p:nvSpPr>
        <p:spPr>
          <a:xfrm>
            <a:off x="8263466" y="2539999"/>
            <a:ext cx="7179734" cy="54100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a:lnSpc>
                <a:spcPct val="90000"/>
              </a:lnSpc>
              <a:spcBef>
                <a:spcPts val="1400"/>
              </a:spcBef>
              <a:defRPr sz="2100">
                <a:solidFill>
                  <a:srgbClr val="303030"/>
                </a:solidFill>
              </a:defRPr>
            </a:pPr>
            <a:r>
              <a:t>	The </a:t>
            </a:r>
            <a:r>
              <a:rPr b="1"/>
              <a:t>in6_addr </a:t>
            </a:r>
            <a:r>
              <a:t>structure represents an IPv6 address</a:t>
            </a:r>
            <a:endParaRPr sz="2400"/>
          </a:p>
          <a:p>
            <a:pPr marL="317500" indent="-317500" algn="l">
              <a:lnSpc>
                <a:spcPct val="90000"/>
              </a:lnSpc>
              <a:spcBef>
                <a:spcPts val="1400"/>
              </a:spcBef>
              <a:buClr>
                <a:srgbClr val="ED6A00"/>
              </a:buClr>
              <a:buSzPct val="100000"/>
              <a:buFont typeface="Lucida Grande"/>
              <a:buChar char="‣"/>
              <a:defRPr sz="2100"/>
            </a:pPr>
          </a:p>
          <a:p>
            <a:pPr lvl="1" marL="317500" indent="190500" algn="l">
              <a:lnSpc>
                <a:spcPct val="90000"/>
              </a:lnSpc>
              <a:spcBef>
                <a:spcPts val="600"/>
              </a:spcBef>
              <a:defRPr b="1" sz="2100">
                <a:solidFill>
                  <a:srgbClr val="0070C0"/>
                </a:solidFill>
                <a:latin typeface="Courier New"/>
                <a:ea typeface="Courier New"/>
                <a:cs typeface="Courier New"/>
                <a:sym typeface="Courier New"/>
              </a:defRPr>
            </a:pPr>
            <a:r>
              <a:t>struct</a:t>
            </a:r>
            <a:r>
              <a:rPr>
                <a:solidFill>
                  <a:srgbClr val="303030"/>
                </a:solidFill>
              </a:rPr>
              <a:t> in6_addr </a:t>
            </a:r>
            <a:r>
              <a:rPr b="0">
                <a:solidFill>
                  <a:srgbClr val="303030"/>
                </a:solidFill>
              </a:rPr>
              <a:t>{</a:t>
            </a:r>
            <a:endParaRPr sz="2400">
              <a:solidFill>
                <a:srgbClr val="303030"/>
              </a:solidFill>
            </a:endParaRPr>
          </a:p>
          <a:p>
            <a:pPr lvl="1" marL="317500" indent="190500" algn="l">
              <a:lnSpc>
                <a:spcPct val="90000"/>
              </a:lnSpc>
              <a:spcBef>
                <a:spcPts val="600"/>
              </a:spcBef>
              <a:defRPr sz="2100">
                <a:solidFill>
                  <a:srgbClr val="303030"/>
                </a:solidFill>
                <a:latin typeface="Courier New"/>
                <a:ea typeface="Courier New"/>
                <a:cs typeface="Courier New"/>
                <a:sym typeface="Courier New"/>
              </a:defRPr>
            </a:pPr>
            <a:r>
              <a:t>  </a:t>
            </a:r>
            <a:r>
              <a:rPr b="1">
                <a:solidFill>
                  <a:srgbClr val="0070C0"/>
                </a:solidFill>
              </a:rPr>
              <a:t>union</a:t>
            </a:r>
            <a:r>
              <a:t> {</a:t>
            </a:r>
            <a:endParaRPr sz="2400"/>
          </a:p>
          <a:p>
            <a:pPr lvl="1" marL="317500" indent="190500" algn="l">
              <a:lnSpc>
                <a:spcPct val="90000"/>
              </a:lnSpc>
              <a:spcBef>
                <a:spcPts val="600"/>
              </a:spcBef>
              <a:defRPr sz="2100">
                <a:solidFill>
                  <a:srgbClr val="303030"/>
                </a:solidFill>
                <a:latin typeface="Courier New"/>
                <a:ea typeface="Courier New"/>
                <a:cs typeface="Courier New"/>
                <a:sym typeface="Courier New"/>
              </a:defRPr>
            </a:pPr>
            <a:r>
              <a:t>    u_char  Byte[16];</a:t>
            </a:r>
            <a:endParaRPr sz="2400"/>
          </a:p>
          <a:p>
            <a:pPr lvl="1" marL="317500" indent="190500" algn="l">
              <a:lnSpc>
                <a:spcPct val="90000"/>
              </a:lnSpc>
              <a:spcBef>
                <a:spcPts val="600"/>
              </a:spcBef>
              <a:defRPr sz="2100">
                <a:solidFill>
                  <a:srgbClr val="303030"/>
                </a:solidFill>
                <a:latin typeface="Courier New"/>
                <a:ea typeface="Courier New"/>
                <a:cs typeface="Courier New"/>
                <a:sym typeface="Courier New"/>
              </a:defRPr>
            </a:pPr>
            <a:r>
              <a:t>    u_short Word[8];</a:t>
            </a:r>
            <a:endParaRPr sz="2400"/>
          </a:p>
          <a:p>
            <a:pPr lvl="1" marL="317500" indent="190500" algn="l">
              <a:lnSpc>
                <a:spcPct val="90000"/>
              </a:lnSpc>
              <a:spcBef>
                <a:spcPts val="600"/>
              </a:spcBef>
              <a:defRPr sz="2100">
                <a:solidFill>
                  <a:srgbClr val="303030"/>
                </a:solidFill>
                <a:latin typeface="Courier New"/>
                <a:ea typeface="Courier New"/>
                <a:cs typeface="Courier New"/>
                <a:sym typeface="Courier New"/>
              </a:defRPr>
            </a:pPr>
            <a:r>
              <a:t>  } u;</a:t>
            </a:r>
            <a:endParaRPr sz="2400"/>
          </a:p>
          <a:p>
            <a:pPr lvl="1" marL="317500" indent="190500" algn="l">
              <a:lnSpc>
                <a:spcPct val="90000"/>
              </a:lnSpc>
              <a:spcBef>
                <a:spcPts val="600"/>
              </a:spcBef>
              <a:defRPr sz="2100">
                <a:solidFill>
                  <a:srgbClr val="303030"/>
                </a:solidFill>
                <a:latin typeface="Courier New"/>
                <a:ea typeface="Courier New"/>
                <a:cs typeface="Courier New"/>
                <a:sym typeface="Courier New"/>
              </a:defRPr>
            </a:pPr>
            <a:r>
              <a:t>} IN6_ADDR;</a:t>
            </a:r>
            <a:endParaRPr sz="2400"/>
          </a:p>
          <a:p>
            <a:pPr lvl="1" marL="317500" indent="190500" algn="l">
              <a:lnSpc>
                <a:spcPct val="90000"/>
              </a:lnSpc>
              <a:spcBef>
                <a:spcPts val="600"/>
              </a:spcBef>
              <a:defRPr b="1" sz="2100">
                <a:solidFill>
                  <a:srgbClr val="303030"/>
                </a:solidFill>
                <a:latin typeface="Courier New"/>
                <a:ea typeface="Courier New"/>
                <a:cs typeface="Courier New"/>
                <a:sym typeface="Courier New"/>
              </a:defRPr>
            </a:pPr>
          </a:p>
          <a:p>
            <a:pPr lvl="1" marL="317500" indent="190500" algn="l">
              <a:lnSpc>
                <a:spcPct val="90000"/>
              </a:lnSpc>
              <a:spcBef>
                <a:spcPts val="600"/>
              </a:spcBef>
              <a:defRPr b="1" sz="2100">
                <a:solidFill>
                  <a:srgbClr val="303030"/>
                </a:solidFill>
                <a:latin typeface="Courier New"/>
                <a:ea typeface="Courier New"/>
                <a:cs typeface="Courier New"/>
                <a:sym typeface="Courier New"/>
              </a:defRPr>
            </a:pPr>
          </a:p>
          <a:p>
            <a:pPr lvl="1" marL="317500" indent="190500" algn="l">
              <a:lnSpc>
                <a:spcPct val="90000"/>
              </a:lnSpc>
              <a:spcBef>
                <a:spcPts val="600"/>
              </a:spcBef>
              <a:defRPr b="1" sz="2100">
                <a:solidFill>
                  <a:srgbClr val="303030"/>
                </a:solidFill>
                <a:latin typeface="Courier New"/>
                <a:ea typeface="Courier New"/>
                <a:cs typeface="Courier New"/>
                <a:sym typeface="Courier New"/>
              </a:defRPr>
            </a:pPr>
          </a:p>
          <a:p>
            <a:pPr lvl="1" marL="317500" indent="190500" algn="l">
              <a:lnSpc>
                <a:spcPct val="90000"/>
              </a:lnSpc>
              <a:spcBef>
                <a:spcPts val="600"/>
              </a:spcBef>
              <a:defRPr b="1" sz="2100">
                <a:solidFill>
                  <a:srgbClr val="303030"/>
                </a:solidFill>
                <a:latin typeface="Courier New"/>
                <a:ea typeface="Courier New"/>
                <a:cs typeface="Courier New"/>
                <a:sym typeface="Courier New"/>
              </a:defRPr>
            </a:pPr>
          </a:p>
          <a:p>
            <a:pPr lvl="1" marL="317500" indent="190500" algn="l">
              <a:lnSpc>
                <a:spcPct val="90000"/>
              </a:lnSpc>
              <a:spcBef>
                <a:spcPts val="600"/>
              </a:spcBef>
              <a:defRPr b="1" sz="2100">
                <a:solidFill>
                  <a:srgbClr val="303030"/>
                </a:solidFill>
                <a:latin typeface="Courier New"/>
                <a:ea typeface="Courier New"/>
                <a:cs typeface="Courier New"/>
                <a:sym typeface="Courier New"/>
              </a:defRPr>
            </a:pPr>
          </a:p>
        </p:txBody>
      </p:sp>
      <p:sp>
        <p:nvSpPr>
          <p:cNvPr id="604" name="Rectangle 5"/>
          <p:cNvSpPr/>
          <p:nvPr/>
        </p:nvSpPr>
        <p:spPr>
          <a:xfrm>
            <a:off x="2898987" y="7671013"/>
            <a:ext cx="3549228" cy="1213618"/>
          </a:xfrm>
          <a:prstGeom prst="rect">
            <a:avLst/>
          </a:prstGeom>
          <a:solidFill>
            <a:srgbClr val="5B5B5B"/>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sz="1800">
                <a:solidFill>
                  <a:srgbClr val="FFFFFF"/>
                </a:solidFill>
                <a:latin typeface="Segoe UI"/>
                <a:ea typeface="Segoe UI"/>
                <a:cs typeface="Segoe UI"/>
                <a:sym typeface="Segoe UI"/>
              </a:defRPr>
            </a:pPr>
            <a:r>
              <a:t>An </a:t>
            </a:r>
            <a:r>
              <a:rPr b="1"/>
              <a:t>IPv4 address </a:t>
            </a:r>
            <a:r>
              <a:t>formatted as four </a:t>
            </a:r>
            <a:r>
              <a:rPr b="1"/>
              <a:t>u_chars</a:t>
            </a:r>
            <a:r>
              <a:t>, </a:t>
            </a:r>
            <a:r>
              <a:rPr>
                <a:latin typeface="Open Sans"/>
                <a:ea typeface="Open Sans"/>
                <a:cs typeface="Open Sans"/>
                <a:sym typeface="Open Sans"/>
              </a:rPr>
              <a:t>two </a:t>
            </a:r>
            <a:r>
              <a:rPr b="1">
                <a:latin typeface="Open Sans"/>
                <a:ea typeface="Open Sans"/>
                <a:cs typeface="Open Sans"/>
                <a:sym typeface="Open Sans"/>
              </a:rPr>
              <a:t>u_shorts</a:t>
            </a:r>
            <a:r>
              <a:rPr>
                <a:latin typeface="Open Sans"/>
                <a:ea typeface="Open Sans"/>
                <a:cs typeface="Open Sans"/>
                <a:sym typeface="Open Sans"/>
              </a:rPr>
              <a:t> or </a:t>
            </a:r>
            <a:endParaRPr>
              <a:solidFill>
                <a:srgbClr val="303030"/>
              </a:solidFill>
            </a:endParaRPr>
          </a:p>
          <a:p>
            <a:pPr>
              <a:defRPr sz="1800">
                <a:solidFill>
                  <a:srgbClr val="FFFFFF"/>
                </a:solidFill>
              </a:defRPr>
            </a:pPr>
            <a:r>
              <a:t>a </a:t>
            </a:r>
            <a:r>
              <a:rPr b="1"/>
              <a:t>u_long</a:t>
            </a:r>
          </a:p>
        </p:txBody>
      </p:sp>
      <p:sp>
        <p:nvSpPr>
          <p:cNvPr id="605" name="Rectangle 9"/>
          <p:cNvSpPr/>
          <p:nvPr/>
        </p:nvSpPr>
        <p:spPr>
          <a:xfrm>
            <a:off x="10078721" y="7671013"/>
            <a:ext cx="3549229" cy="1213617"/>
          </a:xfrm>
          <a:prstGeom prst="rect">
            <a:avLst/>
          </a:prstGeom>
          <a:solidFill>
            <a:srgbClr val="5B5B5B"/>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sz="1800">
                <a:solidFill>
                  <a:srgbClr val="FFFFFF"/>
                </a:solidFill>
                <a:latin typeface="Segoe UI"/>
                <a:ea typeface="Segoe UI"/>
                <a:cs typeface="Segoe UI"/>
                <a:sym typeface="Segoe UI"/>
              </a:defRPr>
            </a:pPr>
            <a:r>
              <a:t>An </a:t>
            </a:r>
            <a:r>
              <a:rPr b="1"/>
              <a:t>IPv6 address </a:t>
            </a:r>
            <a:r>
              <a:t>formatted as </a:t>
            </a:r>
            <a:endParaRPr>
              <a:solidFill>
                <a:srgbClr val="303030"/>
              </a:solidFill>
            </a:endParaRPr>
          </a:p>
          <a:p>
            <a:pPr>
              <a:defRPr sz="1800">
                <a:solidFill>
                  <a:srgbClr val="FFFFFF"/>
                </a:solidFill>
                <a:latin typeface="Segoe UI"/>
                <a:ea typeface="Segoe UI"/>
                <a:cs typeface="Segoe UI"/>
                <a:sym typeface="Segoe UI"/>
              </a:defRPr>
            </a:pPr>
            <a:r>
              <a:t>a</a:t>
            </a:r>
            <a:r>
              <a:rPr>
                <a:latin typeface="Open Sans"/>
                <a:ea typeface="Open Sans"/>
                <a:cs typeface="Open Sans"/>
                <a:sym typeface="Open Sans"/>
              </a:rPr>
              <a:t>n array of sixteen </a:t>
            </a:r>
            <a:r>
              <a:rPr b="1">
                <a:latin typeface="Open Sans"/>
                <a:ea typeface="Open Sans"/>
                <a:cs typeface="Open Sans"/>
                <a:sym typeface="Open Sans"/>
              </a:rPr>
              <a:t>u_char</a:t>
            </a:r>
            <a:r>
              <a:rPr>
                <a:latin typeface="Open Sans"/>
                <a:ea typeface="Open Sans"/>
                <a:cs typeface="Open Sans"/>
                <a:sym typeface="Open Sans"/>
              </a:rPr>
              <a:t>s, or</a:t>
            </a:r>
            <a:endParaRPr>
              <a:solidFill>
                <a:srgbClr val="303030"/>
              </a:solidFill>
            </a:endParaRPr>
          </a:p>
          <a:p>
            <a:pPr>
              <a:defRPr sz="1800">
                <a:solidFill>
                  <a:srgbClr val="FFFFFF"/>
                </a:solidFill>
              </a:defRPr>
            </a:pPr>
            <a:r>
              <a:t>an array of eight </a:t>
            </a:r>
            <a:r>
              <a:rPr b="1"/>
              <a:t>u_short</a:t>
            </a:r>
            <a:r>
              <a:t>s</a:t>
            </a:r>
          </a:p>
        </p:txBody>
      </p:sp>
      <p:sp>
        <p:nvSpPr>
          <p:cNvPr id="606" name="Title 1"/>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l">
              <a:defRPr b="1" sz="7200">
                <a:solidFill>
                  <a:srgbClr val="ED6A00"/>
                </a:solidFill>
              </a:defRPr>
            </a:lvl1pPr>
          </a:lstStyle>
          <a:p>
            <a:pPr/>
            <a:r>
              <a:t>IP Address Structures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8" name="Content Placeholder 1"/>
          <p:cNvSpPr txBox="1"/>
          <p:nvPr/>
        </p:nvSpPr>
        <p:spPr>
          <a:xfrm>
            <a:off x="1155699" y="3603638"/>
            <a:ext cx="13931901" cy="40106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7492" indent="-317492" algn="l" defTabSz="546085">
              <a:lnSpc>
                <a:spcPct val="90000"/>
              </a:lnSpc>
              <a:spcBef>
                <a:spcPts val="1400"/>
              </a:spcBef>
              <a:buClr>
                <a:srgbClr val="ED6A00"/>
              </a:buClr>
              <a:buSzPct val="100000"/>
              <a:buFont typeface="Lucida Grande"/>
              <a:buChar char="‣"/>
              <a:defRPr b="1" sz="2400"/>
            </a:pPr>
            <a:r>
              <a:t>INADDR_ANY:</a:t>
            </a:r>
            <a:r>
              <a:rPr b="0"/>
              <a:t>			denotes an arbitrary address. Applications commonly use this macro to 								       initialize the </a:t>
            </a:r>
            <a:r>
              <a:rPr b="0" i="1"/>
              <a:t>sin_addr</a:t>
            </a:r>
            <a:r>
              <a:rPr b="0"/>
              <a:t> field in a </a:t>
            </a:r>
            <a:r>
              <a:rPr b="0" i="1"/>
              <a:t>sockaddr_in</a:t>
            </a:r>
            <a:r>
              <a:rPr b="0"/>
              <a:t> struct before calling </a:t>
            </a:r>
            <a:r>
              <a:rPr b="0" i="1"/>
              <a:t>bind()</a:t>
            </a:r>
            <a:r>
              <a:rPr b="0"/>
              <a:t>.</a:t>
            </a:r>
            <a:endParaRPr>
              <a:solidFill>
                <a:srgbClr val="303030"/>
              </a:solidFill>
            </a:endParaRPr>
          </a:p>
          <a:p>
            <a:pPr marL="317492" indent="-317492" algn="l" defTabSz="546085">
              <a:lnSpc>
                <a:spcPct val="90000"/>
              </a:lnSpc>
              <a:spcBef>
                <a:spcPts val="1400"/>
              </a:spcBef>
              <a:buClr>
                <a:srgbClr val="ED6A00"/>
              </a:buClr>
              <a:buSzPct val="100000"/>
              <a:buFont typeface="Lucida Grande"/>
              <a:buChar char="‣"/>
              <a:defRPr b="1" sz="2400"/>
            </a:pPr>
            <a:r>
              <a:t>INADDR_NONE:			</a:t>
            </a:r>
            <a:r>
              <a:rPr b="0"/>
              <a:t>denotes an invalid IP address. Winsock returns this from the </a:t>
            </a:r>
            <a:r>
              <a:rPr b="0" i="1"/>
              <a:t>inet_addr()</a:t>
            </a:r>
            <a:r>
              <a:rPr b="0"/>
              <a:t> 								       function to indicate failure.</a:t>
            </a:r>
            <a:endParaRPr>
              <a:solidFill>
                <a:srgbClr val="303030"/>
              </a:solidFill>
            </a:endParaRPr>
          </a:p>
          <a:p>
            <a:pPr marL="317492" indent="-317492" algn="l" defTabSz="546085">
              <a:lnSpc>
                <a:spcPct val="90000"/>
              </a:lnSpc>
              <a:spcBef>
                <a:spcPts val="1400"/>
              </a:spcBef>
              <a:buClr>
                <a:srgbClr val="ED6A00"/>
              </a:buClr>
              <a:buSzPct val="100000"/>
              <a:buFont typeface="Lucida Grande"/>
              <a:buChar char="‣"/>
              <a:defRPr sz="2400"/>
            </a:pPr>
          </a:p>
          <a:p>
            <a:pPr marL="317492" indent="-317492" algn="l" defTabSz="546085">
              <a:lnSpc>
                <a:spcPct val="90000"/>
              </a:lnSpc>
              <a:spcBef>
                <a:spcPts val="1400"/>
              </a:spcBef>
              <a:buClr>
                <a:srgbClr val="ED6A00"/>
              </a:buClr>
              <a:buSzPct val="100000"/>
              <a:buFont typeface="Lucida Grande"/>
              <a:buChar char="‣"/>
              <a:defRPr b="1" sz="2400"/>
            </a:pPr>
            <a:r>
              <a:t>INADDR_BROADCAST:	</a:t>
            </a:r>
            <a:r>
              <a:rPr b="0"/>
              <a:t>denotes a 32-bit value for standard IP limited broadcast address 										      “255.255.255.255”. (UDP ONLY)</a:t>
            </a:r>
            <a:endParaRPr>
              <a:solidFill>
                <a:srgbClr val="303030"/>
              </a:solidFill>
            </a:endParaRPr>
          </a:p>
          <a:p>
            <a:pPr marL="317492" indent="-317492" algn="l" defTabSz="546085">
              <a:lnSpc>
                <a:spcPct val="90000"/>
              </a:lnSpc>
              <a:spcBef>
                <a:spcPts val="1400"/>
              </a:spcBef>
              <a:buClr>
                <a:srgbClr val="ED6A00"/>
              </a:buClr>
              <a:buSzPct val="100000"/>
              <a:buFont typeface="Lucida Grande"/>
              <a:buChar char="‣"/>
              <a:defRPr sz="2400"/>
            </a:pPr>
          </a:p>
          <a:p>
            <a:pPr marL="317492" indent="-317492" algn="l" defTabSz="546085">
              <a:lnSpc>
                <a:spcPct val="90000"/>
              </a:lnSpc>
              <a:spcBef>
                <a:spcPts val="1400"/>
              </a:spcBef>
              <a:buClr>
                <a:srgbClr val="ED6A00"/>
              </a:buClr>
              <a:buSzPct val="100000"/>
              <a:buFont typeface="Lucida Grande"/>
              <a:buChar char="‣"/>
              <a:defRPr b="1" sz="2400"/>
            </a:pPr>
            <a:r>
              <a:t>INADDR_LOOPBACK:	</a:t>
            </a:r>
            <a:r>
              <a:rPr b="0"/>
              <a:t>denotes the standard IP loopback address 127.0.0.1</a:t>
            </a:r>
          </a:p>
        </p:txBody>
      </p:sp>
      <p:sp>
        <p:nvSpPr>
          <p:cNvPr id="609" name="Title 1"/>
          <p:cNvSpPr txBox="1"/>
          <p:nvPr/>
        </p:nvSpPr>
        <p:spPr>
          <a:xfrm>
            <a:off x="1155700" y="571500"/>
            <a:ext cx="13931900" cy="2209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lgn="l">
              <a:defRPr b="1" sz="7200">
                <a:solidFill>
                  <a:srgbClr val="ED6A00"/>
                </a:solidFill>
              </a:defRPr>
            </a:pPr>
            <a:r>
              <a:t>Common IP Addresses – </a:t>
            </a:r>
            <a:br/>
            <a:r>
              <a:t>Constants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1" name="Text Placeholder 2"/>
          <p:cNvSpPr txBox="1"/>
          <p:nvPr>
            <p:ph type="body" sz="half" idx="1"/>
          </p:nvPr>
        </p:nvSpPr>
        <p:spPr>
          <a:xfrm>
            <a:off x="812799" y="3113725"/>
            <a:ext cx="7179735" cy="5542175"/>
          </a:xfrm>
          <a:prstGeom prst="rect">
            <a:avLst/>
          </a:prstGeom>
        </p:spPr>
        <p:txBody>
          <a:bodyPr/>
          <a:lstStyle/>
          <a:p>
            <a:pPr>
              <a:lnSpc>
                <a:spcPct val="80000"/>
              </a:lnSpc>
              <a:buSzTx/>
              <a:buNone/>
              <a:defRPr sz="2600">
                <a:solidFill>
                  <a:srgbClr val="242424"/>
                </a:solidFill>
                <a:latin typeface="Courier New"/>
                <a:ea typeface="Courier New"/>
                <a:cs typeface="Courier New"/>
                <a:sym typeface="Courier New"/>
              </a:defRPr>
            </a:pPr>
            <a:r>
              <a:t>unsigned short </a:t>
            </a:r>
          </a:p>
          <a:p>
            <a:pPr>
              <a:lnSpc>
                <a:spcPct val="80000"/>
              </a:lnSpc>
              <a:buSzTx/>
              <a:buNone/>
              <a:defRPr b="1" sz="2600">
                <a:solidFill>
                  <a:srgbClr val="242424"/>
                </a:solidFill>
                <a:latin typeface="Courier New"/>
                <a:ea typeface="Courier New"/>
                <a:cs typeface="Courier New"/>
                <a:sym typeface="Courier New"/>
              </a:defRPr>
            </a:pPr>
            <a:r>
              <a:t>			htons</a:t>
            </a:r>
            <a:r>
              <a:rPr b="0"/>
              <a:t>(unsigned short </a:t>
            </a:r>
            <a:r>
              <a:rPr b="0" i="1"/>
              <a:t>number</a:t>
            </a:r>
            <a:r>
              <a:rPr b="0"/>
              <a:t>);</a:t>
            </a:r>
          </a:p>
          <a:p>
            <a:pPr>
              <a:lnSpc>
                <a:spcPct val="80000"/>
              </a:lnSpc>
              <a:defRPr>
                <a:solidFill>
                  <a:srgbClr val="242424"/>
                </a:solidFill>
              </a:defRPr>
            </a:pPr>
            <a:r>
              <a:t>Converts a 16-bit number from host order to network order.</a:t>
            </a:r>
          </a:p>
          <a:p>
            <a:pPr>
              <a:lnSpc>
                <a:spcPct val="80000"/>
              </a:lnSpc>
              <a:defRPr sz="2600">
                <a:solidFill>
                  <a:srgbClr val="242424"/>
                </a:solidFill>
              </a:defRPr>
            </a:pPr>
          </a:p>
          <a:p>
            <a:pPr>
              <a:lnSpc>
                <a:spcPct val="80000"/>
              </a:lnSpc>
              <a:defRPr sz="2600">
                <a:solidFill>
                  <a:srgbClr val="242424"/>
                </a:solidFill>
              </a:defRPr>
            </a:pPr>
          </a:p>
          <a:p>
            <a:pPr>
              <a:lnSpc>
                <a:spcPct val="80000"/>
              </a:lnSpc>
              <a:buSzTx/>
              <a:buNone/>
              <a:defRPr sz="2600">
                <a:solidFill>
                  <a:srgbClr val="242424"/>
                </a:solidFill>
                <a:latin typeface="Courier New"/>
                <a:ea typeface="Courier New"/>
                <a:cs typeface="Courier New"/>
                <a:sym typeface="Courier New"/>
              </a:defRPr>
            </a:pPr>
            <a:r>
              <a:t>unsigned int </a:t>
            </a:r>
          </a:p>
          <a:p>
            <a:pPr>
              <a:lnSpc>
                <a:spcPct val="80000"/>
              </a:lnSpc>
              <a:buSzTx/>
              <a:buNone/>
              <a:defRPr b="1" sz="2600">
                <a:solidFill>
                  <a:srgbClr val="242424"/>
                </a:solidFill>
                <a:latin typeface="Courier New"/>
                <a:ea typeface="Courier New"/>
                <a:cs typeface="Courier New"/>
                <a:sym typeface="Courier New"/>
              </a:defRPr>
            </a:pPr>
            <a:r>
              <a:t>			htonl</a:t>
            </a:r>
            <a:r>
              <a:rPr b="0"/>
              <a:t>(unsigned int </a:t>
            </a:r>
            <a:r>
              <a:rPr b="0" i="1"/>
              <a:t>number</a:t>
            </a:r>
            <a:r>
              <a:rPr b="0"/>
              <a:t>);</a:t>
            </a:r>
          </a:p>
          <a:p>
            <a:pPr>
              <a:lnSpc>
                <a:spcPct val="80000"/>
              </a:lnSpc>
              <a:defRPr>
                <a:solidFill>
                  <a:srgbClr val="242424"/>
                </a:solidFill>
              </a:defRPr>
            </a:pPr>
            <a:r>
              <a:t>Converts a 32-bit number from host order to network order.</a:t>
            </a:r>
          </a:p>
        </p:txBody>
      </p:sp>
      <p:sp>
        <p:nvSpPr>
          <p:cNvPr id="612" name="Content Placeholder 3"/>
          <p:cNvSpPr txBox="1"/>
          <p:nvPr/>
        </p:nvSpPr>
        <p:spPr>
          <a:xfrm>
            <a:off x="8263467" y="3113725"/>
            <a:ext cx="7179734" cy="55421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317500" indent="-317500" algn="l">
              <a:lnSpc>
                <a:spcPct val="80000"/>
              </a:lnSpc>
              <a:spcBef>
                <a:spcPts val="1400"/>
              </a:spcBef>
              <a:defRPr sz="2600">
                <a:latin typeface="Courier New"/>
                <a:ea typeface="Courier New"/>
                <a:cs typeface="Courier New"/>
                <a:sym typeface="Courier New"/>
              </a:defRPr>
            </a:pPr>
            <a:r>
              <a:t>unsigned short </a:t>
            </a:r>
            <a:endParaRPr sz="2400">
              <a:solidFill>
                <a:srgbClr val="303030"/>
              </a:solidFill>
            </a:endParaRPr>
          </a:p>
          <a:p>
            <a:pPr marL="317500" indent="-317500" algn="l">
              <a:lnSpc>
                <a:spcPct val="80000"/>
              </a:lnSpc>
              <a:spcBef>
                <a:spcPts val="1400"/>
              </a:spcBef>
              <a:defRPr b="1" sz="2600">
                <a:latin typeface="Courier New"/>
                <a:ea typeface="Courier New"/>
                <a:cs typeface="Courier New"/>
                <a:sym typeface="Courier New"/>
              </a:defRPr>
            </a:pPr>
            <a:r>
              <a:t>			ntohs</a:t>
            </a:r>
            <a:r>
              <a:rPr b="0"/>
              <a:t>(unsigned short </a:t>
            </a:r>
            <a:r>
              <a:rPr b="0" i="1"/>
              <a:t>number</a:t>
            </a:r>
            <a:r>
              <a:rPr b="0"/>
              <a:t>);</a:t>
            </a:r>
          </a:p>
          <a:p>
            <a:pPr marL="317500" indent="-317500" algn="l">
              <a:lnSpc>
                <a:spcPct val="80000"/>
              </a:lnSpc>
              <a:spcBef>
                <a:spcPts val="1400"/>
              </a:spcBef>
              <a:buClr>
                <a:srgbClr val="ED6A00"/>
              </a:buClr>
              <a:buSzPct val="100000"/>
              <a:buFont typeface="Lucida Grande"/>
              <a:buChar char="‣"/>
              <a:defRPr sz="2400"/>
            </a:pPr>
            <a:r>
              <a:t>Converts a 16-bit number from network order to host order.</a:t>
            </a:r>
            <a:endParaRPr>
              <a:solidFill>
                <a:srgbClr val="303030"/>
              </a:solidFill>
            </a:endParaRPr>
          </a:p>
          <a:p>
            <a:pPr marL="317500" indent="-317500" algn="l">
              <a:lnSpc>
                <a:spcPct val="80000"/>
              </a:lnSpc>
              <a:spcBef>
                <a:spcPts val="1400"/>
              </a:spcBef>
              <a:buClr>
                <a:srgbClr val="ED6A00"/>
              </a:buClr>
              <a:buSzPct val="100000"/>
              <a:buFont typeface="Lucida Grande"/>
              <a:buChar char="‣"/>
              <a:defRPr sz="2600"/>
            </a:pPr>
          </a:p>
          <a:p>
            <a:pPr marL="317500" indent="-317500" algn="l">
              <a:lnSpc>
                <a:spcPct val="80000"/>
              </a:lnSpc>
              <a:spcBef>
                <a:spcPts val="1400"/>
              </a:spcBef>
              <a:buClr>
                <a:srgbClr val="ED6A00"/>
              </a:buClr>
              <a:buSzPct val="100000"/>
              <a:buFont typeface="Lucida Grande"/>
              <a:buChar char="‣"/>
              <a:defRPr sz="2600"/>
            </a:pPr>
          </a:p>
          <a:p>
            <a:pPr marL="317500" indent="-317500" algn="l">
              <a:lnSpc>
                <a:spcPct val="80000"/>
              </a:lnSpc>
              <a:spcBef>
                <a:spcPts val="1400"/>
              </a:spcBef>
              <a:defRPr sz="2600">
                <a:latin typeface="Courier New"/>
                <a:ea typeface="Courier New"/>
                <a:cs typeface="Courier New"/>
                <a:sym typeface="Courier New"/>
              </a:defRPr>
            </a:pPr>
            <a:r>
              <a:t>unsigned int </a:t>
            </a:r>
            <a:endParaRPr sz="2400">
              <a:solidFill>
                <a:srgbClr val="303030"/>
              </a:solidFill>
            </a:endParaRPr>
          </a:p>
          <a:p>
            <a:pPr marL="317500" indent="-317500" algn="l">
              <a:lnSpc>
                <a:spcPct val="80000"/>
              </a:lnSpc>
              <a:spcBef>
                <a:spcPts val="1400"/>
              </a:spcBef>
              <a:defRPr b="1" sz="2600">
                <a:latin typeface="Courier New"/>
                <a:ea typeface="Courier New"/>
                <a:cs typeface="Courier New"/>
                <a:sym typeface="Courier New"/>
              </a:defRPr>
            </a:pPr>
            <a:r>
              <a:t>			ntohl</a:t>
            </a:r>
            <a:r>
              <a:rPr b="0"/>
              <a:t>(unsigned int </a:t>
            </a:r>
            <a:r>
              <a:rPr b="0" i="1"/>
              <a:t>number</a:t>
            </a:r>
            <a:r>
              <a:rPr b="0"/>
              <a:t>);</a:t>
            </a:r>
          </a:p>
          <a:p>
            <a:pPr marL="317500" indent="-317500" algn="l">
              <a:lnSpc>
                <a:spcPct val="80000"/>
              </a:lnSpc>
              <a:spcBef>
                <a:spcPts val="1400"/>
              </a:spcBef>
              <a:buClr>
                <a:srgbClr val="ED6A00"/>
              </a:buClr>
              <a:buSzPct val="100000"/>
              <a:buFont typeface="Lucida Grande"/>
              <a:buChar char="‣"/>
              <a:defRPr sz="2400"/>
            </a:pPr>
            <a:r>
              <a:t>Converts a 32-bit number from network order to host order.</a:t>
            </a:r>
          </a:p>
        </p:txBody>
      </p:sp>
      <p:sp>
        <p:nvSpPr>
          <p:cNvPr id="613" name="Rectangle 4"/>
          <p:cNvSpPr txBox="1"/>
          <p:nvPr/>
        </p:nvSpPr>
        <p:spPr>
          <a:xfrm>
            <a:off x="2323308" y="2694388"/>
            <a:ext cx="4158715"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4000">
                <a:solidFill>
                  <a:srgbClr val="303030"/>
                </a:solidFill>
              </a:defRPr>
            </a:lvl1pPr>
          </a:lstStyle>
          <a:p>
            <a:pPr/>
            <a:r>
              <a:t>Host-To-Network</a:t>
            </a:r>
          </a:p>
        </p:txBody>
      </p:sp>
      <p:sp>
        <p:nvSpPr>
          <p:cNvPr id="614" name="Rectangle 7"/>
          <p:cNvSpPr txBox="1"/>
          <p:nvPr/>
        </p:nvSpPr>
        <p:spPr>
          <a:xfrm>
            <a:off x="9825818" y="2694388"/>
            <a:ext cx="4055032"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4000">
                <a:solidFill>
                  <a:srgbClr val="303030"/>
                </a:solidFill>
              </a:defRPr>
            </a:lvl1pPr>
          </a:lstStyle>
          <a:p>
            <a:pPr/>
            <a:r>
              <a:t>Network-to-Host</a:t>
            </a:r>
          </a:p>
        </p:txBody>
      </p:sp>
      <p:sp>
        <p:nvSpPr>
          <p:cNvPr id="615" name="Title 1"/>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l">
              <a:defRPr b="1" sz="7200">
                <a:solidFill>
                  <a:srgbClr val="ED6A00"/>
                </a:solidFill>
              </a:defRPr>
            </a:lvl1pPr>
          </a:lstStyle>
          <a:p>
            <a:pPr/>
            <a:r>
              <a:t>Byte Order Functions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7" name="Text Placeholder 2"/>
          <p:cNvSpPr txBox="1"/>
          <p:nvPr/>
        </p:nvSpPr>
        <p:spPr>
          <a:xfrm>
            <a:off x="1155699" y="3074670"/>
            <a:ext cx="14656729" cy="47218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7500" indent="-317500" algn="l">
              <a:lnSpc>
                <a:spcPct val="80000"/>
              </a:lnSpc>
              <a:spcBef>
                <a:spcPts val="1400"/>
              </a:spcBef>
              <a:defRPr sz="2400">
                <a:latin typeface="Courier New"/>
                <a:ea typeface="Courier New"/>
                <a:cs typeface="Courier New"/>
                <a:sym typeface="Courier New"/>
              </a:defRPr>
            </a:pPr>
            <a:r>
              <a:t>#include &lt;winsock2.h&gt;</a:t>
            </a:r>
            <a:endParaRPr>
              <a:solidFill>
                <a:srgbClr val="303030"/>
              </a:solidFill>
            </a:endParaRPr>
          </a:p>
          <a:p>
            <a:pPr lvl="1" marL="825500" indent="-317500" algn="l">
              <a:lnSpc>
                <a:spcPct val="80000"/>
              </a:lnSpc>
              <a:spcBef>
                <a:spcPts val="1400"/>
              </a:spcBef>
              <a:buClr>
                <a:srgbClr val="ED6A00"/>
              </a:buClr>
              <a:buSzPct val="100000"/>
              <a:buFont typeface="Lucida Grande"/>
              <a:buChar char="‣"/>
              <a:defRPr sz="2400"/>
            </a:pPr>
            <a:r>
              <a:t>Must be included before &lt;windows.h&gt;</a:t>
            </a:r>
            <a:endParaRPr>
              <a:solidFill>
                <a:srgbClr val="303030"/>
              </a:solidFill>
            </a:endParaRPr>
          </a:p>
          <a:p>
            <a:pPr lvl="1" marL="825500" indent="-317500" algn="l">
              <a:lnSpc>
                <a:spcPct val="80000"/>
              </a:lnSpc>
              <a:spcBef>
                <a:spcPts val="1400"/>
              </a:spcBef>
              <a:buClr>
                <a:srgbClr val="ED6A00"/>
              </a:buClr>
              <a:buSzPct val="100000"/>
              <a:buFont typeface="Lucida Grande"/>
              <a:buChar char="‣"/>
              <a:defRPr sz="2400"/>
            </a:pPr>
          </a:p>
          <a:p>
            <a:pPr marL="317500" indent="-317500" algn="l">
              <a:lnSpc>
                <a:spcPct val="80000"/>
              </a:lnSpc>
              <a:spcBef>
                <a:spcPts val="1400"/>
              </a:spcBef>
              <a:defRPr sz="2400">
                <a:latin typeface="Courier New"/>
                <a:ea typeface="Courier New"/>
                <a:cs typeface="Courier New"/>
                <a:sym typeface="Courier New"/>
              </a:defRPr>
            </a:pPr>
            <a:r>
              <a:t>#pragma comment(lib, "Ws2_32.lib")</a:t>
            </a:r>
          </a:p>
          <a:p>
            <a:pPr marL="317500" indent="-317500" algn="l">
              <a:lnSpc>
                <a:spcPct val="80000"/>
              </a:lnSpc>
              <a:spcBef>
                <a:spcPts val="1400"/>
              </a:spcBef>
              <a:defRPr b="1" sz="2400"/>
            </a:pPr>
            <a:r>
              <a:t>…</a:t>
            </a:r>
            <a:endParaRPr>
              <a:solidFill>
                <a:srgbClr val="303030"/>
              </a:solidFill>
            </a:endParaRPr>
          </a:p>
          <a:p>
            <a:pPr marL="317500" indent="-317500" algn="l">
              <a:lnSpc>
                <a:spcPct val="80000"/>
              </a:lnSpc>
              <a:spcBef>
                <a:spcPts val="1400"/>
              </a:spcBef>
              <a:defRPr b="1" sz="2800">
                <a:latin typeface="Courier New"/>
                <a:ea typeface="Courier New"/>
                <a:cs typeface="Courier New"/>
                <a:sym typeface="Courier New"/>
              </a:defRPr>
            </a:pPr>
            <a:r>
              <a:t>int</a:t>
            </a:r>
            <a:r>
              <a:rPr b="0"/>
              <a:t> </a:t>
            </a:r>
            <a:r>
              <a:t>WSAStartup</a:t>
            </a:r>
            <a:r>
              <a:rPr b="0"/>
              <a:t>(</a:t>
            </a:r>
            <a:r>
              <a:t>WORD</a:t>
            </a:r>
            <a:r>
              <a:rPr b="0"/>
              <a:t> </a:t>
            </a:r>
            <a:r>
              <a:rPr b="0" i="1"/>
              <a:t>wVersionRequested</a:t>
            </a:r>
            <a:r>
              <a:rPr b="0"/>
              <a:t>, </a:t>
            </a:r>
            <a:r>
              <a:t>LPWSADATA</a:t>
            </a:r>
            <a:r>
              <a:rPr b="0"/>
              <a:t> </a:t>
            </a:r>
            <a:r>
              <a:rPr b="0" i="1"/>
              <a:t>lpWSAData</a:t>
            </a:r>
            <a:r>
              <a:rPr b="0"/>
              <a:t>); </a:t>
            </a:r>
            <a:endParaRPr sz="2400">
              <a:solidFill>
                <a:srgbClr val="303030"/>
              </a:solidFill>
            </a:endParaRPr>
          </a:p>
          <a:p>
            <a:pPr lvl="1" marL="825500" indent="-317500" algn="l">
              <a:lnSpc>
                <a:spcPct val="80000"/>
              </a:lnSpc>
              <a:spcBef>
                <a:spcPts val="1400"/>
              </a:spcBef>
              <a:buClr>
                <a:srgbClr val="ED6A00"/>
              </a:buClr>
              <a:buSzPct val="100000"/>
              <a:buFont typeface="Lucida Grande"/>
              <a:buChar char="‣"/>
              <a:defRPr sz="2400"/>
            </a:pPr>
            <a:r>
              <a:t>Initiates use of WS2_32.DLL by a process and must be called before any network functions</a:t>
            </a:r>
            <a:r>
              <a:rPr b="1"/>
              <a:t>!</a:t>
            </a:r>
            <a:endParaRPr b="1"/>
          </a:p>
          <a:p>
            <a:pPr marL="317500" indent="-317500" algn="l">
              <a:lnSpc>
                <a:spcPct val="80000"/>
              </a:lnSpc>
              <a:spcBef>
                <a:spcPts val="1400"/>
              </a:spcBef>
              <a:defRPr b="1" sz="2400"/>
            </a:pPr>
            <a:r>
              <a:t>…</a:t>
            </a:r>
            <a:endParaRPr>
              <a:solidFill>
                <a:srgbClr val="303030"/>
              </a:solidFill>
            </a:endParaRPr>
          </a:p>
          <a:p>
            <a:pPr marL="317500" indent="-317500" algn="l">
              <a:lnSpc>
                <a:spcPct val="80000"/>
              </a:lnSpc>
              <a:spcBef>
                <a:spcPts val="1400"/>
              </a:spcBef>
              <a:defRPr b="1" sz="2800">
                <a:latin typeface="Courier New"/>
                <a:ea typeface="Courier New"/>
                <a:cs typeface="Courier New"/>
                <a:sym typeface="Courier New"/>
              </a:defRPr>
            </a:pPr>
            <a:r>
              <a:t>int</a:t>
            </a:r>
            <a:r>
              <a:rPr b="0"/>
              <a:t> </a:t>
            </a:r>
            <a:r>
              <a:t>WSACleanup</a:t>
            </a:r>
            <a:r>
              <a:rPr b="0"/>
              <a:t>(); </a:t>
            </a:r>
            <a:endParaRPr sz="2400">
              <a:solidFill>
                <a:srgbClr val="303030"/>
              </a:solidFill>
            </a:endParaRPr>
          </a:p>
          <a:p>
            <a:pPr lvl="1" marL="825500" indent="-317500" algn="l">
              <a:lnSpc>
                <a:spcPct val="80000"/>
              </a:lnSpc>
              <a:spcBef>
                <a:spcPts val="1400"/>
              </a:spcBef>
              <a:buClr>
                <a:srgbClr val="ED6A00"/>
              </a:buClr>
              <a:buSzPct val="100000"/>
              <a:buFont typeface="Lucida Grande"/>
              <a:buChar char="‣"/>
              <a:defRPr sz="2400"/>
            </a:pPr>
            <a:r>
              <a:t>Terminates use of the WS2_32.DLL</a:t>
            </a:r>
          </a:p>
        </p:txBody>
      </p:sp>
      <p:sp>
        <p:nvSpPr>
          <p:cNvPr id="618" name="Title 1"/>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l">
              <a:defRPr b="1" sz="7200">
                <a:solidFill>
                  <a:srgbClr val="ED6A00"/>
                </a:solidFill>
              </a:defRPr>
            </a:lvl1pPr>
          </a:lstStyle>
          <a:p>
            <a:pPr/>
            <a:r>
              <a:t>Winsock Functions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0" name="Title 1"/>
          <p:cNvSpPr txBox="1"/>
          <p:nvPr>
            <p:ph type="title"/>
          </p:nvPr>
        </p:nvSpPr>
        <p:spPr>
          <a:prstGeom prst="rect">
            <a:avLst/>
          </a:prstGeom>
        </p:spPr>
        <p:txBody>
          <a:bodyPr/>
          <a:lstStyle/>
          <a:p>
            <a:pPr/>
            <a:r>
              <a:t>Socket()</a:t>
            </a:r>
            <a:br/>
            <a:r>
              <a:rPr sz="3200"/>
              <a:t>Create a socket, giving access to the transport layer service</a:t>
            </a:r>
          </a:p>
        </p:txBody>
      </p:sp>
      <p:sp>
        <p:nvSpPr>
          <p:cNvPr id="621" name="Rectangle 1"/>
          <p:cNvSpPr txBox="1"/>
          <p:nvPr>
            <p:ph type="body" sz="quarter" idx="1"/>
          </p:nvPr>
        </p:nvSpPr>
        <p:spPr>
          <a:xfrm>
            <a:off x="2022881" y="4825655"/>
            <a:ext cx="12581973" cy="516355"/>
          </a:xfrm>
          <a:prstGeom prst="rect">
            <a:avLst/>
          </a:prstGeom>
          <a:solidFill>
            <a:srgbClr val="FFFFFF"/>
          </a:solidFill>
        </p:spPr>
        <p:txBody>
          <a:bodyPr lIns="0" tIns="0" rIns="0" bIns="0"/>
          <a:lstStyle/>
          <a:p>
            <a:pPr marL="0" indent="0" defTabSz="1219169">
              <a:spcBef>
                <a:spcPts val="0"/>
              </a:spcBef>
              <a:buSzTx/>
              <a:buNone/>
              <a:defRPr b="1" sz="2800">
                <a:solidFill>
                  <a:srgbClr val="242424"/>
                </a:solidFill>
                <a:latin typeface="Courier New"/>
                <a:ea typeface="Courier New"/>
                <a:cs typeface="Courier New"/>
                <a:sym typeface="Courier New"/>
              </a:defRPr>
            </a:pPr>
            <a:r>
              <a:t>SOCKET</a:t>
            </a:r>
            <a:r>
              <a:rPr b="0"/>
              <a:t> sockfd = socket(</a:t>
            </a:r>
            <a:r>
              <a:t>int</a:t>
            </a:r>
            <a:r>
              <a:rPr b="0"/>
              <a:t> domain, </a:t>
            </a:r>
            <a:r>
              <a:t>int</a:t>
            </a:r>
            <a:r>
              <a:rPr b="0"/>
              <a:t> type, </a:t>
            </a:r>
            <a:r>
              <a:t>int</a:t>
            </a:r>
            <a:r>
              <a:rPr b="0"/>
              <a:t> protocol)</a:t>
            </a:r>
            <a:r>
              <a:rPr b="0" sz="1600"/>
              <a:t> </a:t>
            </a:r>
          </a:p>
        </p:txBody>
      </p:sp>
      <p:sp>
        <p:nvSpPr>
          <p:cNvPr id="622" name="Straight Arrow Connector 5"/>
          <p:cNvSpPr/>
          <p:nvPr/>
        </p:nvSpPr>
        <p:spPr>
          <a:xfrm flipV="1">
            <a:off x="7718886" y="4102175"/>
            <a:ext cx="1" cy="723481"/>
          </a:xfrm>
          <a:prstGeom prst="line">
            <a:avLst/>
          </a:prstGeom>
          <a:ln>
            <a:solidFill>
              <a:srgbClr val="E15200"/>
            </a:solidFill>
            <a:tailEnd type="triangle"/>
          </a:ln>
        </p:spPr>
        <p:txBody>
          <a:bodyPr lIns="45718" tIns="45718" rIns="45718" bIns="45718"/>
          <a:lstStyle/>
          <a:p>
            <a:pPr/>
          </a:p>
        </p:txBody>
      </p:sp>
      <p:sp>
        <p:nvSpPr>
          <p:cNvPr id="623" name="Straight Arrow Connector 7"/>
          <p:cNvSpPr/>
          <p:nvPr/>
        </p:nvSpPr>
        <p:spPr>
          <a:xfrm>
            <a:off x="10018184" y="5307480"/>
            <a:ext cx="1" cy="629287"/>
          </a:xfrm>
          <a:prstGeom prst="line">
            <a:avLst/>
          </a:prstGeom>
          <a:ln>
            <a:solidFill>
              <a:srgbClr val="E15200"/>
            </a:solidFill>
            <a:tailEnd type="triangle"/>
          </a:ln>
        </p:spPr>
        <p:txBody>
          <a:bodyPr lIns="45718" tIns="45718" rIns="45718" bIns="45718"/>
          <a:lstStyle/>
          <a:p>
            <a:pPr/>
          </a:p>
        </p:txBody>
      </p:sp>
      <p:sp>
        <p:nvSpPr>
          <p:cNvPr id="624" name="Straight Arrow Connector 9"/>
          <p:cNvSpPr/>
          <p:nvPr/>
        </p:nvSpPr>
        <p:spPr>
          <a:xfrm flipV="1">
            <a:off x="12303879" y="4102176"/>
            <a:ext cx="1" cy="714289"/>
          </a:xfrm>
          <a:prstGeom prst="line">
            <a:avLst/>
          </a:prstGeom>
          <a:ln>
            <a:solidFill>
              <a:srgbClr val="E15200"/>
            </a:solidFill>
            <a:tailEnd type="triangle"/>
          </a:ln>
        </p:spPr>
        <p:txBody>
          <a:bodyPr lIns="45718" tIns="45718" rIns="45718" bIns="45718"/>
          <a:lstStyle/>
          <a:p>
            <a:pPr/>
          </a:p>
        </p:txBody>
      </p:sp>
      <p:sp>
        <p:nvSpPr>
          <p:cNvPr id="625" name="Connector: Elbow 14"/>
          <p:cNvSpPr/>
          <p:nvPr/>
        </p:nvSpPr>
        <p:spPr>
          <a:xfrm>
            <a:off x="3381039" y="5311230"/>
            <a:ext cx="1" cy="625537"/>
          </a:xfrm>
          <a:prstGeom prst="line">
            <a:avLst/>
          </a:prstGeom>
          <a:ln>
            <a:solidFill>
              <a:srgbClr val="E15200"/>
            </a:solidFill>
            <a:tailEnd type="triangle"/>
          </a:ln>
        </p:spPr>
        <p:txBody>
          <a:bodyPr lIns="45718" tIns="45718" rIns="45718" bIns="45718"/>
          <a:lstStyle/>
          <a:p>
            <a:pPr/>
          </a:p>
        </p:txBody>
      </p:sp>
      <p:sp>
        <p:nvSpPr>
          <p:cNvPr id="626" name="Rectangle 15"/>
          <p:cNvSpPr txBox="1"/>
          <p:nvPr/>
        </p:nvSpPr>
        <p:spPr>
          <a:xfrm>
            <a:off x="6178096" y="3147876"/>
            <a:ext cx="3081578"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solidFill>
                  <a:srgbClr val="FF0000"/>
                </a:solidFill>
                <a:latin typeface="urw-din"/>
                <a:ea typeface="urw-din"/>
                <a:cs typeface="urw-din"/>
                <a:sym typeface="urw-din"/>
              </a:defRPr>
            </a:pPr>
            <a:r>
              <a:t>Address family </a:t>
            </a:r>
            <a:endParaRPr>
              <a:solidFill>
                <a:srgbClr val="303030"/>
              </a:solidFill>
            </a:endParaRPr>
          </a:p>
          <a:p>
            <a:pPr>
              <a:defRPr sz="1800">
                <a:solidFill>
                  <a:srgbClr val="FF0000"/>
                </a:solidFill>
                <a:latin typeface="urw-din"/>
                <a:ea typeface="urw-din"/>
                <a:cs typeface="urw-din"/>
                <a:sym typeface="urw-din"/>
              </a:defRPr>
            </a:pPr>
            <a:r>
              <a:t>e.g., AF_INET (IPv4 protocol), AF_INET6 (IPv6 protocol)</a:t>
            </a:r>
          </a:p>
        </p:txBody>
      </p:sp>
      <p:sp>
        <p:nvSpPr>
          <p:cNvPr id="627" name="Rectangle 16"/>
          <p:cNvSpPr txBox="1"/>
          <p:nvPr/>
        </p:nvSpPr>
        <p:spPr>
          <a:xfrm>
            <a:off x="8783496" y="5936767"/>
            <a:ext cx="2469377"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solidFill>
                  <a:srgbClr val="FF0000"/>
                </a:solidFill>
                <a:latin typeface="urw-din"/>
                <a:ea typeface="urw-din"/>
                <a:cs typeface="urw-din"/>
                <a:sym typeface="urw-din"/>
              </a:defRPr>
            </a:pPr>
            <a:r>
              <a:t>Type of socket </a:t>
            </a:r>
            <a:r>
              <a:rPr>
                <a:latin typeface="Open Sans"/>
                <a:ea typeface="Open Sans"/>
                <a:cs typeface="Open Sans"/>
                <a:sym typeface="Open Sans"/>
              </a:rPr>
              <a:t>SOCK_STREAM: TCP</a:t>
            </a:r>
            <a:endParaRPr>
              <a:solidFill>
                <a:srgbClr val="303030"/>
              </a:solidFill>
            </a:endParaRPr>
          </a:p>
          <a:p>
            <a:pPr>
              <a:defRPr sz="1800">
                <a:solidFill>
                  <a:srgbClr val="FF0000"/>
                </a:solidFill>
              </a:defRPr>
            </a:pPr>
            <a:r>
              <a:t>SOCK_DGRAM: UDP</a:t>
            </a:r>
          </a:p>
        </p:txBody>
      </p:sp>
      <p:sp>
        <p:nvSpPr>
          <p:cNvPr id="628" name="Rectangle 17"/>
          <p:cNvSpPr txBox="1"/>
          <p:nvPr/>
        </p:nvSpPr>
        <p:spPr>
          <a:xfrm>
            <a:off x="10424836" y="2858136"/>
            <a:ext cx="3710752" cy="148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800">
                <a:solidFill>
                  <a:srgbClr val="FF0000"/>
                </a:solidFill>
                <a:latin typeface="urw-din"/>
                <a:ea typeface="urw-din"/>
                <a:cs typeface="urw-din"/>
                <a:sym typeface="urw-din"/>
              </a:defRPr>
            </a:pPr>
            <a:r>
              <a:t>Socket protocol (IPPROTO_TCP, IPPROTO_UDP)</a:t>
            </a:r>
            <a:r>
              <a:t>. </a:t>
            </a:r>
            <a:endParaRPr>
              <a:solidFill>
                <a:srgbClr val="303030"/>
              </a:solidFill>
            </a:endParaRPr>
          </a:p>
          <a:p>
            <a:pPr algn="just">
              <a:defRPr sz="1800">
                <a:solidFill>
                  <a:srgbClr val="FF0000"/>
                </a:solidFill>
                <a:latin typeface="urw-din"/>
                <a:ea typeface="urw-din"/>
                <a:cs typeface="urw-din"/>
                <a:sym typeface="urw-din"/>
              </a:defRPr>
            </a:pPr>
            <a:r>
              <a:t>Specifying a protocol of 0 causes socket() to use an unspecified default protocol</a:t>
            </a:r>
          </a:p>
        </p:txBody>
      </p:sp>
      <p:sp>
        <p:nvSpPr>
          <p:cNvPr id="629" name="Rectangle 42"/>
          <p:cNvSpPr txBox="1"/>
          <p:nvPr/>
        </p:nvSpPr>
        <p:spPr>
          <a:xfrm>
            <a:off x="7261190" y="7771150"/>
            <a:ext cx="8212192" cy="85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a:defRPr sz="1800">
                <a:solidFill>
                  <a:srgbClr val="303030"/>
                </a:solidFill>
                <a:latin typeface="Courier New"/>
                <a:ea typeface="Courier New"/>
                <a:cs typeface="Courier New"/>
                <a:sym typeface="Courier New"/>
              </a:defRPr>
            </a:pPr>
            <a:r>
              <a:t>/*Example:*/</a:t>
            </a:r>
          </a:p>
          <a:p>
            <a:pPr algn="l">
              <a:defRPr sz="1800">
                <a:solidFill>
                  <a:srgbClr val="303030"/>
                </a:solidFill>
                <a:latin typeface="Courier New"/>
                <a:ea typeface="Courier New"/>
                <a:cs typeface="Courier New"/>
                <a:sym typeface="Courier New"/>
              </a:defRPr>
            </a:pPr>
            <a:r>
              <a:t>SOCKET sockfd = socket(AF_INET, SOCK_STREAM, IPPROTOTCP);</a:t>
            </a:r>
          </a:p>
          <a:p>
            <a:pPr algn="l">
              <a:defRPr sz="1800">
                <a:solidFill>
                  <a:srgbClr val="303030"/>
                </a:solidFill>
                <a:latin typeface="Courier New"/>
                <a:ea typeface="Courier New"/>
                <a:cs typeface="Courier New"/>
                <a:sym typeface="Courier New"/>
              </a:defRPr>
            </a:pPr>
            <a:r>
              <a:t>SOCKET sockfd = socket(</a:t>
            </a:r>
            <a:r>
              <a:t>AF_INET6</a:t>
            </a:r>
            <a:r>
              <a:t>, SOCK_DGRAM, 0);</a:t>
            </a:r>
          </a:p>
        </p:txBody>
      </p:sp>
      <p:sp>
        <p:nvSpPr>
          <p:cNvPr id="630" name="Rectangle 47"/>
          <p:cNvSpPr txBox="1"/>
          <p:nvPr/>
        </p:nvSpPr>
        <p:spPr>
          <a:xfrm>
            <a:off x="1506790" y="5889852"/>
            <a:ext cx="3811515" cy="2606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solidFill>
                  <a:srgbClr val="FF0000"/>
                </a:solidFill>
              </a:defRPr>
            </a:pPr>
            <a:r>
              <a:t>If no error occurs, socket returns a descriptor referencing the new socket. Otherwise, a value of INVALID_SOCKET is returned, and a specific error code can be retrieved by calling WSAGetLastError.</a:t>
            </a:r>
          </a:p>
          <a:p>
            <a:pPr>
              <a:defRPr sz="1800">
                <a:solidFill>
                  <a:srgbClr val="FF0000"/>
                </a:solidFill>
              </a:defRPr>
            </a:pPr>
          </a:p>
          <a:p>
            <a:pPr>
              <a:defRPr sz="1800">
                <a:solidFill>
                  <a:srgbClr val="FF0000"/>
                </a:solidFill>
              </a:defRPr>
            </a:pPr>
            <a:r>
              <a:t>Int code = wsagetlasterror();</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2" name="Title 1"/>
          <p:cNvSpPr txBox="1"/>
          <p:nvPr>
            <p:ph type="title"/>
          </p:nvPr>
        </p:nvSpPr>
        <p:spPr>
          <a:prstGeom prst="rect">
            <a:avLst/>
          </a:prstGeom>
        </p:spPr>
        <p:txBody>
          <a:bodyPr/>
          <a:lstStyle/>
          <a:p>
            <a:pPr/>
            <a:r>
              <a:t>Bind()</a:t>
            </a:r>
            <a:br/>
            <a:r>
              <a:rPr sz="3200"/>
              <a:t>Assign an address and a port number to the socket</a:t>
            </a:r>
          </a:p>
        </p:txBody>
      </p:sp>
      <p:sp>
        <p:nvSpPr>
          <p:cNvPr id="633" name="Rectangle 1"/>
          <p:cNvSpPr txBox="1"/>
          <p:nvPr>
            <p:ph type="body" sz="quarter" idx="1"/>
          </p:nvPr>
        </p:nvSpPr>
        <p:spPr>
          <a:xfrm>
            <a:off x="1155700" y="5606276"/>
            <a:ext cx="14735938" cy="495901"/>
          </a:xfrm>
          <a:prstGeom prst="rect">
            <a:avLst/>
          </a:prstGeom>
          <a:solidFill>
            <a:srgbClr val="FFFFFF"/>
          </a:solidFill>
        </p:spPr>
        <p:txBody>
          <a:bodyPr lIns="0" tIns="0" rIns="0" bIns="0"/>
          <a:lstStyle/>
          <a:p>
            <a:pPr marL="0" indent="0">
              <a:spcBef>
                <a:spcPts val="0"/>
              </a:spcBef>
              <a:buSzTx/>
              <a:buNone/>
              <a:defRPr b="1" sz="2600">
                <a:solidFill>
                  <a:srgbClr val="273239"/>
                </a:solidFill>
                <a:latin typeface="Courier New"/>
                <a:ea typeface="Courier New"/>
                <a:cs typeface="Courier New"/>
                <a:sym typeface="Courier New"/>
              </a:defRPr>
            </a:pPr>
            <a:r>
              <a:t>int</a:t>
            </a:r>
            <a:r>
              <a:rPr b="0"/>
              <a:t> bind(</a:t>
            </a:r>
            <a:r>
              <a:t>SOCKET</a:t>
            </a:r>
            <a:r>
              <a:rPr b="0"/>
              <a:t> sockfd, </a:t>
            </a:r>
            <a:r>
              <a:t>const struct sockaddr </a:t>
            </a:r>
            <a:r>
              <a:rPr b="0"/>
              <a:t>*addr, </a:t>
            </a:r>
            <a:r>
              <a:t>socklen_t</a:t>
            </a:r>
            <a:r>
              <a:rPr b="0"/>
              <a:t> addrlen);</a:t>
            </a:r>
          </a:p>
        </p:txBody>
      </p:sp>
      <p:sp>
        <p:nvSpPr>
          <p:cNvPr id="634" name="Straight Arrow Connector 9"/>
          <p:cNvSpPr/>
          <p:nvPr/>
        </p:nvSpPr>
        <p:spPr>
          <a:xfrm flipV="1">
            <a:off x="8967376" y="5060561"/>
            <a:ext cx="1" cy="598909"/>
          </a:xfrm>
          <a:prstGeom prst="line">
            <a:avLst/>
          </a:prstGeom>
          <a:ln>
            <a:solidFill>
              <a:srgbClr val="E15200"/>
            </a:solidFill>
            <a:tailEnd type="triangle"/>
          </a:ln>
        </p:spPr>
        <p:txBody>
          <a:bodyPr lIns="45718" tIns="45718" rIns="45718" bIns="45718"/>
          <a:lstStyle/>
          <a:p>
            <a:pPr/>
          </a:p>
        </p:txBody>
      </p:sp>
      <p:sp>
        <p:nvSpPr>
          <p:cNvPr id="635" name="Rectangle 12"/>
          <p:cNvSpPr txBox="1"/>
          <p:nvPr/>
        </p:nvSpPr>
        <p:spPr>
          <a:xfrm>
            <a:off x="3080118" y="6766115"/>
            <a:ext cx="1933270"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solidFill>
                  <a:srgbClr val="FF0000"/>
                </a:solidFill>
                <a:latin typeface="urw-din"/>
                <a:ea typeface="urw-din"/>
                <a:cs typeface="urw-din"/>
                <a:sym typeface="urw-din"/>
              </a:defRPr>
            </a:pPr>
            <a:r>
              <a:t>Listening socket</a:t>
            </a:r>
          </a:p>
          <a:p>
            <a:pPr>
              <a:defRPr sz="1800">
                <a:solidFill>
                  <a:srgbClr val="FF0000"/>
                </a:solidFill>
                <a:latin typeface="urw-din"/>
                <a:ea typeface="urw-din"/>
                <a:cs typeface="urw-din"/>
                <a:sym typeface="urw-din"/>
              </a:defRPr>
            </a:pPr>
            <a:r>
              <a:t>Socket descriptor, (like a file-handle)</a:t>
            </a:r>
          </a:p>
        </p:txBody>
      </p:sp>
      <p:sp>
        <p:nvSpPr>
          <p:cNvPr id="636" name="Connector: Elbow 14"/>
          <p:cNvSpPr/>
          <p:nvPr/>
        </p:nvSpPr>
        <p:spPr>
          <a:xfrm flipH="1">
            <a:off x="4046752" y="6081627"/>
            <a:ext cx="6092" cy="684489"/>
          </a:xfrm>
          <a:prstGeom prst="line">
            <a:avLst/>
          </a:prstGeom>
          <a:ln>
            <a:solidFill>
              <a:srgbClr val="E15200"/>
            </a:solidFill>
            <a:tailEnd type="triangle"/>
          </a:ln>
        </p:spPr>
        <p:txBody>
          <a:bodyPr lIns="45718" tIns="45718" rIns="45718" bIns="45718"/>
          <a:lstStyle/>
          <a:p>
            <a:pPr/>
          </a:p>
        </p:txBody>
      </p:sp>
      <p:sp>
        <p:nvSpPr>
          <p:cNvPr id="637" name="Rectangle 17"/>
          <p:cNvSpPr txBox="1"/>
          <p:nvPr/>
        </p:nvSpPr>
        <p:spPr>
          <a:xfrm>
            <a:off x="7316285" y="4083439"/>
            <a:ext cx="3302181"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solidFill>
                  <a:srgbClr val="FF0000"/>
                </a:solidFill>
                <a:latin typeface="urw-din"/>
                <a:ea typeface="urw-din"/>
                <a:cs typeface="urw-din"/>
                <a:sym typeface="urw-din"/>
              </a:defRPr>
            </a:lvl1pPr>
          </a:lstStyle>
          <a:p>
            <a:pPr/>
            <a:r>
              <a:t>A pointer to a structure containing the details of the address to bind to</a:t>
            </a:r>
          </a:p>
        </p:txBody>
      </p:sp>
      <p:sp>
        <p:nvSpPr>
          <p:cNvPr id="638" name="Straight Arrow Connector 18"/>
          <p:cNvSpPr/>
          <p:nvPr/>
        </p:nvSpPr>
        <p:spPr>
          <a:xfrm>
            <a:off x="14012860" y="6081626"/>
            <a:ext cx="1" cy="936088"/>
          </a:xfrm>
          <a:prstGeom prst="line">
            <a:avLst/>
          </a:prstGeom>
          <a:ln>
            <a:solidFill>
              <a:srgbClr val="E15200"/>
            </a:solidFill>
            <a:tailEnd type="triangle"/>
          </a:ln>
        </p:spPr>
        <p:txBody>
          <a:bodyPr lIns="45718" tIns="45718" rIns="45718" bIns="45718"/>
          <a:lstStyle/>
          <a:p>
            <a:pPr/>
          </a:p>
        </p:txBody>
      </p:sp>
      <p:sp>
        <p:nvSpPr>
          <p:cNvPr id="639" name="Rectangle 19"/>
          <p:cNvSpPr txBox="1"/>
          <p:nvPr/>
        </p:nvSpPr>
        <p:spPr>
          <a:xfrm>
            <a:off x="12706295" y="7053374"/>
            <a:ext cx="2613129"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solidFill>
                  <a:srgbClr val="FF0000"/>
                </a:solidFill>
                <a:latin typeface="urw-din"/>
                <a:ea typeface="urw-din"/>
                <a:cs typeface="urw-din"/>
                <a:sym typeface="urw-din"/>
              </a:defRPr>
            </a:pPr>
            <a:r>
              <a:t> Size of the sockaddr_in</a:t>
            </a:r>
          </a:p>
          <a:p>
            <a:pPr>
              <a:defRPr sz="1800">
                <a:solidFill>
                  <a:srgbClr val="FF0000"/>
                </a:solidFill>
                <a:latin typeface="urw-din"/>
                <a:ea typeface="urw-din"/>
                <a:cs typeface="urw-din"/>
                <a:sym typeface="urw-din"/>
              </a:defRPr>
            </a:pPr>
            <a:r>
              <a:t>should be size of (*addr)</a:t>
            </a:r>
          </a:p>
        </p:txBody>
      </p:sp>
      <p:sp>
        <p:nvSpPr>
          <p:cNvPr id="640" name="Rectangle 24"/>
          <p:cNvSpPr txBox="1"/>
          <p:nvPr/>
        </p:nvSpPr>
        <p:spPr>
          <a:xfrm>
            <a:off x="613089" y="4228872"/>
            <a:ext cx="4217987"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a:defRPr sz="1800">
                <a:solidFill>
                  <a:srgbClr val="FF0000"/>
                </a:solidFill>
              </a:defRPr>
            </a:lvl1pPr>
          </a:lstStyle>
          <a:p>
            <a:pPr/>
            <a:r>
              <a:t>Returns zero. Otherwise,  a SOCKET_ERROR. Error code can be retrieved by calling WSAGetLastError()</a:t>
            </a:r>
          </a:p>
        </p:txBody>
      </p:sp>
      <p:sp>
        <p:nvSpPr>
          <p:cNvPr id="641" name="Connector: Elbow 14"/>
          <p:cNvSpPr/>
          <p:nvPr/>
        </p:nvSpPr>
        <p:spPr>
          <a:xfrm flipV="1">
            <a:off x="1439722" y="5160328"/>
            <a:ext cx="1" cy="522804"/>
          </a:xfrm>
          <a:prstGeom prst="line">
            <a:avLst/>
          </a:prstGeom>
          <a:ln>
            <a:solidFill>
              <a:srgbClr val="E15200"/>
            </a:solidFill>
            <a:tailEnd type="triangle"/>
          </a:ln>
        </p:spPr>
        <p:txBody>
          <a:bodyPr lIns="45718" tIns="45718" rIns="45718" bIns="45718"/>
          <a:lstStyle/>
          <a:p>
            <a:pPr/>
          </a:p>
        </p:txBody>
      </p:sp>
      <p:sp>
        <p:nvSpPr>
          <p:cNvPr id="642" name="Rectangle 12"/>
          <p:cNvSpPr txBox="1"/>
          <p:nvPr/>
        </p:nvSpPr>
        <p:spPr>
          <a:xfrm>
            <a:off x="6420257" y="6549669"/>
            <a:ext cx="1933270"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solidFill>
                  <a:srgbClr val="FF0000"/>
                </a:solidFill>
                <a:latin typeface="urw-din"/>
                <a:ea typeface="urw-din"/>
                <a:cs typeface="urw-din"/>
                <a:sym typeface="urw-din"/>
              </a:defRPr>
            </a:pPr>
            <a:r>
              <a:t>sockeaddr_in addr;</a:t>
            </a:r>
          </a:p>
          <a:p>
            <a:pPr>
              <a:defRPr sz="1800">
                <a:solidFill>
                  <a:srgbClr val="FF0000"/>
                </a:solidFill>
                <a:latin typeface="urw-din"/>
                <a:ea typeface="urw-din"/>
                <a:cs typeface="urw-din"/>
                <a:sym typeface="urw-din"/>
              </a:defRPr>
            </a:pPr>
            <a:r>
              <a:t>sin_port</a:t>
            </a:r>
          </a:p>
          <a:p>
            <a:pPr>
              <a:defRPr sz="1800">
                <a:solidFill>
                  <a:srgbClr val="FF0000"/>
                </a:solidFill>
                <a:latin typeface="urw-din"/>
                <a:ea typeface="urw-din"/>
                <a:cs typeface="urw-din"/>
                <a:sym typeface="urw-din"/>
              </a:defRPr>
            </a:pPr>
            <a:r>
              <a:t>sin_addr</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4" name="Title 1"/>
          <p:cNvSpPr txBox="1"/>
          <p:nvPr>
            <p:ph type="title"/>
          </p:nvPr>
        </p:nvSpPr>
        <p:spPr>
          <a:prstGeom prst="rect">
            <a:avLst/>
          </a:prstGeom>
        </p:spPr>
        <p:txBody>
          <a:bodyPr/>
          <a:lstStyle/>
          <a:p>
            <a:pPr/>
            <a:r>
              <a:t>Listen()</a:t>
            </a:r>
            <a:br/>
            <a:r>
              <a:rPr sz="3200"/>
              <a:t>Change the socket state to begin listening for incoming requests</a:t>
            </a:r>
          </a:p>
        </p:txBody>
      </p:sp>
      <p:sp>
        <p:nvSpPr>
          <p:cNvPr id="645" name="Rectangle 1"/>
          <p:cNvSpPr txBox="1"/>
          <p:nvPr>
            <p:ph type="body" sz="quarter" idx="1"/>
          </p:nvPr>
        </p:nvSpPr>
        <p:spPr>
          <a:xfrm>
            <a:off x="2732405" y="4769327"/>
            <a:ext cx="9154795" cy="516355"/>
          </a:xfrm>
          <a:prstGeom prst="rect">
            <a:avLst/>
          </a:prstGeom>
          <a:solidFill>
            <a:srgbClr val="FFFFFF"/>
          </a:solidFill>
        </p:spPr>
        <p:txBody>
          <a:bodyPr lIns="0" tIns="0" rIns="0" bIns="0"/>
          <a:lstStyle/>
          <a:p>
            <a:pPr marL="0" indent="0">
              <a:spcBef>
                <a:spcPts val="0"/>
              </a:spcBef>
              <a:buSzTx/>
              <a:buNone/>
              <a:defRPr b="1" sz="2800">
                <a:solidFill>
                  <a:srgbClr val="273239"/>
                </a:solidFill>
                <a:latin typeface="Courier New"/>
                <a:ea typeface="Courier New"/>
                <a:cs typeface="Courier New"/>
                <a:sym typeface="Courier New"/>
              </a:defRPr>
            </a:pPr>
            <a:r>
              <a:t>int</a:t>
            </a:r>
            <a:r>
              <a:rPr b="0"/>
              <a:t> listen(</a:t>
            </a:r>
            <a:r>
              <a:t>SOCKET</a:t>
            </a:r>
            <a:r>
              <a:rPr b="0"/>
              <a:t> sockfd, </a:t>
            </a:r>
            <a:r>
              <a:t>int</a:t>
            </a:r>
            <a:r>
              <a:rPr b="0"/>
              <a:t> backlog);</a:t>
            </a:r>
          </a:p>
        </p:txBody>
      </p:sp>
      <p:sp>
        <p:nvSpPr>
          <p:cNvPr id="646" name="Straight Arrow Connector 7"/>
          <p:cNvSpPr/>
          <p:nvPr/>
        </p:nvSpPr>
        <p:spPr>
          <a:xfrm flipH="1" rot="16200000">
            <a:off x="9101603" y="5392692"/>
            <a:ext cx="878821" cy="4980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a:solidFill>
              <a:srgbClr val="E15200"/>
            </a:solidFill>
            <a:tailEnd type="triangle"/>
          </a:ln>
        </p:spPr>
        <p:txBody>
          <a:bodyPr lIns="152400" tIns="152400" rIns="152400" bIns="152400" anchor="ctr"/>
          <a:lstStyle/>
          <a:p>
            <a:pPr/>
          </a:p>
        </p:txBody>
      </p:sp>
      <p:sp>
        <p:nvSpPr>
          <p:cNvPr id="647" name="Rectangle 12"/>
          <p:cNvSpPr txBox="1"/>
          <p:nvPr/>
        </p:nvSpPr>
        <p:spPr>
          <a:xfrm>
            <a:off x="5725607" y="3755387"/>
            <a:ext cx="1279069"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solidFill>
                  <a:srgbClr val="FF0000"/>
                </a:solidFill>
                <a:latin typeface="urw-din"/>
                <a:ea typeface="urw-din"/>
                <a:cs typeface="urw-din"/>
                <a:sym typeface="urw-din"/>
              </a:defRPr>
            </a:pPr>
            <a:r>
              <a:t>Socket </a:t>
            </a:r>
            <a:endParaRPr>
              <a:solidFill>
                <a:srgbClr val="303030"/>
              </a:solidFill>
            </a:endParaRPr>
          </a:p>
          <a:p>
            <a:pPr>
              <a:defRPr sz="1800">
                <a:solidFill>
                  <a:srgbClr val="FF0000"/>
                </a:solidFill>
                <a:latin typeface="urw-din"/>
                <a:ea typeface="urw-din"/>
                <a:cs typeface="urw-din"/>
                <a:sym typeface="urw-din"/>
              </a:defRPr>
            </a:pPr>
            <a:r>
              <a:t>descriptor</a:t>
            </a:r>
          </a:p>
        </p:txBody>
      </p:sp>
      <p:sp>
        <p:nvSpPr>
          <p:cNvPr id="648" name="Connector: Elbow 14"/>
          <p:cNvSpPr/>
          <p:nvPr/>
        </p:nvSpPr>
        <p:spPr>
          <a:xfrm flipV="1">
            <a:off x="6365140" y="4422364"/>
            <a:ext cx="1" cy="357224"/>
          </a:xfrm>
          <a:prstGeom prst="line">
            <a:avLst/>
          </a:prstGeom>
          <a:ln>
            <a:solidFill>
              <a:srgbClr val="E15200"/>
            </a:solidFill>
            <a:tailEnd type="triangle"/>
          </a:ln>
        </p:spPr>
        <p:txBody>
          <a:bodyPr lIns="45718" tIns="45718" rIns="45718" bIns="45718"/>
          <a:lstStyle/>
          <a:p>
            <a:pPr/>
          </a:p>
        </p:txBody>
      </p:sp>
      <p:sp>
        <p:nvSpPr>
          <p:cNvPr id="649" name="Rectangle 16"/>
          <p:cNvSpPr txBox="1"/>
          <p:nvPr/>
        </p:nvSpPr>
        <p:spPr>
          <a:xfrm>
            <a:off x="9835748" y="5460307"/>
            <a:ext cx="4102904"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a:defRPr sz="1800">
                <a:solidFill>
                  <a:srgbClr val="FF0000"/>
                </a:solidFill>
                <a:latin typeface="urw-din"/>
                <a:ea typeface="urw-din"/>
                <a:cs typeface="urw-din"/>
                <a:sym typeface="urw-din"/>
              </a:defRPr>
            </a:lvl1pPr>
          </a:lstStyle>
          <a:p>
            <a:pPr/>
            <a:r>
              <a:t>max number of connections to queue. It is used to limit the number of outstanding connections in the socket's listen queue</a:t>
            </a:r>
          </a:p>
        </p:txBody>
      </p:sp>
      <p:sp>
        <p:nvSpPr>
          <p:cNvPr id="650" name="Rectangle 10"/>
          <p:cNvSpPr txBox="1"/>
          <p:nvPr/>
        </p:nvSpPr>
        <p:spPr>
          <a:xfrm>
            <a:off x="12467111" y="7917635"/>
            <a:ext cx="2611117"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a:defRPr sz="1800">
                <a:solidFill>
                  <a:srgbClr val="303030"/>
                </a:solidFill>
                <a:latin typeface="Courier New"/>
                <a:ea typeface="Courier New"/>
                <a:cs typeface="Courier New"/>
                <a:sym typeface="Courier New"/>
              </a:defRPr>
            </a:pPr>
            <a:r>
              <a:t>/*Example:*/</a:t>
            </a:r>
          </a:p>
          <a:p>
            <a:pPr algn="l">
              <a:defRPr sz="1800">
                <a:solidFill>
                  <a:srgbClr val="303030"/>
                </a:solidFill>
                <a:latin typeface="Courier New"/>
                <a:ea typeface="Courier New"/>
                <a:cs typeface="Courier New"/>
                <a:sym typeface="Courier New"/>
              </a:defRPr>
            </a:pPr>
            <a:r>
              <a:t>listen(sockfd, 5)</a:t>
            </a:r>
          </a:p>
        </p:txBody>
      </p:sp>
      <p:sp>
        <p:nvSpPr>
          <p:cNvPr id="651" name="Rectangle 15"/>
          <p:cNvSpPr txBox="1"/>
          <p:nvPr/>
        </p:nvSpPr>
        <p:spPr>
          <a:xfrm>
            <a:off x="2484919" y="6114174"/>
            <a:ext cx="4102901"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a:defRPr sz="1800">
                <a:solidFill>
                  <a:srgbClr val="FF0000"/>
                </a:solidFill>
              </a:defRPr>
            </a:lvl1pPr>
          </a:lstStyle>
          <a:p>
            <a:pPr/>
            <a:r>
              <a:t>Returns zero. Otherwise,  a SOCKET_ERROR. Error code can be retrieved by calling WSAGetLastError()</a:t>
            </a:r>
          </a:p>
        </p:txBody>
      </p:sp>
      <p:sp>
        <p:nvSpPr>
          <p:cNvPr id="652" name="Connector: Elbow 14"/>
          <p:cNvSpPr/>
          <p:nvPr/>
        </p:nvSpPr>
        <p:spPr>
          <a:xfrm>
            <a:off x="3037204" y="5275420"/>
            <a:ext cx="1" cy="838753"/>
          </a:xfrm>
          <a:prstGeom prst="line">
            <a:avLst/>
          </a:prstGeom>
          <a:ln>
            <a:solidFill>
              <a:srgbClr val="E15200"/>
            </a:solidFill>
            <a:tailEnd type="triangle"/>
          </a:ln>
        </p:spPr>
        <p:txBody>
          <a:bodyPr lIns="45718" tIns="45718" rIns="45718" bIns="45718"/>
          <a:lstStyle/>
          <a:p>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4" name="Title 1"/>
          <p:cNvSpPr txBox="1"/>
          <p:nvPr>
            <p:ph type="title"/>
          </p:nvPr>
        </p:nvSpPr>
        <p:spPr>
          <a:prstGeom prst="rect">
            <a:avLst/>
          </a:prstGeom>
        </p:spPr>
        <p:txBody>
          <a:bodyPr/>
          <a:lstStyle/>
          <a:p>
            <a:pPr/>
            <a:r>
              <a:t>Accept()</a:t>
            </a:r>
            <a:br/>
            <a:r>
              <a:rPr sz="3200"/>
              <a:t>Return a completed connection</a:t>
            </a:r>
          </a:p>
        </p:txBody>
      </p:sp>
      <p:sp>
        <p:nvSpPr>
          <p:cNvPr id="655" name="Rectangle 1"/>
          <p:cNvSpPr txBox="1"/>
          <p:nvPr>
            <p:ph type="body" sz="quarter" idx="1"/>
          </p:nvPr>
        </p:nvSpPr>
        <p:spPr>
          <a:xfrm>
            <a:off x="1155700" y="5007169"/>
            <a:ext cx="15224665" cy="947242"/>
          </a:xfrm>
          <a:prstGeom prst="rect">
            <a:avLst/>
          </a:prstGeom>
          <a:solidFill>
            <a:srgbClr val="FFFFFF"/>
          </a:solidFill>
        </p:spPr>
        <p:txBody>
          <a:bodyPr lIns="0" tIns="0" rIns="0" bIns="0"/>
          <a:lstStyle/>
          <a:p>
            <a:pPr marL="0" indent="0">
              <a:spcBef>
                <a:spcPts val="0"/>
              </a:spcBef>
              <a:buSzTx/>
              <a:buNone/>
              <a:defRPr b="1" sz="2800">
                <a:solidFill>
                  <a:srgbClr val="273239"/>
                </a:solidFill>
                <a:latin typeface="Courier New"/>
                <a:ea typeface="Courier New"/>
                <a:cs typeface="Courier New"/>
                <a:sym typeface="Courier New"/>
              </a:defRPr>
            </a:pPr>
            <a:r>
              <a:t>SOCKET</a:t>
            </a:r>
            <a:r>
              <a:rPr b="0"/>
              <a:t> accept(</a:t>
            </a:r>
            <a:r>
              <a:t>SOCKET</a:t>
            </a:r>
            <a:r>
              <a:rPr b="0"/>
              <a:t> sockfd, </a:t>
            </a:r>
            <a:r>
              <a:t>struct sockaddr </a:t>
            </a:r>
            <a:r>
              <a:rPr b="0"/>
              <a:t>*addr, </a:t>
            </a:r>
            <a:r>
              <a:t>socklen_t</a:t>
            </a:r>
            <a:r>
              <a:rPr b="0"/>
              <a:t>   								 *addrlen);</a:t>
            </a:r>
          </a:p>
        </p:txBody>
      </p:sp>
      <p:sp>
        <p:nvSpPr>
          <p:cNvPr id="656" name="Straight Arrow Connector 7"/>
          <p:cNvSpPr/>
          <p:nvPr/>
        </p:nvSpPr>
        <p:spPr>
          <a:xfrm>
            <a:off x="8890365" y="5614422"/>
            <a:ext cx="1" cy="1056641"/>
          </a:xfrm>
          <a:prstGeom prst="line">
            <a:avLst/>
          </a:prstGeom>
          <a:ln>
            <a:solidFill>
              <a:srgbClr val="E15200"/>
            </a:solidFill>
            <a:tailEnd type="triangle"/>
          </a:ln>
        </p:spPr>
        <p:txBody>
          <a:bodyPr lIns="45718" tIns="45718" rIns="45718" bIns="45718"/>
          <a:lstStyle/>
          <a:p>
            <a:pPr/>
          </a:p>
        </p:txBody>
      </p:sp>
      <p:sp>
        <p:nvSpPr>
          <p:cNvPr id="657" name="Straight Arrow Connector 9"/>
          <p:cNvSpPr/>
          <p:nvPr/>
        </p:nvSpPr>
        <p:spPr>
          <a:xfrm flipV="1">
            <a:off x="12439253" y="4713385"/>
            <a:ext cx="1" cy="598909"/>
          </a:xfrm>
          <a:prstGeom prst="line">
            <a:avLst/>
          </a:prstGeom>
          <a:ln>
            <a:solidFill>
              <a:srgbClr val="E15200"/>
            </a:solidFill>
            <a:tailEnd type="triangle"/>
          </a:ln>
        </p:spPr>
        <p:txBody>
          <a:bodyPr lIns="45718" tIns="45718" rIns="45718" bIns="45718"/>
          <a:lstStyle/>
          <a:p>
            <a:pPr/>
          </a:p>
        </p:txBody>
      </p:sp>
      <p:sp>
        <p:nvSpPr>
          <p:cNvPr id="658" name="Rectangle 12"/>
          <p:cNvSpPr txBox="1"/>
          <p:nvPr/>
        </p:nvSpPr>
        <p:spPr>
          <a:xfrm>
            <a:off x="3479753" y="6260693"/>
            <a:ext cx="193327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solidFill>
                  <a:srgbClr val="FF0000"/>
                </a:solidFill>
                <a:latin typeface="urw-din"/>
                <a:ea typeface="urw-din"/>
                <a:cs typeface="urw-din"/>
                <a:sym typeface="urw-din"/>
              </a:defRPr>
            </a:lvl1pPr>
          </a:lstStyle>
          <a:p>
            <a:pPr/>
            <a:r>
              <a:t>Socket descriptor</a:t>
            </a:r>
          </a:p>
        </p:txBody>
      </p:sp>
      <p:sp>
        <p:nvSpPr>
          <p:cNvPr id="659" name="Connector: Elbow 14"/>
          <p:cNvSpPr/>
          <p:nvPr/>
        </p:nvSpPr>
        <p:spPr>
          <a:xfrm flipH="1">
            <a:off x="4402313" y="5576203"/>
            <a:ext cx="6091" cy="684490"/>
          </a:xfrm>
          <a:prstGeom prst="line">
            <a:avLst/>
          </a:prstGeom>
          <a:ln>
            <a:solidFill>
              <a:srgbClr val="E15200"/>
            </a:solidFill>
            <a:tailEnd type="triangle"/>
          </a:ln>
        </p:spPr>
        <p:txBody>
          <a:bodyPr lIns="45718" tIns="45718" rIns="45718" bIns="45718"/>
          <a:lstStyle/>
          <a:p>
            <a:pPr/>
          </a:p>
        </p:txBody>
      </p:sp>
      <p:sp>
        <p:nvSpPr>
          <p:cNvPr id="660" name="Rectangle 17"/>
          <p:cNvSpPr txBox="1"/>
          <p:nvPr/>
        </p:nvSpPr>
        <p:spPr>
          <a:xfrm>
            <a:off x="11018056" y="3952178"/>
            <a:ext cx="2842392"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800">
                <a:solidFill>
                  <a:srgbClr val="FF0000"/>
                </a:solidFill>
                <a:latin typeface="urw-din"/>
                <a:ea typeface="urw-din"/>
                <a:cs typeface="urw-din"/>
                <a:sym typeface="urw-din"/>
              </a:defRPr>
            </a:pPr>
            <a:r>
              <a:t>length of the client address. </a:t>
            </a:r>
            <a:endParaRPr>
              <a:solidFill>
                <a:srgbClr val="303030"/>
              </a:solidFill>
            </a:endParaRPr>
          </a:p>
          <a:p>
            <a:pPr algn="just">
              <a:defRPr sz="1800">
                <a:solidFill>
                  <a:srgbClr val="FF0000"/>
                </a:solidFill>
                <a:latin typeface="urw-din"/>
                <a:ea typeface="urw-din"/>
                <a:cs typeface="urw-din"/>
                <a:sym typeface="urw-din"/>
              </a:defRPr>
            </a:pPr>
            <a:r>
              <a:t>should be size of (*addr)</a:t>
            </a:r>
          </a:p>
        </p:txBody>
      </p:sp>
      <p:sp>
        <p:nvSpPr>
          <p:cNvPr id="661" name="Rectangle 13"/>
          <p:cNvSpPr txBox="1"/>
          <p:nvPr/>
        </p:nvSpPr>
        <p:spPr>
          <a:xfrm>
            <a:off x="1091061" y="3564911"/>
            <a:ext cx="3496927"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solidFill>
                  <a:srgbClr val="FF0000"/>
                </a:solidFill>
              </a:defRPr>
            </a:lvl1pPr>
          </a:lstStyle>
          <a:p>
            <a:pPr/>
            <a:r>
              <a:t>Return a value of type SOCKET that is a descriptor for the new socket. Otherwise, a value of INVALID_SOCKET</a:t>
            </a:r>
          </a:p>
        </p:txBody>
      </p:sp>
      <p:sp>
        <p:nvSpPr>
          <p:cNvPr id="662" name="Connector: Elbow 14"/>
          <p:cNvSpPr/>
          <p:nvPr/>
        </p:nvSpPr>
        <p:spPr>
          <a:xfrm flipV="1">
            <a:off x="1666605" y="4739611"/>
            <a:ext cx="1" cy="522804"/>
          </a:xfrm>
          <a:prstGeom prst="line">
            <a:avLst/>
          </a:prstGeom>
          <a:ln>
            <a:solidFill>
              <a:srgbClr val="E15200"/>
            </a:solidFill>
            <a:tailEnd type="triangle"/>
          </a:ln>
        </p:spPr>
        <p:txBody>
          <a:bodyPr lIns="45718" tIns="45718" rIns="45718" bIns="45718"/>
          <a:lstStyle/>
          <a:p>
            <a:pPr/>
          </a:p>
        </p:txBody>
      </p:sp>
      <p:sp>
        <p:nvSpPr>
          <p:cNvPr id="663" name="Rectangle 18"/>
          <p:cNvSpPr txBox="1"/>
          <p:nvPr/>
        </p:nvSpPr>
        <p:spPr>
          <a:xfrm>
            <a:off x="8245106" y="6697920"/>
            <a:ext cx="1756286"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solidFill>
                  <a:srgbClr val="FF0000"/>
                </a:solidFill>
                <a:latin typeface="urw-din"/>
                <a:ea typeface="urw-din"/>
                <a:cs typeface="urw-din"/>
                <a:sym typeface="urw-din"/>
              </a:defRPr>
            </a:lvl1pPr>
          </a:lstStyle>
          <a:p>
            <a:pPr/>
            <a:r>
              <a:t>IP address and port of the connecting client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5" name="Title 1"/>
          <p:cNvSpPr txBox="1"/>
          <p:nvPr>
            <p:ph type="title"/>
          </p:nvPr>
        </p:nvSpPr>
        <p:spPr>
          <a:prstGeom prst="rect">
            <a:avLst/>
          </a:prstGeom>
        </p:spPr>
        <p:txBody>
          <a:bodyPr/>
          <a:lstStyle/>
          <a:p>
            <a:pPr/>
            <a:r>
              <a:t>Connect()</a:t>
            </a:r>
            <a:br/>
            <a:r>
              <a:rPr sz="3200"/>
              <a:t>Client requests a connection to a server</a:t>
            </a:r>
          </a:p>
        </p:txBody>
      </p:sp>
      <p:sp>
        <p:nvSpPr>
          <p:cNvPr id="666" name="Rectangle 1"/>
          <p:cNvSpPr txBox="1"/>
          <p:nvPr>
            <p:ph type="body" sz="quarter" idx="1"/>
          </p:nvPr>
        </p:nvSpPr>
        <p:spPr>
          <a:xfrm>
            <a:off x="633189" y="5139637"/>
            <a:ext cx="15551150" cy="947242"/>
          </a:xfrm>
          <a:prstGeom prst="rect">
            <a:avLst/>
          </a:prstGeom>
          <a:solidFill>
            <a:srgbClr val="FFFFFF"/>
          </a:solidFill>
        </p:spPr>
        <p:txBody>
          <a:bodyPr lIns="0" tIns="0" rIns="0" bIns="0"/>
          <a:lstStyle/>
          <a:p>
            <a:pPr marL="0" indent="0">
              <a:spcBef>
                <a:spcPts val="0"/>
              </a:spcBef>
              <a:buSzTx/>
              <a:buNone/>
              <a:defRPr b="1" sz="2800">
                <a:solidFill>
                  <a:srgbClr val="273239"/>
                </a:solidFill>
                <a:latin typeface="Courier New"/>
                <a:ea typeface="Courier New"/>
                <a:cs typeface="Courier New"/>
                <a:sym typeface="Courier New"/>
              </a:defRPr>
            </a:pPr>
            <a:r>
              <a:t>int</a:t>
            </a:r>
            <a:r>
              <a:rPr b="0"/>
              <a:t> connect(</a:t>
            </a:r>
            <a:r>
              <a:t>SOCKET</a:t>
            </a:r>
            <a:r>
              <a:rPr b="0"/>
              <a:t> sockfd, </a:t>
            </a:r>
            <a:r>
              <a:t>const struct sockaddr </a:t>
            </a:r>
            <a:r>
              <a:rPr b="0"/>
              <a:t>*addr, </a:t>
            </a:r>
            <a:r>
              <a:t>socklen_t</a:t>
            </a:r>
            <a:r>
              <a:rPr b="0"/>
              <a:t> 							  addrlen);</a:t>
            </a:r>
          </a:p>
        </p:txBody>
      </p:sp>
      <p:sp>
        <p:nvSpPr>
          <p:cNvPr id="667" name="Straight Arrow Connector 7"/>
          <p:cNvSpPr/>
          <p:nvPr/>
        </p:nvSpPr>
        <p:spPr>
          <a:xfrm>
            <a:off x="10971756" y="5766141"/>
            <a:ext cx="1" cy="1056641"/>
          </a:xfrm>
          <a:prstGeom prst="line">
            <a:avLst/>
          </a:prstGeom>
          <a:ln>
            <a:solidFill>
              <a:srgbClr val="E15200"/>
            </a:solidFill>
            <a:tailEnd type="triangle"/>
          </a:ln>
        </p:spPr>
        <p:txBody>
          <a:bodyPr lIns="45718" tIns="45718" rIns="45718" bIns="45718"/>
          <a:lstStyle/>
          <a:p>
            <a:pPr/>
          </a:p>
        </p:txBody>
      </p:sp>
      <p:sp>
        <p:nvSpPr>
          <p:cNvPr id="668" name="Straight Arrow Connector 9"/>
          <p:cNvSpPr/>
          <p:nvPr/>
        </p:nvSpPr>
        <p:spPr>
          <a:xfrm flipV="1">
            <a:off x="14463493" y="4756172"/>
            <a:ext cx="1" cy="598909"/>
          </a:xfrm>
          <a:prstGeom prst="line">
            <a:avLst/>
          </a:prstGeom>
          <a:ln>
            <a:solidFill>
              <a:srgbClr val="E15200"/>
            </a:solidFill>
            <a:tailEnd type="triangle"/>
          </a:ln>
        </p:spPr>
        <p:txBody>
          <a:bodyPr lIns="45718" tIns="45718" rIns="45718" bIns="45718"/>
          <a:lstStyle/>
          <a:p>
            <a:pPr/>
          </a:p>
        </p:txBody>
      </p:sp>
      <p:sp>
        <p:nvSpPr>
          <p:cNvPr id="669" name="Rectangle 12"/>
          <p:cNvSpPr txBox="1"/>
          <p:nvPr/>
        </p:nvSpPr>
        <p:spPr>
          <a:xfrm>
            <a:off x="4015976" y="6489293"/>
            <a:ext cx="1218590"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solidFill>
                  <a:srgbClr val="FF0000"/>
                </a:solidFill>
                <a:latin typeface="urw-din"/>
                <a:ea typeface="urw-din"/>
                <a:cs typeface="urw-din"/>
                <a:sym typeface="urw-din"/>
              </a:defRPr>
            </a:pPr>
            <a:r>
              <a:t>Socket </a:t>
            </a:r>
            <a:endParaRPr>
              <a:solidFill>
                <a:srgbClr val="303030"/>
              </a:solidFill>
            </a:endParaRPr>
          </a:p>
          <a:p>
            <a:pPr>
              <a:defRPr sz="1800">
                <a:solidFill>
                  <a:srgbClr val="FF0000"/>
                </a:solidFill>
                <a:latin typeface="urw-din"/>
                <a:ea typeface="urw-din"/>
                <a:cs typeface="urw-din"/>
                <a:sym typeface="urw-din"/>
              </a:defRPr>
            </a:pPr>
            <a:r>
              <a:t>descriptor</a:t>
            </a:r>
          </a:p>
        </p:txBody>
      </p:sp>
      <p:sp>
        <p:nvSpPr>
          <p:cNvPr id="670" name="Connector: Elbow 14"/>
          <p:cNvSpPr/>
          <p:nvPr/>
        </p:nvSpPr>
        <p:spPr>
          <a:xfrm flipH="1">
            <a:off x="4482543" y="5804803"/>
            <a:ext cx="6092" cy="684490"/>
          </a:xfrm>
          <a:prstGeom prst="line">
            <a:avLst/>
          </a:prstGeom>
          <a:ln>
            <a:solidFill>
              <a:srgbClr val="E15200"/>
            </a:solidFill>
            <a:tailEnd type="triangle"/>
          </a:ln>
        </p:spPr>
        <p:txBody>
          <a:bodyPr lIns="45718" tIns="45718" rIns="45718" bIns="45718"/>
          <a:lstStyle/>
          <a:p>
            <a:pPr/>
          </a:p>
        </p:txBody>
      </p:sp>
      <p:sp>
        <p:nvSpPr>
          <p:cNvPr id="671" name="Rectangle 16"/>
          <p:cNvSpPr txBox="1"/>
          <p:nvPr/>
        </p:nvSpPr>
        <p:spPr>
          <a:xfrm>
            <a:off x="10093612" y="6822781"/>
            <a:ext cx="1756286"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solidFill>
                  <a:srgbClr val="FF0000"/>
                </a:solidFill>
                <a:latin typeface="urw-din"/>
                <a:ea typeface="urw-din"/>
                <a:cs typeface="urw-din"/>
                <a:sym typeface="urw-din"/>
              </a:defRPr>
            </a:lvl1pPr>
          </a:lstStyle>
          <a:p>
            <a:pPr/>
            <a:r>
              <a:t>Server IP address and port.</a:t>
            </a:r>
          </a:p>
        </p:txBody>
      </p:sp>
      <p:sp>
        <p:nvSpPr>
          <p:cNvPr id="672" name="Rectangle 17"/>
          <p:cNvSpPr txBox="1"/>
          <p:nvPr/>
        </p:nvSpPr>
        <p:spPr>
          <a:xfrm>
            <a:off x="12161522" y="4038372"/>
            <a:ext cx="3229218"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800">
                <a:solidFill>
                  <a:srgbClr val="FF0000"/>
                </a:solidFill>
                <a:latin typeface="urw-din"/>
                <a:ea typeface="urw-din"/>
                <a:cs typeface="urw-din"/>
                <a:sym typeface="urw-din"/>
              </a:defRPr>
            </a:lvl1pPr>
          </a:lstStyle>
          <a:p>
            <a:pPr/>
            <a:r>
              <a:t>length of the server’s address, should be size of (*addr)</a:t>
            </a:r>
          </a:p>
        </p:txBody>
      </p:sp>
      <p:sp>
        <p:nvSpPr>
          <p:cNvPr id="673" name="Rectangle 13"/>
          <p:cNvSpPr txBox="1"/>
          <p:nvPr/>
        </p:nvSpPr>
        <p:spPr>
          <a:xfrm>
            <a:off x="597550" y="3612489"/>
            <a:ext cx="3496928"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a:defRPr sz="1800">
                <a:solidFill>
                  <a:srgbClr val="FF0000"/>
                </a:solidFill>
              </a:defRPr>
            </a:lvl1pPr>
          </a:lstStyle>
          <a:p>
            <a:pPr/>
            <a:r>
              <a:t>Returns zero. Otherwise,  a SOCKET_ERROR. Error code can be retrieved by calling WSAGetLastError()</a:t>
            </a:r>
          </a:p>
        </p:txBody>
      </p:sp>
      <p:sp>
        <p:nvSpPr>
          <p:cNvPr id="674" name="Connector: Elbow 14"/>
          <p:cNvSpPr/>
          <p:nvPr/>
        </p:nvSpPr>
        <p:spPr>
          <a:xfrm flipV="1">
            <a:off x="914802" y="4854111"/>
            <a:ext cx="1" cy="521241"/>
          </a:xfrm>
          <a:prstGeom prst="line">
            <a:avLst/>
          </a:prstGeom>
          <a:ln>
            <a:solidFill>
              <a:srgbClr val="E15200"/>
            </a:solidFill>
            <a:tailEnd type="triangle"/>
          </a:ln>
        </p:spPr>
        <p:txBody>
          <a:bodyPr lIns="45718" tIns="45718" rIns="45718" bIns="45718"/>
          <a:lstStyle/>
          <a:p>
            <a:p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6" name="Text Placeholder 2"/>
          <p:cNvSpPr txBox="1"/>
          <p:nvPr/>
        </p:nvSpPr>
        <p:spPr>
          <a:xfrm>
            <a:off x="1086818" y="2383621"/>
            <a:ext cx="13703301" cy="65430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317500" indent="-317500" algn="l">
              <a:lnSpc>
                <a:spcPct val="80000"/>
              </a:lnSpc>
              <a:spcBef>
                <a:spcPts val="1400"/>
              </a:spcBef>
              <a:defRPr b="1" sz="2800">
                <a:latin typeface="Courier New"/>
                <a:ea typeface="Courier New"/>
                <a:cs typeface="Courier New"/>
                <a:sym typeface="Courier New"/>
              </a:defRPr>
            </a:pPr>
            <a:r>
              <a:t>int</a:t>
            </a:r>
            <a:r>
              <a:rPr b="0"/>
              <a:t> </a:t>
            </a:r>
            <a:r>
              <a:t>send</a:t>
            </a:r>
            <a:r>
              <a:rPr b="0"/>
              <a:t>(</a:t>
            </a:r>
            <a:r>
              <a:rPr>
                <a:solidFill>
                  <a:srgbClr val="273239"/>
                </a:solidFill>
              </a:rPr>
              <a:t>SOCKET</a:t>
            </a:r>
            <a:r>
              <a:rPr b="0">
                <a:solidFill>
                  <a:srgbClr val="273239"/>
                </a:solidFill>
              </a:rPr>
              <a:t> sockfd</a:t>
            </a:r>
            <a:r>
              <a:rPr b="0"/>
              <a:t>, </a:t>
            </a:r>
            <a:r>
              <a:t>char* </a:t>
            </a:r>
            <a:r>
              <a:rPr b="0"/>
              <a:t>buffer, </a:t>
            </a:r>
            <a:r>
              <a:t>int</a:t>
            </a:r>
            <a:r>
              <a:rPr b="0"/>
              <a:t> length, </a:t>
            </a:r>
            <a:r>
              <a:t>int</a:t>
            </a:r>
            <a:r>
              <a:rPr b="0"/>
              <a:t> flags);</a:t>
            </a:r>
            <a:endParaRPr b="0"/>
          </a:p>
          <a:p>
            <a:pPr marL="317500" indent="-317500" algn="l">
              <a:lnSpc>
                <a:spcPct val="80000"/>
              </a:lnSpc>
              <a:spcBef>
                <a:spcPts val="1400"/>
              </a:spcBef>
              <a:defRPr b="1" sz="2800">
                <a:latin typeface="Courier New"/>
                <a:ea typeface="Courier New"/>
                <a:cs typeface="Courier New"/>
                <a:sym typeface="Courier New"/>
              </a:defRPr>
            </a:pPr>
            <a:endParaRPr sz="2400"/>
          </a:p>
          <a:p>
            <a:pPr lvl="1" marL="825500" indent="-317500" algn="l">
              <a:lnSpc>
                <a:spcPct val="80000"/>
              </a:lnSpc>
              <a:spcBef>
                <a:spcPts val="1400"/>
              </a:spcBef>
              <a:buClr>
                <a:srgbClr val="ED6A00"/>
              </a:buClr>
              <a:buSzPct val="100000"/>
              <a:buFont typeface="Lucida Grande"/>
              <a:buChar char="‣"/>
              <a:defRPr sz="2600"/>
            </a:pPr>
            <a:r>
              <a:t>Send</a:t>
            </a:r>
            <a:r>
              <a:rPr sz="2400"/>
              <a:t> up to </a:t>
            </a:r>
            <a:r>
              <a:rPr b="1" sz="2400"/>
              <a:t>length</a:t>
            </a:r>
            <a:r>
              <a:rPr sz="2400"/>
              <a:t> bytes from array </a:t>
            </a:r>
            <a:r>
              <a:rPr b="1" sz="2400"/>
              <a:t>buffer</a:t>
            </a:r>
            <a:r>
              <a:rPr sz="2400"/>
              <a:t> to socket </a:t>
            </a:r>
            <a:r>
              <a:rPr b="1" sz="2400"/>
              <a:t>sockfd</a:t>
            </a:r>
            <a:r>
              <a:rPr sz="2400"/>
              <a:t>. </a:t>
            </a:r>
            <a:endParaRPr sz="2400"/>
          </a:p>
          <a:p>
            <a:pPr lvl="1" marL="825500" indent="-317500" algn="l">
              <a:lnSpc>
                <a:spcPct val="80000"/>
              </a:lnSpc>
              <a:spcBef>
                <a:spcPts val="1400"/>
              </a:spcBef>
              <a:buClr>
                <a:srgbClr val="ED6A00"/>
              </a:buClr>
              <a:buSzPct val="100000"/>
              <a:buFont typeface="Lucida Grande"/>
              <a:buChar char="‣"/>
              <a:defRPr sz="2600"/>
            </a:pPr>
            <a:endParaRPr sz="2400"/>
          </a:p>
          <a:p>
            <a:pPr lvl="1" marL="825500" indent="-317500" algn="l">
              <a:lnSpc>
                <a:spcPct val="80000"/>
              </a:lnSpc>
              <a:spcBef>
                <a:spcPts val="1400"/>
              </a:spcBef>
              <a:buClr>
                <a:srgbClr val="ED6A00"/>
              </a:buClr>
              <a:buSzPct val="100000"/>
              <a:buFont typeface="Lucida Grande"/>
              <a:buChar char="‣"/>
              <a:defRPr b="1" sz="2400">
                <a:solidFill>
                  <a:srgbClr val="303030"/>
                </a:solidFill>
              </a:defRPr>
            </a:pPr>
            <a:r>
              <a:t>Return Value: </a:t>
            </a:r>
          </a:p>
          <a:p>
            <a:pPr lvl="1" indent="508000" algn="l">
              <a:lnSpc>
                <a:spcPct val="80000"/>
              </a:lnSpc>
              <a:spcBef>
                <a:spcPts val="1400"/>
              </a:spcBef>
              <a:defRPr b="1" sz="2400">
                <a:solidFill>
                  <a:srgbClr val="303030"/>
                </a:solidFill>
              </a:defRPr>
            </a:pPr>
            <a:r>
              <a:t>		</a:t>
            </a:r>
            <a:r>
              <a:rPr b="0"/>
              <a:t>Returns the total number of bytes sent</a:t>
            </a:r>
          </a:p>
          <a:p>
            <a:pPr lvl="4" algn="l">
              <a:lnSpc>
                <a:spcPct val="80000"/>
              </a:lnSpc>
              <a:spcBef>
                <a:spcPts val="1400"/>
              </a:spcBef>
              <a:defRPr sz="2400">
                <a:solidFill>
                  <a:srgbClr val="303030"/>
                </a:solidFill>
              </a:defRPr>
            </a:pPr>
            <a:r>
              <a:t>		Otherwise, a value of SOCKET_ERROR is returned, and a specific error code can be </a:t>
            </a:r>
          </a:p>
          <a:p>
            <a:pPr lvl="5" algn="l">
              <a:spcBef>
                <a:spcPts val="1400"/>
              </a:spcBef>
              <a:defRPr sz="2400">
                <a:solidFill>
                  <a:srgbClr val="303030"/>
                </a:solidFill>
              </a:defRPr>
            </a:pPr>
            <a:r>
              <a:t>             retrieved by calling </a:t>
            </a:r>
            <a:r>
              <a:rPr u="sng">
                <a:solidFill>
                  <a:srgbClr val="13B5EA"/>
                </a:solidFill>
                <a:uFill>
                  <a:solidFill>
                    <a:srgbClr val="13B5EA"/>
                  </a:solidFill>
                </a:uFill>
                <a:hlinkClick r:id="rId3" invalidUrl="" action="" tgtFrame="" tooltip="" history="1" highlightClick="0" endSnd="0"/>
              </a:rPr>
              <a:t>WSAGetLastError</a:t>
            </a:r>
            <a:r>
              <a:t>.</a:t>
            </a:r>
          </a:p>
          <a:p>
            <a:pPr lvl="2" marL="1333500" indent="-317500" algn="l">
              <a:lnSpc>
                <a:spcPct val="80000"/>
              </a:lnSpc>
              <a:spcBef>
                <a:spcPts val="1400"/>
              </a:spcBef>
              <a:buClr>
                <a:srgbClr val="ED6A00"/>
              </a:buClr>
              <a:buSzPct val="100000"/>
              <a:buFont typeface="Lucida Grande"/>
              <a:buChar char="‣"/>
              <a:defRPr sz="2400"/>
            </a:pPr>
          </a:p>
          <a:p>
            <a:pPr marL="317500" indent="-317500" algn="l">
              <a:lnSpc>
                <a:spcPct val="80000"/>
              </a:lnSpc>
              <a:spcBef>
                <a:spcPts val="1400"/>
              </a:spcBef>
              <a:buClr>
                <a:srgbClr val="ED6A00"/>
              </a:buClr>
              <a:buSzPct val="100000"/>
              <a:buFont typeface="Lucida Grande"/>
              <a:buChar char="‣"/>
              <a:defRPr sz="2400"/>
            </a:pPr>
            <a:r>
              <a:t>The successful completion of a </a:t>
            </a:r>
            <a:r>
              <a:rPr b="1"/>
              <a:t>send</a:t>
            </a:r>
            <a:r>
              <a:t> does not indicate that the data was successfully delivered. The return value of the send function indicates that the data was copied to the OS’ buffer.</a:t>
            </a:r>
            <a:endParaRPr>
              <a:solidFill>
                <a:srgbClr val="303030"/>
              </a:solidFill>
            </a:endParaRPr>
          </a:p>
          <a:p>
            <a:pPr marL="317500" indent="-317500" algn="l">
              <a:lnSpc>
                <a:spcPct val="80000"/>
              </a:lnSpc>
              <a:spcBef>
                <a:spcPts val="1400"/>
              </a:spcBef>
              <a:buClr>
                <a:srgbClr val="ED6A00"/>
              </a:buClr>
              <a:buSzPct val="100000"/>
              <a:buFont typeface="Lucida Grande"/>
              <a:buChar char="‣"/>
              <a:defRPr sz="2400"/>
            </a:pPr>
            <a:r>
              <a:t>If no buffer space is available within the transport system to hold the data to be transmitted, </a:t>
            </a:r>
            <a:r>
              <a:rPr b="1"/>
              <a:t>send</a:t>
            </a:r>
            <a:r>
              <a:t> will block unless the socket has been placed in nonblocking mode. </a:t>
            </a:r>
            <a:endParaRPr>
              <a:solidFill>
                <a:srgbClr val="303030"/>
              </a:solidFill>
            </a:endParaRPr>
          </a:p>
          <a:p>
            <a:pPr marL="317500" indent="-317500" algn="l">
              <a:lnSpc>
                <a:spcPct val="80000"/>
              </a:lnSpc>
              <a:spcBef>
                <a:spcPts val="1400"/>
              </a:spcBef>
              <a:buClr>
                <a:srgbClr val="ED6A00"/>
              </a:buClr>
              <a:buSzPct val="100000"/>
              <a:buFont typeface="Lucida Grande"/>
              <a:buChar char="‣"/>
              <a:defRPr sz="2400"/>
            </a:pPr>
            <a:r>
              <a:t>On blocking stream-oriented sockets, the number of bytes written can be between 1 and the requested length, depending on buffer availability on both client and server computers.</a:t>
            </a:r>
          </a:p>
        </p:txBody>
      </p:sp>
      <p:sp>
        <p:nvSpPr>
          <p:cNvPr id="677" name="Rectangle 2"/>
          <p:cNvSpPr txBox="1"/>
          <p:nvPr/>
        </p:nvSpPr>
        <p:spPr>
          <a:xfrm>
            <a:off x="1162050" y="426635"/>
            <a:ext cx="13931900" cy="1701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l">
              <a:defRPr b="1" sz="7200">
                <a:solidFill>
                  <a:srgbClr val="ED6A00"/>
                </a:solidFill>
              </a:defRPr>
            </a:lvl1pPr>
          </a:lstStyle>
          <a:p>
            <a:pPr/>
            <a:r>
              <a:t>Send()</a:t>
            </a:r>
          </a:p>
        </p:txBody>
      </p:sp>
      <p:sp>
        <p:nvSpPr>
          <p:cNvPr id="678" name="Rectangle 1"/>
          <p:cNvSpPr txBox="1"/>
          <p:nvPr/>
        </p:nvSpPr>
        <p:spPr>
          <a:xfrm>
            <a:off x="6447759" y="1490980"/>
            <a:ext cx="7854079"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a:lnSpc>
                <a:spcPct val="80000"/>
              </a:lnSpc>
              <a:defRPr b="1" i="1" sz="2000">
                <a:solidFill>
                  <a:srgbClr val="0070C0"/>
                </a:solidFill>
              </a:defRPr>
            </a:lvl1pPr>
          </a:lstStyle>
          <a:p>
            <a:pPr/>
            <a:r>
              <a:t>NOTE: send() is called after a connection has been established.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4" name="Picture 1" descr="Picture 1"/>
          <p:cNvPicPr>
            <a:picLocks noChangeAspect="1"/>
          </p:cNvPicPr>
          <p:nvPr/>
        </p:nvPicPr>
        <p:blipFill>
          <a:blip r:embed="rId3">
            <a:extLst/>
          </a:blip>
          <a:stretch>
            <a:fillRect/>
          </a:stretch>
        </p:blipFill>
        <p:spPr>
          <a:xfrm>
            <a:off x="4741116" y="7483957"/>
            <a:ext cx="1514476" cy="1019176"/>
          </a:xfrm>
          <a:prstGeom prst="rect">
            <a:avLst/>
          </a:prstGeom>
          <a:ln w="12700">
            <a:miter lim="400000"/>
          </a:ln>
        </p:spPr>
      </p:pic>
      <p:sp>
        <p:nvSpPr>
          <p:cNvPr id="265" name="TextBox 5"/>
          <p:cNvSpPr txBox="1"/>
          <p:nvPr/>
        </p:nvSpPr>
        <p:spPr>
          <a:xfrm>
            <a:off x="1201419" y="1980663"/>
            <a:ext cx="13875248" cy="344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a:defRPr sz="2000">
                <a:solidFill>
                  <a:srgbClr val="303030"/>
                </a:solidFill>
              </a:defRPr>
            </a:pPr>
            <a:r>
              <a:t>Two or more computers connected for the purpose of sharing resources (send and receive data)</a:t>
            </a:r>
          </a:p>
          <a:p>
            <a:pPr algn="l">
              <a:defRPr sz="2000">
                <a:solidFill>
                  <a:srgbClr val="303030"/>
                </a:solidFill>
              </a:defRPr>
            </a:pPr>
          </a:p>
          <a:p>
            <a:pPr marL="380990" indent="-380990" algn="l">
              <a:buSzPct val="100000"/>
              <a:buChar char="▪"/>
              <a:defRPr b="1" sz="2000">
                <a:solidFill>
                  <a:srgbClr val="303030"/>
                </a:solidFill>
              </a:defRPr>
            </a:pPr>
            <a:r>
              <a:t>Network hosts (sender/receiver, client/server) </a:t>
            </a:r>
            <a:r>
              <a:rPr b="0"/>
              <a:t>equipped with Network Interface (Ethernet, WiFi, etc.)</a:t>
            </a:r>
          </a:p>
          <a:p>
            <a:pPr marL="380990" indent="-380990" algn="l">
              <a:buSzPct val="100000"/>
              <a:buChar char="▪"/>
              <a:defRPr b="1" sz="2000">
                <a:solidFill>
                  <a:srgbClr val="303030"/>
                </a:solidFill>
              </a:defRPr>
            </a:pPr>
            <a:r>
              <a:t>Network elements </a:t>
            </a:r>
            <a:r>
              <a:rPr b="0"/>
              <a:t>(switch, router, access point, hub, etc.)</a:t>
            </a:r>
          </a:p>
          <a:p>
            <a:pPr marL="380990" indent="-380990" algn="l">
              <a:buSzPct val="100000"/>
              <a:buChar char="▪"/>
              <a:defRPr b="1" sz="2000">
                <a:solidFill>
                  <a:srgbClr val="303030"/>
                </a:solidFill>
              </a:defRPr>
            </a:pPr>
            <a:r>
              <a:t>Communication Medium</a:t>
            </a:r>
            <a:r>
              <a:rPr b="0"/>
              <a:t> (cable, wireless)</a:t>
            </a:r>
          </a:p>
          <a:p>
            <a:pPr marL="380990" indent="-380990" algn="l">
              <a:buSzPct val="100000"/>
              <a:buChar char="▪"/>
              <a:defRPr b="1" sz="2000">
                <a:solidFill>
                  <a:srgbClr val="303030"/>
                </a:solidFill>
              </a:defRPr>
            </a:pPr>
            <a:r>
              <a:t>Services/Protocols</a:t>
            </a:r>
            <a:r>
              <a:rPr b="0"/>
              <a:t> (rules governing the way that devices communicate with each other)</a:t>
            </a:r>
          </a:p>
          <a:p>
            <a:pPr lvl="1" marL="990575" indent="-380990" algn="l">
              <a:buSzPct val="100000"/>
              <a:buChar char="-"/>
              <a:defRPr sz="2000">
                <a:solidFill>
                  <a:srgbClr val="303030"/>
                </a:solidFill>
              </a:defRPr>
            </a:pPr>
            <a:r>
              <a:t>How the data is presented (appearance and format: image, video, audio, text, web, email, etc.). Encryption?</a:t>
            </a:r>
          </a:p>
          <a:p>
            <a:pPr lvl="1" marL="990575" indent="-380990" algn="l">
              <a:buSzPct val="100000"/>
              <a:buChar char="-"/>
              <a:defRPr sz="2000">
                <a:solidFill>
                  <a:srgbClr val="303030"/>
                </a:solidFill>
              </a:defRPr>
            </a:pPr>
            <a:r>
              <a:t>What type of communication is needed?  Connection oriented? Guaranteed delivery (reliable) or unreliable?</a:t>
            </a:r>
          </a:p>
          <a:p>
            <a:pPr lvl="1" marL="990575" indent="-380990" algn="l">
              <a:buSzPct val="100000"/>
              <a:buChar char="-"/>
              <a:defRPr sz="2000">
                <a:solidFill>
                  <a:srgbClr val="303030"/>
                </a:solidFill>
              </a:defRPr>
            </a:pPr>
            <a:r>
              <a:t>What is the employed addressing scheme? What is the route that the data packets will take to reach the destination (routing)?</a:t>
            </a:r>
          </a:p>
          <a:p>
            <a:pPr lvl="1" marL="990575" indent="-380990" algn="l">
              <a:buSzPct val="100000"/>
              <a:buChar char="-"/>
              <a:defRPr sz="2000">
                <a:solidFill>
                  <a:srgbClr val="303030"/>
                </a:solidFill>
              </a:defRPr>
            </a:pPr>
            <a:r>
              <a:t>When and how will the devices access the medium? Next hop data delivery (switching)</a:t>
            </a:r>
          </a:p>
        </p:txBody>
      </p:sp>
      <p:pic>
        <p:nvPicPr>
          <p:cNvPr id="266" name="Picture 7" descr="Picture 7"/>
          <p:cNvPicPr>
            <a:picLocks noChangeAspect="1"/>
          </p:cNvPicPr>
          <p:nvPr/>
        </p:nvPicPr>
        <p:blipFill>
          <a:blip r:embed="rId4">
            <a:extLst/>
          </a:blip>
          <a:stretch>
            <a:fillRect/>
          </a:stretch>
        </p:blipFill>
        <p:spPr>
          <a:xfrm>
            <a:off x="11774985" y="6597530"/>
            <a:ext cx="1706881" cy="439272"/>
          </a:xfrm>
          <a:prstGeom prst="rect">
            <a:avLst/>
          </a:prstGeom>
          <a:ln w="12700">
            <a:miter lim="400000"/>
          </a:ln>
        </p:spPr>
      </p:pic>
      <p:pic>
        <p:nvPicPr>
          <p:cNvPr id="267" name="Picture 8" descr="Picture 8"/>
          <p:cNvPicPr>
            <a:picLocks noChangeAspect="1"/>
          </p:cNvPicPr>
          <p:nvPr/>
        </p:nvPicPr>
        <p:blipFill>
          <a:blip r:embed="rId5">
            <a:extLst/>
          </a:blip>
          <a:stretch>
            <a:fillRect/>
          </a:stretch>
        </p:blipFill>
        <p:spPr>
          <a:xfrm>
            <a:off x="13636487" y="6627814"/>
            <a:ext cx="1054101" cy="355601"/>
          </a:xfrm>
          <a:prstGeom prst="rect">
            <a:avLst/>
          </a:prstGeom>
          <a:ln w="12700">
            <a:miter lim="400000"/>
          </a:ln>
        </p:spPr>
      </p:pic>
      <p:pic>
        <p:nvPicPr>
          <p:cNvPr id="268" name="Picture 11" descr="Picture 11"/>
          <p:cNvPicPr>
            <a:picLocks noChangeAspect="1"/>
          </p:cNvPicPr>
          <p:nvPr/>
        </p:nvPicPr>
        <p:blipFill>
          <a:blip r:embed="rId6">
            <a:extLst/>
          </a:blip>
          <a:stretch>
            <a:fillRect/>
          </a:stretch>
        </p:blipFill>
        <p:spPr>
          <a:xfrm>
            <a:off x="11774985" y="7092523"/>
            <a:ext cx="1706881" cy="439272"/>
          </a:xfrm>
          <a:prstGeom prst="rect">
            <a:avLst/>
          </a:prstGeom>
          <a:ln w="12700">
            <a:miter lim="400000"/>
          </a:ln>
        </p:spPr>
      </p:pic>
      <p:pic>
        <p:nvPicPr>
          <p:cNvPr id="269" name="Picture 12" descr="Picture 12"/>
          <p:cNvPicPr>
            <a:picLocks noChangeAspect="1"/>
          </p:cNvPicPr>
          <p:nvPr/>
        </p:nvPicPr>
        <p:blipFill>
          <a:blip r:embed="rId7">
            <a:extLst/>
          </a:blip>
          <a:stretch>
            <a:fillRect/>
          </a:stretch>
        </p:blipFill>
        <p:spPr>
          <a:xfrm>
            <a:off x="13636485" y="7136972"/>
            <a:ext cx="431801" cy="355601"/>
          </a:xfrm>
          <a:prstGeom prst="rect">
            <a:avLst/>
          </a:prstGeom>
          <a:ln w="12700">
            <a:miter lim="400000"/>
          </a:ln>
        </p:spPr>
      </p:pic>
      <p:pic>
        <p:nvPicPr>
          <p:cNvPr id="270" name="Picture 13" descr="Picture 13"/>
          <p:cNvPicPr>
            <a:picLocks noChangeAspect="1"/>
          </p:cNvPicPr>
          <p:nvPr/>
        </p:nvPicPr>
        <p:blipFill>
          <a:blip r:embed="rId8">
            <a:extLst/>
          </a:blip>
          <a:stretch>
            <a:fillRect/>
          </a:stretch>
        </p:blipFill>
        <p:spPr>
          <a:xfrm>
            <a:off x="11774985" y="7587518"/>
            <a:ext cx="1706881" cy="439272"/>
          </a:xfrm>
          <a:prstGeom prst="rect">
            <a:avLst/>
          </a:prstGeom>
          <a:ln w="12700">
            <a:miter lim="400000"/>
          </a:ln>
        </p:spPr>
      </p:pic>
      <p:pic>
        <p:nvPicPr>
          <p:cNvPr id="271" name="Picture 14" descr="Picture 14"/>
          <p:cNvPicPr>
            <a:picLocks noChangeAspect="1"/>
          </p:cNvPicPr>
          <p:nvPr/>
        </p:nvPicPr>
        <p:blipFill>
          <a:blip r:embed="rId9">
            <a:extLst/>
          </a:blip>
          <a:stretch>
            <a:fillRect/>
          </a:stretch>
        </p:blipFill>
        <p:spPr>
          <a:xfrm>
            <a:off x="13636485" y="7635113"/>
            <a:ext cx="431801" cy="355601"/>
          </a:xfrm>
          <a:prstGeom prst="rect">
            <a:avLst/>
          </a:prstGeom>
          <a:ln w="12700">
            <a:miter lim="400000"/>
          </a:ln>
        </p:spPr>
      </p:pic>
      <p:pic>
        <p:nvPicPr>
          <p:cNvPr id="272" name="Picture 15" descr="Picture 15"/>
          <p:cNvPicPr>
            <a:picLocks noChangeAspect="1"/>
          </p:cNvPicPr>
          <p:nvPr/>
        </p:nvPicPr>
        <p:blipFill>
          <a:blip r:embed="rId10">
            <a:extLst/>
          </a:blip>
          <a:stretch>
            <a:fillRect/>
          </a:stretch>
        </p:blipFill>
        <p:spPr>
          <a:xfrm>
            <a:off x="11774985" y="8086183"/>
            <a:ext cx="1706881" cy="439272"/>
          </a:xfrm>
          <a:prstGeom prst="rect">
            <a:avLst/>
          </a:prstGeom>
          <a:ln w="12700">
            <a:miter lim="400000"/>
          </a:ln>
        </p:spPr>
      </p:pic>
      <p:pic>
        <p:nvPicPr>
          <p:cNvPr id="273" name="Picture 16" descr="Picture 16"/>
          <p:cNvPicPr>
            <a:picLocks noChangeAspect="1"/>
          </p:cNvPicPr>
          <p:nvPr/>
        </p:nvPicPr>
        <p:blipFill>
          <a:blip r:embed="rId11">
            <a:extLst/>
          </a:blip>
          <a:stretch>
            <a:fillRect/>
          </a:stretch>
        </p:blipFill>
        <p:spPr>
          <a:xfrm>
            <a:off x="13641381" y="8133256"/>
            <a:ext cx="431801" cy="355601"/>
          </a:xfrm>
          <a:prstGeom prst="rect">
            <a:avLst/>
          </a:prstGeom>
          <a:ln w="12700">
            <a:miter lim="400000"/>
          </a:ln>
        </p:spPr>
      </p:pic>
      <p:pic>
        <p:nvPicPr>
          <p:cNvPr id="274" name="Picture 17" descr="Picture 17"/>
          <p:cNvPicPr>
            <a:picLocks noChangeAspect="1"/>
          </p:cNvPicPr>
          <p:nvPr/>
        </p:nvPicPr>
        <p:blipFill>
          <a:blip r:embed="rId12">
            <a:extLst/>
          </a:blip>
          <a:stretch>
            <a:fillRect/>
          </a:stretch>
        </p:blipFill>
        <p:spPr>
          <a:xfrm>
            <a:off x="11774985" y="8413087"/>
            <a:ext cx="1706881" cy="439272"/>
          </a:xfrm>
          <a:prstGeom prst="rect">
            <a:avLst/>
          </a:prstGeom>
          <a:ln w="12700">
            <a:miter lim="400000"/>
          </a:ln>
        </p:spPr>
      </p:pic>
      <p:pic>
        <p:nvPicPr>
          <p:cNvPr id="275" name="Picture 22" descr="Picture 22"/>
          <p:cNvPicPr>
            <a:picLocks noChangeAspect="1"/>
          </p:cNvPicPr>
          <p:nvPr/>
        </p:nvPicPr>
        <p:blipFill>
          <a:blip r:embed="rId13">
            <a:extLst/>
          </a:blip>
          <a:srcRect l="0" t="23170" r="0" b="25718"/>
          <a:stretch>
            <a:fillRect/>
          </a:stretch>
        </p:blipFill>
        <p:spPr>
          <a:xfrm rot="10800000">
            <a:off x="5778894" y="8305304"/>
            <a:ext cx="711201" cy="363503"/>
          </a:xfrm>
          <a:prstGeom prst="rect">
            <a:avLst/>
          </a:prstGeom>
          <a:ln w="12700">
            <a:miter lim="400000"/>
          </a:ln>
        </p:spPr>
      </p:pic>
      <p:pic>
        <p:nvPicPr>
          <p:cNvPr id="276" name="Picture 28" descr="Picture 28"/>
          <p:cNvPicPr>
            <a:picLocks noChangeAspect="1"/>
          </p:cNvPicPr>
          <p:nvPr/>
        </p:nvPicPr>
        <p:blipFill>
          <a:blip r:embed="rId4">
            <a:extLst/>
          </a:blip>
          <a:stretch>
            <a:fillRect/>
          </a:stretch>
        </p:blipFill>
        <p:spPr>
          <a:xfrm>
            <a:off x="2728938" y="6570602"/>
            <a:ext cx="1706881" cy="439272"/>
          </a:xfrm>
          <a:prstGeom prst="rect">
            <a:avLst/>
          </a:prstGeom>
          <a:ln w="12700">
            <a:miter lim="400000"/>
          </a:ln>
        </p:spPr>
      </p:pic>
      <p:pic>
        <p:nvPicPr>
          <p:cNvPr id="277" name="Picture 29" descr="Picture 29"/>
          <p:cNvPicPr>
            <a:picLocks noChangeAspect="1"/>
          </p:cNvPicPr>
          <p:nvPr/>
        </p:nvPicPr>
        <p:blipFill>
          <a:blip r:embed="rId5">
            <a:extLst/>
          </a:blip>
          <a:stretch>
            <a:fillRect/>
          </a:stretch>
        </p:blipFill>
        <p:spPr>
          <a:xfrm>
            <a:off x="1602249" y="6615052"/>
            <a:ext cx="1054101" cy="355601"/>
          </a:xfrm>
          <a:prstGeom prst="rect">
            <a:avLst/>
          </a:prstGeom>
          <a:ln w="12700">
            <a:miter lim="400000"/>
          </a:ln>
        </p:spPr>
      </p:pic>
      <p:pic>
        <p:nvPicPr>
          <p:cNvPr id="278" name="Picture 30" descr="Picture 30"/>
          <p:cNvPicPr>
            <a:picLocks noChangeAspect="1"/>
          </p:cNvPicPr>
          <p:nvPr/>
        </p:nvPicPr>
        <p:blipFill>
          <a:blip r:embed="rId6">
            <a:extLst/>
          </a:blip>
          <a:stretch>
            <a:fillRect/>
          </a:stretch>
        </p:blipFill>
        <p:spPr>
          <a:xfrm>
            <a:off x="2728938" y="7065595"/>
            <a:ext cx="1706881" cy="439272"/>
          </a:xfrm>
          <a:prstGeom prst="rect">
            <a:avLst/>
          </a:prstGeom>
          <a:ln w="12700">
            <a:miter lim="400000"/>
          </a:ln>
        </p:spPr>
      </p:pic>
      <p:pic>
        <p:nvPicPr>
          <p:cNvPr id="279" name="Picture 31" descr="Picture 31"/>
          <p:cNvPicPr>
            <a:picLocks noChangeAspect="1"/>
          </p:cNvPicPr>
          <p:nvPr/>
        </p:nvPicPr>
        <p:blipFill>
          <a:blip r:embed="rId7">
            <a:extLst/>
          </a:blip>
          <a:stretch>
            <a:fillRect/>
          </a:stretch>
        </p:blipFill>
        <p:spPr>
          <a:xfrm>
            <a:off x="2184370" y="7065595"/>
            <a:ext cx="431801" cy="355601"/>
          </a:xfrm>
          <a:prstGeom prst="rect">
            <a:avLst/>
          </a:prstGeom>
          <a:ln w="12700">
            <a:miter lim="400000"/>
          </a:ln>
        </p:spPr>
      </p:pic>
      <p:pic>
        <p:nvPicPr>
          <p:cNvPr id="280" name="Picture 32" descr="Picture 32"/>
          <p:cNvPicPr>
            <a:picLocks noChangeAspect="1"/>
          </p:cNvPicPr>
          <p:nvPr/>
        </p:nvPicPr>
        <p:blipFill>
          <a:blip r:embed="rId8">
            <a:extLst/>
          </a:blip>
          <a:stretch>
            <a:fillRect/>
          </a:stretch>
        </p:blipFill>
        <p:spPr>
          <a:xfrm>
            <a:off x="2728938" y="7560588"/>
            <a:ext cx="1706881" cy="439272"/>
          </a:xfrm>
          <a:prstGeom prst="rect">
            <a:avLst/>
          </a:prstGeom>
          <a:ln w="12700">
            <a:miter lim="400000"/>
          </a:ln>
        </p:spPr>
      </p:pic>
      <p:pic>
        <p:nvPicPr>
          <p:cNvPr id="281" name="Picture 33" descr="Picture 33"/>
          <p:cNvPicPr>
            <a:picLocks noChangeAspect="1"/>
          </p:cNvPicPr>
          <p:nvPr/>
        </p:nvPicPr>
        <p:blipFill>
          <a:blip r:embed="rId9">
            <a:extLst/>
          </a:blip>
          <a:stretch>
            <a:fillRect/>
          </a:stretch>
        </p:blipFill>
        <p:spPr>
          <a:xfrm>
            <a:off x="2184370" y="7563735"/>
            <a:ext cx="431801" cy="355601"/>
          </a:xfrm>
          <a:prstGeom prst="rect">
            <a:avLst/>
          </a:prstGeom>
          <a:ln w="12700">
            <a:miter lim="400000"/>
          </a:ln>
        </p:spPr>
      </p:pic>
      <p:pic>
        <p:nvPicPr>
          <p:cNvPr id="282" name="Picture 34" descr="Picture 34"/>
          <p:cNvPicPr>
            <a:picLocks noChangeAspect="1"/>
          </p:cNvPicPr>
          <p:nvPr/>
        </p:nvPicPr>
        <p:blipFill>
          <a:blip r:embed="rId10">
            <a:extLst/>
          </a:blip>
          <a:stretch>
            <a:fillRect/>
          </a:stretch>
        </p:blipFill>
        <p:spPr>
          <a:xfrm>
            <a:off x="2728938" y="8059253"/>
            <a:ext cx="1706881" cy="439272"/>
          </a:xfrm>
          <a:prstGeom prst="rect">
            <a:avLst/>
          </a:prstGeom>
          <a:ln w="12700">
            <a:miter lim="400000"/>
          </a:ln>
        </p:spPr>
      </p:pic>
      <p:pic>
        <p:nvPicPr>
          <p:cNvPr id="283" name="Picture 35" descr="Picture 35"/>
          <p:cNvPicPr>
            <a:picLocks noChangeAspect="1"/>
          </p:cNvPicPr>
          <p:nvPr/>
        </p:nvPicPr>
        <p:blipFill>
          <a:blip r:embed="rId11">
            <a:extLst/>
          </a:blip>
          <a:stretch>
            <a:fillRect/>
          </a:stretch>
        </p:blipFill>
        <p:spPr>
          <a:xfrm>
            <a:off x="2189266" y="8061877"/>
            <a:ext cx="431801" cy="355601"/>
          </a:xfrm>
          <a:prstGeom prst="rect">
            <a:avLst/>
          </a:prstGeom>
          <a:ln w="12700">
            <a:miter lim="400000"/>
          </a:ln>
        </p:spPr>
      </p:pic>
      <p:pic>
        <p:nvPicPr>
          <p:cNvPr id="284" name="Picture 36" descr="Picture 36"/>
          <p:cNvPicPr>
            <a:picLocks noChangeAspect="1"/>
          </p:cNvPicPr>
          <p:nvPr/>
        </p:nvPicPr>
        <p:blipFill>
          <a:blip r:embed="rId12">
            <a:extLst/>
          </a:blip>
          <a:stretch>
            <a:fillRect/>
          </a:stretch>
        </p:blipFill>
        <p:spPr>
          <a:xfrm>
            <a:off x="2722590" y="8393585"/>
            <a:ext cx="1706880" cy="439272"/>
          </a:xfrm>
          <a:prstGeom prst="rect">
            <a:avLst/>
          </a:prstGeom>
          <a:ln w="12700">
            <a:miter lim="400000"/>
          </a:ln>
        </p:spPr>
      </p:pic>
      <p:pic>
        <p:nvPicPr>
          <p:cNvPr id="285" name="Picture 52" descr="Picture 52"/>
          <p:cNvPicPr>
            <a:picLocks noChangeAspect="1"/>
          </p:cNvPicPr>
          <p:nvPr/>
        </p:nvPicPr>
        <p:blipFill>
          <a:blip r:embed="rId14">
            <a:extLst/>
          </a:blip>
          <a:stretch>
            <a:fillRect/>
          </a:stretch>
        </p:blipFill>
        <p:spPr>
          <a:xfrm>
            <a:off x="1138470" y="7062221"/>
            <a:ext cx="1054101" cy="355601"/>
          </a:xfrm>
          <a:prstGeom prst="rect">
            <a:avLst/>
          </a:prstGeom>
          <a:ln w="12700">
            <a:miter lim="400000"/>
          </a:ln>
        </p:spPr>
      </p:pic>
      <p:pic>
        <p:nvPicPr>
          <p:cNvPr id="286" name="Picture 53" descr="Picture 53"/>
          <p:cNvPicPr>
            <a:picLocks noChangeAspect="1"/>
          </p:cNvPicPr>
          <p:nvPr/>
        </p:nvPicPr>
        <p:blipFill>
          <a:blip r:embed="rId7">
            <a:extLst/>
          </a:blip>
          <a:stretch>
            <a:fillRect/>
          </a:stretch>
        </p:blipFill>
        <p:spPr>
          <a:xfrm>
            <a:off x="1734940" y="7556813"/>
            <a:ext cx="431801" cy="355601"/>
          </a:xfrm>
          <a:prstGeom prst="rect">
            <a:avLst/>
          </a:prstGeom>
          <a:ln w="12700">
            <a:miter lim="400000"/>
          </a:ln>
        </p:spPr>
      </p:pic>
      <p:pic>
        <p:nvPicPr>
          <p:cNvPr id="287" name="Picture 54" descr="Picture 54"/>
          <p:cNvPicPr>
            <a:picLocks noChangeAspect="1"/>
          </p:cNvPicPr>
          <p:nvPr/>
        </p:nvPicPr>
        <p:blipFill>
          <a:blip r:embed="rId14">
            <a:extLst/>
          </a:blip>
          <a:stretch>
            <a:fillRect/>
          </a:stretch>
        </p:blipFill>
        <p:spPr>
          <a:xfrm>
            <a:off x="689040" y="7553439"/>
            <a:ext cx="1054101" cy="355601"/>
          </a:xfrm>
          <a:prstGeom prst="rect">
            <a:avLst/>
          </a:prstGeom>
          <a:ln w="12700">
            <a:miter lim="400000"/>
          </a:ln>
        </p:spPr>
      </p:pic>
      <p:pic>
        <p:nvPicPr>
          <p:cNvPr id="288" name="Picture 55" descr="Picture 55"/>
          <p:cNvPicPr>
            <a:picLocks noChangeAspect="1"/>
          </p:cNvPicPr>
          <p:nvPr/>
        </p:nvPicPr>
        <p:blipFill>
          <a:blip r:embed="rId9">
            <a:extLst/>
          </a:blip>
          <a:stretch>
            <a:fillRect/>
          </a:stretch>
        </p:blipFill>
        <p:spPr>
          <a:xfrm>
            <a:off x="1743138" y="8053296"/>
            <a:ext cx="431801" cy="355601"/>
          </a:xfrm>
          <a:prstGeom prst="rect">
            <a:avLst/>
          </a:prstGeom>
          <a:ln w="12700">
            <a:miter lim="400000"/>
          </a:ln>
        </p:spPr>
      </p:pic>
      <p:pic>
        <p:nvPicPr>
          <p:cNvPr id="289" name="Picture 56" descr="Picture 56"/>
          <p:cNvPicPr>
            <a:picLocks noChangeAspect="1"/>
          </p:cNvPicPr>
          <p:nvPr/>
        </p:nvPicPr>
        <p:blipFill>
          <a:blip r:embed="rId7">
            <a:extLst/>
          </a:blip>
          <a:stretch>
            <a:fillRect/>
          </a:stretch>
        </p:blipFill>
        <p:spPr>
          <a:xfrm>
            <a:off x="1293707" y="8046373"/>
            <a:ext cx="431801" cy="355601"/>
          </a:xfrm>
          <a:prstGeom prst="rect">
            <a:avLst/>
          </a:prstGeom>
          <a:ln w="12700">
            <a:miter lim="400000"/>
          </a:ln>
        </p:spPr>
      </p:pic>
      <p:pic>
        <p:nvPicPr>
          <p:cNvPr id="290" name="Picture 57" descr="Picture 57"/>
          <p:cNvPicPr>
            <a:picLocks noChangeAspect="1"/>
          </p:cNvPicPr>
          <p:nvPr/>
        </p:nvPicPr>
        <p:blipFill>
          <a:blip r:embed="rId14">
            <a:extLst/>
          </a:blip>
          <a:stretch>
            <a:fillRect/>
          </a:stretch>
        </p:blipFill>
        <p:spPr>
          <a:xfrm>
            <a:off x="247808" y="8042999"/>
            <a:ext cx="1054101" cy="355601"/>
          </a:xfrm>
          <a:prstGeom prst="rect">
            <a:avLst/>
          </a:prstGeom>
          <a:ln w="12700">
            <a:miter lim="400000"/>
          </a:ln>
        </p:spPr>
      </p:pic>
      <p:sp>
        <p:nvSpPr>
          <p:cNvPr id="291" name="TextBox 62"/>
          <p:cNvSpPr txBox="1"/>
          <p:nvPr/>
        </p:nvSpPr>
        <p:spPr>
          <a:xfrm>
            <a:off x="4508032" y="8728527"/>
            <a:ext cx="1439625"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000">
                <a:solidFill>
                  <a:srgbClr val="303030"/>
                </a:solidFill>
              </a:defRPr>
            </a:lvl1pPr>
          </a:lstStyle>
          <a:p>
            <a:pPr/>
            <a:r>
              <a:t>110100110……0111111</a:t>
            </a:r>
          </a:p>
        </p:txBody>
      </p:sp>
      <p:sp>
        <p:nvSpPr>
          <p:cNvPr id="292" name="TextBox 66"/>
          <p:cNvSpPr txBox="1"/>
          <p:nvPr/>
        </p:nvSpPr>
        <p:spPr>
          <a:xfrm>
            <a:off x="11900918" y="8792770"/>
            <a:ext cx="1439625"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000">
                <a:solidFill>
                  <a:srgbClr val="303030"/>
                </a:solidFill>
              </a:defRPr>
            </a:lvl1pPr>
          </a:lstStyle>
          <a:p>
            <a:pPr/>
            <a:r>
              <a:t>110100110……0111111</a:t>
            </a:r>
          </a:p>
        </p:txBody>
      </p:sp>
      <p:pic>
        <p:nvPicPr>
          <p:cNvPr id="293" name="Picture 67" descr="Picture 67"/>
          <p:cNvPicPr>
            <a:picLocks noChangeAspect="1"/>
          </p:cNvPicPr>
          <p:nvPr/>
        </p:nvPicPr>
        <p:blipFill>
          <a:blip r:embed="rId14">
            <a:extLst/>
          </a:blip>
          <a:stretch>
            <a:fillRect/>
          </a:stretch>
        </p:blipFill>
        <p:spPr>
          <a:xfrm>
            <a:off x="15019819" y="8133256"/>
            <a:ext cx="1054101" cy="355601"/>
          </a:xfrm>
          <a:prstGeom prst="rect">
            <a:avLst/>
          </a:prstGeom>
          <a:ln w="12700">
            <a:miter lim="400000"/>
          </a:ln>
        </p:spPr>
      </p:pic>
      <p:pic>
        <p:nvPicPr>
          <p:cNvPr id="294" name="Picture 68" descr="Picture 68"/>
          <p:cNvPicPr>
            <a:picLocks noChangeAspect="1"/>
          </p:cNvPicPr>
          <p:nvPr/>
        </p:nvPicPr>
        <p:blipFill>
          <a:blip r:embed="rId7">
            <a:extLst/>
          </a:blip>
          <a:stretch>
            <a:fillRect/>
          </a:stretch>
        </p:blipFill>
        <p:spPr>
          <a:xfrm>
            <a:off x="14559926" y="8141086"/>
            <a:ext cx="431801" cy="355601"/>
          </a:xfrm>
          <a:prstGeom prst="rect">
            <a:avLst/>
          </a:prstGeom>
          <a:ln w="12700">
            <a:miter lim="400000"/>
          </a:ln>
        </p:spPr>
      </p:pic>
      <p:pic>
        <p:nvPicPr>
          <p:cNvPr id="295" name="Picture 69" descr="Picture 69"/>
          <p:cNvPicPr>
            <a:picLocks noChangeAspect="1"/>
          </p:cNvPicPr>
          <p:nvPr/>
        </p:nvPicPr>
        <p:blipFill>
          <a:blip r:embed="rId9">
            <a:extLst/>
          </a:blip>
          <a:stretch>
            <a:fillRect/>
          </a:stretch>
        </p:blipFill>
        <p:spPr>
          <a:xfrm>
            <a:off x="14100037" y="8133256"/>
            <a:ext cx="431801" cy="355601"/>
          </a:xfrm>
          <a:prstGeom prst="rect">
            <a:avLst/>
          </a:prstGeom>
          <a:ln w="12700">
            <a:miter lim="400000"/>
          </a:ln>
        </p:spPr>
      </p:pic>
      <p:pic>
        <p:nvPicPr>
          <p:cNvPr id="296" name="Picture 75" descr="Picture 75"/>
          <p:cNvPicPr>
            <a:picLocks noChangeAspect="1"/>
          </p:cNvPicPr>
          <p:nvPr/>
        </p:nvPicPr>
        <p:blipFill>
          <a:blip r:embed="rId14">
            <a:extLst/>
          </a:blip>
          <a:stretch>
            <a:fillRect/>
          </a:stretch>
        </p:blipFill>
        <p:spPr>
          <a:xfrm>
            <a:off x="14556156" y="7625953"/>
            <a:ext cx="1054101" cy="355601"/>
          </a:xfrm>
          <a:prstGeom prst="rect">
            <a:avLst/>
          </a:prstGeom>
          <a:ln w="12700">
            <a:miter lim="400000"/>
          </a:ln>
        </p:spPr>
      </p:pic>
      <p:pic>
        <p:nvPicPr>
          <p:cNvPr id="297" name="Picture 76" descr="Picture 76"/>
          <p:cNvPicPr>
            <a:picLocks noChangeAspect="1"/>
          </p:cNvPicPr>
          <p:nvPr/>
        </p:nvPicPr>
        <p:blipFill>
          <a:blip r:embed="rId7">
            <a:extLst/>
          </a:blip>
          <a:stretch>
            <a:fillRect/>
          </a:stretch>
        </p:blipFill>
        <p:spPr>
          <a:xfrm>
            <a:off x="14096266" y="7633783"/>
            <a:ext cx="431801" cy="355601"/>
          </a:xfrm>
          <a:prstGeom prst="rect">
            <a:avLst/>
          </a:prstGeom>
          <a:ln w="12700">
            <a:miter lim="400000"/>
          </a:ln>
        </p:spPr>
      </p:pic>
      <p:pic>
        <p:nvPicPr>
          <p:cNvPr id="298" name="Picture 77" descr="Picture 77"/>
          <p:cNvPicPr>
            <a:picLocks noChangeAspect="1"/>
          </p:cNvPicPr>
          <p:nvPr/>
        </p:nvPicPr>
        <p:blipFill>
          <a:blip r:embed="rId14">
            <a:extLst/>
          </a:blip>
          <a:stretch>
            <a:fillRect/>
          </a:stretch>
        </p:blipFill>
        <p:spPr>
          <a:xfrm>
            <a:off x="14068287" y="7130395"/>
            <a:ext cx="1054101" cy="355601"/>
          </a:xfrm>
          <a:prstGeom prst="rect">
            <a:avLst/>
          </a:prstGeom>
          <a:ln w="12700">
            <a:miter lim="400000"/>
          </a:ln>
        </p:spPr>
      </p:pic>
      <p:sp>
        <p:nvSpPr>
          <p:cNvPr id="299" name="TextBox 78"/>
          <p:cNvSpPr txBox="1"/>
          <p:nvPr/>
        </p:nvSpPr>
        <p:spPr>
          <a:xfrm>
            <a:off x="13529094" y="8510605"/>
            <a:ext cx="709804"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300">
                <a:solidFill>
                  <a:srgbClr val="303030"/>
                </a:solidFill>
              </a:defRPr>
            </a:lvl1pPr>
          </a:lstStyle>
          <a:p>
            <a:pPr/>
            <a:r>
              <a:t>Header </a:t>
            </a:r>
          </a:p>
        </p:txBody>
      </p:sp>
      <p:sp>
        <p:nvSpPr>
          <p:cNvPr id="300" name="TextBox 79"/>
          <p:cNvSpPr txBox="1"/>
          <p:nvPr/>
        </p:nvSpPr>
        <p:spPr>
          <a:xfrm>
            <a:off x="14714782" y="8512665"/>
            <a:ext cx="783163"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300">
                <a:solidFill>
                  <a:srgbClr val="303030"/>
                </a:solidFill>
              </a:defRPr>
            </a:lvl1pPr>
          </a:lstStyle>
          <a:p>
            <a:pPr/>
            <a:r>
              <a:t>Payload </a:t>
            </a:r>
          </a:p>
        </p:txBody>
      </p:sp>
      <p:sp>
        <p:nvSpPr>
          <p:cNvPr id="301" name="Left Bracket 81"/>
          <p:cNvSpPr/>
          <p:nvPr/>
        </p:nvSpPr>
        <p:spPr>
          <a:xfrm rot="16200000">
            <a:off x="15050098" y="7512973"/>
            <a:ext cx="60959" cy="1941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9671" y="21600"/>
                  <a:pt x="0" y="21575"/>
                  <a:pt x="0" y="21543"/>
                </a:cubicBezTo>
                <a:lnTo>
                  <a:pt x="0" y="57"/>
                </a:lnTo>
                <a:cubicBezTo>
                  <a:pt x="0" y="25"/>
                  <a:pt x="9671" y="0"/>
                  <a:pt x="21600" y="0"/>
                </a:cubicBezTo>
              </a:path>
            </a:pathLst>
          </a:custGeom>
          <a:ln>
            <a:solidFill>
              <a:srgbClr val="717171"/>
            </a:solidFill>
          </a:ln>
        </p:spPr>
        <p:txBody>
          <a:bodyPr lIns="152400" tIns="152400" rIns="152400" bIns="152400" anchor="ctr"/>
          <a:lstStyle/>
          <a:p>
            <a:pPr>
              <a:defRPr sz="4800"/>
            </a:pPr>
          </a:p>
        </p:txBody>
      </p:sp>
      <p:sp>
        <p:nvSpPr>
          <p:cNvPr id="302" name="TextBox 82"/>
          <p:cNvSpPr txBox="1"/>
          <p:nvPr/>
        </p:nvSpPr>
        <p:spPr>
          <a:xfrm>
            <a:off x="2090260" y="8399002"/>
            <a:ext cx="709803"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300">
                <a:solidFill>
                  <a:srgbClr val="303030"/>
                </a:solidFill>
              </a:defRPr>
            </a:lvl1pPr>
          </a:lstStyle>
          <a:p>
            <a:pPr/>
            <a:r>
              <a:t>Header </a:t>
            </a:r>
          </a:p>
        </p:txBody>
      </p:sp>
      <p:sp>
        <p:nvSpPr>
          <p:cNvPr id="303" name="TextBox 83"/>
          <p:cNvSpPr txBox="1"/>
          <p:nvPr/>
        </p:nvSpPr>
        <p:spPr>
          <a:xfrm>
            <a:off x="759455" y="8412277"/>
            <a:ext cx="783164"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300">
                <a:solidFill>
                  <a:srgbClr val="303030"/>
                </a:solidFill>
              </a:defRPr>
            </a:lvl1pPr>
          </a:lstStyle>
          <a:p>
            <a:pPr/>
            <a:r>
              <a:t>Payload </a:t>
            </a:r>
          </a:p>
        </p:txBody>
      </p:sp>
      <p:sp>
        <p:nvSpPr>
          <p:cNvPr id="304" name="Left Bracket 84"/>
          <p:cNvSpPr/>
          <p:nvPr/>
        </p:nvSpPr>
        <p:spPr>
          <a:xfrm rot="16200000">
            <a:off x="1187424" y="7415783"/>
            <a:ext cx="60959" cy="19419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9671" y="21600"/>
                  <a:pt x="0" y="21575"/>
                  <a:pt x="0" y="21543"/>
                </a:cubicBezTo>
                <a:lnTo>
                  <a:pt x="0" y="57"/>
                </a:lnTo>
                <a:cubicBezTo>
                  <a:pt x="0" y="25"/>
                  <a:pt x="9671" y="0"/>
                  <a:pt x="21600" y="0"/>
                </a:cubicBezTo>
              </a:path>
            </a:pathLst>
          </a:custGeom>
          <a:ln>
            <a:solidFill>
              <a:srgbClr val="717171"/>
            </a:solidFill>
          </a:ln>
        </p:spPr>
        <p:txBody>
          <a:bodyPr lIns="152400" tIns="152400" rIns="152400" bIns="152400" anchor="ctr"/>
          <a:lstStyle/>
          <a:p>
            <a:pPr>
              <a:defRPr sz="4800"/>
            </a:pPr>
          </a:p>
        </p:txBody>
      </p:sp>
      <p:sp>
        <p:nvSpPr>
          <p:cNvPr id="305" name="Rectangle 86"/>
          <p:cNvSpPr txBox="1"/>
          <p:nvPr/>
        </p:nvSpPr>
        <p:spPr>
          <a:xfrm>
            <a:off x="1777868" y="5958897"/>
            <a:ext cx="2468126"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solidFill>
                  <a:srgbClr val="303030"/>
                </a:solidFill>
              </a:defRPr>
            </a:lvl1pPr>
          </a:lstStyle>
          <a:p>
            <a:pPr/>
            <a:r>
              <a:t>TCP/IP suite</a:t>
            </a:r>
          </a:p>
        </p:txBody>
      </p:sp>
      <p:sp>
        <p:nvSpPr>
          <p:cNvPr id="306" name="Rectangle 88"/>
          <p:cNvSpPr txBox="1"/>
          <p:nvPr/>
        </p:nvSpPr>
        <p:spPr>
          <a:xfrm>
            <a:off x="11972388" y="5985826"/>
            <a:ext cx="2468127"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solidFill>
                  <a:srgbClr val="303030"/>
                </a:solidFill>
              </a:defRPr>
            </a:lvl1pPr>
          </a:lstStyle>
          <a:p>
            <a:pPr/>
            <a:r>
              <a:t>TCP/IP suite</a:t>
            </a:r>
          </a:p>
        </p:txBody>
      </p:sp>
      <p:sp>
        <p:nvSpPr>
          <p:cNvPr id="307" name="TextBox 58"/>
          <p:cNvSpPr txBox="1"/>
          <p:nvPr/>
        </p:nvSpPr>
        <p:spPr>
          <a:xfrm rot="19648259">
            <a:off x="9091870" y="8471687"/>
            <a:ext cx="1721979" cy="24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000">
                <a:solidFill>
                  <a:srgbClr val="303030"/>
                </a:solidFill>
              </a:defRPr>
            </a:lvl1pPr>
          </a:lstStyle>
          <a:p>
            <a:pPr/>
            <a:r>
              <a:t>Electrical/optical signal</a:t>
            </a:r>
          </a:p>
        </p:txBody>
      </p:sp>
      <p:sp>
        <p:nvSpPr>
          <p:cNvPr id="308" name="Title 1"/>
          <p:cNvSpPr txBox="1"/>
          <p:nvPr/>
        </p:nvSpPr>
        <p:spPr>
          <a:xfrm>
            <a:off x="1155699" y="174692"/>
            <a:ext cx="13931901" cy="1701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gn="l" defTabSz="546085">
              <a:defRPr b="1" sz="8000">
                <a:solidFill>
                  <a:srgbClr val="ED6A00"/>
                </a:solidFill>
              </a:defRPr>
            </a:lvl1pPr>
          </a:lstStyle>
          <a:p>
            <a:pPr/>
            <a:r>
              <a:t>Computer Network</a:t>
            </a:r>
          </a:p>
        </p:txBody>
      </p:sp>
      <p:pic>
        <p:nvPicPr>
          <p:cNvPr id="309" name="Picture 1" descr="Picture 1"/>
          <p:cNvPicPr>
            <a:picLocks noChangeAspect="1"/>
          </p:cNvPicPr>
          <p:nvPr/>
        </p:nvPicPr>
        <p:blipFill>
          <a:blip r:embed="rId3">
            <a:extLst/>
          </a:blip>
          <a:stretch>
            <a:fillRect/>
          </a:stretch>
        </p:blipFill>
        <p:spPr>
          <a:xfrm>
            <a:off x="9988308" y="6703148"/>
            <a:ext cx="1514476" cy="1019176"/>
          </a:xfrm>
          <a:prstGeom prst="rect">
            <a:avLst/>
          </a:prstGeom>
          <a:ln w="12700">
            <a:miter lim="400000"/>
          </a:ln>
        </p:spPr>
      </p:pic>
      <p:pic>
        <p:nvPicPr>
          <p:cNvPr id="310" name="Picture 4" descr="Picture 4"/>
          <p:cNvPicPr>
            <a:picLocks noChangeAspect="1"/>
          </p:cNvPicPr>
          <p:nvPr/>
        </p:nvPicPr>
        <p:blipFill>
          <a:blip r:embed="rId13">
            <a:extLst/>
          </a:blip>
          <a:srcRect l="0" t="23909" r="0" b="0"/>
          <a:stretch>
            <a:fillRect/>
          </a:stretch>
        </p:blipFill>
        <p:spPr>
          <a:xfrm>
            <a:off x="10534481" y="7650956"/>
            <a:ext cx="711201" cy="541161"/>
          </a:xfrm>
          <a:prstGeom prst="rect">
            <a:avLst/>
          </a:prstGeom>
          <a:ln w="12700">
            <a:miter lim="400000"/>
          </a:ln>
        </p:spPr>
      </p:pic>
      <p:sp>
        <p:nvSpPr>
          <p:cNvPr id="311" name="Freeform: Shape 21"/>
          <p:cNvSpPr/>
          <p:nvPr/>
        </p:nvSpPr>
        <p:spPr>
          <a:xfrm>
            <a:off x="6210300" y="7744510"/>
            <a:ext cx="4591052" cy="1112292"/>
          </a:xfrm>
          <a:custGeom>
            <a:avLst/>
            <a:gdLst/>
            <a:ahLst/>
            <a:cxnLst>
              <a:cxn ang="0">
                <a:pos x="wd2" y="hd2"/>
              </a:cxn>
              <a:cxn ang="5400000">
                <a:pos x="wd2" y="hd2"/>
              </a:cxn>
              <a:cxn ang="10800000">
                <a:pos x="wd2" y="hd2"/>
              </a:cxn>
              <a:cxn ang="16200000">
                <a:pos x="wd2" y="hd2"/>
              </a:cxn>
            </a:cxnLst>
            <a:rect l="0" t="0" r="r" b="b"/>
            <a:pathLst>
              <a:path w="21600" h="20269" fill="norm" stroke="1" extrusionOk="0">
                <a:moveTo>
                  <a:pt x="0" y="13204"/>
                </a:moveTo>
                <a:cubicBezTo>
                  <a:pt x="889" y="6078"/>
                  <a:pt x="1778" y="-1048"/>
                  <a:pt x="3824" y="128"/>
                </a:cubicBezTo>
                <a:cubicBezTo>
                  <a:pt x="5871" y="1305"/>
                  <a:pt x="9316" y="19973"/>
                  <a:pt x="12279" y="20263"/>
                </a:cubicBezTo>
                <a:cubicBezTo>
                  <a:pt x="15241" y="20552"/>
                  <a:pt x="18421" y="11208"/>
                  <a:pt x="21600" y="1864"/>
                </a:cubicBezTo>
              </a:path>
            </a:pathLst>
          </a:custGeom>
          <a:ln w="25400">
            <a:solidFill>
              <a:srgbClr val="A83D00"/>
            </a:solidFill>
          </a:ln>
        </p:spPr>
        <p:txBody>
          <a:bodyPr lIns="152400" tIns="152400" rIns="152400" bIns="152400" anchor="ctr"/>
          <a:lstStyle/>
          <a:p>
            <a:pPr>
              <a:defRPr sz="4800">
                <a:solidFill>
                  <a:srgbClr val="FFFFFF"/>
                </a:solidFill>
              </a:defRPr>
            </a:pPr>
          </a:p>
        </p:txBody>
      </p:sp>
      <p:sp>
        <p:nvSpPr>
          <p:cNvPr id="312" name="Cloud 1"/>
          <p:cNvSpPr/>
          <p:nvPr/>
        </p:nvSpPr>
        <p:spPr>
          <a:xfrm>
            <a:off x="7128571" y="8177463"/>
            <a:ext cx="2364299" cy="773569"/>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E9E9E9"/>
          </a:solidFill>
          <a:ln w="12700">
            <a:miter lim="400000"/>
          </a:ln>
        </p:spPr>
        <p:txBody>
          <a:bodyPr lIns="152400" tIns="152400" rIns="152400" bIns="152400" anchor="ctr"/>
          <a:lstStyle/>
          <a:p>
            <a:pPr>
              <a:lnSpc>
                <a:spcPct val="90000"/>
              </a:lnSpc>
              <a:defRPr i="1" sz="2400">
                <a:solidFill>
                  <a:srgbClr val="303030"/>
                </a:solidFill>
                <a:latin typeface="Open Sans Semibold"/>
                <a:ea typeface="Open Sans Semibold"/>
                <a:cs typeface="Open Sans Semibold"/>
                <a:sym typeface="Open Sans Semibold"/>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65">
                                            <p:txEl>
                                              <p:pRg st="2" end="2"/>
                                            </p:txEl>
                                          </p:spTgt>
                                        </p:tgtEl>
                                        <p:attrNameLst>
                                          <p:attrName>style.visibility</p:attrName>
                                        </p:attrNameLst>
                                      </p:cBhvr>
                                      <p:to>
                                        <p:strVal val="visible"/>
                                      </p:to>
                                    </p:set>
                                    <p:animEffect filter="fade" transition="in">
                                      <p:cBhvr>
                                        <p:cTn id="7" dur="500"/>
                                        <p:tgtEl>
                                          <p:spTgt spid="265">
                                            <p:txEl>
                                              <p:pRg st="2" end="2"/>
                                            </p:txEl>
                                          </p:spTgt>
                                        </p:tgtEl>
                                      </p:cBhvr>
                                    </p:animEffect>
                                  </p:childTnLst>
                                </p:cTn>
                              </p:par>
                            </p:childTnLst>
                          </p:cTn>
                        </p:par>
                        <p:par>
                          <p:cTn id="8" fill="hold">
                            <p:stCondLst>
                              <p:cond delay="500"/>
                            </p:stCondLst>
                            <p:childTnLst>
                              <p:par>
                                <p:cTn id="9" presetClass="entr" nodeType="afterEffect" presetID="10" grpId="2" fill="hold">
                                  <p:stCondLst>
                                    <p:cond delay="0"/>
                                  </p:stCondLst>
                                  <p:iterate type="el" backwards="0">
                                    <p:tmAbs val="0"/>
                                  </p:iterate>
                                  <p:childTnLst>
                                    <p:set>
                                      <p:cBhvr>
                                        <p:cTn id="10" fill="hold"/>
                                        <p:tgtEl>
                                          <p:spTgt spid="264"/>
                                        </p:tgtEl>
                                        <p:attrNameLst>
                                          <p:attrName>style.visibility</p:attrName>
                                        </p:attrNameLst>
                                      </p:cBhvr>
                                      <p:to>
                                        <p:strVal val="visible"/>
                                      </p:to>
                                    </p:set>
                                    <p:animEffect filter="fade" transition="in">
                                      <p:cBhvr>
                                        <p:cTn id="11" dur="500"/>
                                        <p:tgtEl>
                                          <p:spTgt spid="264"/>
                                        </p:tgtEl>
                                      </p:cBhvr>
                                    </p:animEffect>
                                  </p:childTnLst>
                                </p:cTn>
                              </p:par>
                            </p:childTnLst>
                          </p:cTn>
                        </p:par>
                        <p:par>
                          <p:cTn id="12" fill="hold">
                            <p:stCondLst>
                              <p:cond delay="1000"/>
                            </p:stCondLst>
                            <p:childTnLst>
                              <p:par>
                                <p:cTn id="13" presetClass="entr" nodeType="afterEffect" presetID="10" grpId="3" fill="hold">
                                  <p:stCondLst>
                                    <p:cond delay="0"/>
                                  </p:stCondLst>
                                  <p:iterate type="el" backwards="0">
                                    <p:tmAbs val="0"/>
                                  </p:iterate>
                                  <p:childTnLst>
                                    <p:set>
                                      <p:cBhvr>
                                        <p:cTn id="14" fill="hold"/>
                                        <p:tgtEl>
                                          <p:spTgt spid="309"/>
                                        </p:tgtEl>
                                        <p:attrNameLst>
                                          <p:attrName>style.visibility</p:attrName>
                                        </p:attrNameLst>
                                      </p:cBhvr>
                                      <p:to>
                                        <p:strVal val="visible"/>
                                      </p:to>
                                    </p:set>
                                    <p:animEffect filter="fade" transition="in">
                                      <p:cBhvr>
                                        <p:cTn id="15" dur="500"/>
                                        <p:tgtEl>
                                          <p:spTgt spid="309"/>
                                        </p:tgtEl>
                                      </p:cBhvr>
                                    </p:animEffect>
                                  </p:childTnLst>
                                </p:cTn>
                              </p:par>
                            </p:childTnLst>
                          </p:cTn>
                        </p:par>
                        <p:par>
                          <p:cTn id="16" fill="hold">
                            <p:stCondLst>
                              <p:cond delay="1500"/>
                            </p:stCondLst>
                            <p:childTnLst>
                              <p:par>
                                <p:cTn id="17" presetClass="entr" nodeType="afterEffect" presetSubtype="4" presetID="22" grpId="4" fill="hold">
                                  <p:stCondLst>
                                    <p:cond delay="0"/>
                                  </p:stCondLst>
                                  <p:iterate type="el" backwards="0">
                                    <p:tmAbs val="0"/>
                                  </p:iterate>
                                  <p:childTnLst>
                                    <p:set>
                                      <p:cBhvr>
                                        <p:cTn id="18" fill="hold"/>
                                        <p:tgtEl>
                                          <p:spTgt spid="310"/>
                                        </p:tgtEl>
                                        <p:attrNameLst>
                                          <p:attrName>style.visibility</p:attrName>
                                        </p:attrNameLst>
                                      </p:cBhvr>
                                      <p:to>
                                        <p:strVal val="visible"/>
                                      </p:to>
                                    </p:set>
                                    <p:animEffect filter="wipe(down)" transition="in">
                                      <p:cBhvr>
                                        <p:cTn id="19" dur="500"/>
                                        <p:tgtEl>
                                          <p:spTgt spid="310"/>
                                        </p:tgtEl>
                                      </p:cBhvr>
                                    </p:animEffect>
                                  </p:childTnLst>
                                </p:cTn>
                              </p:par>
                            </p:childTnLst>
                          </p:cTn>
                        </p:par>
                        <p:par>
                          <p:cTn id="20" fill="hold">
                            <p:stCondLst>
                              <p:cond delay="2000"/>
                            </p:stCondLst>
                            <p:childTnLst>
                              <p:par>
                                <p:cTn id="21" presetClass="entr" nodeType="afterEffect" presetSubtype="4" presetID="22" grpId="5" fill="hold">
                                  <p:stCondLst>
                                    <p:cond delay="0"/>
                                  </p:stCondLst>
                                  <p:iterate type="el" backwards="0">
                                    <p:tmAbs val="0"/>
                                  </p:iterate>
                                  <p:childTnLst>
                                    <p:set>
                                      <p:cBhvr>
                                        <p:cTn id="22" fill="hold"/>
                                        <p:tgtEl>
                                          <p:spTgt spid="275"/>
                                        </p:tgtEl>
                                        <p:attrNameLst>
                                          <p:attrName>style.visibility</p:attrName>
                                        </p:attrNameLst>
                                      </p:cBhvr>
                                      <p:to>
                                        <p:strVal val="visible"/>
                                      </p:to>
                                    </p:set>
                                    <p:animEffect filter="wipe(down)" transition="in">
                                      <p:cBhvr>
                                        <p:cTn id="23" dur="500"/>
                                        <p:tgtEl>
                                          <p:spTgt spid="275"/>
                                        </p:tgtEl>
                                      </p:cBhvr>
                                    </p:animEffect>
                                  </p:childTnLst>
                                </p:cTn>
                              </p:par>
                            </p:childTnLst>
                          </p:cTn>
                        </p:par>
                        <p:par>
                          <p:cTn id="24" fill="hold">
                            <p:stCondLst>
                              <p:cond delay="2500"/>
                            </p:stCondLst>
                            <p:childTnLst>
                              <p:par>
                                <p:cTn id="25" presetClass="entr" nodeType="afterEffect" presetSubtype="4" presetID="2" grpId="6" fill="hold">
                                  <p:stCondLst>
                                    <p:cond delay="0"/>
                                  </p:stCondLst>
                                  <p:iterate type="el" backwards="0">
                                    <p:tmAbs val="0"/>
                                  </p:iterate>
                                  <p:childTnLst>
                                    <p:set>
                                      <p:cBhvr>
                                        <p:cTn id="26" fill="hold"/>
                                        <p:tgtEl>
                                          <p:spTgt spid="284"/>
                                        </p:tgtEl>
                                        <p:attrNameLst>
                                          <p:attrName>style.visibility</p:attrName>
                                        </p:attrNameLst>
                                      </p:cBhvr>
                                      <p:to>
                                        <p:strVal val="visible"/>
                                      </p:to>
                                    </p:set>
                                    <p:anim calcmode="lin" valueType="num">
                                      <p:cBhvr>
                                        <p:cTn id="27" dur="1000" fill="hold"/>
                                        <p:tgtEl>
                                          <p:spTgt spid="284"/>
                                        </p:tgtEl>
                                        <p:attrNameLst>
                                          <p:attrName>ppt_x</p:attrName>
                                        </p:attrNameLst>
                                      </p:cBhvr>
                                      <p:tavLst>
                                        <p:tav tm="0">
                                          <p:val>
                                            <p:strVal val="#ppt_x"/>
                                          </p:val>
                                        </p:tav>
                                        <p:tav tm="100000">
                                          <p:val>
                                            <p:strVal val="#ppt_x"/>
                                          </p:val>
                                        </p:tav>
                                      </p:tavLst>
                                    </p:anim>
                                    <p:anim calcmode="lin" valueType="num">
                                      <p:cBhvr>
                                        <p:cTn id="28" dur="1000" fill="hold"/>
                                        <p:tgtEl>
                                          <p:spTgt spid="284"/>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Class="entr" nodeType="afterEffect" presetSubtype="4" presetID="2" grpId="7" fill="hold">
                                  <p:stCondLst>
                                    <p:cond delay="0"/>
                                  </p:stCondLst>
                                  <p:iterate type="el" backwards="0">
                                    <p:tmAbs val="0"/>
                                  </p:iterate>
                                  <p:childTnLst>
                                    <p:set>
                                      <p:cBhvr>
                                        <p:cTn id="31" fill="hold"/>
                                        <p:tgtEl>
                                          <p:spTgt spid="274"/>
                                        </p:tgtEl>
                                        <p:attrNameLst>
                                          <p:attrName>style.visibility</p:attrName>
                                        </p:attrNameLst>
                                      </p:cBhvr>
                                      <p:to>
                                        <p:strVal val="visible"/>
                                      </p:to>
                                    </p:set>
                                    <p:anim calcmode="lin" valueType="num">
                                      <p:cBhvr>
                                        <p:cTn id="32" dur="1000" fill="hold"/>
                                        <p:tgtEl>
                                          <p:spTgt spid="274"/>
                                        </p:tgtEl>
                                        <p:attrNameLst>
                                          <p:attrName>ppt_x</p:attrName>
                                        </p:attrNameLst>
                                      </p:cBhvr>
                                      <p:tavLst>
                                        <p:tav tm="0">
                                          <p:val>
                                            <p:strVal val="#ppt_x"/>
                                          </p:val>
                                        </p:tav>
                                        <p:tav tm="100000">
                                          <p:val>
                                            <p:strVal val="#ppt_x"/>
                                          </p:val>
                                        </p:tav>
                                      </p:tavLst>
                                    </p:anim>
                                    <p:anim calcmode="lin" valueType="num">
                                      <p:cBhvr>
                                        <p:cTn id="33" dur="1000" fill="hold"/>
                                        <p:tgtEl>
                                          <p:spTgt spid="27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Class="entr" nodeType="clickEffect" presetID="10" grpId="1" fill="hold">
                                  <p:stCondLst>
                                    <p:cond delay="0"/>
                                  </p:stCondLst>
                                  <p:iterate type="el" backwards="0">
                                    <p:tmAbs val="0"/>
                                  </p:iterate>
                                  <p:childTnLst>
                                    <p:set>
                                      <p:cBhvr>
                                        <p:cTn id="37" fill="hold"/>
                                        <p:tgtEl>
                                          <p:spTgt spid="265">
                                            <p:txEl>
                                              <p:pRg st="3" end="3"/>
                                            </p:txEl>
                                          </p:spTgt>
                                        </p:tgtEl>
                                        <p:attrNameLst>
                                          <p:attrName>style.visibility</p:attrName>
                                        </p:attrNameLst>
                                      </p:cBhvr>
                                      <p:to>
                                        <p:strVal val="visible"/>
                                      </p:to>
                                    </p:set>
                                    <p:animEffect filter="fade" transition="in">
                                      <p:cBhvr>
                                        <p:cTn id="38" dur="500"/>
                                        <p:tgtEl>
                                          <p:spTgt spid="265">
                                            <p:txEl>
                                              <p:pRg st="3" end="3"/>
                                            </p:txEl>
                                          </p:spTgt>
                                        </p:tgtEl>
                                      </p:cBhvr>
                                    </p:animEffect>
                                  </p:childTnLst>
                                </p:cTn>
                              </p:par>
                            </p:childTnLst>
                          </p:cTn>
                        </p:par>
                        <p:par>
                          <p:cTn id="39" fill="hold">
                            <p:stCondLst>
                              <p:cond delay="500"/>
                            </p:stCondLst>
                            <p:childTnLst>
                              <p:par>
                                <p:cTn id="40" presetClass="entr" nodeType="afterEffect" presetSubtype="16" presetID="4" grpId="8" fill="hold">
                                  <p:stCondLst>
                                    <p:cond delay="0"/>
                                  </p:stCondLst>
                                  <p:iterate type="el" backwards="0">
                                    <p:tmAbs val="0"/>
                                  </p:iterate>
                                  <p:childTnLst>
                                    <p:set>
                                      <p:cBhvr>
                                        <p:cTn id="41" fill="hold"/>
                                        <p:tgtEl>
                                          <p:spTgt spid="312"/>
                                        </p:tgtEl>
                                        <p:attrNameLst>
                                          <p:attrName>style.visibility</p:attrName>
                                        </p:attrNameLst>
                                      </p:cBhvr>
                                      <p:to>
                                        <p:strVal val="visible"/>
                                      </p:to>
                                    </p:set>
                                    <p:animEffect filter="box(in)" transition="in">
                                      <p:cBhvr>
                                        <p:cTn id="42" dur="2000"/>
                                        <p:tgtEl>
                                          <p:spTgt spid="312"/>
                                        </p:tgtEl>
                                      </p:cBhvr>
                                    </p:animEffect>
                                  </p:childTnLst>
                                </p:cTn>
                              </p:par>
                            </p:childTnLst>
                          </p:cTn>
                        </p:par>
                        <p:par>
                          <p:cTn id="43" fill="hold">
                            <p:stCondLst>
                              <p:cond delay="2500"/>
                            </p:stCondLst>
                            <p:childTnLst>
                              <p:par>
                                <p:cTn id="44" presetClass="entr" nodeType="afterEffect" presetID="10" grpId="1" fill="hold">
                                  <p:stCondLst>
                                    <p:cond delay="0"/>
                                  </p:stCondLst>
                                  <p:iterate type="el" backwards="0">
                                    <p:tmAbs val="0"/>
                                  </p:iterate>
                                  <p:childTnLst>
                                    <p:set>
                                      <p:cBhvr>
                                        <p:cTn id="45" fill="hold"/>
                                        <p:tgtEl>
                                          <p:spTgt spid="265">
                                            <p:txEl>
                                              <p:pRg st="4" end="4"/>
                                            </p:txEl>
                                          </p:spTgt>
                                        </p:tgtEl>
                                        <p:attrNameLst>
                                          <p:attrName>style.visibility</p:attrName>
                                        </p:attrNameLst>
                                      </p:cBhvr>
                                      <p:to>
                                        <p:strVal val="visible"/>
                                      </p:to>
                                    </p:set>
                                    <p:animEffect filter="fade" transition="in">
                                      <p:cBhvr>
                                        <p:cTn id="46" dur="500"/>
                                        <p:tgtEl>
                                          <p:spTgt spid="265">
                                            <p:txEl>
                                              <p:pRg st="4" end="4"/>
                                            </p:txEl>
                                          </p:spTgt>
                                        </p:tgtEl>
                                      </p:cBhvr>
                                    </p:animEffect>
                                  </p:childTnLst>
                                </p:cTn>
                              </p:par>
                            </p:childTnLst>
                          </p:cTn>
                        </p:par>
                        <p:par>
                          <p:cTn id="47" fill="hold">
                            <p:stCondLst>
                              <p:cond delay="3000"/>
                            </p:stCondLst>
                            <p:childTnLst>
                              <p:par>
                                <p:cTn id="48" presetClass="entr" nodeType="afterEffect" presetSubtype="16" presetID="4" grpId="9" fill="hold">
                                  <p:stCondLst>
                                    <p:cond delay="0"/>
                                  </p:stCondLst>
                                  <p:iterate type="el" backwards="0">
                                    <p:tmAbs val="0"/>
                                  </p:iterate>
                                  <p:childTnLst>
                                    <p:set>
                                      <p:cBhvr>
                                        <p:cTn id="49" fill="hold"/>
                                        <p:tgtEl>
                                          <p:spTgt spid="311"/>
                                        </p:tgtEl>
                                        <p:attrNameLst>
                                          <p:attrName>style.visibility</p:attrName>
                                        </p:attrNameLst>
                                      </p:cBhvr>
                                      <p:to>
                                        <p:strVal val="visible"/>
                                      </p:to>
                                    </p:set>
                                    <p:animEffect filter="box(in)" transition="in">
                                      <p:cBhvr>
                                        <p:cTn id="50" dur="3000"/>
                                        <p:tgtEl>
                                          <p:spTgt spid="311"/>
                                        </p:tgtEl>
                                      </p:cBhvr>
                                    </p:animEffect>
                                  </p:childTnLst>
                                </p:cTn>
                              </p:par>
                            </p:childTnLst>
                          </p:cTn>
                        </p:par>
                      </p:childTnLst>
                    </p:cTn>
                  </p:par>
                  <p:par>
                    <p:cTn id="51" fill="hold">
                      <p:stCondLst>
                        <p:cond delay="indefinite"/>
                      </p:stCondLst>
                      <p:childTnLst>
                        <p:par>
                          <p:cTn id="52" fill="hold">
                            <p:stCondLst>
                              <p:cond delay="0"/>
                            </p:stCondLst>
                            <p:childTnLst>
                              <p:par>
                                <p:cTn id="53" presetClass="entr" nodeType="clickEffect" presetID="10" grpId="1" fill="hold">
                                  <p:stCondLst>
                                    <p:cond delay="0"/>
                                  </p:stCondLst>
                                  <p:iterate type="el" backwards="0">
                                    <p:tmAbs val="0"/>
                                  </p:iterate>
                                  <p:childTnLst>
                                    <p:set>
                                      <p:cBhvr>
                                        <p:cTn id="54" fill="hold"/>
                                        <p:tgtEl>
                                          <p:spTgt spid="265">
                                            <p:txEl>
                                              <p:pRg st="5" end="5"/>
                                            </p:txEl>
                                          </p:spTgt>
                                        </p:tgtEl>
                                        <p:attrNameLst>
                                          <p:attrName>style.visibility</p:attrName>
                                        </p:attrNameLst>
                                      </p:cBhvr>
                                      <p:to>
                                        <p:strVal val="visible"/>
                                      </p:to>
                                    </p:set>
                                    <p:animEffect filter="fade" transition="in">
                                      <p:cBhvr>
                                        <p:cTn id="55" dur="500"/>
                                        <p:tgtEl>
                                          <p:spTgt spid="265">
                                            <p:txEl>
                                              <p:pRg st="5" end="5"/>
                                            </p:txEl>
                                          </p:spTgt>
                                        </p:tgtEl>
                                      </p:cBhvr>
                                    </p:animEffect>
                                  </p:childTnLst>
                                </p:cTn>
                              </p:par>
                            </p:childTnLst>
                          </p:cTn>
                        </p:par>
                        <p:par>
                          <p:cTn id="56" fill="hold">
                            <p:stCondLst>
                              <p:cond delay="500"/>
                            </p:stCondLst>
                            <p:childTnLst>
                              <p:par>
                                <p:cTn id="57" presetClass="entr" nodeType="afterEffect" presetID="10" grpId="10" fill="hold">
                                  <p:stCondLst>
                                    <p:cond delay="0"/>
                                  </p:stCondLst>
                                  <p:iterate type="el" backwards="0">
                                    <p:tmAbs val="0"/>
                                  </p:iterate>
                                  <p:childTnLst>
                                    <p:set>
                                      <p:cBhvr>
                                        <p:cTn id="58" fill="hold"/>
                                        <p:tgtEl>
                                          <p:spTgt spid="305"/>
                                        </p:tgtEl>
                                        <p:attrNameLst>
                                          <p:attrName>style.visibility</p:attrName>
                                        </p:attrNameLst>
                                      </p:cBhvr>
                                      <p:to>
                                        <p:strVal val="visible"/>
                                      </p:to>
                                    </p:set>
                                    <p:animEffect filter="fade" transition="in">
                                      <p:cBhvr>
                                        <p:cTn id="59" dur="500"/>
                                        <p:tgtEl>
                                          <p:spTgt spid="305"/>
                                        </p:tgtEl>
                                      </p:cBhvr>
                                    </p:animEffect>
                                  </p:childTnLst>
                                </p:cTn>
                              </p:par>
                            </p:childTnLst>
                          </p:cTn>
                        </p:par>
                        <p:par>
                          <p:cTn id="60" fill="hold">
                            <p:stCondLst>
                              <p:cond delay="1000"/>
                            </p:stCondLst>
                            <p:childTnLst>
                              <p:par>
                                <p:cTn id="61" presetClass="entr" nodeType="afterEffect" presetID="10" grpId="11" fill="hold">
                                  <p:stCondLst>
                                    <p:cond delay="0"/>
                                  </p:stCondLst>
                                  <p:iterate type="el" backwards="0">
                                    <p:tmAbs val="0"/>
                                  </p:iterate>
                                  <p:childTnLst>
                                    <p:set>
                                      <p:cBhvr>
                                        <p:cTn id="62" fill="hold"/>
                                        <p:tgtEl>
                                          <p:spTgt spid="306"/>
                                        </p:tgtEl>
                                        <p:attrNameLst>
                                          <p:attrName>style.visibility</p:attrName>
                                        </p:attrNameLst>
                                      </p:cBhvr>
                                      <p:to>
                                        <p:strVal val="visible"/>
                                      </p:to>
                                    </p:set>
                                    <p:animEffect filter="fade" transition="in">
                                      <p:cBhvr>
                                        <p:cTn id="63" dur="500"/>
                                        <p:tgtEl>
                                          <p:spTgt spid="306"/>
                                        </p:tgtEl>
                                      </p:cBhvr>
                                    </p:animEffect>
                                  </p:childTnLst>
                                </p:cTn>
                              </p:par>
                            </p:childTnLst>
                          </p:cTn>
                        </p:par>
                      </p:childTnLst>
                    </p:cTn>
                  </p:par>
                  <p:par>
                    <p:cTn id="64" fill="hold">
                      <p:stCondLst>
                        <p:cond delay="indefinite"/>
                      </p:stCondLst>
                      <p:childTnLst>
                        <p:par>
                          <p:cTn id="65" fill="hold">
                            <p:stCondLst>
                              <p:cond delay="0"/>
                            </p:stCondLst>
                            <p:childTnLst>
                              <p:par>
                                <p:cTn id="66" presetClass="entr" nodeType="clickEffect" presetID="10" grpId="1" fill="hold">
                                  <p:stCondLst>
                                    <p:cond delay="0"/>
                                  </p:stCondLst>
                                  <p:iterate type="el" backwards="0">
                                    <p:tmAbs val="0"/>
                                  </p:iterate>
                                  <p:childTnLst>
                                    <p:set>
                                      <p:cBhvr>
                                        <p:cTn id="67" fill="hold"/>
                                        <p:tgtEl>
                                          <p:spTgt spid="265">
                                            <p:txEl>
                                              <p:pRg st="6" end="6"/>
                                            </p:txEl>
                                          </p:spTgt>
                                        </p:tgtEl>
                                        <p:attrNameLst>
                                          <p:attrName>style.visibility</p:attrName>
                                        </p:attrNameLst>
                                      </p:cBhvr>
                                      <p:to>
                                        <p:strVal val="visible"/>
                                      </p:to>
                                    </p:set>
                                    <p:animEffect filter="fade" transition="in">
                                      <p:cBhvr>
                                        <p:cTn id="68" dur="500"/>
                                        <p:tgtEl>
                                          <p:spTgt spid="265">
                                            <p:txEl>
                                              <p:pRg st="6" end="6"/>
                                            </p:txEl>
                                          </p:spTgt>
                                        </p:tgtEl>
                                      </p:cBhvr>
                                    </p:animEffect>
                                  </p:childTnLst>
                                </p:cTn>
                              </p:par>
                            </p:childTnLst>
                          </p:cTn>
                        </p:par>
                        <p:par>
                          <p:cTn id="69" fill="hold">
                            <p:stCondLst>
                              <p:cond delay="500"/>
                            </p:stCondLst>
                            <p:childTnLst>
                              <p:par>
                                <p:cTn id="70" presetClass="entr" nodeType="afterEffect" presetSubtype="4" presetID="2" grpId="12" fill="hold">
                                  <p:stCondLst>
                                    <p:cond delay="0"/>
                                  </p:stCondLst>
                                  <p:iterate type="el" backwards="0">
                                    <p:tmAbs val="0"/>
                                  </p:iterate>
                                  <p:childTnLst>
                                    <p:set>
                                      <p:cBhvr>
                                        <p:cTn id="71" fill="hold"/>
                                        <p:tgtEl>
                                          <p:spTgt spid="276"/>
                                        </p:tgtEl>
                                        <p:attrNameLst>
                                          <p:attrName>style.visibility</p:attrName>
                                        </p:attrNameLst>
                                      </p:cBhvr>
                                      <p:to>
                                        <p:strVal val="visible"/>
                                      </p:to>
                                    </p:set>
                                    <p:anim calcmode="lin" valueType="num">
                                      <p:cBhvr>
                                        <p:cTn id="72" dur="1000" fill="hold"/>
                                        <p:tgtEl>
                                          <p:spTgt spid="276"/>
                                        </p:tgtEl>
                                        <p:attrNameLst>
                                          <p:attrName>ppt_x</p:attrName>
                                        </p:attrNameLst>
                                      </p:cBhvr>
                                      <p:tavLst>
                                        <p:tav tm="0">
                                          <p:val>
                                            <p:strVal val="#ppt_x"/>
                                          </p:val>
                                        </p:tav>
                                        <p:tav tm="100000">
                                          <p:val>
                                            <p:strVal val="#ppt_x"/>
                                          </p:val>
                                        </p:tav>
                                      </p:tavLst>
                                    </p:anim>
                                    <p:anim calcmode="lin" valueType="num">
                                      <p:cBhvr>
                                        <p:cTn id="73" dur="1000" fill="hold"/>
                                        <p:tgtEl>
                                          <p:spTgt spid="276"/>
                                        </p:tgtEl>
                                        <p:attrNameLst>
                                          <p:attrName>ppt_y</p:attrName>
                                        </p:attrNameLst>
                                      </p:cBhvr>
                                      <p:tavLst>
                                        <p:tav tm="0">
                                          <p:val>
                                            <p:strVal val="1+#ppt_h/2"/>
                                          </p:val>
                                        </p:tav>
                                        <p:tav tm="100000">
                                          <p:val>
                                            <p:strVal val="#ppt_y"/>
                                          </p:val>
                                        </p:tav>
                                      </p:tavLst>
                                    </p:anim>
                                  </p:childTnLst>
                                </p:cTn>
                              </p:par>
                            </p:childTnLst>
                          </p:cTn>
                        </p:par>
                        <p:par>
                          <p:cTn id="74" fill="hold">
                            <p:stCondLst>
                              <p:cond delay="1500"/>
                            </p:stCondLst>
                            <p:childTnLst>
                              <p:par>
                                <p:cTn id="75" presetClass="entr" nodeType="afterEffect" presetSubtype="4" presetID="2" grpId="13" fill="hold">
                                  <p:stCondLst>
                                    <p:cond delay="0"/>
                                  </p:stCondLst>
                                  <p:iterate type="el" backwards="0">
                                    <p:tmAbs val="0"/>
                                  </p:iterate>
                                  <p:childTnLst>
                                    <p:set>
                                      <p:cBhvr>
                                        <p:cTn id="76" fill="hold"/>
                                        <p:tgtEl>
                                          <p:spTgt spid="266"/>
                                        </p:tgtEl>
                                        <p:attrNameLst>
                                          <p:attrName>style.visibility</p:attrName>
                                        </p:attrNameLst>
                                      </p:cBhvr>
                                      <p:to>
                                        <p:strVal val="visible"/>
                                      </p:to>
                                    </p:set>
                                    <p:anim calcmode="lin" valueType="num">
                                      <p:cBhvr>
                                        <p:cTn id="77" dur="1000" fill="hold"/>
                                        <p:tgtEl>
                                          <p:spTgt spid="266"/>
                                        </p:tgtEl>
                                        <p:attrNameLst>
                                          <p:attrName>ppt_x</p:attrName>
                                        </p:attrNameLst>
                                      </p:cBhvr>
                                      <p:tavLst>
                                        <p:tav tm="0">
                                          <p:val>
                                            <p:strVal val="#ppt_x"/>
                                          </p:val>
                                        </p:tav>
                                        <p:tav tm="100000">
                                          <p:val>
                                            <p:strVal val="#ppt_x"/>
                                          </p:val>
                                        </p:tav>
                                      </p:tavLst>
                                    </p:anim>
                                    <p:anim calcmode="lin" valueType="num">
                                      <p:cBhvr>
                                        <p:cTn id="78" dur="1000" fill="hold"/>
                                        <p:tgtEl>
                                          <p:spTgt spid="266"/>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Class="entr" nodeType="clickEffect" presetID="10" grpId="1" fill="hold">
                                  <p:stCondLst>
                                    <p:cond delay="0"/>
                                  </p:stCondLst>
                                  <p:iterate type="el" backwards="0">
                                    <p:tmAbs val="0"/>
                                  </p:iterate>
                                  <p:childTnLst>
                                    <p:set>
                                      <p:cBhvr>
                                        <p:cTn id="82" fill="hold"/>
                                        <p:tgtEl>
                                          <p:spTgt spid="265">
                                            <p:txEl>
                                              <p:pRg st="7" end="7"/>
                                            </p:txEl>
                                          </p:spTgt>
                                        </p:tgtEl>
                                        <p:attrNameLst>
                                          <p:attrName>style.visibility</p:attrName>
                                        </p:attrNameLst>
                                      </p:cBhvr>
                                      <p:to>
                                        <p:strVal val="visible"/>
                                      </p:to>
                                    </p:set>
                                    <p:animEffect filter="fade" transition="in">
                                      <p:cBhvr>
                                        <p:cTn id="83" dur="500"/>
                                        <p:tgtEl>
                                          <p:spTgt spid="265">
                                            <p:txEl>
                                              <p:pRg st="7" end="7"/>
                                            </p:txEl>
                                          </p:spTgt>
                                        </p:tgtEl>
                                      </p:cBhvr>
                                    </p:animEffect>
                                  </p:childTnLst>
                                </p:cTn>
                              </p:par>
                            </p:childTnLst>
                          </p:cTn>
                        </p:par>
                        <p:par>
                          <p:cTn id="84" fill="hold">
                            <p:stCondLst>
                              <p:cond delay="500"/>
                            </p:stCondLst>
                            <p:childTnLst>
                              <p:par>
                                <p:cTn id="85" presetClass="entr" nodeType="afterEffect" presetSubtype="4" presetID="2" grpId="14" fill="hold">
                                  <p:stCondLst>
                                    <p:cond delay="0"/>
                                  </p:stCondLst>
                                  <p:iterate type="el" backwards="0">
                                    <p:tmAbs val="0"/>
                                  </p:iterate>
                                  <p:childTnLst>
                                    <p:set>
                                      <p:cBhvr>
                                        <p:cTn id="86" fill="hold"/>
                                        <p:tgtEl>
                                          <p:spTgt spid="278"/>
                                        </p:tgtEl>
                                        <p:attrNameLst>
                                          <p:attrName>style.visibility</p:attrName>
                                        </p:attrNameLst>
                                      </p:cBhvr>
                                      <p:to>
                                        <p:strVal val="visible"/>
                                      </p:to>
                                    </p:set>
                                    <p:anim calcmode="lin" valueType="num">
                                      <p:cBhvr>
                                        <p:cTn id="87" dur="1000" fill="hold"/>
                                        <p:tgtEl>
                                          <p:spTgt spid="278"/>
                                        </p:tgtEl>
                                        <p:attrNameLst>
                                          <p:attrName>ppt_x</p:attrName>
                                        </p:attrNameLst>
                                      </p:cBhvr>
                                      <p:tavLst>
                                        <p:tav tm="0">
                                          <p:val>
                                            <p:strVal val="#ppt_x"/>
                                          </p:val>
                                        </p:tav>
                                        <p:tav tm="100000">
                                          <p:val>
                                            <p:strVal val="#ppt_x"/>
                                          </p:val>
                                        </p:tav>
                                      </p:tavLst>
                                    </p:anim>
                                    <p:anim calcmode="lin" valueType="num">
                                      <p:cBhvr>
                                        <p:cTn id="88" dur="1000" fill="hold"/>
                                        <p:tgtEl>
                                          <p:spTgt spid="278"/>
                                        </p:tgtEl>
                                        <p:attrNameLst>
                                          <p:attrName>ppt_y</p:attrName>
                                        </p:attrNameLst>
                                      </p:cBhvr>
                                      <p:tavLst>
                                        <p:tav tm="0">
                                          <p:val>
                                            <p:strVal val="1+#ppt_h/2"/>
                                          </p:val>
                                        </p:tav>
                                        <p:tav tm="100000">
                                          <p:val>
                                            <p:strVal val="#ppt_y"/>
                                          </p:val>
                                        </p:tav>
                                      </p:tavLst>
                                    </p:anim>
                                  </p:childTnLst>
                                </p:cTn>
                              </p:par>
                            </p:childTnLst>
                          </p:cTn>
                        </p:par>
                        <p:par>
                          <p:cTn id="89" fill="hold">
                            <p:stCondLst>
                              <p:cond delay="1500"/>
                            </p:stCondLst>
                            <p:childTnLst>
                              <p:par>
                                <p:cTn id="90" presetClass="entr" nodeType="afterEffect" presetSubtype="4" presetID="2" grpId="15" fill="hold">
                                  <p:stCondLst>
                                    <p:cond delay="0"/>
                                  </p:stCondLst>
                                  <p:iterate type="el" backwards="0">
                                    <p:tmAbs val="0"/>
                                  </p:iterate>
                                  <p:childTnLst>
                                    <p:set>
                                      <p:cBhvr>
                                        <p:cTn id="91" fill="hold"/>
                                        <p:tgtEl>
                                          <p:spTgt spid="268"/>
                                        </p:tgtEl>
                                        <p:attrNameLst>
                                          <p:attrName>style.visibility</p:attrName>
                                        </p:attrNameLst>
                                      </p:cBhvr>
                                      <p:to>
                                        <p:strVal val="visible"/>
                                      </p:to>
                                    </p:set>
                                    <p:anim calcmode="lin" valueType="num">
                                      <p:cBhvr>
                                        <p:cTn id="92" dur="1000" fill="hold"/>
                                        <p:tgtEl>
                                          <p:spTgt spid="268"/>
                                        </p:tgtEl>
                                        <p:attrNameLst>
                                          <p:attrName>ppt_x</p:attrName>
                                        </p:attrNameLst>
                                      </p:cBhvr>
                                      <p:tavLst>
                                        <p:tav tm="0">
                                          <p:val>
                                            <p:strVal val="#ppt_x"/>
                                          </p:val>
                                        </p:tav>
                                        <p:tav tm="100000">
                                          <p:val>
                                            <p:strVal val="#ppt_x"/>
                                          </p:val>
                                        </p:tav>
                                      </p:tavLst>
                                    </p:anim>
                                    <p:anim calcmode="lin" valueType="num">
                                      <p:cBhvr>
                                        <p:cTn id="93" dur="1000" fill="hold"/>
                                        <p:tgtEl>
                                          <p:spTgt spid="268"/>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Class="entr" nodeType="clickEffect" presetID="10" grpId="1" fill="hold">
                                  <p:stCondLst>
                                    <p:cond delay="0"/>
                                  </p:stCondLst>
                                  <p:iterate type="el" backwards="0">
                                    <p:tmAbs val="0"/>
                                  </p:iterate>
                                  <p:childTnLst>
                                    <p:set>
                                      <p:cBhvr>
                                        <p:cTn id="97" fill="hold"/>
                                        <p:tgtEl>
                                          <p:spTgt spid="265">
                                            <p:txEl>
                                              <p:pRg st="8" end="8"/>
                                            </p:txEl>
                                          </p:spTgt>
                                        </p:tgtEl>
                                        <p:attrNameLst>
                                          <p:attrName>style.visibility</p:attrName>
                                        </p:attrNameLst>
                                      </p:cBhvr>
                                      <p:to>
                                        <p:strVal val="visible"/>
                                      </p:to>
                                    </p:set>
                                    <p:animEffect filter="fade" transition="in">
                                      <p:cBhvr>
                                        <p:cTn id="98" dur="500"/>
                                        <p:tgtEl>
                                          <p:spTgt spid="265">
                                            <p:txEl>
                                              <p:pRg st="8" end="8"/>
                                            </p:txEl>
                                          </p:spTgt>
                                        </p:tgtEl>
                                      </p:cBhvr>
                                    </p:animEffect>
                                  </p:childTnLst>
                                </p:cTn>
                              </p:par>
                            </p:childTnLst>
                          </p:cTn>
                        </p:par>
                        <p:par>
                          <p:cTn id="99" fill="hold">
                            <p:stCondLst>
                              <p:cond delay="500"/>
                            </p:stCondLst>
                            <p:childTnLst>
                              <p:par>
                                <p:cTn id="100" presetClass="entr" nodeType="afterEffect" presetSubtype="4" presetID="2" grpId="16" fill="hold">
                                  <p:stCondLst>
                                    <p:cond delay="0"/>
                                  </p:stCondLst>
                                  <p:iterate type="el" backwards="0">
                                    <p:tmAbs val="0"/>
                                  </p:iterate>
                                  <p:childTnLst>
                                    <p:set>
                                      <p:cBhvr>
                                        <p:cTn id="101" fill="hold"/>
                                        <p:tgtEl>
                                          <p:spTgt spid="280"/>
                                        </p:tgtEl>
                                        <p:attrNameLst>
                                          <p:attrName>style.visibility</p:attrName>
                                        </p:attrNameLst>
                                      </p:cBhvr>
                                      <p:to>
                                        <p:strVal val="visible"/>
                                      </p:to>
                                    </p:set>
                                    <p:anim calcmode="lin" valueType="num">
                                      <p:cBhvr>
                                        <p:cTn id="102" dur="1000" fill="hold"/>
                                        <p:tgtEl>
                                          <p:spTgt spid="280"/>
                                        </p:tgtEl>
                                        <p:attrNameLst>
                                          <p:attrName>ppt_x</p:attrName>
                                        </p:attrNameLst>
                                      </p:cBhvr>
                                      <p:tavLst>
                                        <p:tav tm="0">
                                          <p:val>
                                            <p:strVal val="#ppt_x"/>
                                          </p:val>
                                        </p:tav>
                                        <p:tav tm="100000">
                                          <p:val>
                                            <p:strVal val="#ppt_x"/>
                                          </p:val>
                                        </p:tav>
                                      </p:tavLst>
                                    </p:anim>
                                    <p:anim calcmode="lin" valueType="num">
                                      <p:cBhvr>
                                        <p:cTn id="103" dur="1000" fill="hold"/>
                                        <p:tgtEl>
                                          <p:spTgt spid="280"/>
                                        </p:tgtEl>
                                        <p:attrNameLst>
                                          <p:attrName>ppt_y</p:attrName>
                                        </p:attrNameLst>
                                      </p:cBhvr>
                                      <p:tavLst>
                                        <p:tav tm="0">
                                          <p:val>
                                            <p:strVal val="1+#ppt_h/2"/>
                                          </p:val>
                                        </p:tav>
                                        <p:tav tm="100000">
                                          <p:val>
                                            <p:strVal val="#ppt_y"/>
                                          </p:val>
                                        </p:tav>
                                      </p:tavLst>
                                    </p:anim>
                                  </p:childTnLst>
                                </p:cTn>
                              </p:par>
                            </p:childTnLst>
                          </p:cTn>
                        </p:par>
                        <p:par>
                          <p:cTn id="104" fill="hold">
                            <p:stCondLst>
                              <p:cond delay="1500"/>
                            </p:stCondLst>
                            <p:childTnLst>
                              <p:par>
                                <p:cTn id="105" presetClass="entr" nodeType="afterEffect" presetSubtype="4" presetID="2" grpId="17" fill="hold">
                                  <p:stCondLst>
                                    <p:cond delay="0"/>
                                  </p:stCondLst>
                                  <p:iterate type="el" backwards="0">
                                    <p:tmAbs val="0"/>
                                  </p:iterate>
                                  <p:childTnLst>
                                    <p:set>
                                      <p:cBhvr>
                                        <p:cTn id="106" fill="hold"/>
                                        <p:tgtEl>
                                          <p:spTgt spid="270"/>
                                        </p:tgtEl>
                                        <p:attrNameLst>
                                          <p:attrName>style.visibility</p:attrName>
                                        </p:attrNameLst>
                                      </p:cBhvr>
                                      <p:to>
                                        <p:strVal val="visible"/>
                                      </p:to>
                                    </p:set>
                                    <p:anim calcmode="lin" valueType="num">
                                      <p:cBhvr>
                                        <p:cTn id="107" dur="1000" fill="hold"/>
                                        <p:tgtEl>
                                          <p:spTgt spid="270"/>
                                        </p:tgtEl>
                                        <p:attrNameLst>
                                          <p:attrName>ppt_x</p:attrName>
                                        </p:attrNameLst>
                                      </p:cBhvr>
                                      <p:tavLst>
                                        <p:tav tm="0">
                                          <p:val>
                                            <p:strVal val="#ppt_x"/>
                                          </p:val>
                                        </p:tav>
                                        <p:tav tm="100000">
                                          <p:val>
                                            <p:strVal val="#ppt_x"/>
                                          </p:val>
                                        </p:tav>
                                      </p:tavLst>
                                    </p:anim>
                                    <p:anim calcmode="lin" valueType="num">
                                      <p:cBhvr>
                                        <p:cTn id="108" dur="1000" fill="hold"/>
                                        <p:tgtEl>
                                          <p:spTgt spid="270"/>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Class="entr" nodeType="clickEffect" presetID="10" grpId="1" fill="hold">
                                  <p:stCondLst>
                                    <p:cond delay="0"/>
                                  </p:stCondLst>
                                  <p:iterate type="el" backwards="0">
                                    <p:tmAbs val="0"/>
                                  </p:iterate>
                                  <p:childTnLst>
                                    <p:set>
                                      <p:cBhvr>
                                        <p:cTn id="112" fill="hold"/>
                                        <p:tgtEl>
                                          <p:spTgt spid="265">
                                            <p:txEl>
                                              <p:pRg st="9" end="9"/>
                                            </p:txEl>
                                          </p:spTgt>
                                        </p:tgtEl>
                                        <p:attrNameLst>
                                          <p:attrName>style.visibility</p:attrName>
                                        </p:attrNameLst>
                                      </p:cBhvr>
                                      <p:to>
                                        <p:strVal val="visible"/>
                                      </p:to>
                                    </p:set>
                                    <p:animEffect filter="fade" transition="in">
                                      <p:cBhvr>
                                        <p:cTn id="113" dur="500"/>
                                        <p:tgtEl>
                                          <p:spTgt spid="265">
                                            <p:txEl>
                                              <p:pRg st="9" end="9"/>
                                            </p:txEl>
                                          </p:spTgt>
                                        </p:tgtEl>
                                      </p:cBhvr>
                                    </p:animEffect>
                                  </p:childTnLst>
                                </p:cTn>
                              </p:par>
                            </p:childTnLst>
                          </p:cTn>
                        </p:par>
                        <p:par>
                          <p:cTn id="114" fill="hold">
                            <p:stCondLst>
                              <p:cond delay="500"/>
                            </p:stCondLst>
                            <p:childTnLst>
                              <p:par>
                                <p:cTn id="115" presetClass="entr" nodeType="afterEffect" presetSubtype="4" presetID="2" grpId="18" fill="hold">
                                  <p:stCondLst>
                                    <p:cond delay="0"/>
                                  </p:stCondLst>
                                  <p:iterate type="el" backwards="0">
                                    <p:tmAbs val="0"/>
                                  </p:iterate>
                                  <p:childTnLst>
                                    <p:set>
                                      <p:cBhvr>
                                        <p:cTn id="116" fill="hold"/>
                                        <p:tgtEl>
                                          <p:spTgt spid="282"/>
                                        </p:tgtEl>
                                        <p:attrNameLst>
                                          <p:attrName>style.visibility</p:attrName>
                                        </p:attrNameLst>
                                      </p:cBhvr>
                                      <p:to>
                                        <p:strVal val="visible"/>
                                      </p:to>
                                    </p:set>
                                    <p:anim calcmode="lin" valueType="num">
                                      <p:cBhvr>
                                        <p:cTn id="117" dur="1000" fill="hold"/>
                                        <p:tgtEl>
                                          <p:spTgt spid="282"/>
                                        </p:tgtEl>
                                        <p:attrNameLst>
                                          <p:attrName>ppt_x</p:attrName>
                                        </p:attrNameLst>
                                      </p:cBhvr>
                                      <p:tavLst>
                                        <p:tav tm="0">
                                          <p:val>
                                            <p:strVal val="#ppt_x"/>
                                          </p:val>
                                        </p:tav>
                                        <p:tav tm="100000">
                                          <p:val>
                                            <p:strVal val="#ppt_x"/>
                                          </p:val>
                                        </p:tav>
                                      </p:tavLst>
                                    </p:anim>
                                    <p:anim calcmode="lin" valueType="num">
                                      <p:cBhvr>
                                        <p:cTn id="118" dur="1000" fill="hold"/>
                                        <p:tgtEl>
                                          <p:spTgt spid="282"/>
                                        </p:tgtEl>
                                        <p:attrNameLst>
                                          <p:attrName>ppt_y</p:attrName>
                                        </p:attrNameLst>
                                      </p:cBhvr>
                                      <p:tavLst>
                                        <p:tav tm="0">
                                          <p:val>
                                            <p:strVal val="1+#ppt_h/2"/>
                                          </p:val>
                                        </p:tav>
                                        <p:tav tm="100000">
                                          <p:val>
                                            <p:strVal val="#ppt_y"/>
                                          </p:val>
                                        </p:tav>
                                      </p:tavLst>
                                    </p:anim>
                                  </p:childTnLst>
                                </p:cTn>
                              </p:par>
                            </p:childTnLst>
                          </p:cTn>
                        </p:par>
                        <p:par>
                          <p:cTn id="119" fill="hold">
                            <p:stCondLst>
                              <p:cond delay="1500"/>
                            </p:stCondLst>
                            <p:childTnLst>
                              <p:par>
                                <p:cTn id="120" presetClass="entr" nodeType="afterEffect" presetSubtype="4" presetID="2" grpId="19" fill="hold">
                                  <p:stCondLst>
                                    <p:cond delay="0"/>
                                  </p:stCondLst>
                                  <p:iterate type="el" backwards="0">
                                    <p:tmAbs val="0"/>
                                  </p:iterate>
                                  <p:childTnLst>
                                    <p:set>
                                      <p:cBhvr>
                                        <p:cTn id="121" fill="hold"/>
                                        <p:tgtEl>
                                          <p:spTgt spid="272"/>
                                        </p:tgtEl>
                                        <p:attrNameLst>
                                          <p:attrName>style.visibility</p:attrName>
                                        </p:attrNameLst>
                                      </p:cBhvr>
                                      <p:to>
                                        <p:strVal val="visible"/>
                                      </p:to>
                                    </p:set>
                                    <p:anim calcmode="lin" valueType="num">
                                      <p:cBhvr>
                                        <p:cTn id="122" dur="1000" fill="hold"/>
                                        <p:tgtEl>
                                          <p:spTgt spid="272"/>
                                        </p:tgtEl>
                                        <p:attrNameLst>
                                          <p:attrName>ppt_x</p:attrName>
                                        </p:attrNameLst>
                                      </p:cBhvr>
                                      <p:tavLst>
                                        <p:tav tm="0">
                                          <p:val>
                                            <p:strVal val="#ppt_x"/>
                                          </p:val>
                                        </p:tav>
                                        <p:tav tm="100000">
                                          <p:val>
                                            <p:strVal val="#ppt_x"/>
                                          </p:val>
                                        </p:tav>
                                      </p:tavLst>
                                    </p:anim>
                                    <p:anim calcmode="lin" valueType="num">
                                      <p:cBhvr>
                                        <p:cTn id="123" dur="1000" fill="hold"/>
                                        <p:tgtEl>
                                          <p:spTgt spid="272"/>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Class="entr" nodeType="clickEffect" presetID="10" grpId="20" fill="hold">
                                  <p:stCondLst>
                                    <p:cond delay="0"/>
                                  </p:stCondLst>
                                  <p:iterate type="el" backwards="0">
                                    <p:tmAbs val="0"/>
                                  </p:iterate>
                                  <p:childTnLst>
                                    <p:set>
                                      <p:cBhvr>
                                        <p:cTn id="127" fill="hold"/>
                                        <p:tgtEl>
                                          <p:spTgt spid="277"/>
                                        </p:tgtEl>
                                        <p:attrNameLst>
                                          <p:attrName>style.visibility</p:attrName>
                                        </p:attrNameLst>
                                      </p:cBhvr>
                                      <p:to>
                                        <p:strVal val="visible"/>
                                      </p:to>
                                    </p:set>
                                    <p:animEffect filter="fade" transition="in">
                                      <p:cBhvr>
                                        <p:cTn id="128" dur="500"/>
                                        <p:tgtEl>
                                          <p:spTgt spid="277"/>
                                        </p:tgtEl>
                                      </p:cBhvr>
                                    </p:animEffect>
                                  </p:childTnLst>
                                </p:cTn>
                              </p:par>
                            </p:childTnLst>
                          </p:cTn>
                        </p:par>
                      </p:childTnLst>
                    </p:cTn>
                  </p:par>
                  <p:par>
                    <p:cTn id="129" fill="hold">
                      <p:stCondLst>
                        <p:cond delay="indefinite"/>
                      </p:stCondLst>
                      <p:childTnLst>
                        <p:par>
                          <p:cTn id="130" fill="hold">
                            <p:stCondLst>
                              <p:cond delay="0"/>
                            </p:stCondLst>
                            <p:childTnLst>
                              <p:par>
                                <p:cTn id="131" presetClass="entr" nodeType="clickEffect" presetSubtype="0" presetID="1" grpId="21" fill="hold">
                                  <p:stCondLst>
                                    <p:cond delay="0"/>
                                  </p:stCondLst>
                                  <p:iterate type="el" backwards="0">
                                    <p:tmAbs val="0"/>
                                  </p:iterate>
                                  <p:childTnLst>
                                    <p:set>
                                      <p:cBhvr>
                                        <p:cTn id="132" fill="hold"/>
                                        <p:tgtEl>
                                          <p:spTgt spid="285"/>
                                        </p:tgtEl>
                                        <p:attrNameLst>
                                          <p:attrName>style.visibility</p:attrName>
                                        </p:attrNameLst>
                                      </p:cBhvr>
                                      <p:to>
                                        <p:strVal val="visible"/>
                                      </p:to>
                                    </p:set>
                                  </p:childTnLst>
                                </p:cTn>
                              </p:par>
                            </p:childTnLst>
                          </p:cTn>
                        </p:par>
                        <p:par>
                          <p:cTn id="133" fill="hold">
                            <p:stCondLst>
                              <p:cond delay="0"/>
                            </p:stCondLst>
                            <p:childTnLst>
                              <p:par>
                                <p:cTn id="134" presetClass="entr" nodeType="afterEffect" presetSubtype="16" presetID="4" grpId="22" fill="hold">
                                  <p:stCondLst>
                                    <p:cond delay="0"/>
                                  </p:stCondLst>
                                  <p:iterate type="el" backwards="0">
                                    <p:tmAbs val="0"/>
                                  </p:iterate>
                                  <p:childTnLst>
                                    <p:set>
                                      <p:cBhvr>
                                        <p:cTn id="135" fill="hold"/>
                                        <p:tgtEl>
                                          <p:spTgt spid="279"/>
                                        </p:tgtEl>
                                        <p:attrNameLst>
                                          <p:attrName>style.visibility</p:attrName>
                                        </p:attrNameLst>
                                      </p:cBhvr>
                                      <p:to>
                                        <p:strVal val="visible"/>
                                      </p:to>
                                    </p:set>
                                    <p:animEffect filter="box(in)" transition="in">
                                      <p:cBhvr>
                                        <p:cTn id="136" dur="2000"/>
                                        <p:tgtEl>
                                          <p:spTgt spid="279"/>
                                        </p:tgtEl>
                                      </p:cBhvr>
                                    </p:animEffect>
                                  </p:childTnLst>
                                </p:cTn>
                              </p:par>
                            </p:childTnLst>
                          </p:cTn>
                        </p:par>
                      </p:childTnLst>
                    </p:cTn>
                  </p:par>
                  <p:par>
                    <p:cTn id="137" fill="hold">
                      <p:stCondLst>
                        <p:cond delay="indefinite"/>
                      </p:stCondLst>
                      <p:childTnLst>
                        <p:par>
                          <p:cTn id="138" fill="hold">
                            <p:stCondLst>
                              <p:cond delay="0"/>
                            </p:stCondLst>
                            <p:childTnLst>
                              <p:par>
                                <p:cTn id="139" presetClass="entr" nodeType="clickEffect" presetSubtype="0" presetID="1" grpId="23" fill="hold">
                                  <p:stCondLst>
                                    <p:cond delay="0"/>
                                  </p:stCondLst>
                                  <p:iterate type="el" backwards="0">
                                    <p:tmAbs val="0"/>
                                  </p:iterate>
                                  <p:childTnLst>
                                    <p:set>
                                      <p:cBhvr>
                                        <p:cTn id="140" fill="hold"/>
                                        <p:tgtEl>
                                          <p:spTgt spid="287"/>
                                        </p:tgtEl>
                                        <p:attrNameLst>
                                          <p:attrName>style.visibility</p:attrName>
                                        </p:attrNameLst>
                                      </p:cBhvr>
                                      <p:to>
                                        <p:strVal val="visible"/>
                                      </p:to>
                                    </p:set>
                                  </p:childTnLst>
                                </p:cTn>
                              </p:par>
                            </p:childTnLst>
                          </p:cTn>
                        </p:par>
                        <p:par>
                          <p:cTn id="141" fill="hold">
                            <p:stCondLst>
                              <p:cond delay="0"/>
                            </p:stCondLst>
                            <p:childTnLst>
                              <p:par>
                                <p:cTn id="142" presetClass="entr" nodeType="afterEffect" presetSubtype="0" presetID="1" grpId="24" fill="hold">
                                  <p:stCondLst>
                                    <p:cond delay="0"/>
                                  </p:stCondLst>
                                  <p:iterate type="el" backwards="0">
                                    <p:tmAbs val="0"/>
                                  </p:iterate>
                                  <p:childTnLst>
                                    <p:set>
                                      <p:cBhvr>
                                        <p:cTn id="143" fill="hold"/>
                                        <p:tgtEl>
                                          <p:spTgt spid="286"/>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Class="entr" nodeType="clickEffect" presetID="10" grpId="25" fill="hold">
                                  <p:stCondLst>
                                    <p:cond delay="0"/>
                                  </p:stCondLst>
                                  <p:iterate type="el" backwards="0">
                                    <p:tmAbs val="0"/>
                                  </p:iterate>
                                  <p:childTnLst>
                                    <p:set>
                                      <p:cBhvr>
                                        <p:cTn id="147" fill="hold"/>
                                        <p:tgtEl>
                                          <p:spTgt spid="281"/>
                                        </p:tgtEl>
                                        <p:attrNameLst>
                                          <p:attrName>style.visibility</p:attrName>
                                        </p:attrNameLst>
                                      </p:cBhvr>
                                      <p:to>
                                        <p:strVal val="visible"/>
                                      </p:to>
                                    </p:set>
                                    <p:animEffect filter="fade" transition="in">
                                      <p:cBhvr>
                                        <p:cTn id="148" dur="500"/>
                                        <p:tgtEl>
                                          <p:spTgt spid="281"/>
                                        </p:tgtEl>
                                      </p:cBhvr>
                                    </p:animEffect>
                                  </p:childTnLst>
                                </p:cTn>
                              </p:par>
                            </p:childTnLst>
                          </p:cTn>
                        </p:par>
                      </p:childTnLst>
                    </p:cTn>
                  </p:par>
                  <p:par>
                    <p:cTn id="149" fill="hold">
                      <p:stCondLst>
                        <p:cond delay="indefinite"/>
                      </p:stCondLst>
                      <p:childTnLst>
                        <p:par>
                          <p:cTn id="150" fill="hold">
                            <p:stCondLst>
                              <p:cond delay="0"/>
                            </p:stCondLst>
                            <p:childTnLst>
                              <p:par>
                                <p:cTn id="151" presetClass="entr" nodeType="clickEffect" presetSubtype="0" presetID="1" grpId="26" fill="hold">
                                  <p:stCondLst>
                                    <p:cond delay="0"/>
                                  </p:stCondLst>
                                  <p:iterate type="el" backwards="0">
                                    <p:tmAbs val="0"/>
                                  </p:iterate>
                                  <p:childTnLst>
                                    <p:set>
                                      <p:cBhvr>
                                        <p:cTn id="152" fill="hold"/>
                                        <p:tgtEl>
                                          <p:spTgt spid="290"/>
                                        </p:tgtEl>
                                        <p:attrNameLst>
                                          <p:attrName>style.visibility</p:attrName>
                                        </p:attrNameLst>
                                      </p:cBhvr>
                                      <p:to>
                                        <p:strVal val="visible"/>
                                      </p:to>
                                    </p:set>
                                  </p:childTnLst>
                                </p:cTn>
                              </p:par>
                            </p:childTnLst>
                          </p:cTn>
                        </p:par>
                        <p:par>
                          <p:cTn id="153" fill="hold">
                            <p:stCondLst>
                              <p:cond delay="0"/>
                            </p:stCondLst>
                            <p:childTnLst>
                              <p:par>
                                <p:cTn id="154" presetClass="entr" nodeType="afterEffect" presetSubtype="0" presetID="1" grpId="27" fill="hold">
                                  <p:stCondLst>
                                    <p:cond delay="0"/>
                                  </p:stCondLst>
                                  <p:iterate type="el" backwards="0">
                                    <p:tmAbs val="0"/>
                                  </p:iterate>
                                  <p:childTnLst>
                                    <p:set>
                                      <p:cBhvr>
                                        <p:cTn id="155" fill="hold"/>
                                        <p:tgtEl>
                                          <p:spTgt spid="289"/>
                                        </p:tgtEl>
                                        <p:attrNameLst>
                                          <p:attrName>style.visibility</p:attrName>
                                        </p:attrNameLst>
                                      </p:cBhvr>
                                      <p:to>
                                        <p:strVal val="visible"/>
                                      </p:to>
                                    </p:set>
                                  </p:childTnLst>
                                </p:cTn>
                              </p:par>
                            </p:childTnLst>
                          </p:cTn>
                        </p:par>
                        <p:par>
                          <p:cTn id="156" fill="hold">
                            <p:stCondLst>
                              <p:cond delay="0"/>
                            </p:stCondLst>
                            <p:childTnLst>
                              <p:par>
                                <p:cTn id="157" presetClass="entr" nodeType="afterEffect" presetSubtype="0" presetID="1" grpId="28" fill="hold">
                                  <p:stCondLst>
                                    <p:cond delay="0"/>
                                  </p:stCondLst>
                                  <p:iterate type="el" backwards="0">
                                    <p:tmAbs val="0"/>
                                  </p:iterate>
                                  <p:childTnLst>
                                    <p:set>
                                      <p:cBhvr>
                                        <p:cTn id="158" fill="hold"/>
                                        <p:tgtEl>
                                          <p:spTgt spid="28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Class="entr" nodeType="clickEffect" presetID="10" grpId="29" fill="hold">
                                  <p:stCondLst>
                                    <p:cond delay="0"/>
                                  </p:stCondLst>
                                  <p:iterate type="el" backwards="0">
                                    <p:tmAbs val="0"/>
                                  </p:iterate>
                                  <p:childTnLst>
                                    <p:set>
                                      <p:cBhvr>
                                        <p:cTn id="162" fill="hold"/>
                                        <p:tgtEl>
                                          <p:spTgt spid="283"/>
                                        </p:tgtEl>
                                        <p:attrNameLst>
                                          <p:attrName>style.visibility</p:attrName>
                                        </p:attrNameLst>
                                      </p:cBhvr>
                                      <p:to>
                                        <p:strVal val="visible"/>
                                      </p:to>
                                    </p:set>
                                    <p:animEffect filter="fade" transition="in">
                                      <p:cBhvr>
                                        <p:cTn id="163" dur="500"/>
                                        <p:tgtEl>
                                          <p:spTgt spid="283"/>
                                        </p:tgtEl>
                                      </p:cBhvr>
                                    </p:animEffect>
                                  </p:childTnLst>
                                </p:cTn>
                              </p:par>
                            </p:childTnLst>
                          </p:cTn>
                        </p:par>
                      </p:childTnLst>
                    </p:cTn>
                  </p:par>
                  <p:par>
                    <p:cTn id="164" fill="hold">
                      <p:stCondLst>
                        <p:cond delay="indefinite"/>
                      </p:stCondLst>
                      <p:childTnLst>
                        <p:par>
                          <p:cTn id="165" fill="hold">
                            <p:stCondLst>
                              <p:cond delay="0"/>
                            </p:stCondLst>
                            <p:childTnLst>
                              <p:par>
                                <p:cTn id="166" presetClass="entr" nodeType="clickEffect" presetID="10" grpId="30" fill="hold">
                                  <p:stCondLst>
                                    <p:cond delay="0"/>
                                  </p:stCondLst>
                                  <p:iterate type="el" backwards="0">
                                    <p:tmAbs val="0"/>
                                  </p:iterate>
                                  <p:childTnLst>
                                    <p:set>
                                      <p:cBhvr>
                                        <p:cTn id="167" fill="hold"/>
                                        <p:tgtEl>
                                          <p:spTgt spid="302"/>
                                        </p:tgtEl>
                                        <p:attrNameLst>
                                          <p:attrName>style.visibility</p:attrName>
                                        </p:attrNameLst>
                                      </p:cBhvr>
                                      <p:to>
                                        <p:strVal val="visible"/>
                                      </p:to>
                                    </p:set>
                                    <p:animEffect filter="fade" transition="in">
                                      <p:cBhvr>
                                        <p:cTn id="168" dur="500"/>
                                        <p:tgtEl>
                                          <p:spTgt spid="302"/>
                                        </p:tgtEl>
                                      </p:cBhvr>
                                    </p:animEffect>
                                  </p:childTnLst>
                                </p:cTn>
                              </p:par>
                            </p:childTnLst>
                          </p:cTn>
                        </p:par>
                        <p:par>
                          <p:cTn id="169" fill="hold">
                            <p:stCondLst>
                              <p:cond delay="500"/>
                            </p:stCondLst>
                            <p:childTnLst>
                              <p:par>
                                <p:cTn id="170" presetClass="entr" nodeType="afterEffect" presetID="10" grpId="31" fill="hold">
                                  <p:stCondLst>
                                    <p:cond delay="0"/>
                                  </p:stCondLst>
                                  <p:iterate type="el" backwards="0">
                                    <p:tmAbs val="0"/>
                                  </p:iterate>
                                  <p:childTnLst>
                                    <p:set>
                                      <p:cBhvr>
                                        <p:cTn id="171" fill="hold"/>
                                        <p:tgtEl>
                                          <p:spTgt spid="303"/>
                                        </p:tgtEl>
                                        <p:attrNameLst>
                                          <p:attrName>style.visibility</p:attrName>
                                        </p:attrNameLst>
                                      </p:cBhvr>
                                      <p:to>
                                        <p:strVal val="visible"/>
                                      </p:to>
                                    </p:set>
                                    <p:animEffect filter="fade" transition="in">
                                      <p:cBhvr>
                                        <p:cTn id="172" dur="500"/>
                                        <p:tgtEl>
                                          <p:spTgt spid="303"/>
                                        </p:tgtEl>
                                      </p:cBhvr>
                                    </p:animEffect>
                                  </p:childTnLst>
                                </p:cTn>
                              </p:par>
                            </p:childTnLst>
                          </p:cTn>
                        </p:par>
                        <p:par>
                          <p:cTn id="173" fill="hold">
                            <p:stCondLst>
                              <p:cond delay="1000"/>
                            </p:stCondLst>
                            <p:childTnLst>
                              <p:par>
                                <p:cTn id="174" presetClass="entr" nodeType="afterEffect" presetID="10" grpId="32" fill="hold">
                                  <p:stCondLst>
                                    <p:cond delay="0"/>
                                  </p:stCondLst>
                                  <p:iterate type="el" backwards="0">
                                    <p:tmAbs val="0"/>
                                  </p:iterate>
                                  <p:childTnLst>
                                    <p:set>
                                      <p:cBhvr>
                                        <p:cTn id="175" fill="hold"/>
                                        <p:tgtEl>
                                          <p:spTgt spid="304"/>
                                        </p:tgtEl>
                                        <p:attrNameLst>
                                          <p:attrName>style.visibility</p:attrName>
                                        </p:attrNameLst>
                                      </p:cBhvr>
                                      <p:to>
                                        <p:strVal val="visible"/>
                                      </p:to>
                                    </p:set>
                                    <p:animEffect filter="fade" transition="in">
                                      <p:cBhvr>
                                        <p:cTn id="176" dur="500"/>
                                        <p:tgtEl>
                                          <p:spTgt spid="304"/>
                                        </p:tgtEl>
                                      </p:cBhvr>
                                    </p:animEffect>
                                  </p:childTnLst>
                                </p:cTn>
                              </p:par>
                            </p:childTnLst>
                          </p:cTn>
                        </p:par>
                        <p:par>
                          <p:cTn id="177" fill="hold">
                            <p:stCondLst>
                              <p:cond delay="1500"/>
                            </p:stCondLst>
                            <p:childTnLst>
                              <p:par>
                                <p:cTn id="178" presetClass="entr" nodeType="afterEffect" presetSubtype="16" presetID="4" grpId="33" fill="hold">
                                  <p:stCondLst>
                                    <p:cond delay="0"/>
                                  </p:stCondLst>
                                  <p:iterate type="el" backwards="0">
                                    <p:tmAbs val="0"/>
                                  </p:iterate>
                                  <p:childTnLst>
                                    <p:set>
                                      <p:cBhvr>
                                        <p:cTn id="179" fill="hold"/>
                                        <p:tgtEl>
                                          <p:spTgt spid="291"/>
                                        </p:tgtEl>
                                        <p:attrNameLst>
                                          <p:attrName>style.visibility</p:attrName>
                                        </p:attrNameLst>
                                      </p:cBhvr>
                                      <p:to>
                                        <p:strVal val="visible"/>
                                      </p:to>
                                    </p:set>
                                    <p:animEffect filter="box(in)" transition="in">
                                      <p:cBhvr>
                                        <p:cTn id="180" dur="2000"/>
                                        <p:tgtEl>
                                          <p:spTgt spid="291"/>
                                        </p:tgtEl>
                                      </p:cBhvr>
                                    </p:animEffect>
                                  </p:childTnLst>
                                </p:cTn>
                              </p:par>
                            </p:childTnLst>
                          </p:cTn>
                        </p:par>
                      </p:childTnLst>
                    </p:cTn>
                  </p:par>
                  <p:par>
                    <p:cTn id="181" fill="hold">
                      <p:stCondLst>
                        <p:cond delay="indefinite"/>
                      </p:stCondLst>
                      <p:childTnLst>
                        <p:par>
                          <p:cTn id="182" fill="hold">
                            <p:stCondLst>
                              <p:cond delay="0"/>
                            </p:stCondLst>
                            <p:childTnLst>
                              <p:par>
                                <p:cTn id="183" presetClass="entr" nodeType="clickEffect" presetID="10" grpId="34" fill="hold">
                                  <p:stCondLst>
                                    <p:cond delay="0"/>
                                  </p:stCondLst>
                                  <p:iterate type="el" backwards="0">
                                    <p:tmAbs val="0"/>
                                  </p:iterate>
                                  <p:childTnLst>
                                    <p:set>
                                      <p:cBhvr>
                                        <p:cTn id="184" fill="hold"/>
                                        <p:tgtEl>
                                          <p:spTgt spid="307"/>
                                        </p:tgtEl>
                                        <p:attrNameLst>
                                          <p:attrName>style.visibility</p:attrName>
                                        </p:attrNameLst>
                                      </p:cBhvr>
                                      <p:to>
                                        <p:strVal val="visible"/>
                                      </p:to>
                                    </p:set>
                                    <p:animEffect filter="fade" transition="in">
                                      <p:cBhvr>
                                        <p:cTn id="185" dur="500"/>
                                        <p:tgtEl>
                                          <p:spTgt spid="307"/>
                                        </p:tgtEl>
                                      </p:cBhvr>
                                    </p:animEffect>
                                  </p:childTnLst>
                                </p:cTn>
                              </p:par>
                            </p:childTnLst>
                          </p:cTn>
                        </p:par>
                      </p:childTnLst>
                    </p:cTn>
                  </p:par>
                  <p:par>
                    <p:cTn id="186" fill="hold">
                      <p:stCondLst>
                        <p:cond delay="indefinite"/>
                      </p:stCondLst>
                      <p:childTnLst>
                        <p:par>
                          <p:cTn id="187" fill="hold">
                            <p:stCondLst>
                              <p:cond delay="0"/>
                            </p:stCondLst>
                            <p:childTnLst>
                              <p:par>
                                <p:cTn id="188" presetClass="entr" nodeType="clickEffect" presetID="10" grpId="35" fill="hold">
                                  <p:stCondLst>
                                    <p:cond delay="0"/>
                                  </p:stCondLst>
                                  <p:iterate type="el" backwards="0">
                                    <p:tmAbs val="0"/>
                                  </p:iterate>
                                  <p:childTnLst>
                                    <p:set>
                                      <p:cBhvr>
                                        <p:cTn id="189" fill="hold"/>
                                        <p:tgtEl>
                                          <p:spTgt spid="292"/>
                                        </p:tgtEl>
                                        <p:attrNameLst>
                                          <p:attrName>style.visibility</p:attrName>
                                        </p:attrNameLst>
                                      </p:cBhvr>
                                      <p:to>
                                        <p:strVal val="visible"/>
                                      </p:to>
                                    </p:set>
                                    <p:animEffect filter="fade" transition="in">
                                      <p:cBhvr>
                                        <p:cTn id="190" dur="500"/>
                                        <p:tgtEl>
                                          <p:spTgt spid="292"/>
                                        </p:tgtEl>
                                      </p:cBhvr>
                                    </p:animEffect>
                                  </p:childTnLst>
                                </p:cTn>
                              </p:par>
                            </p:childTnLst>
                          </p:cTn>
                        </p:par>
                      </p:childTnLst>
                    </p:cTn>
                  </p:par>
                  <p:par>
                    <p:cTn id="191" fill="hold">
                      <p:stCondLst>
                        <p:cond delay="indefinite"/>
                      </p:stCondLst>
                      <p:childTnLst>
                        <p:par>
                          <p:cTn id="192" fill="hold">
                            <p:stCondLst>
                              <p:cond delay="0"/>
                            </p:stCondLst>
                            <p:childTnLst>
                              <p:par>
                                <p:cTn id="193" presetClass="entr" nodeType="clickEffect" presetSubtype="0" presetID="1" grpId="36" fill="hold">
                                  <p:stCondLst>
                                    <p:cond delay="0"/>
                                  </p:stCondLst>
                                  <p:iterate type="el" backwards="0">
                                    <p:tmAbs val="0"/>
                                  </p:iterate>
                                  <p:childTnLst>
                                    <p:set>
                                      <p:cBhvr>
                                        <p:cTn id="194" fill="hold"/>
                                        <p:tgtEl>
                                          <p:spTgt spid="273"/>
                                        </p:tgtEl>
                                        <p:attrNameLst>
                                          <p:attrName>style.visibility</p:attrName>
                                        </p:attrNameLst>
                                      </p:cBhvr>
                                      <p:to>
                                        <p:strVal val="visible"/>
                                      </p:to>
                                    </p:set>
                                  </p:childTnLst>
                                </p:cTn>
                              </p:par>
                            </p:childTnLst>
                          </p:cTn>
                        </p:par>
                        <p:par>
                          <p:cTn id="195" fill="hold">
                            <p:stCondLst>
                              <p:cond delay="0"/>
                            </p:stCondLst>
                            <p:childTnLst>
                              <p:par>
                                <p:cTn id="196" presetClass="entr" nodeType="afterEffect" presetSubtype="0" presetID="1" grpId="37" fill="hold">
                                  <p:stCondLst>
                                    <p:cond delay="0"/>
                                  </p:stCondLst>
                                  <p:iterate type="el" backwards="0">
                                    <p:tmAbs val="0"/>
                                  </p:iterate>
                                  <p:childTnLst>
                                    <p:set>
                                      <p:cBhvr>
                                        <p:cTn id="197" fill="hold"/>
                                        <p:tgtEl>
                                          <p:spTgt spid="293"/>
                                        </p:tgtEl>
                                        <p:attrNameLst>
                                          <p:attrName>style.visibility</p:attrName>
                                        </p:attrNameLst>
                                      </p:cBhvr>
                                      <p:to>
                                        <p:strVal val="visible"/>
                                      </p:to>
                                    </p:set>
                                  </p:childTnLst>
                                </p:cTn>
                              </p:par>
                            </p:childTnLst>
                          </p:cTn>
                        </p:par>
                        <p:par>
                          <p:cTn id="198" fill="hold">
                            <p:stCondLst>
                              <p:cond delay="0"/>
                            </p:stCondLst>
                            <p:childTnLst>
                              <p:par>
                                <p:cTn id="199" presetClass="entr" nodeType="afterEffect" presetSubtype="0" presetID="1" grpId="38" fill="hold">
                                  <p:stCondLst>
                                    <p:cond delay="0"/>
                                  </p:stCondLst>
                                  <p:iterate type="el" backwards="0">
                                    <p:tmAbs val="0"/>
                                  </p:iterate>
                                  <p:childTnLst>
                                    <p:set>
                                      <p:cBhvr>
                                        <p:cTn id="200" fill="hold"/>
                                        <p:tgtEl>
                                          <p:spTgt spid="294"/>
                                        </p:tgtEl>
                                        <p:attrNameLst>
                                          <p:attrName>style.visibility</p:attrName>
                                        </p:attrNameLst>
                                      </p:cBhvr>
                                      <p:to>
                                        <p:strVal val="visible"/>
                                      </p:to>
                                    </p:set>
                                  </p:childTnLst>
                                </p:cTn>
                              </p:par>
                            </p:childTnLst>
                          </p:cTn>
                        </p:par>
                        <p:par>
                          <p:cTn id="201" fill="hold">
                            <p:stCondLst>
                              <p:cond delay="0"/>
                            </p:stCondLst>
                            <p:childTnLst>
                              <p:par>
                                <p:cTn id="202" presetClass="entr" nodeType="afterEffect" presetSubtype="0" presetID="1" grpId="39" fill="hold">
                                  <p:stCondLst>
                                    <p:cond delay="0"/>
                                  </p:stCondLst>
                                  <p:iterate type="el" backwards="0">
                                    <p:tmAbs val="0"/>
                                  </p:iterate>
                                  <p:childTnLst>
                                    <p:set>
                                      <p:cBhvr>
                                        <p:cTn id="203" fill="hold"/>
                                        <p:tgtEl>
                                          <p:spTgt spid="295"/>
                                        </p:tgtEl>
                                        <p:attrNameLst>
                                          <p:attrName>style.visibility</p:attrName>
                                        </p:attrNameLst>
                                      </p:cBhvr>
                                      <p:to>
                                        <p:strVal val="visible"/>
                                      </p:to>
                                    </p:set>
                                  </p:childTnLst>
                                </p:cTn>
                              </p:par>
                            </p:childTnLst>
                          </p:cTn>
                        </p:par>
                        <p:par>
                          <p:cTn id="204" fill="hold">
                            <p:stCondLst>
                              <p:cond delay="0"/>
                            </p:stCondLst>
                            <p:childTnLst>
                              <p:par>
                                <p:cTn id="205" presetClass="entr" nodeType="afterEffect" presetSubtype="0" presetID="1" grpId="40" fill="hold">
                                  <p:stCondLst>
                                    <p:cond delay="0"/>
                                  </p:stCondLst>
                                  <p:iterate type="el" backwards="0">
                                    <p:tmAbs val="0"/>
                                  </p:iterate>
                                  <p:childTnLst>
                                    <p:set>
                                      <p:cBhvr>
                                        <p:cTn id="206" fill="hold"/>
                                        <p:tgtEl>
                                          <p:spTgt spid="299"/>
                                        </p:tgtEl>
                                        <p:attrNameLst>
                                          <p:attrName>style.visibility</p:attrName>
                                        </p:attrNameLst>
                                      </p:cBhvr>
                                      <p:to>
                                        <p:strVal val="visible"/>
                                      </p:to>
                                    </p:set>
                                  </p:childTnLst>
                                </p:cTn>
                              </p:par>
                            </p:childTnLst>
                          </p:cTn>
                        </p:par>
                        <p:par>
                          <p:cTn id="207" fill="hold">
                            <p:stCondLst>
                              <p:cond delay="0"/>
                            </p:stCondLst>
                            <p:childTnLst>
                              <p:par>
                                <p:cTn id="208" presetClass="entr" nodeType="afterEffect" presetSubtype="0" presetID="1" grpId="41" fill="hold">
                                  <p:stCondLst>
                                    <p:cond delay="0"/>
                                  </p:stCondLst>
                                  <p:iterate type="el" backwards="0">
                                    <p:tmAbs val="0"/>
                                  </p:iterate>
                                  <p:childTnLst>
                                    <p:set>
                                      <p:cBhvr>
                                        <p:cTn id="209" fill="hold"/>
                                        <p:tgtEl>
                                          <p:spTgt spid="300"/>
                                        </p:tgtEl>
                                        <p:attrNameLst>
                                          <p:attrName>style.visibility</p:attrName>
                                        </p:attrNameLst>
                                      </p:cBhvr>
                                      <p:to>
                                        <p:strVal val="visible"/>
                                      </p:to>
                                    </p:set>
                                  </p:childTnLst>
                                </p:cTn>
                              </p:par>
                            </p:childTnLst>
                          </p:cTn>
                        </p:par>
                        <p:par>
                          <p:cTn id="210" fill="hold">
                            <p:stCondLst>
                              <p:cond delay="0"/>
                            </p:stCondLst>
                            <p:childTnLst>
                              <p:par>
                                <p:cTn id="211" presetClass="entr" nodeType="afterEffect" presetSubtype="0" presetID="1" grpId="42" fill="hold">
                                  <p:stCondLst>
                                    <p:cond delay="0"/>
                                  </p:stCondLst>
                                  <p:iterate type="el" backwards="0">
                                    <p:tmAbs val="0"/>
                                  </p:iterate>
                                  <p:childTnLst>
                                    <p:set>
                                      <p:cBhvr>
                                        <p:cTn id="212" fill="hold"/>
                                        <p:tgtEl>
                                          <p:spTgt spid="301"/>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Class="entr" nodeType="clickEffect" presetSubtype="0" presetID="1" grpId="43" fill="hold">
                                  <p:stCondLst>
                                    <p:cond delay="0"/>
                                  </p:stCondLst>
                                  <p:iterate type="el" backwards="0">
                                    <p:tmAbs val="0"/>
                                  </p:iterate>
                                  <p:childTnLst>
                                    <p:set>
                                      <p:cBhvr>
                                        <p:cTn id="216" fill="hold"/>
                                        <p:tgtEl>
                                          <p:spTgt spid="271"/>
                                        </p:tgtEl>
                                        <p:attrNameLst>
                                          <p:attrName>style.visibility</p:attrName>
                                        </p:attrNameLst>
                                      </p:cBhvr>
                                      <p:to>
                                        <p:strVal val="visible"/>
                                      </p:to>
                                    </p:set>
                                  </p:childTnLst>
                                </p:cTn>
                              </p:par>
                            </p:childTnLst>
                          </p:cTn>
                        </p:par>
                        <p:par>
                          <p:cTn id="217" fill="hold">
                            <p:stCondLst>
                              <p:cond delay="0"/>
                            </p:stCondLst>
                            <p:childTnLst>
                              <p:par>
                                <p:cTn id="218" presetClass="entr" nodeType="afterEffect" presetSubtype="0" presetID="1" grpId="44" fill="hold">
                                  <p:stCondLst>
                                    <p:cond delay="0"/>
                                  </p:stCondLst>
                                  <p:iterate type="el" backwards="0">
                                    <p:tmAbs val="0"/>
                                  </p:iterate>
                                  <p:childTnLst>
                                    <p:set>
                                      <p:cBhvr>
                                        <p:cTn id="219" fill="hold"/>
                                        <p:tgtEl>
                                          <p:spTgt spid="296"/>
                                        </p:tgtEl>
                                        <p:attrNameLst>
                                          <p:attrName>style.visibility</p:attrName>
                                        </p:attrNameLst>
                                      </p:cBhvr>
                                      <p:to>
                                        <p:strVal val="visible"/>
                                      </p:to>
                                    </p:set>
                                  </p:childTnLst>
                                </p:cTn>
                              </p:par>
                            </p:childTnLst>
                          </p:cTn>
                        </p:par>
                        <p:par>
                          <p:cTn id="220" fill="hold">
                            <p:stCondLst>
                              <p:cond delay="0"/>
                            </p:stCondLst>
                            <p:childTnLst>
                              <p:par>
                                <p:cTn id="221" presetClass="entr" nodeType="afterEffect" presetSubtype="0" presetID="1" grpId="45" fill="hold">
                                  <p:stCondLst>
                                    <p:cond delay="0"/>
                                  </p:stCondLst>
                                  <p:iterate type="el" backwards="0">
                                    <p:tmAbs val="0"/>
                                  </p:iterate>
                                  <p:childTnLst>
                                    <p:set>
                                      <p:cBhvr>
                                        <p:cTn id="222" fill="hold"/>
                                        <p:tgtEl>
                                          <p:spTgt spid="297"/>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Class="entr" nodeType="clickEffect" presetSubtype="0" presetID="1" grpId="46" fill="hold">
                                  <p:stCondLst>
                                    <p:cond delay="0"/>
                                  </p:stCondLst>
                                  <p:iterate type="el" backwards="0">
                                    <p:tmAbs val="0"/>
                                  </p:iterate>
                                  <p:childTnLst>
                                    <p:set>
                                      <p:cBhvr>
                                        <p:cTn id="226" fill="hold"/>
                                        <p:tgtEl>
                                          <p:spTgt spid="269"/>
                                        </p:tgtEl>
                                        <p:attrNameLst>
                                          <p:attrName>style.visibility</p:attrName>
                                        </p:attrNameLst>
                                      </p:cBhvr>
                                      <p:to>
                                        <p:strVal val="visible"/>
                                      </p:to>
                                    </p:set>
                                  </p:childTnLst>
                                </p:cTn>
                              </p:par>
                            </p:childTnLst>
                          </p:cTn>
                        </p:par>
                        <p:par>
                          <p:cTn id="227" fill="hold">
                            <p:stCondLst>
                              <p:cond delay="0"/>
                            </p:stCondLst>
                            <p:childTnLst>
                              <p:par>
                                <p:cTn id="228" presetClass="entr" nodeType="afterEffect" presetSubtype="0" presetID="1" grpId="47" fill="hold">
                                  <p:stCondLst>
                                    <p:cond delay="0"/>
                                  </p:stCondLst>
                                  <p:iterate type="el" backwards="0">
                                    <p:tmAbs val="0"/>
                                  </p:iterate>
                                  <p:childTnLst>
                                    <p:set>
                                      <p:cBhvr>
                                        <p:cTn id="229" fill="hold"/>
                                        <p:tgtEl>
                                          <p:spTgt spid="298"/>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Class="entr" nodeType="clickEffect" presetSubtype="0" presetID="1" grpId="48" fill="hold">
                                  <p:stCondLst>
                                    <p:cond delay="0"/>
                                  </p:stCondLst>
                                  <p:iterate type="el" backwards="0">
                                    <p:tmAbs val="0"/>
                                  </p:iterate>
                                  <p:childTnLst>
                                    <p:set>
                                      <p:cBhvr>
                                        <p:cTn id="233" fill="hold"/>
                                        <p:tgtEl>
                                          <p:spTgt spid="2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7" grpId="45"/>
      <p:bldP build="whole" bldLvl="1" animBg="1" rev="0" advAuto="0" spid="286" grpId="24"/>
      <p:bldP build="whole" bldLvl="1" animBg="1" rev="0" advAuto="0" spid="295" grpId="39"/>
      <p:bldP build="whole" bldLvl="1" animBg="1" rev="0" advAuto="0" spid="310" grpId="4"/>
      <p:bldP build="whole" bldLvl="1" animBg="1" rev="0" advAuto="0" spid="294" grpId="38"/>
      <p:bldP build="whole" bldLvl="1" animBg="1" rev="0" advAuto="0" spid="284" grpId="6"/>
      <p:bldP build="whole" bldLvl="1" animBg="1" rev="0" advAuto="0" spid="273" grpId="36"/>
      <p:bldP build="whole" bldLvl="1" animBg="1" rev="0" advAuto="0" spid="276" grpId="12"/>
      <p:bldP build="whole" bldLvl="1" animBg="1" rev="0" advAuto="0" spid="278" grpId="14"/>
      <p:bldP build="whole" bldLvl="1" animBg="1" rev="0" advAuto="0" spid="279" grpId="22"/>
      <p:bldP build="whole" bldLvl="1" animBg="1" rev="0" advAuto="0" spid="267" grpId="48"/>
      <p:bldP build="whole" bldLvl="1" animBg="1" rev="0" advAuto="0" spid="264" grpId="2"/>
      <p:bldP build="whole" bldLvl="1" animBg="1" rev="0" advAuto="0" spid="303" grpId="31"/>
      <p:bldP build="whole" bldLvl="1" animBg="1" rev="0" advAuto="0" spid="277" grpId="20"/>
      <p:bldP build="whole" bldLvl="1" animBg="1" rev="0" advAuto="0" spid="311" grpId="9"/>
      <p:bldP build="whole" bldLvl="1" animBg="1" rev="0" advAuto="0" spid="302" grpId="30"/>
      <p:bldP build="whole" bldLvl="1" animBg="1" rev="0" advAuto="0" spid="305" grpId="10"/>
      <p:bldP build="whole" bldLvl="1" animBg="1" rev="0" advAuto="0" spid="285" grpId="21"/>
      <p:bldP build="whole" bldLvl="1" animBg="1" rev="0" advAuto="0" spid="275" grpId="5"/>
      <p:bldP build="whole" bldLvl="1" animBg="1" rev="0" advAuto="0" spid="270" grpId="17"/>
      <p:bldP build="whole" bldLvl="1" animBg="1" rev="0" advAuto="0" spid="291" grpId="33"/>
      <p:bldP build="whole" bldLvl="1" animBg="1" rev="0" advAuto="0" spid="292" grpId="35"/>
      <p:bldP build="whole" bldLvl="1" animBg="1" rev="0" advAuto="0" spid="289" grpId="27"/>
      <p:bldP build="whole" bldLvl="1" animBg="1" rev="0" advAuto="0" spid="280" grpId="16"/>
      <p:bldP build="whole" bldLvl="1" animBg="1" rev="0" advAuto="0" spid="290" grpId="26"/>
      <p:bldP build="whole" bldLvl="1" animBg="1" rev="0" advAuto="0" spid="268" grpId="15"/>
      <p:bldP build="p" bldLvl="5" animBg="1" rev="0" advAuto="0" spid="265" grpId="1"/>
      <p:bldP build="whole" bldLvl="1" animBg="1" rev="0" advAuto="0" spid="293" grpId="37"/>
      <p:bldP build="whole" bldLvl="1" animBg="1" rev="0" advAuto="0" spid="269" grpId="46"/>
      <p:bldP build="whole" bldLvl="1" animBg="1" rev="0" advAuto="0" spid="288" grpId="28"/>
      <p:bldP build="whole" bldLvl="1" animBg="1" rev="0" advAuto="0" spid="287" grpId="23"/>
      <p:bldP build="whole" bldLvl="1" animBg="1" rev="0" advAuto="0" spid="272" grpId="19"/>
      <p:bldP build="whole" bldLvl="1" animBg="1" rev="0" advAuto="0" spid="299" grpId="40"/>
      <p:bldP build="whole" bldLvl="1" animBg="1" rev="0" advAuto="0" spid="300" grpId="41"/>
      <p:bldP build="whole" bldLvl="1" animBg="1" rev="0" advAuto="0" spid="306" grpId="11"/>
      <p:bldP build="whole" bldLvl="1" animBg="1" rev="0" advAuto="0" spid="307" grpId="34"/>
      <p:bldP build="whole" bldLvl="1" animBg="1" rev="0" advAuto="0" spid="304" grpId="32"/>
      <p:bldP build="whole" bldLvl="1" animBg="1" rev="0" advAuto="0" spid="309" grpId="3"/>
      <p:bldP build="whole" bldLvl="1" animBg="1" rev="0" advAuto="0" spid="281" grpId="25"/>
      <p:bldP build="whole" bldLvl="1" animBg="1" rev="0" advAuto="0" spid="301" grpId="42"/>
      <p:bldP build="whole" bldLvl="1" animBg="1" rev="0" advAuto="0" spid="274" grpId="7"/>
      <p:bldP build="whole" bldLvl="1" animBg="1" rev="0" advAuto="0" spid="282" grpId="18"/>
      <p:bldP build="whole" bldLvl="1" animBg="1" rev="0" advAuto="0" spid="296" grpId="44"/>
      <p:bldP build="whole" bldLvl="1" animBg="1" rev="0" advAuto="0" spid="298" grpId="47"/>
      <p:bldP build="whole" bldLvl="1" animBg="1" rev="0" advAuto="0" spid="312" grpId="8"/>
      <p:bldP build="whole" bldLvl="1" animBg="1" rev="0" advAuto="0" spid="283" grpId="29"/>
      <p:bldP build="whole" bldLvl="1" animBg="1" rev="0" advAuto="0" spid="266" grpId="13"/>
      <p:bldP build="whole" bldLvl="1" animBg="1" rev="0" advAuto="0" spid="271" grpId="43"/>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2" name="Rectangle 2"/>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l">
              <a:defRPr b="1" sz="7200">
                <a:solidFill>
                  <a:srgbClr val="ED6A00"/>
                </a:solidFill>
              </a:defRPr>
            </a:lvl1pPr>
          </a:lstStyle>
          <a:p>
            <a:pPr/>
            <a:r>
              <a:t>Receive()</a:t>
            </a:r>
          </a:p>
        </p:txBody>
      </p:sp>
      <p:sp>
        <p:nvSpPr>
          <p:cNvPr id="683" name="Text Placeholder 2"/>
          <p:cNvSpPr txBox="1"/>
          <p:nvPr/>
        </p:nvSpPr>
        <p:spPr>
          <a:xfrm>
            <a:off x="1136650" y="2776512"/>
            <a:ext cx="13931900" cy="56921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7500" indent="-317500" algn="l">
              <a:lnSpc>
                <a:spcPct val="80000"/>
              </a:lnSpc>
              <a:spcBef>
                <a:spcPts val="1400"/>
              </a:spcBef>
              <a:defRPr b="1" sz="2800">
                <a:latin typeface="Courier New"/>
                <a:ea typeface="Courier New"/>
                <a:cs typeface="Courier New"/>
                <a:sym typeface="Courier New"/>
              </a:defRPr>
            </a:pPr>
            <a:r>
              <a:t>int</a:t>
            </a:r>
            <a:r>
              <a:rPr b="0"/>
              <a:t> </a:t>
            </a:r>
            <a:r>
              <a:t>recv</a:t>
            </a:r>
            <a:r>
              <a:rPr b="0"/>
              <a:t>(</a:t>
            </a:r>
            <a:r>
              <a:t>SOCKET</a:t>
            </a:r>
            <a:r>
              <a:rPr b="0"/>
              <a:t> </a:t>
            </a:r>
            <a:r>
              <a:rPr b="0">
                <a:solidFill>
                  <a:srgbClr val="273239"/>
                </a:solidFill>
              </a:rPr>
              <a:t>sockfd</a:t>
            </a:r>
            <a:r>
              <a:rPr b="0"/>
              <a:t>, </a:t>
            </a:r>
            <a:r>
              <a:t>char* </a:t>
            </a:r>
            <a:r>
              <a:rPr b="0"/>
              <a:t>buffer, int length, int flags);</a:t>
            </a:r>
            <a:endParaRPr sz="2400">
              <a:solidFill>
                <a:srgbClr val="303030"/>
              </a:solidFill>
            </a:endParaRPr>
          </a:p>
          <a:p>
            <a:pPr marL="317500" indent="-317500" algn="l">
              <a:lnSpc>
                <a:spcPct val="80000"/>
              </a:lnSpc>
              <a:spcBef>
                <a:spcPts val="1400"/>
              </a:spcBef>
              <a:defRPr sz="2400">
                <a:latin typeface="Courier New"/>
                <a:ea typeface="Courier New"/>
                <a:cs typeface="Courier New"/>
                <a:sym typeface="Courier New"/>
              </a:defRPr>
            </a:pPr>
          </a:p>
          <a:p>
            <a:pPr lvl="2" indent="1016000" algn="l">
              <a:spcBef>
                <a:spcPts val="1400"/>
              </a:spcBef>
              <a:defRPr b="1" sz="2400">
                <a:solidFill>
                  <a:srgbClr val="303030"/>
                </a:solidFill>
              </a:defRPr>
            </a:pPr>
            <a:r>
              <a:t>Return Value</a:t>
            </a:r>
          </a:p>
          <a:p>
            <a:pPr lvl="2" indent="1016000" algn="l">
              <a:spcBef>
                <a:spcPts val="1400"/>
              </a:spcBef>
              <a:defRPr sz="2400">
                <a:solidFill>
                  <a:srgbClr val="303030"/>
                </a:solidFill>
              </a:defRPr>
            </a:pPr>
            <a:r>
              <a:t>Returns the number of bytes received and the buffer pointed to by the </a:t>
            </a:r>
            <a:r>
              <a:rPr i="1"/>
              <a:t>buffer</a:t>
            </a:r>
            <a:r>
              <a:t> parameter will contain this data received. If the connection has been gracefully closed, the return value is zero.</a:t>
            </a:r>
          </a:p>
          <a:p>
            <a:pPr lvl="2" indent="1016000" algn="l">
              <a:spcBef>
                <a:spcPts val="1400"/>
              </a:spcBef>
              <a:defRPr sz="2400">
                <a:solidFill>
                  <a:srgbClr val="303030"/>
                </a:solidFill>
              </a:defRPr>
            </a:pPr>
            <a:r>
              <a:t>Otherwise, a value of SOCKET_ERROR is returned, and a specific error code can be retrieved by calling </a:t>
            </a:r>
            <a:r>
              <a:rPr u="sng">
                <a:solidFill>
                  <a:srgbClr val="13B5EA"/>
                </a:solidFill>
                <a:uFill>
                  <a:solidFill>
                    <a:srgbClr val="13B5EA"/>
                  </a:solidFill>
                </a:uFill>
                <a:hlinkClick r:id="rId3" invalidUrl="" action="" tgtFrame="" tooltip="" history="1" highlightClick="0" endSnd="0"/>
              </a:rPr>
              <a:t>WSAGetLastError</a:t>
            </a:r>
            <a:r>
              <a:t>.</a:t>
            </a:r>
          </a:p>
          <a:p>
            <a:pPr lvl="2" marL="1333500" indent="-317500" algn="l">
              <a:lnSpc>
                <a:spcPct val="80000"/>
              </a:lnSpc>
              <a:spcBef>
                <a:spcPts val="1400"/>
              </a:spcBef>
              <a:buClr>
                <a:srgbClr val="ED6A00"/>
              </a:buClr>
              <a:buSzPct val="100000"/>
              <a:buFont typeface="Lucida Grande"/>
              <a:buChar char="‣"/>
              <a:defRPr sz="2400">
                <a:solidFill>
                  <a:srgbClr val="303030"/>
                </a:solidFill>
              </a:defRPr>
            </a:pPr>
          </a:p>
          <a:p>
            <a:pPr marL="317500" indent="-317500" algn="l">
              <a:lnSpc>
                <a:spcPct val="80000"/>
              </a:lnSpc>
              <a:spcBef>
                <a:spcPts val="1400"/>
              </a:spcBef>
              <a:buClr>
                <a:srgbClr val="ED6A00"/>
              </a:buClr>
              <a:buSzPct val="100000"/>
              <a:buFont typeface="Lucida Grande"/>
              <a:buChar char="‣"/>
              <a:defRPr sz="2400">
                <a:solidFill>
                  <a:srgbClr val="000000"/>
                </a:solidFill>
              </a:defRPr>
            </a:pPr>
            <a:r>
              <a:t>If no bytes are available in the buffer space within the transport system, </a:t>
            </a:r>
            <a:r>
              <a:rPr b="1"/>
              <a:t>recv</a:t>
            </a:r>
            <a:r>
              <a:t> will block unless the socket has been placed in nonblocking mode. </a:t>
            </a:r>
          </a:p>
          <a:p>
            <a:pPr marL="317500" indent="-317500" algn="l">
              <a:lnSpc>
                <a:spcPct val="80000"/>
              </a:lnSpc>
              <a:spcBef>
                <a:spcPts val="1400"/>
              </a:spcBef>
              <a:buClr>
                <a:srgbClr val="ED6A00"/>
              </a:buClr>
              <a:buSzPct val="100000"/>
              <a:buFont typeface="Lucida Grande"/>
              <a:buChar char="‣"/>
              <a:defRPr sz="2400">
                <a:solidFill>
                  <a:srgbClr val="303030"/>
                </a:solidFill>
              </a:defRPr>
            </a:pPr>
            <a:r>
              <a:t>On blocking stream-oriented sockets, the number of bytes read can be between 1 and the requested length, depending on how many bytes are available.</a:t>
            </a:r>
          </a:p>
        </p:txBody>
      </p:sp>
      <p:sp>
        <p:nvSpPr>
          <p:cNvPr id="684" name="The buffer that will be used to store the data that is received."/>
          <p:cNvSpPr txBox="1"/>
          <p:nvPr/>
        </p:nvSpPr>
        <p:spPr>
          <a:xfrm>
            <a:off x="6709956" y="1868738"/>
            <a:ext cx="2081572" cy="7817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sz="1600">
                <a:solidFill>
                  <a:srgbClr val="1F1F1F"/>
                </a:solidFill>
                <a:latin typeface="Helvetica Neue"/>
                <a:ea typeface="Helvetica Neue"/>
                <a:cs typeface="Helvetica Neue"/>
                <a:sym typeface="Helvetica Neue"/>
              </a:defRPr>
            </a:lvl1pPr>
          </a:lstStyle>
          <a:p>
            <a:pPr/>
            <a:r>
              <a:t>The buffer that will be used to store the data that is received.</a:t>
            </a:r>
          </a:p>
        </p:txBody>
      </p:sp>
      <p:sp>
        <p:nvSpPr>
          <p:cNvPr id="685" name="flags that can be used to control the behavior of the send() function"/>
          <p:cNvSpPr txBox="1"/>
          <p:nvPr/>
        </p:nvSpPr>
        <p:spPr>
          <a:xfrm>
            <a:off x="11668474" y="1821311"/>
            <a:ext cx="2179492" cy="8765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lgn="l">
              <a:lnSpc>
                <a:spcPct val="80000"/>
              </a:lnSpc>
              <a:spcBef>
                <a:spcPts val="1400"/>
              </a:spcBef>
              <a:defRPr sz="1600">
                <a:latin typeface="Helvetica Neue"/>
                <a:ea typeface="Helvetica Neue"/>
                <a:cs typeface="Helvetica Neue"/>
                <a:sym typeface="Helvetica Neue"/>
              </a:defRPr>
            </a:pPr>
            <a:r>
              <a:t>flags that can be used to control the behavior of the send() function</a:t>
            </a:r>
          </a:p>
        </p:txBody>
      </p:sp>
      <p:sp>
        <p:nvSpPr>
          <p:cNvPr id="686" name="The length of the buffer in bytes"/>
          <p:cNvSpPr txBox="1"/>
          <p:nvPr/>
        </p:nvSpPr>
        <p:spPr>
          <a:xfrm>
            <a:off x="9621658" y="1868738"/>
            <a:ext cx="1538132" cy="7817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sz="1600">
                <a:solidFill>
                  <a:srgbClr val="1F1F1F"/>
                </a:solidFill>
                <a:latin typeface="Helvetica Neue"/>
                <a:ea typeface="Helvetica Neue"/>
                <a:cs typeface="Helvetica Neue"/>
                <a:sym typeface="Helvetica Neue"/>
              </a:defRPr>
            </a:lvl1pPr>
          </a:lstStyle>
          <a:p>
            <a:pPr/>
            <a:r>
              <a:t>The length of the buffer in bytes</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0" name="Rectangle 2"/>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l">
              <a:defRPr b="1" sz="7200">
                <a:solidFill>
                  <a:srgbClr val="ED6A00"/>
                </a:solidFill>
              </a:defRPr>
            </a:lvl1pPr>
          </a:lstStyle>
          <a:p>
            <a:pPr/>
            <a:r>
              <a:t>Sendto()</a:t>
            </a:r>
          </a:p>
        </p:txBody>
      </p:sp>
      <p:sp>
        <p:nvSpPr>
          <p:cNvPr id="691" name="Text Placeholder 2"/>
          <p:cNvSpPr txBox="1"/>
          <p:nvPr/>
        </p:nvSpPr>
        <p:spPr>
          <a:xfrm>
            <a:off x="1155685" y="4014584"/>
            <a:ext cx="15073992" cy="36728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7500" indent="-317500" algn="l">
              <a:lnSpc>
                <a:spcPct val="80000"/>
              </a:lnSpc>
              <a:spcBef>
                <a:spcPts val="1400"/>
              </a:spcBef>
              <a:defRPr b="1" sz="2400">
                <a:latin typeface="Courier New"/>
                <a:ea typeface="Courier New"/>
                <a:cs typeface="Courier New"/>
                <a:sym typeface="Courier New"/>
              </a:defRPr>
            </a:pPr>
            <a:r>
              <a:t>int</a:t>
            </a:r>
            <a:r>
              <a:rPr b="0"/>
              <a:t> </a:t>
            </a:r>
            <a:r>
              <a:t>sendto</a:t>
            </a:r>
            <a:r>
              <a:rPr b="0"/>
              <a:t>(int socket, const void *message, size_t length,</a:t>
            </a:r>
            <a:br>
              <a:rPr b="0"/>
            </a:br>
            <a:r>
              <a:rPr b="0"/>
              <a:t>       int flags, const struct sockaddr *dest_addr,socklen_t dest_len)</a:t>
            </a:r>
            <a:r>
              <a:rPr b="0"/>
              <a:t>;</a:t>
            </a:r>
            <a:endParaRPr sz="2000">
              <a:solidFill>
                <a:srgbClr val="303030"/>
              </a:solidFill>
            </a:endParaRPr>
          </a:p>
          <a:p>
            <a:pPr marL="317500" indent="-317500" algn="l">
              <a:lnSpc>
                <a:spcPct val="80000"/>
              </a:lnSpc>
              <a:spcBef>
                <a:spcPts val="1400"/>
              </a:spcBef>
              <a:defRPr sz="2000">
                <a:latin typeface="Courier New"/>
                <a:ea typeface="Courier New"/>
                <a:cs typeface="Courier New"/>
                <a:sym typeface="Courier New"/>
              </a:defRPr>
            </a:pPr>
            <a:endParaRPr>
              <a:solidFill>
                <a:srgbClr val="303030"/>
              </a:solidFill>
            </a:endParaRPr>
          </a:p>
          <a:p>
            <a:pPr marL="317500" indent="-317500" algn="l">
              <a:lnSpc>
                <a:spcPct val="80000"/>
              </a:lnSpc>
              <a:spcBef>
                <a:spcPts val="1400"/>
              </a:spcBef>
              <a:defRPr sz="2000">
                <a:latin typeface="Courier New"/>
                <a:ea typeface="Courier New"/>
                <a:cs typeface="Courier New"/>
                <a:sym typeface="Courier New"/>
              </a:defRPr>
            </a:pPr>
            <a:endParaRPr>
              <a:solidFill>
                <a:srgbClr val="303030"/>
              </a:solidFill>
            </a:endParaRPr>
          </a:p>
          <a:p>
            <a:pPr marL="317500" indent="-317500" algn="l">
              <a:lnSpc>
                <a:spcPct val="80000"/>
              </a:lnSpc>
              <a:spcBef>
                <a:spcPts val="1400"/>
              </a:spcBef>
              <a:defRPr sz="2000">
                <a:latin typeface="Courier New"/>
                <a:ea typeface="Courier New"/>
                <a:cs typeface="Courier New"/>
                <a:sym typeface="Courier New"/>
              </a:defRPr>
            </a:pPr>
            <a:endParaRPr>
              <a:solidFill>
                <a:srgbClr val="303030"/>
              </a:solidFill>
            </a:endParaRPr>
          </a:p>
          <a:p>
            <a:pPr marL="317500" indent="-317500" algn="l">
              <a:lnSpc>
                <a:spcPct val="80000"/>
              </a:lnSpc>
              <a:spcBef>
                <a:spcPts val="1400"/>
              </a:spcBef>
              <a:defRPr sz="2000">
                <a:latin typeface="Courier New"/>
                <a:ea typeface="Courier New"/>
                <a:cs typeface="Courier New"/>
                <a:sym typeface="Courier New"/>
              </a:defRPr>
            </a:pPr>
            <a:endParaRPr>
              <a:solidFill>
                <a:srgbClr val="303030"/>
              </a:solidFill>
            </a:endParaRPr>
          </a:p>
          <a:p>
            <a:pPr marL="317500" indent="-317500" algn="l">
              <a:lnSpc>
                <a:spcPct val="80000"/>
              </a:lnSpc>
              <a:spcBef>
                <a:spcPts val="1400"/>
              </a:spcBef>
              <a:defRPr sz="2000">
                <a:latin typeface="Courier New"/>
                <a:ea typeface="Courier New"/>
                <a:cs typeface="Courier New"/>
                <a:sym typeface="Courier New"/>
              </a:defRPr>
            </a:pPr>
          </a:p>
          <a:p>
            <a:pPr lvl="2" indent="1016000" algn="l">
              <a:spcBef>
                <a:spcPts val="1400"/>
              </a:spcBef>
              <a:defRPr b="1" sz="2000">
                <a:solidFill>
                  <a:srgbClr val="303030"/>
                </a:solidFill>
              </a:defRPr>
            </a:pPr>
            <a:r>
              <a:t>Return Value</a:t>
            </a:r>
          </a:p>
          <a:p>
            <a:pPr lvl="2" indent="1016000" algn="l">
              <a:spcBef>
                <a:spcPts val="1400"/>
              </a:spcBef>
              <a:defRPr sz="2000">
                <a:solidFill>
                  <a:srgbClr val="303030"/>
                </a:solidFill>
              </a:defRPr>
            </a:pPr>
            <a:r>
              <a:t>sendto() shall return the number of bytes sent, -1 otherwise.</a:t>
            </a:r>
          </a:p>
        </p:txBody>
      </p:sp>
      <p:sp>
        <p:nvSpPr>
          <p:cNvPr id="692" name="Points to a buffer containing the message to be sent."/>
          <p:cNvSpPr txBox="1"/>
          <p:nvPr/>
        </p:nvSpPr>
        <p:spPr>
          <a:xfrm>
            <a:off x="6131965" y="3064007"/>
            <a:ext cx="2081572" cy="749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sz="1400">
                <a:solidFill>
                  <a:srgbClr val="1F1F1F"/>
                </a:solidFill>
                <a:latin typeface="Verdana"/>
                <a:ea typeface="Verdana"/>
                <a:cs typeface="Verdana"/>
                <a:sym typeface="Verdana"/>
              </a:defRPr>
            </a:lvl1pPr>
          </a:lstStyle>
          <a:p>
            <a:pPr/>
            <a:r>
              <a:t>Points to a buffer containing the message to be sent.</a:t>
            </a:r>
          </a:p>
        </p:txBody>
      </p:sp>
      <p:sp>
        <p:nvSpPr>
          <p:cNvPr id="693" name="flags that can be used to control the behavior of the send() function"/>
          <p:cNvSpPr txBox="1"/>
          <p:nvPr/>
        </p:nvSpPr>
        <p:spPr>
          <a:xfrm>
            <a:off x="2222905" y="4743394"/>
            <a:ext cx="2179492" cy="8356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lgn="l">
              <a:lnSpc>
                <a:spcPct val="80000"/>
              </a:lnSpc>
              <a:spcBef>
                <a:spcPts val="1400"/>
              </a:spcBef>
              <a:defRPr sz="1400">
                <a:latin typeface="Verdana"/>
                <a:ea typeface="Verdana"/>
                <a:cs typeface="Verdana"/>
                <a:sym typeface="Verdana"/>
              </a:defRPr>
            </a:pPr>
            <a:r>
              <a:t>flags that can be used to control the behavior of the send() function</a:t>
            </a:r>
          </a:p>
        </p:txBody>
      </p:sp>
      <p:sp>
        <p:nvSpPr>
          <p:cNvPr id="694" name="Specifies the size of the message in bytes."/>
          <p:cNvSpPr txBox="1"/>
          <p:nvPr/>
        </p:nvSpPr>
        <p:spPr>
          <a:xfrm>
            <a:off x="9376012" y="3064007"/>
            <a:ext cx="2081572" cy="749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sz="1400">
                <a:solidFill>
                  <a:srgbClr val="000000"/>
                </a:solidFill>
                <a:latin typeface="Verdana"/>
                <a:ea typeface="Verdana"/>
                <a:cs typeface="Verdana"/>
                <a:sym typeface="Verdana"/>
              </a:defRPr>
            </a:lvl1pPr>
          </a:lstStyle>
          <a:p>
            <a:pPr/>
            <a:r>
              <a:t>Specifies the size of the message in bytes.</a:t>
            </a:r>
          </a:p>
        </p:txBody>
      </p:sp>
      <p:sp>
        <p:nvSpPr>
          <p:cNvPr id="695" name="Points to a sockaddr structure containing the destination address"/>
          <p:cNvSpPr txBox="1"/>
          <p:nvPr/>
        </p:nvSpPr>
        <p:spPr>
          <a:xfrm>
            <a:off x="5708135" y="4786574"/>
            <a:ext cx="2764772" cy="749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400">
                <a:solidFill>
                  <a:srgbClr val="000000"/>
                </a:solidFill>
                <a:latin typeface="Verdana"/>
                <a:ea typeface="Verdana"/>
                <a:cs typeface="Verdana"/>
                <a:sym typeface="Verdana"/>
              </a:defRPr>
            </a:pPr>
            <a:r>
              <a:t>Points to a </a:t>
            </a:r>
            <a:r>
              <a:rPr b="1"/>
              <a:t>sockaddr</a:t>
            </a:r>
            <a:r>
              <a:t> structure containing the destination address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9" name="Rectangle 2"/>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l">
              <a:defRPr b="1" sz="7200">
                <a:solidFill>
                  <a:srgbClr val="ED6A00"/>
                </a:solidFill>
              </a:defRPr>
            </a:lvl1pPr>
          </a:lstStyle>
          <a:p>
            <a:pPr/>
            <a:r>
              <a:t>recvfrom()</a:t>
            </a:r>
          </a:p>
        </p:txBody>
      </p:sp>
      <p:sp>
        <p:nvSpPr>
          <p:cNvPr id="700" name="Text Placeholder 2"/>
          <p:cNvSpPr txBox="1"/>
          <p:nvPr/>
        </p:nvSpPr>
        <p:spPr>
          <a:xfrm>
            <a:off x="1155685" y="3862184"/>
            <a:ext cx="15073992" cy="39776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7500" indent="-317500" algn="l">
              <a:lnSpc>
                <a:spcPct val="80000"/>
              </a:lnSpc>
              <a:spcBef>
                <a:spcPts val="1400"/>
              </a:spcBef>
              <a:defRPr b="1" sz="2400">
                <a:latin typeface="Courier New"/>
                <a:ea typeface="Courier New"/>
                <a:cs typeface="Courier New"/>
                <a:sym typeface="Courier New"/>
              </a:defRPr>
            </a:pPr>
            <a:r>
              <a:t>int</a:t>
            </a:r>
            <a:r>
              <a:rPr b="0"/>
              <a:t> </a:t>
            </a:r>
            <a:r>
              <a:t>recvfrom</a:t>
            </a:r>
            <a:r>
              <a:rPr b="0"/>
              <a:t>(int </a:t>
            </a:r>
            <a:r>
              <a:rPr b="0" i="1"/>
              <a:t>socket</a:t>
            </a:r>
            <a:r>
              <a:rPr b="0"/>
              <a:t>, void *restrict </a:t>
            </a:r>
            <a:r>
              <a:rPr b="0" i="1"/>
              <a:t>buffer</a:t>
            </a:r>
            <a:r>
              <a:rPr b="0"/>
              <a:t>, size_t </a:t>
            </a:r>
            <a:r>
              <a:rPr b="0" i="1"/>
              <a:t>length</a:t>
            </a:r>
            <a:r>
              <a:rPr b="0"/>
              <a:t>, int </a:t>
            </a:r>
            <a:r>
              <a:rPr b="0" i="1"/>
              <a:t>flags</a:t>
            </a:r>
            <a:r>
              <a:rPr b="0"/>
              <a:t>, struct sockaddr *restrict </a:t>
            </a:r>
            <a:r>
              <a:rPr b="0" i="1"/>
              <a:t>address</a:t>
            </a:r>
            <a:r>
              <a:rPr b="0"/>
              <a:t>, socklen_t *restrict </a:t>
            </a:r>
            <a:r>
              <a:rPr b="0" i="1"/>
              <a:t>address_len</a:t>
            </a:r>
            <a:r>
              <a:rPr b="0"/>
              <a:t>);</a:t>
            </a:r>
          </a:p>
          <a:p>
            <a:pPr marL="317500" indent="-317500" algn="l">
              <a:lnSpc>
                <a:spcPct val="80000"/>
              </a:lnSpc>
              <a:spcBef>
                <a:spcPts val="1400"/>
              </a:spcBef>
              <a:defRPr b="1" sz="2400">
                <a:latin typeface="Courier New"/>
                <a:ea typeface="Courier New"/>
                <a:cs typeface="Courier New"/>
                <a:sym typeface="Courier New"/>
              </a:defRPr>
            </a:pPr>
            <a:endParaRPr sz="2000">
              <a:solidFill>
                <a:srgbClr val="303030"/>
              </a:solidFill>
            </a:endParaRPr>
          </a:p>
          <a:p>
            <a:pPr marL="317500" indent="-317500" algn="l">
              <a:lnSpc>
                <a:spcPct val="80000"/>
              </a:lnSpc>
              <a:spcBef>
                <a:spcPts val="1400"/>
              </a:spcBef>
              <a:defRPr sz="2000">
                <a:latin typeface="Courier New"/>
                <a:ea typeface="Courier New"/>
                <a:cs typeface="Courier New"/>
                <a:sym typeface="Courier New"/>
              </a:defRPr>
            </a:pPr>
            <a:endParaRPr>
              <a:solidFill>
                <a:srgbClr val="303030"/>
              </a:solidFill>
            </a:endParaRPr>
          </a:p>
          <a:p>
            <a:pPr marL="317500" indent="-317500" algn="l">
              <a:lnSpc>
                <a:spcPct val="80000"/>
              </a:lnSpc>
              <a:spcBef>
                <a:spcPts val="1400"/>
              </a:spcBef>
              <a:defRPr sz="2000">
                <a:latin typeface="Courier New"/>
                <a:ea typeface="Courier New"/>
                <a:cs typeface="Courier New"/>
                <a:sym typeface="Courier New"/>
              </a:defRPr>
            </a:pPr>
            <a:endParaRPr>
              <a:solidFill>
                <a:srgbClr val="303030"/>
              </a:solidFill>
            </a:endParaRPr>
          </a:p>
          <a:p>
            <a:pPr marL="317500" indent="-317500" algn="l">
              <a:lnSpc>
                <a:spcPct val="80000"/>
              </a:lnSpc>
              <a:spcBef>
                <a:spcPts val="1400"/>
              </a:spcBef>
              <a:defRPr sz="2000">
                <a:latin typeface="Courier New"/>
                <a:ea typeface="Courier New"/>
                <a:cs typeface="Courier New"/>
                <a:sym typeface="Courier New"/>
              </a:defRPr>
            </a:pPr>
            <a:endParaRPr>
              <a:solidFill>
                <a:srgbClr val="303030"/>
              </a:solidFill>
            </a:endParaRPr>
          </a:p>
          <a:p>
            <a:pPr marL="317500" indent="-317500" algn="l">
              <a:lnSpc>
                <a:spcPct val="80000"/>
              </a:lnSpc>
              <a:spcBef>
                <a:spcPts val="1400"/>
              </a:spcBef>
              <a:defRPr sz="2000">
                <a:latin typeface="Courier New"/>
                <a:ea typeface="Courier New"/>
                <a:cs typeface="Courier New"/>
                <a:sym typeface="Courier New"/>
              </a:defRPr>
            </a:pPr>
          </a:p>
          <a:p>
            <a:pPr lvl="2" indent="1016000" algn="l">
              <a:spcBef>
                <a:spcPts val="1400"/>
              </a:spcBef>
              <a:defRPr b="1" sz="2000">
                <a:solidFill>
                  <a:srgbClr val="303030"/>
                </a:solidFill>
              </a:defRPr>
            </a:pPr>
            <a:r>
              <a:t>Return Value</a:t>
            </a:r>
          </a:p>
          <a:p>
            <a:pPr lvl="2" indent="1016000" algn="l">
              <a:spcBef>
                <a:spcPts val="1400"/>
              </a:spcBef>
              <a:defRPr sz="2000">
                <a:solidFill>
                  <a:srgbClr val="303030"/>
                </a:solidFill>
              </a:defRPr>
            </a:pPr>
            <a:r>
              <a:t>recvfrom() shall return the number of bytes received, 0 if the peer has performed an orderly shutdown, and -1 shall be returned otherwise.</a:t>
            </a:r>
          </a:p>
        </p:txBody>
      </p:sp>
      <p:sp>
        <p:nvSpPr>
          <p:cNvPr id="701" name="Points to the buffer where the message should be stored."/>
          <p:cNvSpPr txBox="1"/>
          <p:nvPr/>
        </p:nvSpPr>
        <p:spPr>
          <a:xfrm>
            <a:off x="6398457" y="3206750"/>
            <a:ext cx="2081572" cy="749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sz="1400">
                <a:solidFill>
                  <a:srgbClr val="1F1F1F"/>
                </a:solidFill>
                <a:latin typeface="Verdana"/>
                <a:ea typeface="Verdana"/>
                <a:cs typeface="Verdana"/>
                <a:sym typeface="Verdana"/>
              </a:defRPr>
            </a:lvl1pPr>
          </a:lstStyle>
          <a:p>
            <a:pPr/>
            <a:r>
              <a:t>Points to the buffer where the message should be stored.</a:t>
            </a:r>
          </a:p>
        </p:txBody>
      </p:sp>
      <p:sp>
        <p:nvSpPr>
          <p:cNvPr id="702" name="flags that can be used to control the behavior of the recvfrom() function"/>
          <p:cNvSpPr txBox="1"/>
          <p:nvPr/>
        </p:nvSpPr>
        <p:spPr>
          <a:xfrm>
            <a:off x="2222905" y="4743394"/>
            <a:ext cx="2179492" cy="8356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lgn="l">
              <a:lnSpc>
                <a:spcPct val="80000"/>
              </a:lnSpc>
              <a:spcBef>
                <a:spcPts val="1400"/>
              </a:spcBef>
              <a:defRPr sz="1400">
                <a:latin typeface="Verdana"/>
                <a:ea typeface="Verdana"/>
                <a:cs typeface="Verdana"/>
                <a:sym typeface="Verdana"/>
              </a:defRPr>
            </a:pPr>
            <a:r>
              <a:t>flags that can be used to control the behavior of the recvfrom() function</a:t>
            </a:r>
          </a:p>
        </p:txBody>
      </p:sp>
      <p:sp>
        <p:nvSpPr>
          <p:cNvPr id="703" name="Specifies the length in bytes of the buffer pointed to by the buffer argument."/>
          <p:cNvSpPr txBox="1"/>
          <p:nvPr/>
        </p:nvSpPr>
        <p:spPr>
          <a:xfrm>
            <a:off x="10480049" y="3098800"/>
            <a:ext cx="2081572" cy="96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400">
                <a:solidFill>
                  <a:srgbClr val="000000"/>
                </a:solidFill>
                <a:latin typeface="Verdana"/>
                <a:ea typeface="Verdana"/>
                <a:cs typeface="Verdana"/>
                <a:sym typeface="Verdana"/>
              </a:defRPr>
            </a:pPr>
            <a:r>
              <a:t>Specifies the length in bytes of the buffer pointed to by the </a:t>
            </a:r>
            <a:r>
              <a:rPr i="1"/>
              <a:t>buffer</a:t>
            </a:r>
            <a:r>
              <a:t> argument.</a:t>
            </a:r>
          </a:p>
        </p:txBody>
      </p:sp>
      <p:sp>
        <p:nvSpPr>
          <p:cNvPr id="704" name="A null pointer, or points to a sockaddr structure in which the sending address is to be stored"/>
          <p:cNvSpPr txBox="1"/>
          <p:nvPr/>
        </p:nvSpPr>
        <p:spPr>
          <a:xfrm>
            <a:off x="5708135" y="4678624"/>
            <a:ext cx="2764772" cy="96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400">
                <a:solidFill>
                  <a:srgbClr val="000000"/>
                </a:solidFill>
                <a:latin typeface="Verdana"/>
                <a:ea typeface="Verdana"/>
                <a:cs typeface="Verdana"/>
                <a:sym typeface="Verdana"/>
              </a:defRPr>
            </a:pPr>
            <a:r>
              <a:t>A null pointer, or points to a </a:t>
            </a:r>
            <a:r>
              <a:rPr b="1"/>
              <a:t>sockaddr</a:t>
            </a:r>
            <a:r>
              <a:t> structure in which the sending address is to be stored</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708" name="Table Placeholder 3"/>
          <p:cNvGraphicFramePr/>
          <p:nvPr/>
        </p:nvGraphicFramePr>
        <p:xfrm>
          <a:off x="1155700" y="3960133"/>
          <a:ext cx="6212469" cy="348629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282950"/>
                <a:gridCol w="2929519"/>
              </a:tblGrid>
              <a:tr h="785799">
                <a:tc gridSpan="2">
                  <a:txBody>
                    <a:bodyPr/>
                    <a:lstStyle/>
                    <a:p>
                      <a:pPr algn="l" defTabSz="914400">
                        <a:spcBef>
                          <a:spcPts val="500"/>
                        </a:spcBef>
                        <a:defRPr b="0" sz="1800">
                          <a:solidFill>
                            <a:srgbClr val="000000"/>
                          </a:solidFill>
                        </a:defRPr>
                      </a:pPr>
                      <a:r>
                        <a:rPr b="1" sz="2400">
                          <a:solidFill>
                            <a:srgbClr val="FFFFFF"/>
                          </a:solidFill>
                        </a:rPr>
                        <a:t>Send and Receive Data</a:t>
                      </a:r>
                    </a:p>
                  </a:txBody>
                  <a:tcPr marL="166014" marR="166014" marT="166014" marB="166014" anchor="ctr" anchorCtr="0" horzOverflow="overflow">
                    <a:lnL w="12700">
                      <a:miter lim="400000"/>
                    </a:lnL>
                    <a:lnR w="12700">
                      <a:miter lim="400000"/>
                    </a:lnR>
                    <a:lnT w="12700">
                      <a:miter lim="400000"/>
                    </a:lnT>
                    <a:lnB w="12700">
                      <a:miter lim="400000"/>
                    </a:lnB>
                    <a:solidFill>
                      <a:schemeClr val="accent2"/>
                    </a:solidFill>
                  </a:tcPr>
                </a:tc>
                <a:tc hMerge="1">
                  <a:tcPr/>
                </a:tc>
              </a:tr>
              <a:tr h="675123">
                <a:tc rowSpan="2">
                  <a:txBody>
                    <a:bodyPr/>
                    <a:lstStyle/>
                    <a:p>
                      <a:pPr algn="l" defTabSz="914400">
                        <a:spcBef>
                          <a:spcPts val="500"/>
                        </a:spcBef>
                        <a:defRPr b="0" sz="1800">
                          <a:solidFill>
                            <a:srgbClr val="000000"/>
                          </a:solidFill>
                        </a:defRPr>
                      </a:pPr>
                      <a:r>
                        <a:rPr sz="2400">
                          <a:solidFill>
                            <a:srgbClr val="242424"/>
                          </a:solidFill>
                        </a:rPr>
                        <a:t>Transfer Data (stream)</a:t>
                      </a:r>
                    </a:p>
                  </a:txBody>
                  <a:tcPr marL="166014" marR="166014" marT="166014" marB="166014" anchor="ctr" anchorCtr="0" horzOverflow="overflow">
                    <a:lnL w="12700">
                      <a:miter lim="400000"/>
                    </a:lnL>
                    <a:lnR w="12700">
                      <a:miter lim="400000"/>
                    </a:lnR>
                    <a:lnT w="12700">
                      <a:miter lim="400000"/>
                    </a:lnT>
                    <a:lnB>
                      <a:solidFill>
                        <a:srgbClr val="929292"/>
                      </a:solidFill>
                    </a:lnB>
                    <a:solidFill>
                      <a:srgbClr val="F2F2F2"/>
                    </a:solidFill>
                  </a:tcPr>
                </a:tc>
                <a:tc>
                  <a:txBody>
                    <a:bodyPr/>
                    <a:lstStyle/>
                    <a:p>
                      <a:pPr algn="l" defTabSz="914400">
                        <a:spcBef>
                          <a:spcPts val="500"/>
                        </a:spcBef>
                        <a:defRPr b="0" sz="2400"/>
                      </a:pPr>
                      <a:r>
                        <a:t>Unix Only</a:t>
                      </a:r>
                    </a:p>
                    <a:p>
                      <a:pPr algn="l" defTabSz="914400">
                        <a:spcBef>
                          <a:spcPts val="500"/>
                        </a:spcBef>
                        <a:defRPr b="0" sz="2400"/>
                      </a:pPr>
                      <a:r>
                        <a:t>read()/write()</a:t>
                      </a:r>
                    </a:p>
                  </a:txBody>
                  <a:tcPr marL="60961" marR="60961" marT="60961" marB="60961" anchor="t" anchorCtr="0" horzOverflow="overflow">
                    <a:lnL w="12700">
                      <a:miter lim="400000"/>
                    </a:lnL>
                    <a:lnR w="12700">
                      <a:miter lim="400000"/>
                    </a:lnR>
                    <a:lnT w="12700">
                      <a:miter lim="400000"/>
                    </a:lnT>
                    <a:lnB>
                      <a:solidFill>
                        <a:srgbClr val="929292"/>
                      </a:solidFill>
                    </a:lnB>
                    <a:solidFill>
                      <a:srgbClr val="F2F2F2"/>
                    </a:solidFill>
                  </a:tcPr>
                </a:tc>
              </a:tr>
              <a:tr h="675123">
                <a:tc vMerge="1">
                  <a:tcPr/>
                </a:tc>
                <a:tc>
                  <a:txBody>
                    <a:bodyPr/>
                    <a:lstStyle/>
                    <a:p>
                      <a:pPr algn="l" defTabSz="914400">
                        <a:spcBef>
                          <a:spcPts val="500"/>
                        </a:spcBef>
                        <a:defRPr b="0" sz="1800">
                          <a:solidFill>
                            <a:srgbClr val="000000"/>
                          </a:solidFill>
                        </a:defRPr>
                      </a:pPr>
                      <a:r>
                        <a:rPr sz="2400">
                          <a:solidFill>
                            <a:srgbClr val="242424"/>
                          </a:solidFill>
                        </a:rPr>
                        <a:t>Unix/Windows
recv()/send()</a:t>
                      </a:r>
                    </a:p>
                  </a:txBody>
                  <a:tcPr marL="60961" marR="60961" marT="60961" marB="60961" anchor="t" anchorCtr="0" horzOverflow="overflow">
                    <a:lnL w="12700">
                      <a:miter lim="400000"/>
                    </a:lnL>
                    <a:lnR w="12700">
                      <a:miter lim="400000"/>
                    </a:lnR>
                    <a:lnT>
                      <a:solidFill>
                        <a:srgbClr val="929292"/>
                      </a:solidFill>
                    </a:lnT>
                    <a:lnB>
                      <a:solidFill>
                        <a:srgbClr val="929292"/>
                      </a:solidFill>
                    </a:lnB>
                    <a:solidFill>
                      <a:srgbClr val="F2F2F2"/>
                    </a:solidFill>
                  </a:tcPr>
                </a:tc>
              </a:tr>
              <a:tr h="675123">
                <a:tc rowSpan="2">
                  <a:txBody>
                    <a:bodyPr/>
                    <a:lstStyle/>
                    <a:p>
                      <a:pPr algn="l" defTabSz="914400">
                        <a:spcBef>
                          <a:spcPts val="500"/>
                        </a:spcBef>
                        <a:defRPr b="0" sz="1800">
                          <a:solidFill>
                            <a:srgbClr val="000000"/>
                          </a:solidFill>
                        </a:defRPr>
                      </a:pPr>
                      <a:r>
                        <a:rPr sz="2400">
                          <a:solidFill>
                            <a:srgbClr val="5B5B5B"/>
                          </a:solidFill>
                        </a:rPr>
                        <a:t>Transfer Data (datagram)</a:t>
                      </a:r>
                    </a:p>
                  </a:txBody>
                  <a:tcPr marL="166014" marR="166014" marT="166014" marB="166014" anchor="ctr" anchorCtr="0" horzOverflow="overflow">
                    <a:lnL w="12700">
                      <a:miter lim="400000"/>
                    </a:lnL>
                    <a:lnR w="12700">
                      <a:miter lim="400000"/>
                    </a:lnR>
                    <a:lnT>
                      <a:solidFill>
                        <a:srgbClr val="929292"/>
                      </a:solidFill>
                    </a:lnT>
                    <a:lnB>
                      <a:solidFill>
                        <a:srgbClr val="929292"/>
                      </a:solidFill>
                    </a:lnB>
                    <a:solidFill>
                      <a:srgbClr val="F2F2F2"/>
                    </a:solidFill>
                  </a:tcPr>
                </a:tc>
                <a:tc>
                  <a:txBody>
                    <a:bodyPr/>
                    <a:lstStyle/>
                    <a:p>
                      <a:pPr algn="l" defTabSz="914400">
                        <a:spcBef>
                          <a:spcPts val="500"/>
                        </a:spcBef>
                        <a:defRPr b="0" sz="1800">
                          <a:solidFill>
                            <a:srgbClr val="000000"/>
                          </a:solidFill>
                        </a:defRPr>
                      </a:pPr>
                      <a:r>
                        <a:rPr sz="2400">
                          <a:solidFill>
                            <a:srgbClr val="242424"/>
                          </a:solidFill>
                        </a:rPr>
                        <a:t>recvfrom()</a:t>
                      </a:r>
                    </a:p>
                  </a:txBody>
                  <a:tcPr marL="60961" marR="60961" marT="60961" marB="60961" anchor="t" anchorCtr="0" horzOverflow="overflow">
                    <a:lnL w="12700">
                      <a:miter lim="400000"/>
                    </a:lnL>
                    <a:lnR w="12700">
                      <a:miter lim="400000"/>
                    </a:lnR>
                    <a:lnT>
                      <a:solidFill>
                        <a:srgbClr val="929292"/>
                      </a:solidFill>
                    </a:lnT>
                    <a:lnB>
                      <a:solidFill>
                        <a:srgbClr val="929292"/>
                      </a:solidFill>
                    </a:lnB>
                    <a:solidFill>
                      <a:srgbClr val="F2F2F2"/>
                    </a:solidFill>
                  </a:tcPr>
                </a:tc>
              </a:tr>
              <a:tr h="675123">
                <a:tc vMerge="1">
                  <a:tcPr/>
                </a:tc>
                <a:tc>
                  <a:txBody>
                    <a:bodyPr/>
                    <a:lstStyle/>
                    <a:p>
                      <a:pPr algn="l" defTabSz="914400">
                        <a:spcBef>
                          <a:spcPts val="500"/>
                        </a:spcBef>
                        <a:defRPr b="0" sz="1800">
                          <a:solidFill>
                            <a:srgbClr val="000000"/>
                          </a:solidFill>
                        </a:defRPr>
                      </a:pPr>
                      <a:r>
                        <a:rPr sz="2400">
                          <a:solidFill>
                            <a:srgbClr val="242424"/>
                          </a:solidFill>
                        </a:rPr>
                        <a:t>sendto()</a:t>
                      </a:r>
                    </a:p>
                  </a:txBody>
                  <a:tcPr marL="60961" marR="60961" marT="60961" marB="60961" anchor="t" anchorCtr="0" horzOverflow="overflow">
                    <a:lnL w="12700">
                      <a:miter lim="400000"/>
                    </a:lnL>
                    <a:lnR w="12700">
                      <a:miter lim="400000"/>
                    </a:lnR>
                    <a:lnT>
                      <a:solidFill>
                        <a:srgbClr val="929292"/>
                      </a:solidFill>
                    </a:lnT>
                    <a:lnB>
                      <a:solidFill>
                        <a:srgbClr val="929292"/>
                      </a:solidFill>
                    </a:lnB>
                    <a:solidFill>
                      <a:srgbClr val="F2F2F2"/>
                    </a:solidFill>
                  </a:tcPr>
                </a:tc>
              </a:tr>
            </a:tbl>
          </a:graphicData>
        </a:graphic>
      </p:graphicFrame>
      <p:sp>
        <p:nvSpPr>
          <p:cNvPr id="709" name="Rectangle 2"/>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l">
              <a:defRPr b="1" sz="7200">
                <a:solidFill>
                  <a:srgbClr val="ED6A00"/>
                </a:solidFill>
              </a:defRPr>
            </a:lvl1pPr>
          </a:lstStyle>
          <a:p>
            <a:pPr/>
            <a:r>
              <a:t>Client and Server Operations</a:t>
            </a:r>
          </a:p>
        </p:txBody>
      </p:sp>
      <p:graphicFrame>
        <p:nvGraphicFramePr>
          <p:cNvPr id="710" name="Table Placeholder 3"/>
          <p:cNvGraphicFramePr/>
          <p:nvPr/>
        </p:nvGraphicFramePr>
        <p:xfrm>
          <a:off x="8875131" y="3960133"/>
          <a:ext cx="6212469" cy="2923964"/>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464108"/>
                <a:gridCol w="3748361"/>
              </a:tblGrid>
              <a:tr h="785799">
                <a:tc gridSpan="2">
                  <a:txBody>
                    <a:bodyPr/>
                    <a:lstStyle/>
                    <a:p>
                      <a:pPr algn="l" defTabSz="914400">
                        <a:spcBef>
                          <a:spcPts val="500"/>
                        </a:spcBef>
                        <a:defRPr b="0" sz="1800">
                          <a:solidFill>
                            <a:srgbClr val="000000"/>
                          </a:solidFill>
                        </a:defRPr>
                      </a:pPr>
                      <a:r>
                        <a:rPr b="1" sz="2400">
                          <a:solidFill>
                            <a:srgbClr val="FFFFFF"/>
                          </a:solidFill>
                        </a:rPr>
                        <a:t>Closing the Connections</a:t>
                      </a:r>
                    </a:p>
                  </a:txBody>
                  <a:tcPr marL="166014" marR="166014" marT="166014" marB="166014" anchor="ctr" anchorCtr="0" horzOverflow="overflow">
                    <a:lnL w="12700">
                      <a:miter lim="400000"/>
                    </a:lnL>
                    <a:lnR w="12700">
                      <a:miter lim="400000"/>
                    </a:lnR>
                    <a:lnT w="12700">
                      <a:miter lim="400000"/>
                    </a:lnT>
                    <a:lnB w="12700">
                      <a:miter lim="400000"/>
                    </a:lnB>
                    <a:solidFill>
                      <a:schemeClr val="accent2"/>
                    </a:solidFill>
                  </a:tcPr>
                </a:tc>
                <a:tc hMerge="1">
                  <a:tcPr/>
                </a:tc>
              </a:tr>
              <a:tr h="787918">
                <a:tc>
                  <a:txBody>
                    <a:bodyPr/>
                    <a:lstStyle/>
                    <a:p>
                      <a:pPr algn="l" defTabSz="914400">
                        <a:spcBef>
                          <a:spcPts val="500"/>
                        </a:spcBef>
                        <a:defRPr b="0" sz="1800">
                          <a:solidFill>
                            <a:srgbClr val="000000"/>
                          </a:solidFill>
                        </a:defRPr>
                      </a:pPr>
                      <a:r>
                        <a:rPr sz="2400">
                          <a:solidFill>
                            <a:srgbClr val="242424"/>
                          </a:solidFill>
                        </a:rPr>
                        <a:t>Windows</a:t>
                      </a:r>
                    </a:p>
                  </a:txBody>
                  <a:tcPr marL="166014" marR="166014" marT="166014" marB="166014" anchor="t" anchorCtr="0" horzOverflow="overflow">
                    <a:lnL w="12700">
                      <a:miter lim="400000"/>
                    </a:lnL>
                    <a:lnR w="12700">
                      <a:miter lim="400000"/>
                    </a:lnR>
                    <a:lnT w="12700">
                      <a:miter lim="400000"/>
                    </a:lnT>
                    <a:lnB>
                      <a:solidFill>
                        <a:srgbClr val="929292"/>
                      </a:solidFill>
                    </a:lnB>
                    <a:solidFill>
                      <a:srgbClr val="F2F2F2"/>
                    </a:solidFill>
                  </a:tcPr>
                </a:tc>
                <a:tc>
                  <a:txBody>
                    <a:bodyPr/>
                    <a:lstStyle/>
                    <a:p>
                      <a:pPr algn="l" defTabSz="914400">
                        <a:spcBef>
                          <a:spcPts val="500"/>
                        </a:spcBef>
                        <a:defRPr b="0" sz="1800">
                          <a:solidFill>
                            <a:srgbClr val="000000"/>
                          </a:solidFill>
                        </a:defRPr>
                      </a:pPr>
                      <a:r>
                        <a:rPr sz="2400">
                          <a:solidFill>
                            <a:srgbClr val="242424"/>
                          </a:solidFill>
                        </a:rPr>
                        <a:t>shutdown(SD_Both)</a:t>
                      </a:r>
                    </a:p>
                  </a:txBody>
                  <a:tcPr marL="60961" marR="60961" marT="60961" marB="60961" anchor="t" anchorCtr="0" horzOverflow="overflow">
                    <a:lnL w="12700">
                      <a:miter lim="400000"/>
                    </a:lnL>
                    <a:lnR w="12700">
                      <a:miter lim="400000"/>
                    </a:lnR>
                    <a:lnT w="12700">
                      <a:miter lim="400000"/>
                    </a:lnT>
                    <a:lnB>
                      <a:solidFill>
                        <a:srgbClr val="929292"/>
                      </a:solidFill>
                    </a:lnB>
                    <a:solidFill>
                      <a:srgbClr val="F2F2F2"/>
                    </a:solidFill>
                  </a:tcPr>
                </a:tc>
              </a:tr>
              <a:tr h="675123">
                <a:tc rowSpan="2">
                  <a:txBody>
                    <a:bodyPr/>
                    <a:lstStyle/>
                    <a:p>
                      <a:pPr algn="l" defTabSz="914400">
                        <a:spcBef>
                          <a:spcPts val="500"/>
                        </a:spcBef>
                        <a:defRPr b="0" sz="1800">
                          <a:solidFill>
                            <a:srgbClr val="000000"/>
                          </a:solidFill>
                        </a:defRPr>
                      </a:pPr>
                      <a:r>
                        <a:rPr sz="2400">
                          <a:solidFill>
                            <a:srgbClr val="5B5B5B"/>
                          </a:solidFill>
                        </a:rPr>
                        <a:t>Unix
Windows</a:t>
                      </a:r>
                    </a:p>
                  </a:txBody>
                  <a:tcPr marL="166014" marR="166014" marT="166014" marB="166014" anchor="t" anchorCtr="0" horzOverflow="overflow">
                    <a:lnL w="12700">
                      <a:miter lim="400000"/>
                    </a:lnL>
                    <a:lnR w="12700">
                      <a:miter lim="400000"/>
                    </a:lnR>
                    <a:lnT>
                      <a:solidFill>
                        <a:srgbClr val="929292"/>
                      </a:solidFill>
                    </a:lnT>
                    <a:lnB>
                      <a:solidFill>
                        <a:srgbClr val="929292"/>
                      </a:solidFill>
                    </a:lnB>
                    <a:solidFill>
                      <a:srgbClr val="F2F2F2"/>
                    </a:solidFill>
                  </a:tcPr>
                </a:tc>
                <a:tc>
                  <a:txBody>
                    <a:bodyPr/>
                    <a:lstStyle/>
                    <a:p>
                      <a:pPr algn="l" defTabSz="914400">
                        <a:spcBef>
                          <a:spcPts val="500"/>
                        </a:spcBef>
                        <a:defRPr b="0" sz="1800">
                          <a:solidFill>
                            <a:srgbClr val="000000"/>
                          </a:solidFill>
                        </a:defRPr>
                      </a:pPr>
                      <a:r>
                        <a:rPr sz="2400">
                          <a:solidFill>
                            <a:srgbClr val="242424"/>
                          </a:solidFill>
                        </a:rPr>
                        <a:t>close()</a:t>
                      </a:r>
                    </a:p>
                  </a:txBody>
                  <a:tcPr marL="60961" marR="60961" marT="60961" marB="60961" anchor="t" anchorCtr="0" horzOverflow="overflow">
                    <a:lnL w="12700">
                      <a:miter lim="400000"/>
                    </a:lnL>
                    <a:lnR w="12700">
                      <a:miter lim="400000"/>
                    </a:lnR>
                    <a:lnT>
                      <a:solidFill>
                        <a:srgbClr val="929292"/>
                      </a:solidFill>
                    </a:lnT>
                    <a:lnB>
                      <a:solidFill>
                        <a:srgbClr val="929292"/>
                      </a:solidFill>
                    </a:lnB>
                    <a:solidFill>
                      <a:srgbClr val="F2F2F2"/>
                    </a:solidFill>
                  </a:tcPr>
                </a:tc>
              </a:tr>
              <a:tr h="675123">
                <a:tc vMerge="1">
                  <a:tcPr/>
                </a:tc>
                <a:tc>
                  <a:txBody>
                    <a:bodyPr/>
                    <a:lstStyle/>
                    <a:p>
                      <a:pPr algn="l" defTabSz="914400">
                        <a:spcBef>
                          <a:spcPts val="500"/>
                        </a:spcBef>
                        <a:defRPr b="0" sz="1800">
                          <a:solidFill>
                            <a:srgbClr val="000000"/>
                          </a:solidFill>
                        </a:defRPr>
                      </a:pPr>
                      <a:r>
                        <a:rPr sz="2400">
                          <a:solidFill>
                            <a:srgbClr val="242424"/>
                          </a:solidFill>
                        </a:rPr>
                        <a:t>closesocket()</a:t>
                      </a:r>
                    </a:p>
                  </a:txBody>
                  <a:tcPr marL="60961" marR="60961" marT="60961" marB="60961" anchor="t" anchorCtr="0" horzOverflow="overflow">
                    <a:lnL w="12700">
                      <a:miter lim="400000"/>
                    </a:lnL>
                    <a:lnR w="12700">
                      <a:miter lim="400000"/>
                    </a:lnR>
                    <a:lnT>
                      <a:solidFill>
                        <a:srgbClr val="929292"/>
                      </a:solidFill>
                    </a:lnT>
                    <a:lnB>
                      <a:solidFill>
                        <a:srgbClr val="929292"/>
                      </a:solidFill>
                    </a:lnB>
                    <a:solidFill>
                      <a:srgbClr val="F2F2F2"/>
                    </a:solidFill>
                  </a:tcPr>
                </a:tc>
              </a:tr>
            </a:tbl>
          </a:graphicData>
        </a:graphic>
      </p:graphicFrame>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2" name="Rectangle 2"/>
          <p:cNvSpPr txBox="1"/>
          <p:nvPr>
            <p:ph type="title"/>
          </p:nvPr>
        </p:nvSpPr>
        <p:spPr>
          <a:prstGeom prst="rect">
            <a:avLst/>
          </a:prstGeom>
        </p:spPr>
        <p:txBody>
          <a:bodyPr/>
          <a:lstStyle/>
          <a:p>
            <a:pPr/>
            <a:r>
              <a:t>IP / String Conversion</a:t>
            </a:r>
          </a:p>
        </p:txBody>
      </p:sp>
      <p:sp>
        <p:nvSpPr>
          <p:cNvPr id="713" name="Text Placeholder 2"/>
          <p:cNvSpPr txBox="1"/>
          <p:nvPr/>
        </p:nvSpPr>
        <p:spPr>
          <a:xfrm>
            <a:off x="1155700" y="2938779"/>
            <a:ext cx="14084300" cy="55397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80000"/>
              </a:lnSpc>
              <a:spcBef>
                <a:spcPts val="1400"/>
              </a:spcBef>
              <a:defRPr b="1" sz="2800">
                <a:latin typeface="Courier New"/>
                <a:ea typeface="Courier New"/>
                <a:cs typeface="Courier New"/>
                <a:sym typeface="Courier New"/>
              </a:defRPr>
            </a:pPr>
            <a:r>
              <a:t>unsigned long inet_addr(const char *</a:t>
            </a:r>
            <a:r>
              <a:rPr b="0" i="1"/>
              <a:t>cp</a:t>
            </a:r>
            <a:r>
              <a:t> );</a:t>
            </a:r>
            <a:endParaRPr sz="2400">
              <a:solidFill>
                <a:srgbClr val="303030"/>
              </a:solidFill>
            </a:endParaRPr>
          </a:p>
          <a:p>
            <a:pPr algn="l">
              <a:lnSpc>
                <a:spcPct val="80000"/>
              </a:lnSpc>
              <a:spcBef>
                <a:spcPts val="1400"/>
              </a:spcBef>
              <a:defRPr b="1" sz="2400">
                <a:solidFill>
                  <a:srgbClr val="303030"/>
                </a:solidFill>
                <a:latin typeface="Courier New"/>
                <a:ea typeface="Courier New"/>
                <a:cs typeface="Courier New"/>
                <a:sym typeface="Courier New"/>
              </a:defRPr>
            </a:pPr>
          </a:p>
          <a:p>
            <a:pPr lvl="3" indent="1524000" algn="l">
              <a:lnSpc>
                <a:spcPct val="80000"/>
              </a:lnSpc>
              <a:spcBef>
                <a:spcPts val="1400"/>
              </a:spcBef>
              <a:defRPr sz="2400">
                <a:solidFill>
                  <a:srgbClr val="303030"/>
                </a:solidFill>
              </a:defRPr>
            </a:pPr>
            <a:r>
              <a:t>Convert a dots and number string IPv4 address to a </a:t>
            </a:r>
            <a:r>
              <a:rPr b="1"/>
              <a:t>struct in_addr</a:t>
            </a:r>
            <a:r>
              <a:t>.</a:t>
            </a:r>
          </a:p>
          <a:p>
            <a:pPr lvl="3" indent="1524000" algn="l">
              <a:lnSpc>
                <a:spcPct val="80000"/>
              </a:lnSpc>
              <a:spcBef>
                <a:spcPts val="1400"/>
              </a:spcBef>
              <a:defRPr i="1" sz="2400">
                <a:solidFill>
                  <a:srgbClr val="303030"/>
                </a:solidFill>
                <a:latin typeface="Courier New"/>
                <a:ea typeface="Courier New"/>
                <a:cs typeface="Courier New"/>
                <a:sym typeface="Courier New"/>
              </a:defRPr>
            </a:pPr>
            <a:r>
              <a:t>Example: inet_</a:t>
            </a:r>
            <a:r>
              <a:rPr>
                <a:solidFill>
                  <a:srgbClr val="242424"/>
                </a:solidFill>
              </a:rPr>
              <a:t>addr</a:t>
            </a:r>
            <a:r>
              <a:t>("10.0.0.1”); </a:t>
            </a:r>
          </a:p>
          <a:p>
            <a:pPr algn="l">
              <a:lnSpc>
                <a:spcPct val="80000"/>
              </a:lnSpc>
              <a:spcBef>
                <a:spcPts val="1400"/>
              </a:spcBef>
              <a:defRPr b="1" sz="2400">
                <a:solidFill>
                  <a:srgbClr val="303030"/>
                </a:solidFill>
                <a:latin typeface="Courier New"/>
                <a:ea typeface="Courier New"/>
                <a:cs typeface="Courier New"/>
                <a:sym typeface="Courier New"/>
              </a:defRPr>
            </a:pPr>
          </a:p>
          <a:p>
            <a:pPr lvl="3" indent="1524000" algn="l">
              <a:lnSpc>
                <a:spcPct val="80000"/>
              </a:lnSpc>
              <a:spcBef>
                <a:spcPts val="1400"/>
              </a:spcBef>
              <a:defRPr sz="2400">
                <a:solidFill>
                  <a:srgbClr val="303030"/>
                </a:solidFill>
                <a:latin typeface="Courier New"/>
                <a:ea typeface="Courier New"/>
                <a:cs typeface="Courier New"/>
                <a:sym typeface="Courier New"/>
              </a:defRPr>
            </a:pPr>
            <a:r>
              <a:t>newer version: </a:t>
            </a:r>
            <a:r>
              <a:rPr b="1"/>
              <a:t>int inet_aton(const char *cp, struct in_addr *inp);</a:t>
            </a:r>
          </a:p>
          <a:p>
            <a:pPr lvl="3" indent="1524000" algn="l">
              <a:lnSpc>
                <a:spcPct val="80000"/>
              </a:lnSpc>
              <a:spcBef>
                <a:spcPts val="1400"/>
              </a:spcBef>
              <a:defRPr i="1" sz="2400">
                <a:solidFill>
                  <a:srgbClr val="303030"/>
                </a:solidFill>
                <a:latin typeface="Courier New"/>
                <a:ea typeface="Courier New"/>
                <a:cs typeface="Courier New"/>
                <a:sym typeface="Courier New"/>
              </a:defRPr>
            </a:pPr>
            <a:r>
              <a:t>Example: inet_aton("10.0.0.1", &amp;antelope.sin_addr);</a:t>
            </a:r>
          </a:p>
          <a:p>
            <a:pPr algn="l">
              <a:lnSpc>
                <a:spcPct val="80000"/>
              </a:lnSpc>
              <a:spcBef>
                <a:spcPts val="1400"/>
              </a:spcBef>
              <a:defRPr b="1" sz="2400">
                <a:solidFill>
                  <a:srgbClr val="303030"/>
                </a:solidFill>
                <a:latin typeface="Courier New"/>
                <a:ea typeface="Courier New"/>
                <a:cs typeface="Courier New"/>
                <a:sym typeface="Courier New"/>
              </a:defRPr>
            </a:pPr>
          </a:p>
          <a:p>
            <a:pPr algn="l">
              <a:lnSpc>
                <a:spcPct val="80000"/>
              </a:lnSpc>
              <a:spcBef>
                <a:spcPts val="1400"/>
              </a:spcBef>
              <a:defRPr b="1" sz="2800">
                <a:latin typeface="Courier New"/>
                <a:ea typeface="Courier New"/>
                <a:cs typeface="Courier New"/>
                <a:sym typeface="Courier New"/>
              </a:defRPr>
            </a:pPr>
            <a:r>
              <a:t>char * inet_ntoa(struct in_addr </a:t>
            </a:r>
            <a:r>
              <a:rPr b="0" i="1"/>
              <a:t>in</a:t>
            </a:r>
            <a:r>
              <a:t> );</a:t>
            </a:r>
            <a:endParaRPr sz="2400">
              <a:solidFill>
                <a:srgbClr val="303030"/>
              </a:solidFill>
            </a:endParaRPr>
          </a:p>
          <a:p>
            <a:pPr algn="l">
              <a:lnSpc>
                <a:spcPct val="80000"/>
              </a:lnSpc>
              <a:spcBef>
                <a:spcPts val="1400"/>
              </a:spcBef>
              <a:defRPr b="1" sz="2400">
                <a:solidFill>
                  <a:srgbClr val="303030"/>
                </a:solidFill>
                <a:latin typeface="Courier New"/>
                <a:ea typeface="Courier New"/>
                <a:cs typeface="Courier New"/>
                <a:sym typeface="Courier New"/>
              </a:defRPr>
            </a:pPr>
          </a:p>
          <a:p>
            <a:pPr lvl="3" indent="1524000" algn="l">
              <a:lnSpc>
                <a:spcPct val="80000"/>
              </a:lnSpc>
              <a:spcBef>
                <a:spcPts val="1400"/>
              </a:spcBef>
              <a:defRPr sz="2400">
                <a:solidFill>
                  <a:srgbClr val="303030"/>
                </a:solidFill>
              </a:defRPr>
            </a:pPr>
            <a:r>
              <a:t>Convert a network address in a struct in_addr to a dots-and-numbers format string</a:t>
            </a:r>
          </a:p>
          <a:p>
            <a:pPr lvl="3" indent="1524000" algn="l">
              <a:lnSpc>
                <a:spcPct val="80000"/>
              </a:lnSpc>
              <a:spcBef>
                <a:spcPts val="1400"/>
              </a:spcBef>
              <a:defRPr sz="2400">
                <a:solidFill>
                  <a:srgbClr val="303030"/>
                </a:solidFill>
                <a:latin typeface="Courier New"/>
                <a:ea typeface="Courier New"/>
                <a:cs typeface="Courier New"/>
                <a:sym typeface="Courier New"/>
              </a:defRPr>
            </a:pPr>
            <a:r>
              <a:t>Example: char* addr = inet_ntoa(in.sin_addr);</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5" name="Title 1"/>
          <p:cNvSpPr txBox="1"/>
          <p:nvPr>
            <p:ph type="title"/>
          </p:nvPr>
        </p:nvSpPr>
        <p:spPr>
          <a:prstGeom prst="rect">
            <a:avLst/>
          </a:prstGeom>
        </p:spPr>
        <p:txBody>
          <a:bodyPr/>
          <a:lstStyle/>
          <a:p>
            <a:pPr/>
            <a:r>
              <a:t>USE THE MSDN</a:t>
            </a:r>
          </a:p>
        </p:txBody>
      </p:sp>
      <p:sp>
        <p:nvSpPr>
          <p:cNvPr id="716" name="Content Placeholder 2"/>
          <p:cNvSpPr txBox="1"/>
          <p:nvPr>
            <p:ph type="body" idx="1"/>
          </p:nvPr>
        </p:nvSpPr>
        <p:spPr>
          <a:xfrm>
            <a:off x="1155700" y="2616200"/>
            <a:ext cx="13931900" cy="5638800"/>
          </a:xfrm>
          <a:prstGeom prst="rect">
            <a:avLst/>
          </a:prstGeom>
        </p:spPr>
        <p:txBody>
          <a:bodyPr/>
          <a:lstStyle/>
          <a:p>
            <a:pPr marL="0" indent="0">
              <a:buSzTx/>
              <a:buNone/>
              <a:defRPr b="1"/>
            </a:pPr>
            <a:r>
              <a:t>SOCKET FUNCTION REFERENCE</a:t>
            </a:r>
          </a:p>
          <a:p>
            <a:pPr/>
            <a:r>
              <a:t>LINK: </a:t>
            </a:r>
            <a:r>
              <a:rPr u="sng">
                <a:solidFill>
                  <a:srgbClr val="13B5EA"/>
                </a:solidFill>
                <a:uFill>
                  <a:solidFill>
                    <a:srgbClr val="13B5EA"/>
                  </a:solidFill>
                </a:uFill>
                <a:hlinkClick r:id="rId2" invalidUrl="" action="" tgtFrame="" tooltip="" history="1" highlightClick="0" endSnd="0"/>
              </a:rPr>
              <a:t>http://msdn.microsoft.com/en-us/library/windows/desktop/ms741394(v=vs.85).aspx</a:t>
            </a:r>
          </a:p>
          <a:p>
            <a:pPr/>
          </a:p>
          <a:p>
            <a:pPr marL="0" indent="0">
              <a:buSzTx/>
              <a:buNone/>
              <a:defRPr b="1"/>
            </a:pPr>
            <a:r>
              <a:t>Example Code</a:t>
            </a:r>
            <a:r>
              <a:rPr b="0"/>
              <a:t>:</a:t>
            </a:r>
            <a:endParaRPr b="0"/>
          </a:p>
          <a:p>
            <a:pPr/>
            <a:r>
              <a:rPr u="sng">
                <a:solidFill>
                  <a:srgbClr val="13B5EA"/>
                </a:solidFill>
                <a:uFill>
                  <a:solidFill>
                    <a:srgbClr val="13B5EA"/>
                  </a:solidFill>
                </a:uFill>
                <a:hlinkClick r:id="rId3" invalidUrl="" action="" tgtFrame="" tooltip="" history="1" highlightClick="0" endSnd="0"/>
              </a:rPr>
              <a:t>https://docs.microsoft.com/en-us/windows/win32/api/winsock/nf-winsock-recv</a:t>
            </a:r>
          </a:p>
          <a:p>
            <a:pPr marL="0" indent="0">
              <a:buSzTx/>
              <a:buNone/>
            </a:pP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8" name="Title 1"/>
          <p:cNvSpPr txBox="1"/>
          <p:nvPr>
            <p:ph type="title"/>
          </p:nvPr>
        </p:nvSpPr>
        <p:spPr>
          <a:xfrm>
            <a:off x="1219200" y="3291416"/>
            <a:ext cx="13817600" cy="2561168"/>
          </a:xfrm>
          <a:prstGeom prst="rect">
            <a:avLst/>
          </a:prstGeom>
        </p:spPr>
        <p:txBody>
          <a:bodyPr/>
          <a:lstStyle/>
          <a:p>
            <a:pPr/>
            <a:r>
              <a:t>Framing, Encoding and Serialization</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0" name="Content Placeholder 2"/>
          <p:cNvSpPr txBox="1"/>
          <p:nvPr/>
        </p:nvSpPr>
        <p:spPr>
          <a:xfrm>
            <a:off x="1596569" y="2678430"/>
            <a:ext cx="13497381" cy="56667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7500" indent="-317500" algn="l">
              <a:lnSpc>
                <a:spcPct val="80000"/>
              </a:lnSpc>
              <a:spcBef>
                <a:spcPts val="1400"/>
              </a:spcBef>
              <a:defRPr b="1" sz="2400">
                <a:solidFill>
                  <a:srgbClr val="303030"/>
                </a:solidFill>
              </a:defRPr>
            </a:pPr>
            <a:r>
              <a:t>TCP has no concept of message boundaries.</a:t>
            </a:r>
          </a:p>
          <a:p>
            <a:pPr marL="317500" indent="-317500" algn="l">
              <a:lnSpc>
                <a:spcPct val="80000"/>
              </a:lnSpc>
              <a:spcBef>
                <a:spcPts val="1400"/>
              </a:spcBef>
              <a:defRPr sz="2400">
                <a:solidFill>
                  <a:srgbClr val="303030"/>
                </a:solidFill>
              </a:defRPr>
            </a:pPr>
          </a:p>
          <a:p>
            <a:pPr marL="317500" indent="-317500" algn="l">
              <a:lnSpc>
                <a:spcPct val="80000"/>
              </a:lnSpc>
              <a:spcBef>
                <a:spcPts val="1400"/>
              </a:spcBef>
              <a:defRPr b="1" sz="2400">
                <a:solidFill>
                  <a:srgbClr val="A7D2FF"/>
                </a:solidFill>
              </a:defRPr>
            </a:pPr>
            <a:r>
              <a:t>Framing</a:t>
            </a:r>
            <a:r>
              <a:rPr b="0">
                <a:solidFill>
                  <a:srgbClr val="303030"/>
                </a:solidFill>
              </a:rPr>
              <a:t> enables the receiver to locate the beginning and end of a message.</a:t>
            </a:r>
            <a:endParaRPr>
              <a:solidFill>
                <a:srgbClr val="303030"/>
              </a:solidFill>
            </a:endParaRPr>
          </a:p>
          <a:p>
            <a:pPr marL="317500" indent="-317500" algn="l">
              <a:lnSpc>
                <a:spcPct val="80000"/>
              </a:lnSpc>
              <a:spcBef>
                <a:spcPts val="1400"/>
              </a:spcBef>
              <a:defRPr sz="2400">
                <a:solidFill>
                  <a:srgbClr val="303030"/>
                </a:solidFill>
              </a:defRPr>
            </a:pPr>
          </a:p>
          <a:p>
            <a:pPr marL="317500" indent="-317500" algn="l">
              <a:lnSpc>
                <a:spcPct val="80000"/>
              </a:lnSpc>
              <a:spcBef>
                <a:spcPts val="1400"/>
              </a:spcBef>
              <a:defRPr sz="2400">
                <a:solidFill>
                  <a:srgbClr val="303030"/>
                </a:solidFill>
              </a:defRPr>
            </a:pPr>
            <a:r>
              <a:t>Types of Framing:</a:t>
            </a:r>
          </a:p>
          <a:p>
            <a:pPr lvl="1" marL="825500" indent="-317500" algn="l">
              <a:lnSpc>
                <a:spcPct val="80000"/>
              </a:lnSpc>
              <a:spcBef>
                <a:spcPts val="1400"/>
              </a:spcBef>
              <a:buClr>
                <a:srgbClr val="ED6A00"/>
              </a:buClr>
              <a:buSzPct val="100000"/>
              <a:buFont typeface="Lucida Grande"/>
              <a:buChar char="‣"/>
              <a:defRPr b="1" sz="2400">
                <a:solidFill>
                  <a:srgbClr val="303030"/>
                </a:solidFill>
              </a:defRPr>
            </a:pPr>
            <a:r>
              <a:t>Fixed length messages</a:t>
            </a:r>
          </a:p>
          <a:p>
            <a:pPr lvl="2" marL="1333500" indent="-317500" algn="l">
              <a:lnSpc>
                <a:spcPct val="80000"/>
              </a:lnSpc>
              <a:spcBef>
                <a:spcPts val="1400"/>
              </a:spcBef>
              <a:buClr>
                <a:srgbClr val="ED6A00"/>
              </a:buClr>
              <a:buSzPct val="100000"/>
              <a:buFont typeface="Lucida Grande"/>
              <a:buChar char="‣"/>
              <a:defRPr sz="2400">
                <a:solidFill>
                  <a:srgbClr val="303030"/>
                </a:solidFill>
              </a:defRPr>
            </a:pPr>
            <a:r>
              <a:t>Can be wasteful</a:t>
            </a:r>
          </a:p>
          <a:p>
            <a:pPr lvl="1" marL="825500" indent="-317500" algn="l">
              <a:lnSpc>
                <a:spcPct val="80000"/>
              </a:lnSpc>
              <a:spcBef>
                <a:spcPts val="1400"/>
              </a:spcBef>
              <a:buClr>
                <a:srgbClr val="ED6A00"/>
              </a:buClr>
              <a:buSzPct val="100000"/>
              <a:buFont typeface="Lucida Grande"/>
              <a:buChar char="‣"/>
              <a:defRPr b="1" sz="2400">
                <a:solidFill>
                  <a:srgbClr val="303030"/>
                </a:solidFill>
              </a:defRPr>
            </a:pPr>
            <a:r>
              <a:t>Variable length messages</a:t>
            </a:r>
          </a:p>
          <a:p>
            <a:pPr lvl="2" marL="1333500" indent="-317500" algn="l">
              <a:lnSpc>
                <a:spcPct val="80000"/>
              </a:lnSpc>
              <a:spcBef>
                <a:spcPts val="1400"/>
              </a:spcBef>
              <a:buClr>
                <a:srgbClr val="ED6A00"/>
              </a:buClr>
              <a:buSzPct val="100000"/>
              <a:buFont typeface="Lucida Grande"/>
              <a:buChar char="‣"/>
              <a:defRPr sz="2400">
                <a:solidFill>
                  <a:srgbClr val="303030"/>
                </a:solidFill>
              </a:defRPr>
            </a:pPr>
            <a:r>
              <a:t>Delimiters: ‘\r\n’, etc. Should not occur within the message itself.</a:t>
            </a:r>
          </a:p>
          <a:p>
            <a:pPr lvl="2" marL="1333500" indent="-317500" algn="l">
              <a:lnSpc>
                <a:spcPct val="80000"/>
              </a:lnSpc>
              <a:spcBef>
                <a:spcPts val="1400"/>
              </a:spcBef>
              <a:buClr>
                <a:srgbClr val="ED6A00"/>
              </a:buClr>
              <a:buSzPct val="100000"/>
              <a:buFont typeface="Lucida Grande"/>
              <a:buChar char="‣"/>
              <a:defRPr sz="2400">
                <a:solidFill>
                  <a:srgbClr val="303030"/>
                </a:solidFill>
              </a:defRPr>
            </a:pPr>
            <a:r>
              <a:t>Explicit Length</a:t>
            </a:r>
          </a:p>
          <a:p>
            <a:pPr lvl="3" marL="1841500" indent="-317500" algn="l">
              <a:lnSpc>
                <a:spcPct val="80000"/>
              </a:lnSpc>
              <a:spcBef>
                <a:spcPts val="1400"/>
              </a:spcBef>
              <a:buClr>
                <a:srgbClr val="ED6A00"/>
              </a:buClr>
              <a:buSzPct val="100000"/>
              <a:buFont typeface="Lucida Grande"/>
              <a:buChar char="‣"/>
              <a:defRPr sz="2400">
                <a:solidFill>
                  <a:srgbClr val="303030"/>
                </a:solidFill>
              </a:defRPr>
            </a:pPr>
            <a:r>
              <a:t>Each message is preceded by a length field</a:t>
            </a:r>
          </a:p>
          <a:p>
            <a:pPr lvl="3" marL="1841500" indent="-317500" algn="l">
              <a:lnSpc>
                <a:spcPct val="80000"/>
              </a:lnSpc>
              <a:spcBef>
                <a:spcPts val="1400"/>
              </a:spcBef>
              <a:buClr>
                <a:srgbClr val="ED6A00"/>
              </a:buClr>
              <a:buSzPct val="100000"/>
              <a:buFont typeface="Lucida Grande"/>
              <a:buChar char="‣"/>
              <a:defRPr sz="2400">
                <a:solidFill>
                  <a:srgbClr val="303030"/>
                </a:solidFill>
              </a:defRPr>
            </a:pPr>
            <a:r>
              <a:t>Preferred method for most game applications</a:t>
            </a:r>
          </a:p>
        </p:txBody>
      </p:sp>
      <p:sp>
        <p:nvSpPr>
          <p:cNvPr id="721" name="Title 1"/>
          <p:cNvSpPr txBox="1"/>
          <p:nvPr/>
        </p:nvSpPr>
        <p:spPr>
          <a:xfrm>
            <a:off x="1308100" y="990600"/>
            <a:ext cx="13931900" cy="1701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1" indent="228600" algn="l">
              <a:defRPr b="1" sz="7200">
                <a:solidFill>
                  <a:srgbClr val="ED6A00"/>
                </a:solidFill>
              </a:defRPr>
            </a:pPr>
            <a:r>
              <a:t>Framing</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3" name="Title 1"/>
          <p:cNvSpPr txBox="1"/>
          <p:nvPr/>
        </p:nvSpPr>
        <p:spPr>
          <a:xfrm>
            <a:off x="1308100" y="990600"/>
            <a:ext cx="13931900" cy="1701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1" indent="228600" algn="l">
              <a:defRPr b="1" sz="7200">
                <a:solidFill>
                  <a:srgbClr val="ED6A00"/>
                </a:solidFill>
              </a:defRPr>
            </a:pPr>
            <a:r>
              <a:t>Framing</a:t>
            </a:r>
          </a:p>
        </p:txBody>
      </p:sp>
      <p:sp>
        <p:nvSpPr>
          <p:cNvPr id="724" name="Text Box 11"/>
          <p:cNvSpPr txBox="1"/>
          <p:nvPr/>
        </p:nvSpPr>
        <p:spPr>
          <a:xfrm>
            <a:off x="2827259" y="2954067"/>
            <a:ext cx="3972560" cy="485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600" u="sng">
                <a:effectLst>
                  <a:outerShdw sx="100000" sy="100000" kx="0" ky="0" algn="b" rotWithShape="0" blurRad="38100" dist="38100" dir="2700000">
                    <a:srgbClr val="000000"/>
                  </a:outerShdw>
                </a:effectLst>
                <a:latin typeface="Tahoma"/>
                <a:ea typeface="Tahoma"/>
                <a:cs typeface="Tahoma"/>
                <a:sym typeface="Tahoma"/>
              </a:defRPr>
            </a:lvl1pPr>
          </a:lstStyle>
          <a:p>
            <a:pPr/>
            <a:r>
              <a:t>TCP Data Stream</a:t>
            </a:r>
          </a:p>
        </p:txBody>
      </p:sp>
      <p:sp>
        <p:nvSpPr>
          <p:cNvPr id="725" name="Text Box 11"/>
          <p:cNvSpPr txBox="1"/>
          <p:nvPr/>
        </p:nvSpPr>
        <p:spPr>
          <a:xfrm>
            <a:off x="2928859" y="5900468"/>
            <a:ext cx="3972560" cy="485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600" u="sng">
                <a:effectLst>
                  <a:outerShdw sx="100000" sy="100000" kx="0" ky="0" algn="b" rotWithShape="0" blurRad="38100" dist="38100" dir="2700000">
                    <a:srgbClr val="000000"/>
                  </a:outerShdw>
                </a:effectLst>
                <a:latin typeface="Tahoma"/>
                <a:ea typeface="Tahoma"/>
                <a:cs typeface="Tahoma"/>
                <a:sym typeface="Tahoma"/>
              </a:defRPr>
            </a:lvl1pPr>
          </a:lstStyle>
          <a:p>
            <a:pPr/>
            <a:r>
              <a:t>UDP Messages</a:t>
            </a:r>
          </a:p>
        </p:txBody>
      </p:sp>
      <p:grpSp>
        <p:nvGrpSpPr>
          <p:cNvPr id="747" name="Group 128"/>
          <p:cNvGrpSpPr/>
          <p:nvPr/>
        </p:nvGrpSpPr>
        <p:grpSpPr>
          <a:xfrm>
            <a:off x="2883138" y="3665268"/>
            <a:ext cx="10972801" cy="1221384"/>
            <a:chOff x="0" y="0"/>
            <a:chExt cx="10972800" cy="1221383"/>
          </a:xfrm>
        </p:grpSpPr>
        <p:grpSp>
          <p:nvGrpSpPr>
            <p:cNvPr id="740" name="Group 67"/>
            <p:cNvGrpSpPr/>
            <p:nvPr/>
          </p:nvGrpSpPr>
          <p:grpSpPr>
            <a:xfrm>
              <a:off x="0" y="-1"/>
              <a:ext cx="10972800" cy="812444"/>
              <a:chOff x="0" y="0"/>
              <a:chExt cx="10972800" cy="812442"/>
            </a:xfrm>
          </p:grpSpPr>
          <p:sp>
            <p:nvSpPr>
              <p:cNvPr id="726" name="Rectangle 3"/>
              <p:cNvSpPr/>
              <p:nvPr/>
            </p:nvSpPr>
            <p:spPr>
              <a:xfrm>
                <a:off x="0" y="0"/>
                <a:ext cx="10972800" cy="812443"/>
              </a:xfrm>
              <a:prstGeom prst="rect">
                <a:avLst/>
              </a:prstGeom>
              <a:solidFill>
                <a:srgbClr val="6666FF"/>
              </a:solidFill>
              <a:ln w="9525" cap="flat">
                <a:solidFill>
                  <a:srgbClr val="242424"/>
                </a:solidFill>
                <a:prstDash val="solid"/>
                <a:miter lim="800000"/>
              </a:ln>
              <a:effectLst/>
            </p:spPr>
            <p:txBody>
              <a:bodyPr wrap="square" lIns="152400" tIns="152400" rIns="152400" bIns="152400" numCol="1" anchor="ctr">
                <a:noAutofit/>
              </a:bodyPr>
              <a:lstStyle/>
              <a:p>
                <a:pPr>
                  <a:defRPr sz="2400">
                    <a:latin typeface="Tahoma"/>
                    <a:ea typeface="Tahoma"/>
                    <a:cs typeface="Tahoma"/>
                    <a:sym typeface="Tahoma"/>
                  </a:defRPr>
                </a:pPr>
              </a:p>
            </p:txBody>
          </p:sp>
          <p:sp>
            <p:nvSpPr>
              <p:cNvPr id="727" name="Line 5"/>
              <p:cNvSpPr/>
              <p:nvPr/>
            </p:nvSpPr>
            <p:spPr>
              <a:xfrm>
                <a:off x="2438400" y="0"/>
                <a:ext cx="1" cy="812443"/>
              </a:xfrm>
              <a:prstGeom prst="line">
                <a:avLst/>
              </a:prstGeom>
              <a:noFill/>
              <a:ln w="9525" cap="flat">
                <a:solidFill>
                  <a:srgbClr val="242424"/>
                </a:solidFill>
                <a:prstDash val="solid"/>
                <a:round/>
              </a:ln>
              <a:effectLst/>
            </p:spPr>
            <p:txBody>
              <a:bodyPr wrap="square" lIns="45718" tIns="45718" rIns="45718" bIns="45718" numCol="1" anchor="t">
                <a:noAutofit/>
              </a:bodyPr>
              <a:lstStyle/>
              <a:p>
                <a:pPr/>
              </a:p>
            </p:txBody>
          </p:sp>
          <p:sp>
            <p:nvSpPr>
              <p:cNvPr id="728" name="Text Box 6"/>
              <p:cNvSpPr txBox="1"/>
              <p:nvPr/>
            </p:nvSpPr>
            <p:spPr>
              <a:xfrm>
                <a:off x="2484120" y="222874"/>
                <a:ext cx="2346961"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solidFill>
                      <a:srgbClr val="FFFFFF"/>
                    </a:solidFill>
                    <a:latin typeface="Tahoma"/>
                    <a:ea typeface="Tahoma"/>
                    <a:cs typeface="Tahoma"/>
                    <a:sym typeface="Tahoma"/>
                  </a:defRPr>
                </a:lvl1pPr>
              </a:lstStyle>
              <a:p>
                <a:pPr/>
                <a:r>
                  <a:t>Data</a:t>
                </a:r>
              </a:p>
            </p:txBody>
          </p:sp>
          <p:sp>
            <p:nvSpPr>
              <p:cNvPr id="729" name="Text Box 7"/>
              <p:cNvSpPr txBox="1"/>
              <p:nvPr/>
            </p:nvSpPr>
            <p:spPr>
              <a:xfrm>
                <a:off x="45720" y="222874"/>
                <a:ext cx="1534160"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solidFill>
                      <a:srgbClr val="FFFFFF"/>
                    </a:solidFill>
                    <a:latin typeface="Tahoma"/>
                    <a:ea typeface="Tahoma"/>
                    <a:cs typeface="Tahoma"/>
                    <a:sym typeface="Tahoma"/>
                  </a:defRPr>
                </a:lvl1pPr>
              </a:lstStyle>
              <a:p>
                <a:pPr/>
                <a:r>
                  <a:t>Length</a:t>
                </a:r>
              </a:p>
            </p:txBody>
          </p:sp>
          <p:sp>
            <p:nvSpPr>
              <p:cNvPr id="730" name="Line 9"/>
              <p:cNvSpPr/>
              <p:nvPr/>
            </p:nvSpPr>
            <p:spPr>
              <a:xfrm>
                <a:off x="1625600" y="0"/>
                <a:ext cx="1" cy="812443"/>
              </a:xfrm>
              <a:prstGeom prst="line">
                <a:avLst/>
              </a:prstGeom>
              <a:noFill/>
              <a:ln w="9525" cap="flat">
                <a:solidFill>
                  <a:srgbClr val="242424"/>
                </a:solidFill>
                <a:prstDash val="solid"/>
                <a:round/>
              </a:ln>
              <a:effectLst/>
            </p:spPr>
            <p:txBody>
              <a:bodyPr wrap="square" lIns="45718" tIns="45718" rIns="45718" bIns="45718" numCol="1" anchor="t">
                <a:noAutofit/>
              </a:bodyPr>
              <a:lstStyle/>
              <a:p>
                <a:pPr/>
              </a:p>
            </p:txBody>
          </p:sp>
          <p:sp>
            <p:nvSpPr>
              <p:cNvPr id="731" name="Line 15"/>
              <p:cNvSpPr/>
              <p:nvPr/>
            </p:nvSpPr>
            <p:spPr>
              <a:xfrm>
                <a:off x="4876800" y="0"/>
                <a:ext cx="1" cy="812443"/>
              </a:xfrm>
              <a:prstGeom prst="line">
                <a:avLst/>
              </a:prstGeom>
              <a:noFill/>
              <a:ln w="9525" cap="flat">
                <a:solidFill>
                  <a:srgbClr val="242424"/>
                </a:solidFill>
                <a:prstDash val="solid"/>
                <a:round/>
              </a:ln>
              <a:effectLst/>
            </p:spPr>
            <p:txBody>
              <a:bodyPr wrap="square" lIns="45718" tIns="45718" rIns="45718" bIns="45718" numCol="1" anchor="t">
                <a:noAutofit/>
              </a:bodyPr>
              <a:lstStyle/>
              <a:p>
                <a:pPr/>
              </a:p>
            </p:txBody>
          </p:sp>
          <p:sp>
            <p:nvSpPr>
              <p:cNvPr id="732" name="Text Box 17"/>
              <p:cNvSpPr txBox="1"/>
              <p:nvPr/>
            </p:nvSpPr>
            <p:spPr>
              <a:xfrm>
                <a:off x="1671320" y="222874"/>
                <a:ext cx="721360"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solidFill>
                      <a:srgbClr val="FFFFFF"/>
                    </a:solidFill>
                    <a:latin typeface="Tahoma"/>
                    <a:ea typeface="Tahoma"/>
                    <a:cs typeface="Tahoma"/>
                    <a:sym typeface="Tahoma"/>
                  </a:defRPr>
                </a:lvl1pPr>
              </a:lstStyle>
              <a:p>
                <a:pPr/>
                <a:r>
                  <a:t>Type</a:t>
                </a:r>
              </a:p>
            </p:txBody>
          </p:sp>
          <p:sp>
            <p:nvSpPr>
              <p:cNvPr id="733" name="Line 5"/>
              <p:cNvSpPr/>
              <p:nvPr/>
            </p:nvSpPr>
            <p:spPr>
              <a:xfrm>
                <a:off x="7315199" y="0"/>
                <a:ext cx="1" cy="812443"/>
              </a:xfrm>
              <a:prstGeom prst="line">
                <a:avLst/>
              </a:prstGeom>
              <a:noFill/>
              <a:ln w="9525" cap="flat">
                <a:solidFill>
                  <a:srgbClr val="242424"/>
                </a:solidFill>
                <a:prstDash val="solid"/>
                <a:round/>
              </a:ln>
              <a:effectLst/>
            </p:spPr>
            <p:txBody>
              <a:bodyPr wrap="square" lIns="45718" tIns="45718" rIns="45718" bIns="45718" numCol="1" anchor="t">
                <a:noAutofit/>
              </a:bodyPr>
              <a:lstStyle/>
              <a:p>
                <a:pPr/>
              </a:p>
            </p:txBody>
          </p:sp>
          <p:sp>
            <p:nvSpPr>
              <p:cNvPr id="734" name="Text Box 6"/>
              <p:cNvSpPr txBox="1"/>
              <p:nvPr/>
            </p:nvSpPr>
            <p:spPr>
              <a:xfrm>
                <a:off x="7360919" y="222872"/>
                <a:ext cx="2346961"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solidFill>
                      <a:srgbClr val="FFFFFF"/>
                    </a:solidFill>
                    <a:latin typeface="Tahoma"/>
                    <a:ea typeface="Tahoma"/>
                    <a:cs typeface="Tahoma"/>
                    <a:sym typeface="Tahoma"/>
                  </a:defRPr>
                </a:lvl1pPr>
              </a:lstStyle>
              <a:p>
                <a:pPr/>
                <a:r>
                  <a:t>Data</a:t>
                </a:r>
              </a:p>
            </p:txBody>
          </p:sp>
          <p:sp>
            <p:nvSpPr>
              <p:cNvPr id="735" name="Text Box 7"/>
              <p:cNvSpPr txBox="1"/>
              <p:nvPr/>
            </p:nvSpPr>
            <p:spPr>
              <a:xfrm>
                <a:off x="4922520" y="222872"/>
                <a:ext cx="1534160"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solidFill>
                      <a:srgbClr val="FFFFFF"/>
                    </a:solidFill>
                    <a:latin typeface="Tahoma"/>
                    <a:ea typeface="Tahoma"/>
                    <a:cs typeface="Tahoma"/>
                    <a:sym typeface="Tahoma"/>
                  </a:defRPr>
                </a:lvl1pPr>
              </a:lstStyle>
              <a:p>
                <a:pPr/>
                <a:r>
                  <a:t>Length</a:t>
                </a:r>
              </a:p>
            </p:txBody>
          </p:sp>
          <p:sp>
            <p:nvSpPr>
              <p:cNvPr id="736" name="Line 9"/>
              <p:cNvSpPr/>
              <p:nvPr/>
            </p:nvSpPr>
            <p:spPr>
              <a:xfrm>
                <a:off x="6502399" y="0"/>
                <a:ext cx="1" cy="812443"/>
              </a:xfrm>
              <a:prstGeom prst="line">
                <a:avLst/>
              </a:prstGeom>
              <a:noFill/>
              <a:ln w="9525" cap="flat">
                <a:solidFill>
                  <a:srgbClr val="242424"/>
                </a:solidFill>
                <a:prstDash val="solid"/>
                <a:round/>
              </a:ln>
              <a:effectLst/>
            </p:spPr>
            <p:txBody>
              <a:bodyPr wrap="square" lIns="45718" tIns="45718" rIns="45718" bIns="45718" numCol="1" anchor="t">
                <a:noAutofit/>
              </a:bodyPr>
              <a:lstStyle/>
              <a:p>
                <a:pPr/>
              </a:p>
            </p:txBody>
          </p:sp>
          <p:sp>
            <p:nvSpPr>
              <p:cNvPr id="737" name="Line 15"/>
              <p:cNvSpPr/>
              <p:nvPr/>
            </p:nvSpPr>
            <p:spPr>
              <a:xfrm>
                <a:off x="9753599" y="0"/>
                <a:ext cx="1" cy="812443"/>
              </a:xfrm>
              <a:prstGeom prst="line">
                <a:avLst/>
              </a:prstGeom>
              <a:noFill/>
              <a:ln w="9525" cap="flat">
                <a:solidFill>
                  <a:srgbClr val="242424"/>
                </a:solidFill>
                <a:prstDash val="solid"/>
                <a:round/>
              </a:ln>
              <a:effectLst/>
            </p:spPr>
            <p:txBody>
              <a:bodyPr wrap="square" lIns="45718" tIns="45718" rIns="45718" bIns="45718" numCol="1" anchor="t">
                <a:noAutofit/>
              </a:bodyPr>
              <a:lstStyle/>
              <a:p>
                <a:pPr/>
              </a:p>
            </p:txBody>
          </p:sp>
          <p:sp>
            <p:nvSpPr>
              <p:cNvPr id="738" name="Text Box 17"/>
              <p:cNvSpPr txBox="1"/>
              <p:nvPr/>
            </p:nvSpPr>
            <p:spPr>
              <a:xfrm>
                <a:off x="6548119" y="222872"/>
                <a:ext cx="721360"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solidFill>
                      <a:srgbClr val="FFFFFF"/>
                    </a:solidFill>
                    <a:latin typeface="Tahoma"/>
                    <a:ea typeface="Tahoma"/>
                    <a:cs typeface="Tahoma"/>
                    <a:sym typeface="Tahoma"/>
                  </a:defRPr>
                </a:lvl1pPr>
              </a:lstStyle>
              <a:p>
                <a:pPr/>
                <a:r>
                  <a:t>Type</a:t>
                </a:r>
              </a:p>
            </p:txBody>
          </p:sp>
          <p:sp>
            <p:nvSpPr>
              <p:cNvPr id="739" name="Text Box 6"/>
              <p:cNvSpPr txBox="1"/>
              <p:nvPr/>
            </p:nvSpPr>
            <p:spPr>
              <a:xfrm>
                <a:off x="9799319" y="222872"/>
                <a:ext cx="1127761"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latin typeface="Tahoma"/>
                    <a:ea typeface="Tahoma"/>
                    <a:cs typeface="Tahoma"/>
                    <a:sym typeface="Tahoma"/>
                  </a:defRPr>
                </a:lvl1pPr>
              </a:lstStyle>
              <a:p>
                <a:pPr/>
                <a:r>
                  <a:t>…</a:t>
                </a:r>
              </a:p>
            </p:txBody>
          </p:sp>
        </p:grpSp>
        <p:sp>
          <p:nvSpPr>
            <p:cNvPr id="741" name="Text Box 7"/>
            <p:cNvSpPr txBox="1"/>
            <p:nvPr/>
          </p:nvSpPr>
          <p:spPr>
            <a:xfrm>
              <a:off x="45720" y="812443"/>
              <a:ext cx="1534160"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latin typeface="Tahoma"/>
                  <a:ea typeface="Tahoma"/>
                  <a:cs typeface="Tahoma"/>
                  <a:sym typeface="Tahoma"/>
                </a:defRPr>
              </a:lvl1pPr>
            </a:lstStyle>
            <a:p>
              <a:pPr/>
              <a:r>
                <a:t>16bit</a:t>
              </a:r>
            </a:p>
          </p:txBody>
        </p:sp>
        <p:sp>
          <p:nvSpPr>
            <p:cNvPr id="742" name="Text Box 7"/>
            <p:cNvSpPr txBox="1"/>
            <p:nvPr/>
          </p:nvSpPr>
          <p:spPr>
            <a:xfrm>
              <a:off x="1671320" y="812443"/>
              <a:ext cx="721360"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latin typeface="Tahoma"/>
                  <a:ea typeface="Tahoma"/>
                  <a:cs typeface="Tahoma"/>
                  <a:sym typeface="Tahoma"/>
                </a:defRPr>
              </a:lvl1pPr>
            </a:lstStyle>
            <a:p>
              <a:pPr/>
              <a:r>
                <a:t>8bit</a:t>
              </a:r>
            </a:p>
          </p:txBody>
        </p:sp>
        <p:sp>
          <p:nvSpPr>
            <p:cNvPr id="743" name="Text Box 7"/>
            <p:cNvSpPr txBox="1"/>
            <p:nvPr/>
          </p:nvSpPr>
          <p:spPr>
            <a:xfrm>
              <a:off x="2484120" y="812443"/>
              <a:ext cx="2346961"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latin typeface="Tahoma"/>
                  <a:ea typeface="Tahoma"/>
                  <a:cs typeface="Tahoma"/>
                  <a:sym typeface="Tahoma"/>
                </a:defRPr>
              </a:lvl1pPr>
            </a:lstStyle>
            <a:p>
              <a:pPr/>
              <a:r>
                <a:t>(varies)</a:t>
              </a:r>
            </a:p>
          </p:txBody>
        </p:sp>
        <p:sp>
          <p:nvSpPr>
            <p:cNvPr id="744" name="Text Box 7"/>
            <p:cNvSpPr txBox="1"/>
            <p:nvPr/>
          </p:nvSpPr>
          <p:spPr>
            <a:xfrm>
              <a:off x="4922520" y="812443"/>
              <a:ext cx="1534160"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latin typeface="Tahoma"/>
                  <a:ea typeface="Tahoma"/>
                  <a:cs typeface="Tahoma"/>
                  <a:sym typeface="Tahoma"/>
                </a:defRPr>
              </a:lvl1pPr>
            </a:lstStyle>
            <a:p>
              <a:pPr/>
              <a:r>
                <a:t>16bit</a:t>
              </a:r>
            </a:p>
          </p:txBody>
        </p:sp>
        <p:sp>
          <p:nvSpPr>
            <p:cNvPr id="745" name="Text Box 7"/>
            <p:cNvSpPr txBox="1"/>
            <p:nvPr/>
          </p:nvSpPr>
          <p:spPr>
            <a:xfrm>
              <a:off x="6548119" y="812443"/>
              <a:ext cx="721360"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latin typeface="Tahoma"/>
                  <a:ea typeface="Tahoma"/>
                  <a:cs typeface="Tahoma"/>
                  <a:sym typeface="Tahoma"/>
                </a:defRPr>
              </a:lvl1pPr>
            </a:lstStyle>
            <a:p>
              <a:pPr/>
              <a:r>
                <a:t>8bit</a:t>
              </a:r>
            </a:p>
          </p:txBody>
        </p:sp>
        <p:sp>
          <p:nvSpPr>
            <p:cNvPr id="746" name="Text Box 7"/>
            <p:cNvSpPr txBox="1"/>
            <p:nvPr/>
          </p:nvSpPr>
          <p:spPr>
            <a:xfrm>
              <a:off x="7360919" y="812443"/>
              <a:ext cx="2346961"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latin typeface="Tahoma"/>
                  <a:ea typeface="Tahoma"/>
                  <a:cs typeface="Tahoma"/>
                  <a:sym typeface="Tahoma"/>
                </a:defRPr>
              </a:lvl1pPr>
            </a:lstStyle>
            <a:p>
              <a:pPr/>
              <a:r>
                <a:t>(varies)</a:t>
              </a:r>
            </a:p>
          </p:txBody>
        </p:sp>
      </p:grpSp>
      <p:grpSp>
        <p:nvGrpSpPr>
          <p:cNvPr id="757" name="Group 117"/>
          <p:cNvGrpSpPr/>
          <p:nvPr/>
        </p:nvGrpSpPr>
        <p:grpSpPr>
          <a:xfrm>
            <a:off x="2883138" y="6611664"/>
            <a:ext cx="4876801" cy="1221384"/>
            <a:chOff x="0" y="0"/>
            <a:chExt cx="4876800" cy="1221382"/>
          </a:xfrm>
        </p:grpSpPr>
        <p:sp>
          <p:nvSpPr>
            <p:cNvPr id="748" name="Rectangle 3"/>
            <p:cNvSpPr/>
            <p:nvPr/>
          </p:nvSpPr>
          <p:spPr>
            <a:xfrm>
              <a:off x="0" y="0"/>
              <a:ext cx="4876800" cy="812443"/>
            </a:xfrm>
            <a:prstGeom prst="rect">
              <a:avLst/>
            </a:prstGeom>
            <a:solidFill>
              <a:srgbClr val="6666FF"/>
            </a:solidFill>
            <a:ln w="9525" cap="flat">
              <a:solidFill>
                <a:srgbClr val="242424"/>
              </a:solidFill>
              <a:prstDash val="solid"/>
              <a:miter lim="800000"/>
            </a:ln>
            <a:effectLst/>
          </p:spPr>
          <p:txBody>
            <a:bodyPr wrap="square" lIns="152400" tIns="152400" rIns="152400" bIns="152400" numCol="1" anchor="ctr">
              <a:noAutofit/>
            </a:bodyPr>
            <a:lstStyle/>
            <a:p>
              <a:pPr>
                <a:defRPr sz="2400">
                  <a:latin typeface="Tahoma"/>
                  <a:ea typeface="Tahoma"/>
                  <a:cs typeface="Tahoma"/>
                  <a:sym typeface="Tahoma"/>
                </a:defRPr>
              </a:pPr>
            </a:p>
          </p:txBody>
        </p:sp>
        <p:sp>
          <p:nvSpPr>
            <p:cNvPr id="749" name="Line 5"/>
            <p:cNvSpPr/>
            <p:nvPr/>
          </p:nvSpPr>
          <p:spPr>
            <a:xfrm>
              <a:off x="2438400" y="0"/>
              <a:ext cx="1" cy="812443"/>
            </a:xfrm>
            <a:prstGeom prst="line">
              <a:avLst/>
            </a:prstGeom>
            <a:noFill/>
            <a:ln w="9525" cap="flat">
              <a:solidFill>
                <a:srgbClr val="242424"/>
              </a:solidFill>
              <a:prstDash val="solid"/>
              <a:round/>
            </a:ln>
            <a:effectLst/>
          </p:spPr>
          <p:txBody>
            <a:bodyPr wrap="square" lIns="45718" tIns="45718" rIns="45718" bIns="45718" numCol="1" anchor="t">
              <a:noAutofit/>
            </a:bodyPr>
            <a:lstStyle/>
            <a:p>
              <a:pPr/>
            </a:p>
          </p:txBody>
        </p:sp>
        <p:sp>
          <p:nvSpPr>
            <p:cNvPr id="750" name="Text Box 6"/>
            <p:cNvSpPr txBox="1"/>
            <p:nvPr/>
          </p:nvSpPr>
          <p:spPr>
            <a:xfrm>
              <a:off x="2484119" y="222872"/>
              <a:ext cx="2346961"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solidFill>
                    <a:srgbClr val="FFFFFF"/>
                  </a:solidFill>
                  <a:latin typeface="Tahoma"/>
                  <a:ea typeface="Tahoma"/>
                  <a:cs typeface="Tahoma"/>
                  <a:sym typeface="Tahoma"/>
                </a:defRPr>
              </a:lvl1pPr>
            </a:lstStyle>
            <a:p>
              <a:pPr/>
              <a:r>
                <a:t>Data</a:t>
              </a:r>
            </a:p>
          </p:txBody>
        </p:sp>
        <p:sp>
          <p:nvSpPr>
            <p:cNvPr id="751" name="Text Box 7"/>
            <p:cNvSpPr txBox="1"/>
            <p:nvPr/>
          </p:nvSpPr>
          <p:spPr>
            <a:xfrm>
              <a:off x="45720" y="222872"/>
              <a:ext cx="721360"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solidFill>
                    <a:srgbClr val="FFFFFF"/>
                  </a:solidFill>
                  <a:latin typeface="Tahoma"/>
                  <a:ea typeface="Tahoma"/>
                  <a:cs typeface="Tahoma"/>
                  <a:sym typeface="Tahoma"/>
                </a:defRPr>
              </a:lvl1pPr>
            </a:lstStyle>
            <a:p>
              <a:pPr/>
              <a:r>
                <a:t>Type</a:t>
              </a:r>
            </a:p>
          </p:txBody>
        </p:sp>
        <p:sp>
          <p:nvSpPr>
            <p:cNvPr id="752" name="Line 9"/>
            <p:cNvSpPr/>
            <p:nvPr/>
          </p:nvSpPr>
          <p:spPr>
            <a:xfrm flipH="1">
              <a:off x="812800" y="0"/>
              <a:ext cx="1" cy="812443"/>
            </a:xfrm>
            <a:prstGeom prst="line">
              <a:avLst/>
            </a:prstGeom>
            <a:noFill/>
            <a:ln w="9525" cap="flat">
              <a:solidFill>
                <a:srgbClr val="242424"/>
              </a:solidFill>
              <a:prstDash val="solid"/>
              <a:round/>
            </a:ln>
            <a:effectLst/>
          </p:spPr>
          <p:txBody>
            <a:bodyPr wrap="square" lIns="45718" tIns="45718" rIns="45718" bIns="45718" numCol="1" anchor="t">
              <a:noAutofit/>
            </a:bodyPr>
            <a:lstStyle/>
            <a:p>
              <a:pPr/>
            </a:p>
          </p:txBody>
        </p:sp>
        <p:sp>
          <p:nvSpPr>
            <p:cNvPr id="753" name="Text Box 17"/>
            <p:cNvSpPr txBox="1"/>
            <p:nvPr/>
          </p:nvSpPr>
          <p:spPr>
            <a:xfrm>
              <a:off x="858520" y="0"/>
              <a:ext cx="1534160" cy="726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2100">
                  <a:solidFill>
                    <a:srgbClr val="FFFFFF"/>
                  </a:solidFill>
                  <a:latin typeface="Tahoma"/>
                  <a:ea typeface="Tahoma"/>
                  <a:cs typeface="Tahoma"/>
                  <a:sym typeface="Tahoma"/>
                </a:defRPr>
              </a:pPr>
              <a:r>
                <a:t>Other</a:t>
              </a:r>
              <a:endParaRPr sz="3200">
                <a:latin typeface="Garamond"/>
                <a:ea typeface="Garamond"/>
                <a:cs typeface="Garamond"/>
                <a:sym typeface="Garamond"/>
              </a:endParaRPr>
            </a:p>
            <a:p>
              <a:pPr>
                <a:defRPr sz="2100">
                  <a:solidFill>
                    <a:srgbClr val="FFFFFF"/>
                  </a:solidFill>
                  <a:latin typeface="Tahoma"/>
                  <a:ea typeface="Tahoma"/>
                  <a:cs typeface="Tahoma"/>
                  <a:sym typeface="Tahoma"/>
                </a:defRPr>
              </a:pPr>
              <a:r>
                <a:t>Headers</a:t>
              </a:r>
            </a:p>
          </p:txBody>
        </p:sp>
        <p:sp>
          <p:nvSpPr>
            <p:cNvPr id="754" name="Text Box 7"/>
            <p:cNvSpPr txBox="1"/>
            <p:nvPr/>
          </p:nvSpPr>
          <p:spPr>
            <a:xfrm>
              <a:off x="858520" y="812442"/>
              <a:ext cx="1534160"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latin typeface="Tahoma"/>
                  <a:ea typeface="Tahoma"/>
                  <a:cs typeface="Tahoma"/>
                  <a:sym typeface="Tahoma"/>
                </a:defRPr>
              </a:lvl1pPr>
            </a:lstStyle>
            <a:p>
              <a:pPr/>
              <a:r>
                <a:t>(varies)</a:t>
              </a:r>
            </a:p>
          </p:txBody>
        </p:sp>
        <p:sp>
          <p:nvSpPr>
            <p:cNvPr id="755" name="Text Box 7"/>
            <p:cNvSpPr txBox="1"/>
            <p:nvPr/>
          </p:nvSpPr>
          <p:spPr>
            <a:xfrm>
              <a:off x="45720" y="812442"/>
              <a:ext cx="721360"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latin typeface="Tahoma"/>
                  <a:ea typeface="Tahoma"/>
                  <a:cs typeface="Tahoma"/>
                  <a:sym typeface="Tahoma"/>
                </a:defRPr>
              </a:lvl1pPr>
            </a:lstStyle>
            <a:p>
              <a:pPr/>
              <a:r>
                <a:t>8bit</a:t>
              </a:r>
            </a:p>
          </p:txBody>
        </p:sp>
        <p:sp>
          <p:nvSpPr>
            <p:cNvPr id="756" name="Text Box 7"/>
            <p:cNvSpPr txBox="1"/>
            <p:nvPr/>
          </p:nvSpPr>
          <p:spPr>
            <a:xfrm>
              <a:off x="2484119" y="812441"/>
              <a:ext cx="2346961"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latin typeface="Tahoma"/>
                  <a:ea typeface="Tahoma"/>
                  <a:cs typeface="Tahoma"/>
                  <a:sym typeface="Tahoma"/>
                </a:defRPr>
              </a:lvl1pPr>
            </a:lstStyle>
            <a:p>
              <a:pPr/>
              <a:r>
                <a:t>(varies)</a:t>
              </a:r>
            </a:p>
          </p:txBody>
        </p:sp>
      </p:grpSp>
      <p:grpSp>
        <p:nvGrpSpPr>
          <p:cNvPr id="767" name="Group 118"/>
          <p:cNvGrpSpPr/>
          <p:nvPr/>
        </p:nvGrpSpPr>
        <p:grpSpPr>
          <a:xfrm>
            <a:off x="8166338" y="6611664"/>
            <a:ext cx="4876801" cy="1221384"/>
            <a:chOff x="0" y="0"/>
            <a:chExt cx="4876800" cy="1221382"/>
          </a:xfrm>
        </p:grpSpPr>
        <p:sp>
          <p:nvSpPr>
            <p:cNvPr id="758" name="Rectangle 3"/>
            <p:cNvSpPr/>
            <p:nvPr/>
          </p:nvSpPr>
          <p:spPr>
            <a:xfrm>
              <a:off x="0" y="0"/>
              <a:ext cx="4876800" cy="812443"/>
            </a:xfrm>
            <a:prstGeom prst="rect">
              <a:avLst/>
            </a:prstGeom>
            <a:solidFill>
              <a:srgbClr val="6666FF"/>
            </a:solidFill>
            <a:ln w="9525" cap="flat">
              <a:solidFill>
                <a:srgbClr val="242424"/>
              </a:solidFill>
              <a:prstDash val="solid"/>
              <a:miter lim="800000"/>
            </a:ln>
            <a:effectLst/>
          </p:spPr>
          <p:txBody>
            <a:bodyPr wrap="square" lIns="152400" tIns="152400" rIns="152400" bIns="152400" numCol="1" anchor="ctr">
              <a:noAutofit/>
            </a:bodyPr>
            <a:lstStyle/>
            <a:p>
              <a:pPr>
                <a:defRPr sz="2400">
                  <a:latin typeface="Tahoma"/>
                  <a:ea typeface="Tahoma"/>
                  <a:cs typeface="Tahoma"/>
                  <a:sym typeface="Tahoma"/>
                </a:defRPr>
              </a:pPr>
            </a:p>
          </p:txBody>
        </p:sp>
        <p:sp>
          <p:nvSpPr>
            <p:cNvPr id="759" name="Line 5"/>
            <p:cNvSpPr/>
            <p:nvPr/>
          </p:nvSpPr>
          <p:spPr>
            <a:xfrm>
              <a:off x="2438400" y="0"/>
              <a:ext cx="1" cy="812443"/>
            </a:xfrm>
            <a:prstGeom prst="line">
              <a:avLst/>
            </a:prstGeom>
            <a:noFill/>
            <a:ln w="9525" cap="flat">
              <a:solidFill>
                <a:srgbClr val="242424"/>
              </a:solidFill>
              <a:prstDash val="solid"/>
              <a:round/>
            </a:ln>
            <a:effectLst/>
          </p:spPr>
          <p:txBody>
            <a:bodyPr wrap="square" lIns="45718" tIns="45718" rIns="45718" bIns="45718" numCol="1" anchor="t">
              <a:noAutofit/>
            </a:bodyPr>
            <a:lstStyle/>
            <a:p>
              <a:pPr/>
            </a:p>
          </p:txBody>
        </p:sp>
        <p:sp>
          <p:nvSpPr>
            <p:cNvPr id="760" name="Text Box 6"/>
            <p:cNvSpPr txBox="1"/>
            <p:nvPr/>
          </p:nvSpPr>
          <p:spPr>
            <a:xfrm>
              <a:off x="2484119" y="222872"/>
              <a:ext cx="2346961"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solidFill>
                    <a:srgbClr val="FFFFFF"/>
                  </a:solidFill>
                  <a:latin typeface="Tahoma"/>
                  <a:ea typeface="Tahoma"/>
                  <a:cs typeface="Tahoma"/>
                  <a:sym typeface="Tahoma"/>
                </a:defRPr>
              </a:lvl1pPr>
            </a:lstStyle>
            <a:p>
              <a:pPr/>
              <a:r>
                <a:t>Data</a:t>
              </a:r>
            </a:p>
          </p:txBody>
        </p:sp>
        <p:sp>
          <p:nvSpPr>
            <p:cNvPr id="761" name="Text Box 7"/>
            <p:cNvSpPr txBox="1"/>
            <p:nvPr/>
          </p:nvSpPr>
          <p:spPr>
            <a:xfrm>
              <a:off x="45720" y="222872"/>
              <a:ext cx="721360"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solidFill>
                    <a:srgbClr val="FFFFFF"/>
                  </a:solidFill>
                  <a:latin typeface="Tahoma"/>
                  <a:ea typeface="Tahoma"/>
                  <a:cs typeface="Tahoma"/>
                  <a:sym typeface="Tahoma"/>
                </a:defRPr>
              </a:lvl1pPr>
            </a:lstStyle>
            <a:p>
              <a:pPr/>
              <a:r>
                <a:t>Type</a:t>
              </a:r>
            </a:p>
          </p:txBody>
        </p:sp>
        <p:sp>
          <p:nvSpPr>
            <p:cNvPr id="762" name="Line 9"/>
            <p:cNvSpPr/>
            <p:nvPr/>
          </p:nvSpPr>
          <p:spPr>
            <a:xfrm flipH="1">
              <a:off x="812800" y="0"/>
              <a:ext cx="1" cy="812443"/>
            </a:xfrm>
            <a:prstGeom prst="line">
              <a:avLst/>
            </a:prstGeom>
            <a:noFill/>
            <a:ln w="9525" cap="flat">
              <a:solidFill>
                <a:srgbClr val="242424"/>
              </a:solidFill>
              <a:prstDash val="solid"/>
              <a:round/>
            </a:ln>
            <a:effectLst/>
          </p:spPr>
          <p:txBody>
            <a:bodyPr wrap="square" lIns="45718" tIns="45718" rIns="45718" bIns="45718" numCol="1" anchor="t">
              <a:noAutofit/>
            </a:bodyPr>
            <a:lstStyle/>
            <a:p>
              <a:pPr/>
            </a:p>
          </p:txBody>
        </p:sp>
        <p:sp>
          <p:nvSpPr>
            <p:cNvPr id="763" name="Text Box 17"/>
            <p:cNvSpPr txBox="1"/>
            <p:nvPr/>
          </p:nvSpPr>
          <p:spPr>
            <a:xfrm>
              <a:off x="858520" y="0"/>
              <a:ext cx="1534160" cy="726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2100">
                  <a:solidFill>
                    <a:srgbClr val="FFFFFF"/>
                  </a:solidFill>
                  <a:latin typeface="Tahoma"/>
                  <a:ea typeface="Tahoma"/>
                  <a:cs typeface="Tahoma"/>
                  <a:sym typeface="Tahoma"/>
                </a:defRPr>
              </a:pPr>
              <a:r>
                <a:t>Other</a:t>
              </a:r>
              <a:endParaRPr sz="3200">
                <a:latin typeface="Garamond"/>
                <a:ea typeface="Garamond"/>
                <a:cs typeface="Garamond"/>
                <a:sym typeface="Garamond"/>
              </a:endParaRPr>
            </a:p>
            <a:p>
              <a:pPr>
                <a:defRPr sz="2100">
                  <a:solidFill>
                    <a:srgbClr val="FFFFFF"/>
                  </a:solidFill>
                  <a:latin typeface="Tahoma"/>
                  <a:ea typeface="Tahoma"/>
                  <a:cs typeface="Tahoma"/>
                  <a:sym typeface="Tahoma"/>
                </a:defRPr>
              </a:pPr>
              <a:r>
                <a:t>Headers</a:t>
              </a:r>
            </a:p>
          </p:txBody>
        </p:sp>
        <p:sp>
          <p:nvSpPr>
            <p:cNvPr id="764" name="Text Box 7"/>
            <p:cNvSpPr txBox="1"/>
            <p:nvPr/>
          </p:nvSpPr>
          <p:spPr>
            <a:xfrm>
              <a:off x="858520" y="812442"/>
              <a:ext cx="1534160"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latin typeface="Tahoma"/>
                  <a:ea typeface="Tahoma"/>
                  <a:cs typeface="Tahoma"/>
                  <a:sym typeface="Tahoma"/>
                </a:defRPr>
              </a:lvl1pPr>
            </a:lstStyle>
            <a:p>
              <a:pPr/>
              <a:r>
                <a:t>(varies)</a:t>
              </a:r>
            </a:p>
          </p:txBody>
        </p:sp>
        <p:sp>
          <p:nvSpPr>
            <p:cNvPr id="765" name="Text Box 7"/>
            <p:cNvSpPr txBox="1"/>
            <p:nvPr/>
          </p:nvSpPr>
          <p:spPr>
            <a:xfrm>
              <a:off x="45720" y="812442"/>
              <a:ext cx="721360"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latin typeface="Tahoma"/>
                  <a:ea typeface="Tahoma"/>
                  <a:cs typeface="Tahoma"/>
                  <a:sym typeface="Tahoma"/>
                </a:defRPr>
              </a:lvl1pPr>
            </a:lstStyle>
            <a:p>
              <a:pPr/>
              <a:r>
                <a:t>8bit</a:t>
              </a:r>
            </a:p>
          </p:txBody>
        </p:sp>
        <p:sp>
          <p:nvSpPr>
            <p:cNvPr id="766" name="Text Box 7"/>
            <p:cNvSpPr txBox="1"/>
            <p:nvPr/>
          </p:nvSpPr>
          <p:spPr>
            <a:xfrm>
              <a:off x="2484119" y="812441"/>
              <a:ext cx="2346961"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100">
                  <a:latin typeface="Tahoma"/>
                  <a:ea typeface="Tahoma"/>
                  <a:cs typeface="Tahoma"/>
                  <a:sym typeface="Tahoma"/>
                </a:defRPr>
              </a:lvl1pPr>
            </a:lstStyle>
            <a:p>
              <a:pPr/>
              <a:r>
                <a:t>(varies)</a:t>
              </a:r>
            </a:p>
          </p:txBody>
        </p:sp>
      </p:gr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9" name="Title 1"/>
          <p:cNvSpPr txBox="1"/>
          <p:nvPr/>
        </p:nvSpPr>
        <p:spPr>
          <a:xfrm>
            <a:off x="1308100" y="990600"/>
            <a:ext cx="13931900" cy="1701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1" indent="228600" algn="l">
              <a:defRPr b="1" sz="7200">
                <a:solidFill>
                  <a:srgbClr val="ED6A00"/>
                </a:solidFill>
              </a:defRPr>
            </a:pPr>
            <a:r>
              <a:t>Encoding Objects</a:t>
            </a:r>
          </a:p>
        </p:txBody>
      </p:sp>
      <p:sp>
        <p:nvSpPr>
          <p:cNvPr id="770" name="Content Placeholder 2"/>
          <p:cNvSpPr txBox="1"/>
          <p:nvPr/>
        </p:nvSpPr>
        <p:spPr>
          <a:xfrm>
            <a:off x="1155699" y="2687319"/>
            <a:ext cx="13272666" cy="54711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7500" indent="-317500" algn="l">
              <a:spcBef>
                <a:spcPts val="1400"/>
              </a:spcBef>
              <a:buClr>
                <a:srgbClr val="ED6A00"/>
              </a:buClr>
              <a:buSzPct val="100000"/>
              <a:buFont typeface="Lucida Grande"/>
              <a:buChar char="‣"/>
              <a:defRPr b="1" sz="2400">
                <a:solidFill>
                  <a:srgbClr val="303030"/>
                </a:solidFill>
              </a:defRPr>
            </a:pPr>
            <a:r>
              <a:t>There is no C / C++ standard for the size of datatypes or how they are stored in memory, except:</a:t>
            </a:r>
          </a:p>
          <a:p>
            <a:pPr lvl="1" marL="825500" indent="-317500" algn="l">
              <a:spcBef>
                <a:spcPts val="1400"/>
              </a:spcBef>
              <a:buClr>
                <a:srgbClr val="ED6A00"/>
              </a:buClr>
              <a:buSzPct val="100000"/>
              <a:buFont typeface="Lucida Grande"/>
              <a:buChar char="‣"/>
              <a:defRPr sz="2400">
                <a:solidFill>
                  <a:srgbClr val="303030"/>
                </a:solidFill>
              </a:defRPr>
            </a:pPr>
            <a:r>
              <a:t> a </a:t>
            </a:r>
            <a:r>
              <a:rPr b="1"/>
              <a:t>char</a:t>
            </a:r>
            <a:r>
              <a:t> is always one byte</a:t>
            </a:r>
          </a:p>
          <a:p>
            <a:pPr lvl="1" marL="825500" indent="-317500" algn="l">
              <a:spcBef>
                <a:spcPts val="1400"/>
              </a:spcBef>
              <a:buClr>
                <a:srgbClr val="ED6A00"/>
              </a:buClr>
              <a:buSzPct val="100000"/>
              <a:buFont typeface="Lucida Grande"/>
              <a:buChar char="‣"/>
              <a:defRPr sz="2400">
                <a:solidFill>
                  <a:srgbClr val="303030"/>
                </a:solidFill>
              </a:defRPr>
            </a:pPr>
            <a:r>
              <a:t>T</a:t>
            </a:r>
            <a:r>
              <a:t>he </a:t>
            </a:r>
            <a:r>
              <a:rPr b="1"/>
              <a:t>int</a:t>
            </a:r>
            <a:r>
              <a:t> type is always platform native.  The size of an </a:t>
            </a:r>
            <a:r>
              <a:rPr b="1"/>
              <a:t>int</a:t>
            </a:r>
            <a:r>
              <a:t> variable is always the same as the size of a native integer on the platform that the code is running on.</a:t>
            </a:r>
            <a:r>
              <a:t> </a:t>
            </a:r>
            <a:r>
              <a:t>The compiler will automatically choose the largest size that is available on the platform.  </a:t>
            </a:r>
            <a:r>
              <a:t>This is important because it ensures that code will work correctly on any platform that it is compiled for.</a:t>
            </a:r>
          </a:p>
          <a:p>
            <a:pPr lvl="1" marL="825500" indent="-317500" algn="l">
              <a:lnSpc>
                <a:spcPct val="80000"/>
              </a:lnSpc>
              <a:spcBef>
                <a:spcPts val="1400"/>
              </a:spcBef>
              <a:buClr>
                <a:srgbClr val="ED6A00"/>
              </a:buClr>
              <a:buSzPct val="100000"/>
              <a:buFont typeface="Lucida Grande"/>
              <a:buChar char="‣"/>
              <a:defRPr sz="2400">
                <a:solidFill>
                  <a:srgbClr val="303030"/>
                </a:solidFill>
              </a:defRPr>
            </a:pPr>
          </a:p>
          <a:p>
            <a:pPr lvl="1" marL="825500" indent="-317500" algn="l">
              <a:lnSpc>
                <a:spcPct val="80000"/>
              </a:lnSpc>
              <a:spcBef>
                <a:spcPts val="1400"/>
              </a:spcBef>
              <a:buClr>
                <a:srgbClr val="ED6A00"/>
              </a:buClr>
              <a:buSzPct val="100000"/>
              <a:buFont typeface="Lucida Grande"/>
              <a:buChar char="‣"/>
              <a:defRPr sz="2400">
                <a:solidFill>
                  <a:srgbClr val="303030"/>
                </a:solidFill>
              </a:defRPr>
            </a:pPr>
          </a:p>
          <a:p>
            <a:pPr lvl="1" marL="825500" indent="-317500" algn="l">
              <a:lnSpc>
                <a:spcPct val="80000"/>
              </a:lnSpc>
              <a:spcBef>
                <a:spcPts val="1400"/>
              </a:spcBef>
              <a:buClr>
                <a:srgbClr val="ED6A00"/>
              </a:buClr>
              <a:buSzPct val="100000"/>
              <a:buFont typeface="Lucida Grande"/>
              <a:buChar char="‣"/>
              <a:defRPr sz="2400">
                <a:solidFill>
                  <a:srgbClr val="303030"/>
                </a:solidFill>
              </a:defRPr>
            </a:pPr>
          </a:p>
          <a:p>
            <a:pPr lvl="1" marL="825500" indent="-317500" algn="l">
              <a:lnSpc>
                <a:spcPct val="80000"/>
              </a:lnSpc>
              <a:spcBef>
                <a:spcPts val="1400"/>
              </a:spcBef>
              <a:buClr>
                <a:srgbClr val="ED6A00"/>
              </a:buClr>
              <a:buSzPct val="100000"/>
              <a:buFont typeface="Lucida Grande"/>
              <a:buChar char="‣"/>
              <a:defRPr sz="2400">
                <a:solidFill>
                  <a:srgbClr val="303030"/>
                </a:solidFill>
              </a:defRPr>
            </a:pPr>
          </a:p>
        </p:txBody>
      </p:sp>
      <p:pic>
        <p:nvPicPr>
          <p:cNvPr id="771" name="Screen Shot 2023-05-04 at 9.10.48 AM.png" descr="Screen Shot 2023-05-04 at 9.10.48 AM.png"/>
          <p:cNvPicPr>
            <a:picLocks noChangeAspect="1"/>
          </p:cNvPicPr>
          <p:nvPr/>
        </p:nvPicPr>
        <p:blipFill>
          <a:blip r:embed="rId3">
            <a:extLst/>
          </a:blip>
          <a:stretch>
            <a:fillRect/>
          </a:stretch>
        </p:blipFill>
        <p:spPr>
          <a:xfrm>
            <a:off x="1960806" y="6379192"/>
            <a:ext cx="6057901" cy="1651001"/>
          </a:xfrm>
          <a:prstGeom prst="rect">
            <a:avLst/>
          </a:prstGeom>
          <a:ln w="12700">
            <a:miter lim="400000"/>
          </a:ln>
        </p:spPr>
      </p:pic>
      <p:sp>
        <p:nvSpPr>
          <p:cNvPr id="772" name="On a 32-bit platform"/>
          <p:cNvSpPr txBox="1"/>
          <p:nvPr/>
        </p:nvSpPr>
        <p:spPr>
          <a:xfrm>
            <a:off x="8178227" y="6586046"/>
            <a:ext cx="1951432" cy="3245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600">
                <a:solidFill>
                  <a:srgbClr val="1F1F1F"/>
                </a:solidFill>
                <a:latin typeface="Helvetica Neue"/>
                <a:ea typeface="Helvetica Neue"/>
                <a:cs typeface="Helvetica Neue"/>
                <a:sym typeface="Helvetica Neue"/>
              </a:defRPr>
            </a:lvl1pPr>
          </a:lstStyle>
          <a:p>
            <a:pPr/>
            <a:r>
              <a:t>On a 32-bit platform</a:t>
            </a:r>
          </a:p>
        </p:txBody>
      </p:sp>
      <p:sp>
        <p:nvSpPr>
          <p:cNvPr id="773" name="On a 64-bit platform"/>
          <p:cNvSpPr txBox="1"/>
          <p:nvPr/>
        </p:nvSpPr>
        <p:spPr>
          <a:xfrm>
            <a:off x="8178227" y="7451532"/>
            <a:ext cx="1951432" cy="3245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600">
                <a:solidFill>
                  <a:srgbClr val="1F1F1F"/>
                </a:solidFill>
                <a:latin typeface="Helvetica Neue"/>
                <a:ea typeface="Helvetica Neue"/>
                <a:cs typeface="Helvetica Neue"/>
                <a:sym typeface="Helvetica Neue"/>
              </a:defRPr>
            </a:lvl1pPr>
          </a:lstStyle>
          <a:p>
            <a:pPr/>
            <a:r>
              <a:t>On a 64-bit platform</a:t>
            </a:r>
          </a:p>
        </p:txBody>
      </p:sp>
      <p:pic>
        <p:nvPicPr>
          <p:cNvPr id="774" name="Screen Shot 2023-05-04 at 9.12.10 AM.png" descr="Screen Shot 2023-05-04 at 9.12.10 AM.png"/>
          <p:cNvPicPr>
            <a:picLocks noChangeAspect="1"/>
          </p:cNvPicPr>
          <p:nvPr/>
        </p:nvPicPr>
        <p:blipFill>
          <a:blip r:embed="rId4">
            <a:extLst/>
          </a:blip>
          <a:stretch>
            <a:fillRect/>
          </a:stretch>
        </p:blipFill>
        <p:spPr>
          <a:xfrm>
            <a:off x="10448257" y="6475252"/>
            <a:ext cx="3175001" cy="546101"/>
          </a:xfrm>
          <a:prstGeom prst="rect">
            <a:avLst/>
          </a:prstGeom>
          <a:ln w="12700">
            <a:miter lim="400000"/>
          </a:ln>
        </p:spPr>
      </p:pic>
      <p:pic>
        <p:nvPicPr>
          <p:cNvPr id="775" name="Screen Shot 2023-05-04 at 9.12.26 AM.png" descr="Screen Shot 2023-05-04 at 9.12.26 AM.png"/>
          <p:cNvPicPr>
            <a:picLocks noChangeAspect="1"/>
          </p:cNvPicPr>
          <p:nvPr/>
        </p:nvPicPr>
        <p:blipFill>
          <a:blip r:embed="rId5">
            <a:extLst/>
          </a:blip>
          <a:stretch>
            <a:fillRect/>
          </a:stretch>
        </p:blipFill>
        <p:spPr>
          <a:xfrm>
            <a:off x="10530807" y="7451532"/>
            <a:ext cx="3009901" cy="4826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Content Placeholder 2"/>
          <p:cNvSpPr txBox="1"/>
          <p:nvPr>
            <p:ph type="body" sz="half" idx="1"/>
          </p:nvPr>
        </p:nvSpPr>
        <p:spPr>
          <a:xfrm>
            <a:off x="1155700" y="1864546"/>
            <a:ext cx="5799922" cy="6377755"/>
          </a:xfrm>
          <a:prstGeom prst="rect">
            <a:avLst/>
          </a:prstGeom>
        </p:spPr>
        <p:txBody>
          <a:bodyPr/>
          <a:lstStyle/>
          <a:p>
            <a:pPr/>
            <a:r>
              <a:t>32-bit (4 octets) identifier that identifies a host on a network. </a:t>
            </a:r>
          </a:p>
          <a:p>
            <a:pPr/>
            <a:r>
              <a:t>Divided into </a:t>
            </a:r>
            <a:r>
              <a:rPr b="1"/>
              <a:t>network ID </a:t>
            </a:r>
            <a:r>
              <a:t>and </a:t>
            </a:r>
            <a:r>
              <a:rPr b="1"/>
              <a:t>host ID</a:t>
            </a:r>
            <a:endParaRPr b="1"/>
          </a:p>
          <a:p>
            <a:pPr/>
            <a:r>
              <a:rPr b="1"/>
              <a:t>Host ID bits </a:t>
            </a:r>
            <a:r>
              <a:t>can’t be</a:t>
            </a:r>
            <a:r>
              <a:rPr b="1"/>
              <a:t> 0s </a:t>
            </a:r>
            <a:r>
              <a:t>or</a:t>
            </a:r>
            <a:r>
              <a:rPr b="1"/>
              <a:t> 1s</a:t>
            </a:r>
            <a:endParaRPr b="1"/>
          </a:p>
          <a:p>
            <a:pPr>
              <a:defRPr b="1"/>
            </a:pPr>
            <a:r>
              <a:t>IP classes</a:t>
            </a:r>
            <a:r>
              <a:rPr b="0"/>
              <a:t>: A, B, C, D, and E.  </a:t>
            </a:r>
            <a:endParaRPr b="0"/>
          </a:p>
          <a:p>
            <a:pPr>
              <a:defRPr b="1">
                <a:latin typeface="+mj-lt"/>
                <a:ea typeface="+mj-ea"/>
                <a:cs typeface="+mj-cs"/>
                <a:sym typeface="Lucida Grande"/>
              </a:defRPr>
            </a:pPr>
            <a:r>
              <a:t>Reserved IP addresses</a:t>
            </a:r>
            <a:r>
              <a:rPr b="0"/>
              <a:t>: are reserved for loopback, LAN, multicast, and research &amp; experiment</a:t>
            </a:r>
            <a:endParaRPr b="0"/>
          </a:p>
          <a:p>
            <a:pPr>
              <a:defRPr b="1">
                <a:latin typeface="+mj-lt"/>
                <a:ea typeface="+mj-ea"/>
                <a:cs typeface="+mj-cs"/>
                <a:sym typeface="Lucida Grande"/>
              </a:defRPr>
            </a:pPr>
            <a:r>
              <a:t>Loopback IP Addresses </a:t>
            </a:r>
            <a:r>
              <a:rPr b="0"/>
              <a:t>(127.0.0.1 – 127.255.255.255): managed entirely by and within the operating system. 127.0.0.1 is the host’s self address “</a:t>
            </a:r>
            <a:r>
              <a:t>Localhost</a:t>
            </a:r>
            <a:r>
              <a:rPr b="0"/>
              <a:t>”</a:t>
            </a:r>
          </a:p>
        </p:txBody>
      </p:sp>
      <p:sp>
        <p:nvSpPr>
          <p:cNvPr id="317" name="Title 1"/>
          <p:cNvSpPr txBox="1"/>
          <p:nvPr>
            <p:ph type="title"/>
          </p:nvPr>
        </p:nvSpPr>
        <p:spPr>
          <a:xfrm>
            <a:off x="1155700" y="162746"/>
            <a:ext cx="13931900" cy="1701801"/>
          </a:xfrm>
          <a:prstGeom prst="rect">
            <a:avLst/>
          </a:prstGeom>
        </p:spPr>
        <p:txBody>
          <a:bodyPr/>
          <a:lstStyle/>
          <a:p>
            <a:pPr/>
            <a:r>
              <a:t>IP Address v4</a:t>
            </a:r>
          </a:p>
        </p:txBody>
      </p:sp>
      <p:sp>
        <p:nvSpPr>
          <p:cNvPr id="318" name="Rectangle 3"/>
          <p:cNvSpPr txBox="1"/>
          <p:nvPr/>
        </p:nvSpPr>
        <p:spPr>
          <a:xfrm>
            <a:off x="7558303" y="3018268"/>
            <a:ext cx="6554314"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BE5052"/>
                </a:solidFill>
                <a:latin typeface="Nunito"/>
                <a:ea typeface="Nunito"/>
                <a:cs typeface="Nunito"/>
                <a:sym typeface="Nunito"/>
              </a:defRPr>
            </a:pPr>
            <a:r>
              <a:t>0</a:t>
            </a:r>
            <a:r>
              <a:rPr>
                <a:solidFill>
                  <a:srgbClr val="242424"/>
                </a:solidFill>
              </a:rPr>
              <a:t>NNNNNNN.</a:t>
            </a:r>
            <a:r>
              <a:rPr>
                <a:solidFill>
                  <a:srgbClr val="0070C0"/>
                </a:solidFill>
              </a:rPr>
              <a:t>HHHHHHHH.HHHHHHHH.HHHHHHHH</a:t>
            </a:r>
          </a:p>
        </p:txBody>
      </p:sp>
      <p:sp>
        <p:nvSpPr>
          <p:cNvPr id="319" name="Rectangle 4"/>
          <p:cNvSpPr txBox="1"/>
          <p:nvPr/>
        </p:nvSpPr>
        <p:spPr>
          <a:xfrm>
            <a:off x="7558303" y="4461335"/>
            <a:ext cx="6554314"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BE5052"/>
                </a:solidFill>
                <a:latin typeface="Nunito"/>
                <a:ea typeface="Nunito"/>
                <a:cs typeface="Nunito"/>
                <a:sym typeface="Nunito"/>
              </a:defRPr>
            </a:pPr>
            <a:r>
              <a:t>10</a:t>
            </a:r>
            <a:r>
              <a:rPr>
                <a:solidFill>
                  <a:srgbClr val="000000"/>
                </a:solidFill>
              </a:rPr>
              <a:t>NNNNNN.NNNNNNNN</a:t>
            </a:r>
            <a:r>
              <a:rPr b="0">
                <a:solidFill>
                  <a:srgbClr val="484C90"/>
                </a:solidFill>
              </a:rPr>
              <a:t>.</a:t>
            </a:r>
            <a:r>
              <a:rPr>
                <a:solidFill>
                  <a:srgbClr val="0070C0"/>
                </a:solidFill>
              </a:rPr>
              <a:t>HHHHHHHH.HHHHHHHH</a:t>
            </a:r>
          </a:p>
        </p:txBody>
      </p:sp>
      <p:sp>
        <p:nvSpPr>
          <p:cNvPr id="320" name="Rectangle 9"/>
          <p:cNvSpPr txBox="1"/>
          <p:nvPr/>
        </p:nvSpPr>
        <p:spPr>
          <a:xfrm>
            <a:off x="7558303" y="5931751"/>
            <a:ext cx="6554314"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BE5052"/>
                </a:solidFill>
                <a:latin typeface="Nunito"/>
                <a:ea typeface="Nunito"/>
                <a:cs typeface="Nunito"/>
                <a:sym typeface="Nunito"/>
              </a:defRPr>
            </a:pPr>
            <a:r>
              <a:t>110</a:t>
            </a:r>
            <a:r>
              <a:rPr>
                <a:solidFill>
                  <a:srgbClr val="000000"/>
                </a:solidFill>
              </a:rPr>
              <a:t>NNNNN.NNNNNNNN.NNNNNNNN</a:t>
            </a:r>
            <a:r>
              <a:rPr b="0">
                <a:solidFill>
                  <a:srgbClr val="484C90"/>
                </a:solidFill>
              </a:rPr>
              <a:t>.</a:t>
            </a:r>
            <a:r>
              <a:rPr>
                <a:solidFill>
                  <a:srgbClr val="0070C0"/>
                </a:solidFill>
              </a:rPr>
              <a:t>HHHHHHHH</a:t>
            </a:r>
          </a:p>
        </p:txBody>
      </p:sp>
      <p:sp>
        <p:nvSpPr>
          <p:cNvPr id="321" name="Rectangle 10"/>
          <p:cNvSpPr txBox="1"/>
          <p:nvPr/>
        </p:nvSpPr>
        <p:spPr>
          <a:xfrm>
            <a:off x="7704058" y="2493260"/>
            <a:ext cx="1306673"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303030"/>
                </a:solidFill>
              </a:defRPr>
            </a:lvl1pPr>
          </a:lstStyle>
          <a:p>
            <a:pPr/>
            <a:r>
              <a:t>Network</a:t>
            </a:r>
          </a:p>
        </p:txBody>
      </p:sp>
      <p:sp>
        <p:nvSpPr>
          <p:cNvPr id="322" name="Rectangle 16"/>
          <p:cNvSpPr txBox="1"/>
          <p:nvPr/>
        </p:nvSpPr>
        <p:spPr>
          <a:xfrm>
            <a:off x="11263099" y="2493260"/>
            <a:ext cx="781457"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0070C0"/>
                </a:solidFill>
              </a:defRPr>
            </a:lvl1pPr>
          </a:lstStyle>
          <a:p>
            <a:pPr/>
            <a:r>
              <a:t>Host</a:t>
            </a:r>
          </a:p>
        </p:txBody>
      </p:sp>
      <p:sp>
        <p:nvSpPr>
          <p:cNvPr id="323" name="Rectangle 17"/>
          <p:cNvSpPr txBox="1"/>
          <p:nvPr/>
        </p:nvSpPr>
        <p:spPr>
          <a:xfrm>
            <a:off x="8566794" y="4108810"/>
            <a:ext cx="1306672"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303030"/>
                </a:solidFill>
              </a:defRPr>
            </a:lvl1pPr>
          </a:lstStyle>
          <a:p>
            <a:pPr/>
            <a:r>
              <a:t>Network</a:t>
            </a:r>
          </a:p>
        </p:txBody>
      </p:sp>
      <p:sp>
        <p:nvSpPr>
          <p:cNvPr id="324" name="Rectangle 18"/>
          <p:cNvSpPr txBox="1"/>
          <p:nvPr/>
        </p:nvSpPr>
        <p:spPr>
          <a:xfrm>
            <a:off x="12125834" y="4108808"/>
            <a:ext cx="781458"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0070C0"/>
                </a:solidFill>
              </a:defRPr>
            </a:lvl1pPr>
          </a:lstStyle>
          <a:p>
            <a:pPr/>
            <a:r>
              <a:t>Host</a:t>
            </a:r>
          </a:p>
        </p:txBody>
      </p:sp>
      <p:sp>
        <p:nvSpPr>
          <p:cNvPr id="325" name="Rectangle 19"/>
          <p:cNvSpPr txBox="1"/>
          <p:nvPr/>
        </p:nvSpPr>
        <p:spPr>
          <a:xfrm>
            <a:off x="9245288" y="5551877"/>
            <a:ext cx="1306673"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303030"/>
                </a:solidFill>
              </a:defRPr>
            </a:lvl1pPr>
          </a:lstStyle>
          <a:p>
            <a:pPr/>
            <a:r>
              <a:t>Network</a:t>
            </a:r>
          </a:p>
        </p:txBody>
      </p:sp>
      <p:sp>
        <p:nvSpPr>
          <p:cNvPr id="326" name="Rectangle 20"/>
          <p:cNvSpPr txBox="1"/>
          <p:nvPr/>
        </p:nvSpPr>
        <p:spPr>
          <a:xfrm>
            <a:off x="12804329" y="5551875"/>
            <a:ext cx="781458"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0070C0"/>
                </a:solidFill>
              </a:defRPr>
            </a:lvl1pPr>
          </a:lstStyle>
          <a:p>
            <a:pPr/>
            <a:r>
              <a:t>Host</a:t>
            </a:r>
          </a:p>
        </p:txBody>
      </p:sp>
      <p:sp>
        <p:nvSpPr>
          <p:cNvPr id="327" name="Rectangle 21"/>
          <p:cNvSpPr txBox="1"/>
          <p:nvPr/>
        </p:nvSpPr>
        <p:spPr>
          <a:xfrm>
            <a:off x="7682404" y="7780635"/>
            <a:ext cx="6554314"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BE5052"/>
                </a:solidFill>
                <a:latin typeface="Nunito"/>
                <a:ea typeface="Nunito"/>
                <a:cs typeface="Nunito"/>
                <a:sym typeface="Nunito"/>
              </a:defRPr>
            </a:pPr>
            <a:r>
              <a:t>110</a:t>
            </a:r>
            <a:r>
              <a:rPr>
                <a:solidFill>
                  <a:srgbClr val="000000"/>
                </a:solidFill>
              </a:rPr>
              <a:t>NNNNN.NNNNNNNN.</a:t>
            </a:r>
            <a:r>
              <a:rPr>
                <a:solidFill>
                  <a:srgbClr val="242424"/>
                </a:solidFill>
              </a:rPr>
              <a:t>NNNNNNNN</a:t>
            </a:r>
            <a:r>
              <a:rPr b="0">
                <a:solidFill>
                  <a:srgbClr val="242424"/>
                </a:solidFill>
              </a:rPr>
              <a:t>.</a:t>
            </a:r>
            <a:r>
              <a:rPr>
                <a:solidFill>
                  <a:srgbClr val="242424"/>
                </a:solidFill>
              </a:rPr>
              <a:t>NN</a:t>
            </a:r>
            <a:r>
              <a:rPr>
                <a:solidFill>
                  <a:srgbClr val="0070C0"/>
                </a:solidFill>
              </a:rPr>
              <a:t>HHHHHH</a:t>
            </a:r>
          </a:p>
        </p:txBody>
      </p:sp>
      <p:sp>
        <p:nvSpPr>
          <p:cNvPr id="328" name="Rectangle 22"/>
          <p:cNvSpPr txBox="1"/>
          <p:nvPr/>
        </p:nvSpPr>
        <p:spPr>
          <a:xfrm>
            <a:off x="9848413" y="7400760"/>
            <a:ext cx="1306672"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303030"/>
                </a:solidFill>
              </a:defRPr>
            </a:lvl1pPr>
          </a:lstStyle>
          <a:p>
            <a:pPr/>
            <a:r>
              <a:t>Network</a:t>
            </a:r>
          </a:p>
        </p:txBody>
      </p:sp>
      <p:sp>
        <p:nvSpPr>
          <p:cNvPr id="329" name="Rectangle 23"/>
          <p:cNvSpPr txBox="1"/>
          <p:nvPr/>
        </p:nvSpPr>
        <p:spPr>
          <a:xfrm>
            <a:off x="13235697" y="7400760"/>
            <a:ext cx="781458"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0070C0"/>
                </a:solidFill>
              </a:defRPr>
            </a:lvl1pPr>
          </a:lstStyle>
          <a:p>
            <a:pPr/>
            <a:r>
              <a:t>Host</a:t>
            </a:r>
          </a:p>
        </p:txBody>
      </p:sp>
      <p:sp>
        <p:nvSpPr>
          <p:cNvPr id="330" name="Rectangle 30"/>
          <p:cNvSpPr txBox="1"/>
          <p:nvPr/>
        </p:nvSpPr>
        <p:spPr>
          <a:xfrm>
            <a:off x="14389788" y="2954925"/>
            <a:ext cx="1395621"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800">
                <a:solidFill>
                  <a:srgbClr val="303030"/>
                </a:solidFill>
              </a:defRPr>
            </a:lvl1pPr>
          </a:lstStyle>
          <a:p>
            <a:pPr/>
            <a:r>
              <a:t>Class A</a:t>
            </a:r>
          </a:p>
        </p:txBody>
      </p:sp>
      <p:sp>
        <p:nvSpPr>
          <p:cNvPr id="331" name="Rectangle 31"/>
          <p:cNvSpPr txBox="1"/>
          <p:nvPr/>
        </p:nvSpPr>
        <p:spPr>
          <a:xfrm>
            <a:off x="14383276" y="4399779"/>
            <a:ext cx="1408645"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800">
                <a:solidFill>
                  <a:srgbClr val="303030"/>
                </a:solidFill>
              </a:defRPr>
            </a:lvl1pPr>
          </a:lstStyle>
          <a:p>
            <a:pPr/>
            <a:r>
              <a:t>Class B</a:t>
            </a:r>
          </a:p>
        </p:txBody>
      </p:sp>
      <p:sp>
        <p:nvSpPr>
          <p:cNvPr id="332" name="Rectangle 32"/>
          <p:cNvSpPr txBox="1"/>
          <p:nvPr/>
        </p:nvSpPr>
        <p:spPr>
          <a:xfrm>
            <a:off x="14378610" y="5844635"/>
            <a:ext cx="1408644"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800">
                <a:solidFill>
                  <a:srgbClr val="303030"/>
                </a:solidFill>
              </a:defRPr>
            </a:lvl1pPr>
          </a:lstStyle>
          <a:p>
            <a:pPr/>
            <a:r>
              <a:t>Class C</a:t>
            </a:r>
          </a:p>
        </p:txBody>
      </p:sp>
      <p:sp>
        <p:nvSpPr>
          <p:cNvPr id="333" name="Rectangle 33"/>
          <p:cNvSpPr txBox="1"/>
          <p:nvPr/>
        </p:nvSpPr>
        <p:spPr>
          <a:xfrm>
            <a:off x="14210360" y="7749857"/>
            <a:ext cx="1745144"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800">
                <a:solidFill>
                  <a:srgbClr val="303030"/>
                </a:solidFill>
              </a:defRPr>
            </a:lvl1pPr>
          </a:lstStyle>
          <a:p>
            <a:pPr/>
            <a:r>
              <a:t>Classless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9" name="Title 1"/>
          <p:cNvSpPr txBox="1"/>
          <p:nvPr/>
        </p:nvSpPr>
        <p:spPr>
          <a:xfrm>
            <a:off x="1308100" y="1003300"/>
            <a:ext cx="13931900" cy="1701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1" indent="228600" algn="l">
              <a:defRPr b="1" sz="7200">
                <a:solidFill>
                  <a:srgbClr val="ED6A00"/>
                </a:solidFill>
              </a:defRPr>
            </a:pPr>
            <a:r>
              <a:t>Serialization</a:t>
            </a:r>
          </a:p>
        </p:txBody>
      </p:sp>
      <p:sp>
        <p:nvSpPr>
          <p:cNvPr id="780" name="Content Placeholder 2"/>
          <p:cNvSpPr txBox="1"/>
          <p:nvPr/>
        </p:nvSpPr>
        <p:spPr>
          <a:xfrm>
            <a:off x="1155699" y="2708909"/>
            <a:ext cx="8801202" cy="54279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7500" indent="-317500" algn="l">
              <a:spcBef>
                <a:spcPts val="1400"/>
              </a:spcBef>
              <a:buClr>
                <a:srgbClr val="ED6A00"/>
              </a:buClr>
              <a:buSzPct val="100000"/>
              <a:buFont typeface="Lucida Grande"/>
              <a:buChar char="‣"/>
              <a:defRPr b="1" sz="2400">
                <a:solidFill>
                  <a:srgbClr val="303030"/>
                </a:solidFill>
              </a:defRPr>
            </a:pPr>
            <a:r>
              <a:t>Serialization allows code to take an instance of an object and convert it into a format (byte sequence) that is easily transmittable (and readable) over the network.</a:t>
            </a:r>
          </a:p>
          <a:p>
            <a:pPr marL="317500" indent="-317500" algn="l">
              <a:spcBef>
                <a:spcPts val="1400"/>
              </a:spcBef>
              <a:buClr>
                <a:srgbClr val="ED6A00"/>
              </a:buClr>
              <a:buSzPct val="100000"/>
              <a:buFont typeface="Lucida Grande"/>
              <a:buChar char="‣"/>
              <a:defRPr b="1" sz="2400">
                <a:solidFill>
                  <a:srgbClr val="303030"/>
                </a:solidFill>
              </a:defRPr>
            </a:pPr>
          </a:p>
          <a:p>
            <a:pPr lvl="1" marL="825500" indent="-317500" algn="l">
              <a:lnSpc>
                <a:spcPct val="80000"/>
              </a:lnSpc>
              <a:spcBef>
                <a:spcPts val="1400"/>
              </a:spcBef>
              <a:buClr>
                <a:srgbClr val="ED6A00"/>
              </a:buClr>
              <a:buSzPct val="100000"/>
              <a:buFont typeface="Lucida Grande"/>
              <a:buChar char="‣"/>
              <a:defRPr sz="2400">
                <a:solidFill>
                  <a:srgbClr val="303030"/>
                </a:solidFill>
              </a:defRPr>
            </a:pPr>
            <a:r>
              <a:t>We must know the </a:t>
            </a:r>
            <a:r>
              <a:rPr b="1"/>
              <a:t>byte width </a:t>
            </a:r>
            <a:r>
              <a:t>of each type first. We can do this using network safe types.</a:t>
            </a:r>
          </a:p>
          <a:p>
            <a:pPr lvl="1" marL="825500" indent="-317500" algn="l">
              <a:lnSpc>
                <a:spcPct val="80000"/>
              </a:lnSpc>
              <a:spcBef>
                <a:spcPts val="1400"/>
              </a:spcBef>
              <a:buClr>
                <a:srgbClr val="ED6A00"/>
              </a:buClr>
              <a:buSzPct val="100000"/>
              <a:buFont typeface="Lucida Grande"/>
              <a:buChar char="‣"/>
              <a:defRPr sz="2400">
                <a:solidFill>
                  <a:srgbClr val="303030"/>
                </a:solidFill>
              </a:defRPr>
            </a:pPr>
            <a:r>
              <a:t>We must also eliminate padding in the object.</a:t>
            </a:r>
          </a:p>
          <a:p>
            <a:pPr lvl="1" marL="825500" indent="-317500" algn="l">
              <a:lnSpc>
                <a:spcPct val="80000"/>
              </a:lnSpc>
              <a:spcBef>
                <a:spcPts val="1400"/>
              </a:spcBef>
              <a:buClr>
                <a:srgbClr val="ED6A00"/>
              </a:buClr>
              <a:buSzPct val="100000"/>
              <a:buFont typeface="Lucida Grande"/>
              <a:buChar char="‣"/>
              <a:defRPr sz="2400">
                <a:solidFill>
                  <a:srgbClr val="303030"/>
                </a:solidFill>
              </a:defRPr>
            </a:pPr>
            <a:r>
              <a:t>Don’t forget </a:t>
            </a:r>
            <a:r>
              <a:rPr b="1"/>
              <a:t>byte order</a:t>
            </a:r>
            <a:r>
              <a:t>!</a:t>
            </a:r>
          </a:p>
          <a:p>
            <a:pPr algn="l">
              <a:lnSpc>
                <a:spcPct val="80000"/>
              </a:lnSpc>
              <a:spcBef>
                <a:spcPts val="1400"/>
              </a:spcBef>
              <a:defRPr sz="2400">
                <a:solidFill>
                  <a:srgbClr val="303030"/>
                </a:solidFill>
              </a:defRPr>
            </a:pPr>
          </a:p>
          <a:p>
            <a:pPr lvl="1" marL="825500" indent="-317500" algn="l">
              <a:lnSpc>
                <a:spcPct val="80000"/>
              </a:lnSpc>
              <a:spcBef>
                <a:spcPts val="1400"/>
              </a:spcBef>
              <a:buClr>
                <a:srgbClr val="ED6A00"/>
              </a:buClr>
              <a:buSzPct val="100000"/>
              <a:buFont typeface="Lucida Grande"/>
              <a:buChar char="‣"/>
              <a:defRPr sz="2400">
                <a:solidFill>
                  <a:srgbClr val="303030"/>
                </a:solidFill>
              </a:defRPr>
            </a:pPr>
          </a:p>
          <a:p>
            <a:pPr lvl="1" marL="825500" indent="-317500" algn="l">
              <a:lnSpc>
                <a:spcPct val="80000"/>
              </a:lnSpc>
              <a:spcBef>
                <a:spcPts val="1400"/>
              </a:spcBef>
              <a:buClr>
                <a:srgbClr val="ED6A00"/>
              </a:buClr>
              <a:buSzPct val="100000"/>
              <a:buFont typeface="Lucida Grande"/>
              <a:buChar char="‣"/>
              <a:defRPr sz="2400">
                <a:solidFill>
                  <a:srgbClr val="303030"/>
                </a:solidFill>
              </a:defRPr>
            </a:pPr>
          </a:p>
        </p:txBody>
      </p:sp>
      <p:sp>
        <p:nvSpPr>
          <p:cNvPr id="781" name="Rectangle 51"/>
          <p:cNvSpPr txBox="1"/>
          <p:nvPr/>
        </p:nvSpPr>
        <p:spPr>
          <a:xfrm>
            <a:off x="1133500" y="7725222"/>
            <a:ext cx="12690444" cy="967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a:defRPr sz="2000">
                <a:latin typeface="Courier New"/>
                <a:ea typeface="Courier New"/>
                <a:cs typeface="Courier New"/>
                <a:sym typeface="Courier New"/>
              </a:defRPr>
            </a:pPr>
            <a:r>
              <a:t>send(skSocket, (const char*)&amp;(htonl(msgData.x)), sizeof(uint32_t)), 0);</a:t>
            </a:r>
          </a:p>
          <a:p>
            <a:pPr algn="l">
              <a:defRPr sz="2000">
                <a:latin typeface="Courier New"/>
                <a:ea typeface="Courier New"/>
                <a:cs typeface="Courier New"/>
                <a:sym typeface="Courier New"/>
              </a:defRPr>
            </a:pPr>
            <a:r>
              <a:t>send(skSocket, (const char*)&amp;(htonl(msgData.y)), sizeof(uint32_t)), 0);</a:t>
            </a:r>
          </a:p>
          <a:p>
            <a:pPr algn="l">
              <a:defRPr sz="2000">
                <a:latin typeface="Courier New"/>
                <a:ea typeface="Courier New"/>
                <a:cs typeface="Courier New"/>
                <a:sym typeface="Courier New"/>
              </a:defRPr>
            </a:pPr>
            <a:r>
              <a:t>send(skSocket,(const char*)&amp;(htons(msgData.ammo)),sizeof(uint16_t)), 0);</a:t>
            </a:r>
          </a:p>
        </p:txBody>
      </p:sp>
      <p:pic>
        <p:nvPicPr>
          <p:cNvPr id="782" name="Screen Shot 2023-05-04 at 9.24.33 AM.png" descr="Screen Shot 2023-05-04 at 9.24.33 AM.png"/>
          <p:cNvPicPr>
            <a:picLocks noChangeAspect="1"/>
          </p:cNvPicPr>
          <p:nvPr/>
        </p:nvPicPr>
        <p:blipFill>
          <a:blip r:embed="rId2">
            <a:extLst/>
          </a:blip>
          <a:stretch>
            <a:fillRect/>
          </a:stretch>
        </p:blipFill>
        <p:spPr>
          <a:xfrm>
            <a:off x="10634298" y="2745711"/>
            <a:ext cx="4540936" cy="4649377"/>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4" name="Text Placeholder 2"/>
          <p:cNvSpPr txBox="1"/>
          <p:nvPr/>
        </p:nvSpPr>
        <p:spPr>
          <a:xfrm>
            <a:off x="1155700" y="2523499"/>
            <a:ext cx="13931900" cy="59539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09584" indent="-609584" algn="l">
              <a:lnSpc>
                <a:spcPct val="90000"/>
              </a:lnSpc>
              <a:spcBef>
                <a:spcPts val="1400"/>
              </a:spcBef>
              <a:buClr>
                <a:srgbClr val="ED6A00"/>
              </a:buClr>
              <a:buSzPct val="100000"/>
              <a:buFont typeface="Lucida Grande"/>
              <a:buChar char="‣"/>
              <a:defRPr sz="2400">
                <a:solidFill>
                  <a:srgbClr val="303030"/>
                </a:solidFill>
              </a:defRPr>
            </a:pPr>
            <a:r>
              <a:t>Receive the packet header (we should know its size.)</a:t>
            </a:r>
          </a:p>
          <a:p>
            <a:pPr lvl="1" marL="1117571" indent="-507987" algn="l">
              <a:lnSpc>
                <a:spcPct val="90000"/>
              </a:lnSpc>
              <a:spcBef>
                <a:spcPts val="1400"/>
              </a:spcBef>
              <a:buClr>
                <a:srgbClr val="ED6A00"/>
              </a:buClr>
              <a:buSzPct val="100000"/>
              <a:buFont typeface="Lucida Grande"/>
              <a:buChar char="‣"/>
              <a:defRPr sz="2400">
                <a:solidFill>
                  <a:srgbClr val="303030"/>
                </a:solidFill>
              </a:defRPr>
            </a:pPr>
            <a:r>
              <a:t>Loop until we have received all of the bytes in the packet header.</a:t>
            </a:r>
          </a:p>
          <a:p>
            <a:pPr marL="609584" indent="-609584" algn="l">
              <a:lnSpc>
                <a:spcPct val="90000"/>
              </a:lnSpc>
              <a:spcBef>
                <a:spcPts val="1400"/>
              </a:spcBef>
              <a:buClr>
                <a:srgbClr val="ED6A00"/>
              </a:buClr>
              <a:buSzPct val="100000"/>
              <a:buFont typeface="Lucida Grande"/>
              <a:buChar char="‣"/>
              <a:defRPr sz="2400">
                <a:solidFill>
                  <a:srgbClr val="303030"/>
                </a:solidFill>
              </a:defRPr>
            </a:pPr>
            <a:r>
              <a:t>Receive the message’s data element.</a:t>
            </a:r>
          </a:p>
          <a:p>
            <a:pPr lvl="1" marL="1117571" indent="-507987" algn="l">
              <a:lnSpc>
                <a:spcPct val="90000"/>
              </a:lnSpc>
              <a:spcBef>
                <a:spcPts val="1400"/>
              </a:spcBef>
              <a:buClr>
                <a:srgbClr val="ED6A00"/>
              </a:buClr>
              <a:buSzPct val="100000"/>
              <a:buFont typeface="Lucida Grande"/>
              <a:buChar char="‣"/>
              <a:defRPr sz="2400">
                <a:solidFill>
                  <a:srgbClr val="303030"/>
                </a:solidFill>
              </a:defRPr>
            </a:pPr>
            <a:r>
              <a:t>Loop to receive the remaining bytes in the message:</a:t>
            </a:r>
          </a:p>
          <a:p>
            <a:pPr lvl="2" marL="457188" indent="761980" algn="l">
              <a:lnSpc>
                <a:spcPct val="90000"/>
              </a:lnSpc>
              <a:spcBef>
                <a:spcPts val="1400"/>
              </a:spcBef>
              <a:defRPr sz="2400">
                <a:solidFill>
                  <a:srgbClr val="303030"/>
                </a:solidFill>
              </a:defRPr>
            </a:pPr>
            <a:r>
              <a:t>	</a:t>
            </a:r>
            <a:r>
              <a:rPr>
                <a:latin typeface="Courier New"/>
                <a:ea typeface="Courier New"/>
                <a:cs typeface="Courier New"/>
                <a:sym typeface="Courier New"/>
              </a:rPr>
              <a:t>bytesRecvd = 0;	</a:t>
            </a:r>
          </a:p>
          <a:p>
            <a:pPr lvl="2" marL="457188" indent="761980" algn="l">
              <a:lnSpc>
                <a:spcPct val="90000"/>
              </a:lnSpc>
              <a:spcBef>
                <a:spcPts val="1400"/>
              </a:spcBef>
              <a:defRPr sz="2400">
                <a:solidFill>
                  <a:srgbClr val="303030"/>
                </a:solidFill>
                <a:latin typeface="Courier New"/>
                <a:ea typeface="Courier New"/>
                <a:cs typeface="Courier New"/>
                <a:sym typeface="Courier New"/>
              </a:defRPr>
            </a:pPr>
            <a:r>
              <a:t>	while (bytesRecvd &lt; msgSize)</a:t>
            </a:r>
          </a:p>
          <a:p>
            <a:pPr lvl="2" marL="457188" indent="761980" algn="l">
              <a:lnSpc>
                <a:spcPct val="90000"/>
              </a:lnSpc>
              <a:spcBef>
                <a:spcPts val="1400"/>
              </a:spcBef>
              <a:defRPr sz="2400">
                <a:solidFill>
                  <a:srgbClr val="303030"/>
                </a:solidFill>
                <a:latin typeface="Courier New"/>
                <a:ea typeface="Courier New"/>
                <a:cs typeface="Courier New"/>
                <a:sym typeface="Courier New"/>
              </a:defRPr>
            </a:pPr>
            <a:r>
              <a:t>	{</a:t>
            </a:r>
          </a:p>
          <a:p>
            <a:pPr lvl="2" marL="457188" indent="761980" algn="l">
              <a:lnSpc>
                <a:spcPct val="90000"/>
              </a:lnSpc>
              <a:spcBef>
                <a:spcPts val="1400"/>
              </a:spcBef>
              <a:defRPr sz="2400">
                <a:solidFill>
                  <a:srgbClr val="303030"/>
                </a:solidFill>
                <a:latin typeface="Courier New"/>
                <a:ea typeface="Courier New"/>
                <a:cs typeface="Courier New"/>
                <a:sym typeface="Courier New"/>
              </a:defRPr>
            </a:pPr>
            <a:r>
              <a:t>		result = recv(s, buffer + bytesRecvd, msgSize – bytesRecvd, 0);</a:t>
            </a:r>
          </a:p>
          <a:p>
            <a:pPr lvl="2" marL="457188" indent="761980" algn="l">
              <a:lnSpc>
                <a:spcPct val="90000"/>
              </a:lnSpc>
              <a:spcBef>
                <a:spcPts val="1400"/>
              </a:spcBef>
              <a:defRPr sz="2400">
                <a:solidFill>
                  <a:srgbClr val="303030"/>
                </a:solidFill>
                <a:latin typeface="Courier New"/>
                <a:ea typeface="Courier New"/>
                <a:cs typeface="Courier New"/>
                <a:sym typeface="Courier New"/>
              </a:defRPr>
            </a:pPr>
            <a:r>
              <a:t>		(does result yield an error? If so, deal with it.)</a:t>
            </a:r>
          </a:p>
          <a:p>
            <a:pPr lvl="2" marL="457188" indent="761980" algn="l">
              <a:lnSpc>
                <a:spcPct val="90000"/>
              </a:lnSpc>
              <a:spcBef>
                <a:spcPts val="1400"/>
              </a:spcBef>
              <a:defRPr sz="2400">
                <a:solidFill>
                  <a:srgbClr val="303030"/>
                </a:solidFill>
                <a:latin typeface="Courier New"/>
                <a:ea typeface="Courier New"/>
                <a:cs typeface="Courier New"/>
                <a:sym typeface="Courier New"/>
              </a:defRPr>
            </a:pPr>
            <a:r>
              <a:t>		bytesRecvd += result;</a:t>
            </a:r>
          </a:p>
          <a:p>
            <a:pPr lvl="2" marL="457188" indent="761980" algn="l">
              <a:lnSpc>
                <a:spcPct val="90000"/>
              </a:lnSpc>
              <a:spcBef>
                <a:spcPts val="1400"/>
              </a:spcBef>
              <a:defRPr sz="2400">
                <a:solidFill>
                  <a:srgbClr val="303030"/>
                </a:solidFill>
                <a:latin typeface="Courier New"/>
                <a:ea typeface="Courier New"/>
                <a:cs typeface="Courier New"/>
                <a:sym typeface="Courier New"/>
              </a:defRPr>
            </a:pPr>
            <a:r>
              <a:t>	}</a:t>
            </a:r>
          </a:p>
          <a:p>
            <a:pPr marL="609584" indent="-609584" algn="l">
              <a:lnSpc>
                <a:spcPct val="90000"/>
              </a:lnSpc>
              <a:spcBef>
                <a:spcPts val="1400"/>
              </a:spcBef>
              <a:buClr>
                <a:srgbClr val="ED6A00"/>
              </a:buClr>
              <a:buSzPct val="100000"/>
              <a:buFont typeface="Lucida Grande"/>
              <a:buChar char="‣"/>
              <a:defRPr sz="2400">
                <a:solidFill>
                  <a:srgbClr val="303030"/>
                </a:solidFill>
              </a:defRPr>
            </a:pPr>
            <a:r>
              <a:t>At this point we have at least one complete message, so parse the message.</a:t>
            </a:r>
          </a:p>
        </p:txBody>
      </p:sp>
      <p:sp>
        <p:nvSpPr>
          <p:cNvPr id="785" name="Rectangle 2"/>
          <p:cNvSpPr txBox="1"/>
          <p:nvPr>
            <p:ph type="title"/>
          </p:nvPr>
        </p:nvSpPr>
        <p:spPr>
          <a:xfrm>
            <a:off x="1155700" y="838200"/>
            <a:ext cx="14318762" cy="1701800"/>
          </a:xfrm>
          <a:prstGeom prst="rect">
            <a:avLst/>
          </a:prstGeom>
        </p:spPr>
        <p:txBody>
          <a:bodyPr/>
          <a:lstStyle>
            <a:lvl1pPr>
              <a:defRPr sz="6000"/>
            </a:lvl1pPr>
          </a:lstStyle>
          <a:p>
            <a:pPr/>
            <a:r>
              <a:t>Lab 1. Handling Receives - Streams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Content Placeholder 2"/>
          <p:cNvSpPr txBox="1"/>
          <p:nvPr>
            <p:ph type="body" idx="1"/>
          </p:nvPr>
        </p:nvSpPr>
        <p:spPr>
          <a:xfrm>
            <a:off x="1155698" y="1350849"/>
            <a:ext cx="14544376" cy="6891451"/>
          </a:xfrm>
          <a:prstGeom prst="rect">
            <a:avLst/>
          </a:prstGeom>
        </p:spPr>
        <p:txBody>
          <a:bodyPr/>
          <a:lstStyle/>
          <a:p>
            <a:pPr>
              <a:defRPr b="1"/>
            </a:pPr>
            <a:r>
              <a:t>MAC Address</a:t>
            </a:r>
          </a:p>
          <a:p>
            <a:pPr lvl="1"/>
            <a:r>
              <a:t>The address of the network card, also known as Physical Address</a:t>
            </a:r>
          </a:p>
          <a:p>
            <a:pPr lvl="1"/>
            <a:r>
              <a:t>6-bytes (12 Hex character) identifier, divided into 3 bytes Vendor specific and  3 Bytes Network card specific</a:t>
            </a:r>
          </a:p>
        </p:txBody>
      </p:sp>
      <p:sp>
        <p:nvSpPr>
          <p:cNvPr id="338" name="Rectangle 9"/>
          <p:cNvSpPr txBox="1"/>
          <p:nvPr/>
        </p:nvSpPr>
        <p:spPr>
          <a:xfrm>
            <a:off x="3330716" y="6283392"/>
            <a:ext cx="2780815"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solidFill>
                  <a:srgbClr val="303030"/>
                </a:solidFill>
              </a:defRPr>
            </a:pPr>
            <a:r>
              <a:t>Physical Address </a:t>
            </a:r>
          </a:p>
          <a:p>
            <a:pPr>
              <a:defRPr b="1" sz="2400"/>
            </a:pPr>
            <a:r>
              <a:t>2C:54:91:88:C9:E3</a:t>
            </a:r>
          </a:p>
        </p:txBody>
      </p:sp>
      <p:pic>
        <p:nvPicPr>
          <p:cNvPr id="339" name="Picture 10" descr="Picture 10"/>
          <p:cNvPicPr>
            <a:picLocks noChangeAspect="1"/>
          </p:cNvPicPr>
          <p:nvPr/>
        </p:nvPicPr>
        <p:blipFill>
          <a:blip r:embed="rId2">
            <a:extLst/>
          </a:blip>
          <a:stretch>
            <a:fillRect/>
          </a:stretch>
        </p:blipFill>
        <p:spPr>
          <a:xfrm>
            <a:off x="6805561" y="6283392"/>
            <a:ext cx="6097640" cy="877458"/>
          </a:xfrm>
          <a:prstGeom prst="rect">
            <a:avLst/>
          </a:prstGeom>
          <a:ln w="12700">
            <a:miter lim="400000"/>
          </a:ln>
        </p:spPr>
      </p:pic>
      <p:sp>
        <p:nvSpPr>
          <p:cNvPr id="340" name="Title 1"/>
          <p:cNvSpPr txBox="1"/>
          <p:nvPr>
            <p:ph type="title"/>
          </p:nvPr>
        </p:nvSpPr>
        <p:spPr>
          <a:xfrm>
            <a:off x="1155700" y="162746"/>
            <a:ext cx="13931900" cy="1701801"/>
          </a:xfrm>
          <a:prstGeom prst="rect">
            <a:avLst/>
          </a:prstGeom>
        </p:spPr>
        <p:txBody>
          <a:bodyPr/>
          <a:lstStyle/>
          <a:p>
            <a:pPr/>
            <a:r>
              <a:t>MAC Address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Title 1"/>
          <p:cNvSpPr txBox="1"/>
          <p:nvPr>
            <p:ph type="title"/>
          </p:nvPr>
        </p:nvSpPr>
        <p:spPr>
          <a:xfrm>
            <a:off x="1155700" y="162746"/>
            <a:ext cx="13931900" cy="1701801"/>
          </a:xfrm>
          <a:prstGeom prst="rect">
            <a:avLst/>
          </a:prstGeom>
        </p:spPr>
        <p:txBody>
          <a:bodyPr/>
          <a:lstStyle/>
          <a:p>
            <a:pPr/>
            <a:r>
              <a:t>Port Number</a:t>
            </a:r>
          </a:p>
        </p:txBody>
      </p:sp>
      <p:sp>
        <p:nvSpPr>
          <p:cNvPr id="343" name="Content Placeholder 6"/>
          <p:cNvSpPr txBox="1"/>
          <p:nvPr>
            <p:ph type="body" sz="half" idx="1"/>
          </p:nvPr>
        </p:nvSpPr>
        <p:spPr>
          <a:xfrm>
            <a:off x="1155700" y="2603500"/>
            <a:ext cx="13931900" cy="3036857"/>
          </a:xfrm>
          <a:prstGeom prst="rect">
            <a:avLst/>
          </a:prstGeom>
        </p:spPr>
        <p:txBody>
          <a:bodyPr/>
          <a:lstStyle/>
          <a:p>
            <a:pPr marL="298450" indent="-298450" defTabSz="513333">
              <a:spcBef>
                <a:spcPts val="1300"/>
              </a:spcBef>
              <a:defRPr b="1" sz="2256"/>
            </a:pPr>
            <a:r>
              <a:t>Port</a:t>
            </a:r>
          </a:p>
          <a:p>
            <a:pPr lvl="1" marL="775969" indent="-298450" defTabSz="513333">
              <a:spcBef>
                <a:spcPts val="1300"/>
              </a:spcBef>
              <a:defRPr sz="2256"/>
            </a:pPr>
            <a:r>
              <a:t>16-bits identifier that identify a process/application on a host machine</a:t>
            </a:r>
          </a:p>
          <a:p>
            <a:pPr lvl="1" marL="775969" indent="-298450" defTabSz="513333">
              <a:spcBef>
                <a:spcPts val="1300"/>
              </a:spcBef>
              <a:defRPr sz="2256"/>
            </a:pPr>
            <a:r>
              <a:t>Can range from 0 to 65353 </a:t>
            </a:r>
          </a:p>
          <a:p>
            <a:pPr lvl="1" marL="775969" indent="-298450" defTabSz="513333">
              <a:spcBef>
                <a:spcPts val="1300"/>
              </a:spcBef>
              <a:defRPr sz="2256"/>
            </a:pPr>
            <a:r>
              <a:t>Ports 0 to 1023 are reserved ports for privileged services (http 80, ftp, 20, DNS 53, etc.)</a:t>
            </a:r>
          </a:p>
          <a:p>
            <a:pPr lvl="1" marL="775969" indent="-298450" defTabSz="513333">
              <a:spcBef>
                <a:spcPts val="1300"/>
              </a:spcBef>
              <a:defRPr sz="2256"/>
            </a:pPr>
            <a:r>
              <a:t>Port Number for Process-to-Process communication</a:t>
            </a:r>
          </a:p>
        </p:txBody>
      </p:sp>
      <p:pic>
        <p:nvPicPr>
          <p:cNvPr id="344" name="Picture 16" descr="Picture 16"/>
          <p:cNvPicPr>
            <a:picLocks noChangeAspect="1"/>
          </p:cNvPicPr>
          <p:nvPr/>
        </p:nvPicPr>
        <p:blipFill>
          <a:blip r:embed="rId2">
            <a:extLst/>
          </a:blip>
          <a:stretch>
            <a:fillRect/>
          </a:stretch>
        </p:blipFill>
        <p:spPr>
          <a:xfrm>
            <a:off x="5244291" y="5509726"/>
            <a:ext cx="5980695" cy="334089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Rectangle 2"/>
          <p:cNvSpPr txBox="1"/>
          <p:nvPr/>
        </p:nvSpPr>
        <p:spPr>
          <a:xfrm>
            <a:off x="1162050" y="838200"/>
            <a:ext cx="13931900" cy="1701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l">
              <a:defRPr b="1" sz="7200">
                <a:solidFill>
                  <a:srgbClr val="ED6A00"/>
                </a:solidFill>
              </a:defRPr>
            </a:lvl1pPr>
          </a:lstStyle>
          <a:p>
            <a:pPr/>
            <a:r>
              <a:t>Byte Ordering</a:t>
            </a:r>
          </a:p>
        </p:txBody>
      </p:sp>
      <p:sp>
        <p:nvSpPr>
          <p:cNvPr id="347" name="Content Placeholder 1"/>
          <p:cNvSpPr txBox="1"/>
          <p:nvPr/>
        </p:nvSpPr>
        <p:spPr>
          <a:xfrm>
            <a:off x="1155700" y="2717799"/>
            <a:ext cx="8037963" cy="541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7500" indent="-317500" algn="l">
              <a:spcBef>
                <a:spcPts val="1400"/>
              </a:spcBef>
              <a:buClr>
                <a:srgbClr val="ED6A00"/>
              </a:buClr>
              <a:buSzPct val="100000"/>
              <a:buFont typeface="Lucida Grande"/>
              <a:buChar char="‣"/>
              <a:defRPr sz="2400">
                <a:solidFill>
                  <a:srgbClr val="303030"/>
                </a:solidFill>
              </a:defRPr>
            </a:pPr>
            <a:r>
              <a:t>There are two number formats that processors use to store data in memory: </a:t>
            </a:r>
          </a:p>
          <a:p>
            <a:pPr lvl="1" marL="825500" indent="-317500" algn="l">
              <a:spcBef>
                <a:spcPts val="1400"/>
              </a:spcBef>
              <a:buClr>
                <a:srgbClr val="ED6A00"/>
              </a:buClr>
              <a:buSzPct val="100000"/>
              <a:buFont typeface="Lucida Grande"/>
              <a:buChar char="‣"/>
              <a:defRPr b="1" sz="2400">
                <a:solidFill>
                  <a:srgbClr val="303030"/>
                </a:solidFill>
              </a:defRPr>
            </a:pPr>
            <a:r>
              <a:t>Big endian: </a:t>
            </a:r>
            <a:r>
              <a:rPr b="0"/>
              <a:t>the high-order bit to be in the lowest memory address, e.g., sun SPARC processors, IBM® mainframe processors</a:t>
            </a:r>
          </a:p>
          <a:p>
            <a:pPr lvl="1" marL="825500" indent="-317500" algn="l">
              <a:spcBef>
                <a:spcPts val="1400"/>
              </a:spcBef>
              <a:buClr>
                <a:srgbClr val="ED6A00"/>
              </a:buClr>
              <a:buSzPct val="100000"/>
              <a:buFont typeface="Lucida Grande"/>
              <a:buChar char="‣"/>
              <a:defRPr b="1" sz="2400">
                <a:solidFill>
                  <a:srgbClr val="303030"/>
                </a:solidFill>
              </a:defRPr>
            </a:pPr>
            <a:r>
              <a:t>Little endian: </a:t>
            </a:r>
            <a:r>
              <a:rPr b="0"/>
              <a:t>the low-order bit to be in the lowest memory address, e.g., Intel x86 processors</a:t>
            </a:r>
          </a:p>
          <a:p>
            <a:pPr marL="317500" indent="-317500" algn="l">
              <a:spcBef>
                <a:spcPts val="1400"/>
              </a:spcBef>
              <a:buClr>
                <a:srgbClr val="ED6A00"/>
              </a:buClr>
              <a:buSzPct val="100000"/>
              <a:buFont typeface="Lucida Grande"/>
              <a:buChar char="‣"/>
              <a:defRPr sz="2400">
                <a:solidFill>
                  <a:srgbClr val="303030"/>
                </a:solidFill>
              </a:defRPr>
            </a:pPr>
            <a:r>
              <a:t>Network byte order defines the bit-order of network addresses as they pass through the network</a:t>
            </a:r>
          </a:p>
          <a:p>
            <a:pPr marL="317500" indent="-317500" algn="l">
              <a:spcBef>
                <a:spcPts val="1400"/>
              </a:spcBef>
              <a:buClr>
                <a:srgbClr val="ED6A00"/>
              </a:buClr>
              <a:buSzPct val="100000"/>
              <a:buFont typeface="Lucida Grande"/>
              <a:buChar char="‣"/>
              <a:defRPr b="1" sz="2400">
                <a:solidFill>
                  <a:srgbClr val="303030"/>
                </a:solidFill>
              </a:defRPr>
            </a:pPr>
            <a:r>
              <a:t>Network Byte Order is Big-Endian</a:t>
            </a:r>
          </a:p>
          <a:p>
            <a:pPr marL="317500" indent="-317500" algn="l">
              <a:spcBef>
                <a:spcPts val="1400"/>
              </a:spcBef>
              <a:buClr>
                <a:srgbClr val="ED6A00"/>
              </a:buClr>
              <a:buSzPct val="100000"/>
              <a:buFont typeface="Lucida Grande"/>
              <a:buChar char="‣"/>
              <a:defRPr sz="2400">
                <a:solidFill>
                  <a:srgbClr val="303030"/>
                </a:solidFill>
              </a:defRPr>
            </a:pPr>
            <a:r>
              <a:t>Little-endian systems should apply the conversion to network byte order to work with TCP/IP</a:t>
            </a:r>
          </a:p>
        </p:txBody>
      </p:sp>
      <p:sp>
        <p:nvSpPr>
          <p:cNvPr id="348" name="Rectangle 6"/>
          <p:cNvSpPr txBox="1"/>
          <p:nvPr/>
        </p:nvSpPr>
        <p:spPr>
          <a:xfrm>
            <a:off x="11709062" y="2924612"/>
            <a:ext cx="1415428" cy="815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a:solidFill>
                  <a:srgbClr val="303030"/>
                </a:solidFill>
              </a:defRPr>
            </a:lvl1pPr>
          </a:lstStyle>
          <a:p>
            <a:pPr/>
            <a:r>
              <a:t>Lowest Memory Address </a:t>
            </a:r>
          </a:p>
        </p:txBody>
      </p:sp>
      <p:sp>
        <p:nvSpPr>
          <p:cNvPr id="349" name="Rectangle 9"/>
          <p:cNvSpPr txBox="1"/>
          <p:nvPr/>
        </p:nvSpPr>
        <p:spPr>
          <a:xfrm>
            <a:off x="11989496" y="8079572"/>
            <a:ext cx="927378" cy="815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1600">
                <a:solidFill>
                  <a:srgbClr val="303030"/>
                </a:solidFill>
              </a:defRPr>
            </a:lvl1pPr>
          </a:lstStyle>
          <a:p>
            <a:pPr/>
            <a:r>
              <a:t>Highest Memory Address </a:t>
            </a:r>
          </a:p>
        </p:txBody>
      </p:sp>
      <p:sp>
        <p:nvSpPr>
          <p:cNvPr id="350" name="Rectangle 18"/>
          <p:cNvSpPr txBox="1"/>
          <p:nvPr/>
        </p:nvSpPr>
        <p:spPr>
          <a:xfrm>
            <a:off x="10967975" y="2480559"/>
            <a:ext cx="2970422"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303030"/>
                </a:solidFill>
              </a:defRPr>
            </a:lvl1pPr>
          </a:lstStyle>
          <a:p>
            <a:pPr/>
            <a:r>
              <a:t>1011 0110 1111 0011</a:t>
            </a:r>
          </a:p>
        </p:txBody>
      </p:sp>
      <p:sp>
        <p:nvSpPr>
          <p:cNvPr id="351" name="Rectangle 7"/>
          <p:cNvSpPr/>
          <p:nvPr/>
        </p:nvSpPr>
        <p:spPr>
          <a:xfrm>
            <a:off x="10052269" y="2919703"/>
            <a:ext cx="1695858" cy="45974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303030"/>
                </a:solidFill>
              </a:defRPr>
            </a:lvl1pPr>
          </a:lstStyle>
          <a:p>
            <a:pPr/>
            <a:r>
              <a:t>Big Endian</a:t>
            </a:r>
          </a:p>
        </p:txBody>
      </p:sp>
      <p:sp>
        <p:nvSpPr>
          <p:cNvPr id="352" name="Rectangle 17"/>
          <p:cNvSpPr/>
          <p:nvPr/>
        </p:nvSpPr>
        <p:spPr>
          <a:xfrm>
            <a:off x="13132655" y="2914518"/>
            <a:ext cx="1932941" cy="45974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303030"/>
                </a:solidFill>
              </a:defRPr>
            </a:lvl1pPr>
          </a:lstStyle>
          <a:p>
            <a:pPr/>
            <a:r>
              <a:t>Little Endian</a:t>
            </a:r>
          </a:p>
        </p:txBody>
      </p:sp>
      <p:graphicFrame>
        <p:nvGraphicFramePr>
          <p:cNvPr id="353" name="Table 25"/>
          <p:cNvGraphicFramePr/>
          <p:nvPr/>
        </p:nvGraphicFramePr>
        <p:xfrm>
          <a:off x="10146765" y="3370996"/>
          <a:ext cx="1506868" cy="49377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06867"/>
              </a:tblGrid>
              <a:tr h="822960">
                <a:tc>
                  <a:txBody>
                    <a:bodyPr/>
                    <a:lstStyle/>
                    <a:p>
                      <a:pPr algn="ctr">
                        <a:defRPr sz="1600"/>
                      </a:pPr>
                    </a:p>
                  </a:txBody>
                  <a:tcPr marL="45720" marR="45720" marT="45720" marB="45720" anchor="ctr" anchorCtr="0" horzOverflow="overflow"/>
                </a:tc>
              </a:tr>
              <a:tr h="822960">
                <a:tc>
                  <a:txBody>
                    <a:bodyPr/>
                    <a:lstStyle/>
                    <a:p>
                      <a:pPr algn="ctr">
                        <a:defRPr b="0" sz="1800">
                          <a:solidFill>
                            <a:srgbClr val="000000"/>
                          </a:solidFill>
                        </a:defRPr>
                      </a:pPr>
                      <a:r>
                        <a:rPr b="1" sz="1600">
                          <a:solidFill>
                            <a:srgbClr val="242424"/>
                          </a:solidFill>
                        </a:rPr>
                        <a:t>1011</a:t>
                      </a:r>
                    </a:p>
                  </a:txBody>
                  <a:tcPr marL="45720" marR="45720" marT="45720" marB="45720" anchor="ctr" anchorCtr="0" horzOverflow="overflow"/>
                </a:tc>
              </a:tr>
              <a:tr h="822960">
                <a:tc>
                  <a:txBody>
                    <a:bodyPr/>
                    <a:lstStyle/>
                    <a:p>
                      <a:pPr algn="ctr">
                        <a:defRPr b="0" sz="1800">
                          <a:solidFill>
                            <a:srgbClr val="000000"/>
                          </a:solidFill>
                        </a:defRPr>
                      </a:pPr>
                      <a:r>
                        <a:rPr b="1" sz="1600">
                          <a:solidFill>
                            <a:srgbClr val="242424"/>
                          </a:solidFill>
                        </a:rPr>
                        <a:t>0110</a:t>
                      </a:r>
                    </a:p>
                  </a:txBody>
                  <a:tcPr marL="45720" marR="45720" marT="45720" marB="45720" anchor="ctr" anchorCtr="0" horzOverflow="overflow"/>
                </a:tc>
              </a:tr>
              <a:tr h="822960">
                <a:tc>
                  <a:txBody>
                    <a:bodyPr/>
                    <a:lstStyle/>
                    <a:p>
                      <a:pPr algn="ctr">
                        <a:defRPr b="0" sz="1800">
                          <a:solidFill>
                            <a:srgbClr val="000000"/>
                          </a:solidFill>
                        </a:defRPr>
                      </a:pPr>
                      <a:r>
                        <a:rPr b="1" sz="1600">
                          <a:solidFill>
                            <a:srgbClr val="242424"/>
                          </a:solidFill>
                        </a:rPr>
                        <a:t>1111</a:t>
                      </a:r>
                    </a:p>
                  </a:txBody>
                  <a:tcPr marL="45720" marR="45720" marT="45720" marB="45720" anchor="ctr" anchorCtr="0" horzOverflow="overflow"/>
                </a:tc>
              </a:tr>
              <a:tr h="822960">
                <a:tc>
                  <a:txBody>
                    <a:bodyPr/>
                    <a:lstStyle/>
                    <a:p>
                      <a:pPr algn="ctr">
                        <a:defRPr b="0" sz="1800">
                          <a:solidFill>
                            <a:srgbClr val="000000"/>
                          </a:solidFill>
                        </a:defRPr>
                      </a:pPr>
                      <a:r>
                        <a:rPr b="1" sz="1600">
                          <a:solidFill>
                            <a:srgbClr val="242424"/>
                          </a:solidFill>
                        </a:rPr>
                        <a:t>0011</a:t>
                      </a:r>
                    </a:p>
                  </a:txBody>
                  <a:tcPr marL="45720" marR="45720" marT="45720" marB="45720" anchor="ctr" anchorCtr="0" horzOverflow="overflow"/>
                </a:tc>
              </a:tr>
              <a:tr h="822960">
                <a:tc>
                  <a:txBody>
                    <a:bodyPr/>
                    <a:lstStyle/>
                    <a:p>
                      <a:pPr algn="ctr">
                        <a:defRPr sz="1600"/>
                      </a:pPr>
                    </a:p>
                  </a:txBody>
                  <a:tcPr marL="45720" marR="45720" marT="45720" marB="45720" anchor="ctr" anchorCtr="0" horzOverflow="overflow"/>
                </a:tc>
              </a:tr>
            </a:tbl>
          </a:graphicData>
        </a:graphic>
      </p:graphicFrame>
      <p:graphicFrame>
        <p:nvGraphicFramePr>
          <p:cNvPr id="354" name="Table 25"/>
          <p:cNvGraphicFramePr/>
          <p:nvPr/>
        </p:nvGraphicFramePr>
        <p:xfrm>
          <a:off x="13345692" y="3345596"/>
          <a:ext cx="1506868" cy="49377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06867"/>
              </a:tblGrid>
              <a:tr h="822960">
                <a:tc>
                  <a:txBody>
                    <a:bodyPr/>
                    <a:lstStyle/>
                    <a:p>
                      <a:pPr algn="ctr">
                        <a:defRPr sz="1600"/>
                      </a:pPr>
                    </a:p>
                  </a:txBody>
                  <a:tcPr marL="45720" marR="45720" marT="45720" marB="45720" anchor="ctr" anchorCtr="0" horzOverflow="overflow"/>
                </a:tc>
              </a:tr>
              <a:tr h="822960">
                <a:tc>
                  <a:txBody>
                    <a:bodyPr/>
                    <a:lstStyle/>
                    <a:p>
                      <a:pPr algn="ctr">
                        <a:defRPr b="0" sz="1800">
                          <a:solidFill>
                            <a:srgbClr val="000000"/>
                          </a:solidFill>
                        </a:defRPr>
                      </a:pPr>
                      <a:r>
                        <a:rPr b="1" sz="1600">
                          <a:solidFill>
                            <a:srgbClr val="242424"/>
                          </a:solidFill>
                        </a:rPr>
                        <a:t>0011</a:t>
                      </a:r>
                    </a:p>
                  </a:txBody>
                  <a:tcPr marL="45720" marR="45720" marT="45720" marB="45720" anchor="ctr" anchorCtr="0" horzOverflow="overflow"/>
                </a:tc>
              </a:tr>
              <a:tr h="822960">
                <a:tc>
                  <a:txBody>
                    <a:bodyPr/>
                    <a:lstStyle/>
                    <a:p>
                      <a:pPr algn="ctr">
                        <a:defRPr b="0" sz="1800">
                          <a:solidFill>
                            <a:srgbClr val="000000"/>
                          </a:solidFill>
                        </a:defRPr>
                      </a:pPr>
                      <a:r>
                        <a:rPr b="1" sz="1600">
                          <a:solidFill>
                            <a:srgbClr val="242424"/>
                          </a:solidFill>
                        </a:rPr>
                        <a:t>1111</a:t>
                      </a:r>
                    </a:p>
                  </a:txBody>
                  <a:tcPr marL="45720" marR="45720" marT="45720" marB="45720" anchor="ctr" anchorCtr="0" horzOverflow="overflow"/>
                </a:tc>
              </a:tr>
              <a:tr h="822960">
                <a:tc>
                  <a:txBody>
                    <a:bodyPr/>
                    <a:lstStyle/>
                    <a:p>
                      <a:pPr algn="ctr">
                        <a:defRPr b="0" sz="1800">
                          <a:solidFill>
                            <a:srgbClr val="000000"/>
                          </a:solidFill>
                        </a:defRPr>
                      </a:pPr>
                      <a:r>
                        <a:rPr b="1" sz="1600">
                          <a:solidFill>
                            <a:srgbClr val="242424"/>
                          </a:solidFill>
                        </a:rPr>
                        <a:t>0110</a:t>
                      </a:r>
                    </a:p>
                  </a:txBody>
                  <a:tcPr marL="45720" marR="45720" marT="45720" marB="45720" anchor="ctr" anchorCtr="0" horzOverflow="overflow"/>
                </a:tc>
              </a:tr>
              <a:tr h="822960">
                <a:tc>
                  <a:txBody>
                    <a:bodyPr/>
                    <a:lstStyle/>
                    <a:p>
                      <a:pPr algn="ctr">
                        <a:defRPr b="0" sz="1800">
                          <a:solidFill>
                            <a:srgbClr val="000000"/>
                          </a:solidFill>
                        </a:defRPr>
                      </a:pPr>
                      <a:r>
                        <a:rPr b="1" sz="1600">
                          <a:solidFill>
                            <a:srgbClr val="242424"/>
                          </a:solidFill>
                        </a:rPr>
                        <a:t>1011</a:t>
                      </a:r>
                    </a:p>
                  </a:txBody>
                  <a:tcPr marL="45720" marR="45720" marT="45720" marB="45720" anchor="ctr" anchorCtr="0" horzOverflow="overflow"/>
                </a:tc>
              </a:tr>
              <a:tr h="822960">
                <a:tc>
                  <a:txBody>
                    <a:bodyPr/>
                    <a:lstStyle/>
                    <a:p>
                      <a:pPr algn="ctr">
                        <a:defRPr sz="1600"/>
                      </a:pPr>
                    </a:p>
                  </a:txBody>
                  <a:tcPr marL="45720" marR="45720" marT="45720" marB="45720" anchor="ctr" anchorCtr="0" horzOverflow="overflow"/>
                </a:tc>
              </a:tr>
            </a:tbl>
          </a:graphicData>
        </a:graphic>
      </p:graphicFrame>
      <p:sp>
        <p:nvSpPr>
          <p:cNvPr id="355" name="Rectangle 35"/>
          <p:cNvSpPr txBox="1"/>
          <p:nvPr/>
        </p:nvSpPr>
        <p:spPr>
          <a:xfrm>
            <a:off x="11500984" y="3597845"/>
            <a:ext cx="513655"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a:solidFill>
                  <a:srgbClr val="303030"/>
                </a:solidFill>
              </a:defRPr>
            </a:lvl1pPr>
          </a:lstStyle>
          <a:p>
            <a:pPr/>
            <a:r>
              <a:t>n</a:t>
            </a:r>
          </a:p>
        </p:txBody>
      </p:sp>
      <p:sp>
        <p:nvSpPr>
          <p:cNvPr id="356" name="Rectangle 36"/>
          <p:cNvSpPr txBox="1"/>
          <p:nvPr/>
        </p:nvSpPr>
        <p:spPr>
          <a:xfrm>
            <a:off x="12949792" y="3608277"/>
            <a:ext cx="513655"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a:solidFill>
                  <a:srgbClr val="303030"/>
                </a:solidFill>
              </a:defRPr>
            </a:lvl1pPr>
          </a:lstStyle>
          <a:p>
            <a:pPr/>
            <a:r>
              <a:t>n</a:t>
            </a:r>
          </a:p>
        </p:txBody>
      </p:sp>
      <p:sp>
        <p:nvSpPr>
          <p:cNvPr id="357" name="Rectangle 37"/>
          <p:cNvSpPr txBox="1"/>
          <p:nvPr/>
        </p:nvSpPr>
        <p:spPr>
          <a:xfrm>
            <a:off x="11631045" y="4428842"/>
            <a:ext cx="513655"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a:solidFill>
                  <a:srgbClr val="303030"/>
                </a:solidFill>
              </a:defRPr>
            </a:lvl1pPr>
          </a:lstStyle>
          <a:p>
            <a:pPr/>
            <a:r>
              <a:t>n+1</a:t>
            </a:r>
          </a:p>
        </p:txBody>
      </p:sp>
      <p:sp>
        <p:nvSpPr>
          <p:cNvPr id="358" name="Rectangle 38"/>
          <p:cNvSpPr txBox="1"/>
          <p:nvPr/>
        </p:nvSpPr>
        <p:spPr>
          <a:xfrm>
            <a:off x="12854624" y="4428842"/>
            <a:ext cx="513655"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a:solidFill>
                  <a:srgbClr val="303030"/>
                </a:solidFill>
              </a:defRPr>
            </a:lvl1pPr>
          </a:lstStyle>
          <a:p>
            <a:pPr/>
            <a:r>
              <a:t>n+1</a:t>
            </a:r>
          </a:p>
        </p:txBody>
      </p:sp>
      <p:sp>
        <p:nvSpPr>
          <p:cNvPr id="359" name="Rectangle 39"/>
          <p:cNvSpPr txBox="1"/>
          <p:nvPr/>
        </p:nvSpPr>
        <p:spPr>
          <a:xfrm>
            <a:off x="11631045" y="5249409"/>
            <a:ext cx="513655"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a:solidFill>
                  <a:srgbClr val="303030"/>
                </a:solidFill>
              </a:defRPr>
            </a:lvl1pPr>
          </a:lstStyle>
          <a:p>
            <a:pPr/>
            <a:r>
              <a:t>n+2</a:t>
            </a:r>
          </a:p>
        </p:txBody>
      </p:sp>
      <p:sp>
        <p:nvSpPr>
          <p:cNvPr id="360" name="Rectangle 40"/>
          <p:cNvSpPr txBox="1"/>
          <p:nvPr/>
        </p:nvSpPr>
        <p:spPr>
          <a:xfrm>
            <a:off x="12854624" y="5249409"/>
            <a:ext cx="513655"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a:solidFill>
                  <a:srgbClr val="303030"/>
                </a:solidFill>
              </a:defRPr>
            </a:lvl1pPr>
          </a:lstStyle>
          <a:p>
            <a:pPr/>
            <a:r>
              <a:t>n+2</a:t>
            </a:r>
          </a:p>
        </p:txBody>
      </p:sp>
      <p:sp>
        <p:nvSpPr>
          <p:cNvPr id="361" name="Rectangle 41"/>
          <p:cNvSpPr txBox="1"/>
          <p:nvPr/>
        </p:nvSpPr>
        <p:spPr>
          <a:xfrm>
            <a:off x="11631045" y="6039256"/>
            <a:ext cx="513655"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a:solidFill>
                  <a:srgbClr val="303030"/>
                </a:solidFill>
              </a:defRPr>
            </a:lvl1pPr>
          </a:lstStyle>
          <a:p>
            <a:pPr/>
            <a:r>
              <a:t>n+3</a:t>
            </a:r>
          </a:p>
        </p:txBody>
      </p:sp>
      <p:sp>
        <p:nvSpPr>
          <p:cNvPr id="362" name="Rectangle 42"/>
          <p:cNvSpPr txBox="1"/>
          <p:nvPr/>
        </p:nvSpPr>
        <p:spPr>
          <a:xfrm>
            <a:off x="12854624" y="6039256"/>
            <a:ext cx="513655"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a:solidFill>
                  <a:srgbClr val="303030"/>
                </a:solidFill>
              </a:defRPr>
            </a:lvl1pPr>
          </a:lstStyle>
          <a:p>
            <a:pPr/>
            <a:r>
              <a:t>n+3</a:t>
            </a:r>
          </a:p>
        </p:txBody>
      </p:sp>
      <p:sp>
        <p:nvSpPr>
          <p:cNvPr id="363" name="Rectangle 43"/>
          <p:cNvSpPr txBox="1"/>
          <p:nvPr/>
        </p:nvSpPr>
        <p:spPr>
          <a:xfrm>
            <a:off x="11631045" y="6857689"/>
            <a:ext cx="513655"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a:solidFill>
                  <a:srgbClr val="303030"/>
                </a:solidFill>
              </a:defRPr>
            </a:lvl1pPr>
          </a:lstStyle>
          <a:p>
            <a:pPr/>
            <a:r>
              <a:t>n+4</a:t>
            </a:r>
          </a:p>
        </p:txBody>
      </p:sp>
      <p:sp>
        <p:nvSpPr>
          <p:cNvPr id="364" name="Rectangle 44"/>
          <p:cNvSpPr txBox="1"/>
          <p:nvPr/>
        </p:nvSpPr>
        <p:spPr>
          <a:xfrm>
            <a:off x="12854624" y="6857689"/>
            <a:ext cx="513655"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a:solidFill>
                  <a:srgbClr val="303030"/>
                </a:solidFill>
              </a:defRPr>
            </a:lvl1pPr>
          </a:lstStyle>
          <a:p>
            <a:pPr/>
            <a:r>
              <a:t>n+4</a:t>
            </a:r>
          </a:p>
        </p:txBody>
      </p:sp>
      <p:sp>
        <p:nvSpPr>
          <p:cNvPr id="365" name="Rectangle 45"/>
          <p:cNvSpPr txBox="1"/>
          <p:nvPr/>
        </p:nvSpPr>
        <p:spPr>
          <a:xfrm>
            <a:off x="11631045" y="7676637"/>
            <a:ext cx="513655"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a:solidFill>
                  <a:srgbClr val="303030"/>
                </a:solidFill>
              </a:defRPr>
            </a:lvl1pPr>
          </a:lstStyle>
          <a:p>
            <a:pPr/>
            <a:r>
              <a:t>n+5</a:t>
            </a:r>
          </a:p>
        </p:txBody>
      </p:sp>
      <p:sp>
        <p:nvSpPr>
          <p:cNvPr id="366" name="Rectangle 46"/>
          <p:cNvSpPr txBox="1"/>
          <p:nvPr/>
        </p:nvSpPr>
        <p:spPr>
          <a:xfrm>
            <a:off x="12854624" y="7676637"/>
            <a:ext cx="513655"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a:solidFill>
                  <a:srgbClr val="303030"/>
                </a:solidFill>
              </a:defRPr>
            </a:lvl1pPr>
          </a:lstStyle>
          <a:p>
            <a:pPr/>
            <a:r>
              <a:t>n+5</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8" name="Picture 1" descr="Picture 1"/>
          <p:cNvPicPr>
            <a:picLocks noChangeAspect="1"/>
          </p:cNvPicPr>
          <p:nvPr/>
        </p:nvPicPr>
        <p:blipFill>
          <a:blip r:embed="rId2">
            <a:extLst/>
          </a:blip>
          <a:stretch>
            <a:fillRect/>
          </a:stretch>
        </p:blipFill>
        <p:spPr>
          <a:xfrm>
            <a:off x="3850248" y="1978667"/>
            <a:ext cx="2779386" cy="1870405"/>
          </a:xfrm>
          <a:prstGeom prst="rect">
            <a:avLst/>
          </a:prstGeom>
          <a:ln w="12700">
            <a:miter lim="400000"/>
          </a:ln>
        </p:spPr>
      </p:pic>
      <p:pic>
        <p:nvPicPr>
          <p:cNvPr id="369" name="Picture 22" descr="Picture 22"/>
          <p:cNvPicPr>
            <a:picLocks noChangeAspect="1"/>
          </p:cNvPicPr>
          <p:nvPr/>
        </p:nvPicPr>
        <p:blipFill>
          <a:blip r:embed="rId3">
            <a:extLst/>
          </a:blip>
          <a:srcRect l="0" t="23170" r="0" b="25718"/>
          <a:stretch>
            <a:fillRect/>
          </a:stretch>
        </p:blipFill>
        <p:spPr>
          <a:xfrm rot="10800000">
            <a:off x="6152936" y="3651243"/>
            <a:ext cx="711201" cy="363503"/>
          </a:xfrm>
          <a:prstGeom prst="rect">
            <a:avLst/>
          </a:prstGeom>
          <a:ln w="12700">
            <a:miter lim="400000"/>
          </a:ln>
        </p:spPr>
      </p:pic>
      <p:pic>
        <p:nvPicPr>
          <p:cNvPr id="370" name="Picture 1" descr="Picture 1"/>
          <p:cNvPicPr>
            <a:picLocks noChangeAspect="1"/>
          </p:cNvPicPr>
          <p:nvPr/>
        </p:nvPicPr>
        <p:blipFill>
          <a:blip r:embed="rId2">
            <a:extLst/>
          </a:blip>
          <a:stretch>
            <a:fillRect/>
          </a:stretch>
        </p:blipFill>
        <p:spPr>
          <a:xfrm>
            <a:off x="10460990" y="1197859"/>
            <a:ext cx="2779386" cy="1870405"/>
          </a:xfrm>
          <a:prstGeom prst="rect">
            <a:avLst/>
          </a:prstGeom>
          <a:ln w="12700">
            <a:miter lim="400000"/>
          </a:ln>
        </p:spPr>
      </p:pic>
      <p:pic>
        <p:nvPicPr>
          <p:cNvPr id="371" name="Picture 4" descr="Picture 4"/>
          <p:cNvPicPr>
            <a:picLocks noChangeAspect="1"/>
          </p:cNvPicPr>
          <p:nvPr/>
        </p:nvPicPr>
        <p:blipFill>
          <a:blip r:embed="rId3">
            <a:extLst/>
          </a:blip>
          <a:srcRect l="0" t="23909" r="0" b="0"/>
          <a:stretch>
            <a:fillRect/>
          </a:stretch>
        </p:blipFill>
        <p:spPr>
          <a:xfrm>
            <a:off x="10908523" y="2996895"/>
            <a:ext cx="711201" cy="541161"/>
          </a:xfrm>
          <a:prstGeom prst="rect">
            <a:avLst/>
          </a:prstGeom>
          <a:ln w="12700">
            <a:miter lim="400000"/>
          </a:ln>
        </p:spPr>
      </p:pic>
      <p:grpSp>
        <p:nvGrpSpPr>
          <p:cNvPr id="375" name="Group"/>
          <p:cNvGrpSpPr/>
          <p:nvPr/>
        </p:nvGrpSpPr>
        <p:grpSpPr>
          <a:xfrm>
            <a:off x="6584342" y="3090449"/>
            <a:ext cx="4591052" cy="1414868"/>
            <a:chOff x="0" y="0"/>
            <a:chExt cx="4591051" cy="1414866"/>
          </a:xfrm>
        </p:grpSpPr>
        <p:sp>
          <p:nvSpPr>
            <p:cNvPr id="372" name="TextBox 58"/>
            <p:cNvSpPr txBox="1"/>
            <p:nvPr/>
          </p:nvSpPr>
          <p:spPr>
            <a:xfrm rot="19648259">
              <a:off x="2881570" y="727176"/>
              <a:ext cx="1721979"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000">
                  <a:solidFill>
                    <a:srgbClr val="303030"/>
                  </a:solidFill>
                </a:defRPr>
              </a:lvl1pPr>
            </a:lstStyle>
            <a:p>
              <a:pPr/>
              <a:r>
                <a:t>Electrical/optical signal</a:t>
              </a:r>
            </a:p>
          </p:txBody>
        </p:sp>
        <p:sp>
          <p:nvSpPr>
            <p:cNvPr id="373" name="Freeform: Shape 21"/>
            <p:cNvSpPr/>
            <p:nvPr/>
          </p:nvSpPr>
          <p:spPr>
            <a:xfrm>
              <a:off x="0" y="0"/>
              <a:ext cx="4591052" cy="1112292"/>
            </a:xfrm>
            <a:custGeom>
              <a:avLst/>
              <a:gdLst/>
              <a:ahLst/>
              <a:cxnLst>
                <a:cxn ang="0">
                  <a:pos x="wd2" y="hd2"/>
                </a:cxn>
                <a:cxn ang="5400000">
                  <a:pos x="wd2" y="hd2"/>
                </a:cxn>
                <a:cxn ang="10800000">
                  <a:pos x="wd2" y="hd2"/>
                </a:cxn>
                <a:cxn ang="16200000">
                  <a:pos x="wd2" y="hd2"/>
                </a:cxn>
              </a:cxnLst>
              <a:rect l="0" t="0" r="r" b="b"/>
              <a:pathLst>
                <a:path w="21600" h="20269" fill="norm" stroke="1" extrusionOk="0">
                  <a:moveTo>
                    <a:pt x="0" y="13204"/>
                  </a:moveTo>
                  <a:cubicBezTo>
                    <a:pt x="889" y="6078"/>
                    <a:pt x="1778" y="-1048"/>
                    <a:pt x="3824" y="128"/>
                  </a:cubicBezTo>
                  <a:cubicBezTo>
                    <a:pt x="5871" y="1305"/>
                    <a:pt x="9316" y="19973"/>
                    <a:pt x="12279" y="20263"/>
                  </a:cubicBezTo>
                  <a:cubicBezTo>
                    <a:pt x="15241" y="20552"/>
                    <a:pt x="18421" y="11208"/>
                    <a:pt x="21600" y="1864"/>
                  </a:cubicBezTo>
                </a:path>
              </a:pathLst>
            </a:custGeom>
            <a:noFill/>
            <a:ln w="25400" cap="flat">
              <a:solidFill>
                <a:srgbClr val="A83D00"/>
              </a:solidFill>
              <a:prstDash val="solid"/>
              <a:round/>
            </a:ln>
            <a:effectLst/>
          </p:spPr>
          <p:txBody>
            <a:bodyPr wrap="square" lIns="152400" tIns="152400" rIns="152400" bIns="152400" numCol="1" anchor="ctr">
              <a:noAutofit/>
            </a:bodyPr>
            <a:lstStyle/>
            <a:p>
              <a:pPr>
                <a:defRPr sz="4800">
                  <a:solidFill>
                    <a:srgbClr val="FFFFFF"/>
                  </a:solidFill>
                </a:defRPr>
              </a:pPr>
            </a:p>
          </p:txBody>
        </p:sp>
        <p:sp>
          <p:nvSpPr>
            <p:cNvPr id="374" name="Cloud 1"/>
            <p:cNvSpPr/>
            <p:nvPr/>
          </p:nvSpPr>
          <p:spPr>
            <a:xfrm>
              <a:off x="918271" y="432953"/>
              <a:ext cx="2364299" cy="773568"/>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535353"/>
            </a:solidFill>
            <a:ln w="12700" cap="flat">
              <a:noFill/>
              <a:miter lim="400000"/>
            </a:ln>
            <a:effectLst/>
          </p:spPr>
          <p:txBody>
            <a:bodyPr wrap="square" lIns="152400" tIns="152400" rIns="152400" bIns="152400" numCol="1" anchor="ctr">
              <a:noAutofit/>
            </a:bodyPr>
            <a:lstStyle/>
            <a:p>
              <a:pPr>
                <a:lnSpc>
                  <a:spcPct val="90000"/>
                </a:lnSpc>
                <a:defRPr i="1" sz="2400">
                  <a:solidFill>
                    <a:srgbClr val="303030"/>
                  </a:solidFill>
                  <a:latin typeface="Open Sans Semibold"/>
                  <a:ea typeface="Open Sans Semibold"/>
                  <a:cs typeface="Open Sans Semibold"/>
                  <a:sym typeface="Open Sans Semibold"/>
                </a:defRPr>
              </a:pPr>
            </a:p>
          </p:txBody>
        </p:sp>
      </p:grpSp>
      <p:sp>
        <p:nvSpPr>
          <p:cNvPr id="376" name="Client"/>
          <p:cNvSpPr txBox="1"/>
          <p:nvPr/>
        </p:nvSpPr>
        <p:spPr>
          <a:xfrm>
            <a:off x="4210534" y="2415365"/>
            <a:ext cx="1211065"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17500" indent="-317500" algn="l">
              <a:spcBef>
                <a:spcPts val="1400"/>
              </a:spcBef>
              <a:buClr>
                <a:srgbClr val="ED6A00"/>
              </a:buClr>
              <a:buSzPct val="100000"/>
              <a:buFont typeface="Lucida Grande"/>
              <a:buChar char="‣"/>
              <a:defRPr sz="2400">
                <a:solidFill>
                  <a:srgbClr val="303030"/>
                </a:solidFill>
              </a:defRPr>
            </a:lvl1pPr>
          </a:lstStyle>
          <a:p>
            <a:pPr/>
            <a:r>
              <a:t>Client</a:t>
            </a:r>
          </a:p>
        </p:txBody>
      </p:sp>
      <p:sp>
        <p:nvSpPr>
          <p:cNvPr id="377" name="Server"/>
          <p:cNvSpPr txBox="1"/>
          <p:nvPr/>
        </p:nvSpPr>
        <p:spPr>
          <a:xfrm>
            <a:off x="10599357" y="1746277"/>
            <a:ext cx="132953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17500" indent="-317500" algn="l">
              <a:spcBef>
                <a:spcPts val="1400"/>
              </a:spcBef>
              <a:buClr>
                <a:srgbClr val="ED6A00"/>
              </a:buClr>
              <a:buSzPct val="100000"/>
              <a:buFont typeface="Lucida Grande"/>
              <a:buChar char="‣"/>
              <a:defRPr sz="2400">
                <a:solidFill>
                  <a:srgbClr val="303030"/>
                </a:solidFill>
              </a:defRPr>
            </a:lvl1pPr>
          </a:lstStyle>
          <a:p>
            <a:pPr/>
            <a:r>
              <a:t>Server</a:t>
            </a:r>
          </a:p>
        </p:txBody>
      </p:sp>
      <p:sp>
        <p:nvSpPr>
          <p:cNvPr id="378" name="App1"/>
          <p:cNvSpPr/>
          <p:nvPr/>
        </p:nvSpPr>
        <p:spPr>
          <a:xfrm>
            <a:off x="2224897" y="1758977"/>
            <a:ext cx="1412828" cy="748169"/>
          </a:xfrm>
          <a:prstGeom prst="roundRect">
            <a:avLst>
              <a:gd name="adj" fmla="val 18192"/>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152400" tIns="152400" rIns="152400" bIns="152400" anchor="ctr"/>
          <a:lstStyle>
            <a:lvl1pPr>
              <a:defRPr sz="1800"/>
            </a:lvl1pPr>
          </a:lstStyle>
          <a:p>
            <a:pPr/>
            <a:r>
              <a:t>App1</a:t>
            </a:r>
          </a:p>
        </p:txBody>
      </p:sp>
      <p:sp>
        <p:nvSpPr>
          <p:cNvPr id="379" name="#include&lt;fstream&gt;…"/>
          <p:cNvSpPr/>
          <p:nvPr/>
        </p:nvSpPr>
        <p:spPr>
          <a:xfrm>
            <a:off x="1198262" y="2674621"/>
            <a:ext cx="3268701" cy="2825458"/>
          </a:xfrm>
          <a:prstGeom prst="roundRect">
            <a:avLst>
              <a:gd name="adj" fmla="val 4817"/>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152400" tIns="152400" rIns="152400" bIns="152400" anchor="ctr"/>
          <a:lstStyle/>
          <a:p>
            <a:pPr algn="l">
              <a:defRPr sz="1800"/>
            </a:pPr>
            <a:r>
              <a:t>#include&lt;fstream&gt;</a:t>
            </a:r>
          </a:p>
          <a:p>
            <a:pPr algn="l">
              <a:defRPr sz="1800"/>
            </a:pPr>
            <a:r>
              <a:t>main()</a:t>
            </a:r>
          </a:p>
          <a:p>
            <a:pPr algn="l">
              <a:defRPr sz="1800"/>
            </a:pPr>
            <a:r>
              <a:t>{</a:t>
            </a:r>
          </a:p>
          <a:p>
            <a:pPr algn="l">
              <a:defRPr sz="1800"/>
            </a:pPr>
            <a:r>
              <a:t>Cin;</a:t>
            </a:r>
          </a:p>
          <a:p>
            <a:pPr algn="l">
              <a:defRPr sz="1800"/>
            </a:pPr>
            <a:r>
              <a:t>Cout;</a:t>
            </a:r>
          </a:p>
          <a:p>
            <a:pPr algn="l">
              <a:defRPr sz="1800"/>
            </a:pPr>
            <a:r>
              <a:t>//read &amp; write from cne.txt</a:t>
            </a:r>
          </a:p>
          <a:p>
            <a:pPr algn="l">
              <a:defRPr sz="1800"/>
            </a:pPr>
            <a:r>
              <a:t>Open file—&gt;fstream</a:t>
            </a:r>
          </a:p>
          <a:p>
            <a:pPr algn="l">
              <a:defRPr sz="1800"/>
            </a:pPr>
            <a:r>
              <a:t>read();</a:t>
            </a:r>
          </a:p>
          <a:p>
            <a:pPr algn="l">
              <a:defRPr sz="1800"/>
            </a:pPr>
            <a:r>
              <a:t>write();</a:t>
            </a:r>
          </a:p>
          <a:p>
            <a:pPr algn="l">
              <a:defRPr sz="1800"/>
            </a:pPr>
            <a:r>
              <a:t>close()</a:t>
            </a:r>
          </a:p>
          <a:p>
            <a:pPr algn="l">
              <a:defRPr sz="1800"/>
            </a:pPr>
            <a:r>
              <a:t>}</a:t>
            </a:r>
          </a:p>
        </p:txBody>
      </p:sp>
      <p:sp>
        <p:nvSpPr>
          <p:cNvPr id="380" name="Line"/>
          <p:cNvSpPr/>
          <p:nvPr/>
        </p:nvSpPr>
        <p:spPr>
          <a:xfrm>
            <a:off x="3358671" y="2387595"/>
            <a:ext cx="1568218" cy="1063679"/>
          </a:xfrm>
          <a:prstGeom prst="line">
            <a:avLst/>
          </a:prstGeom>
          <a:ln w="25400">
            <a:solidFill>
              <a:schemeClr val="accent1"/>
            </a:solidFill>
            <a:tailEnd type="triangle"/>
          </a:ln>
        </p:spPr>
        <p:txBody>
          <a:bodyPr lIns="45718" tIns="45718" rIns="45718" bIns="45718"/>
          <a:lstStyle/>
          <a:p>
            <a:pPr/>
          </a:p>
        </p:txBody>
      </p:sp>
      <p:sp>
        <p:nvSpPr>
          <p:cNvPr id="381" name="HHD: cne.txt"/>
          <p:cNvSpPr/>
          <p:nvPr/>
        </p:nvSpPr>
        <p:spPr>
          <a:xfrm>
            <a:off x="4609886" y="3440052"/>
            <a:ext cx="1412827" cy="940269"/>
          </a:xfrm>
          <a:prstGeom prst="roundRect">
            <a:avLst>
              <a:gd name="adj" fmla="val 14476"/>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152400" tIns="152400" rIns="152400" bIns="152400" anchor="ctr"/>
          <a:lstStyle>
            <a:lvl1pPr>
              <a:defRPr sz="1800"/>
            </a:lvl1pPr>
          </a:lstStyle>
          <a:p>
            <a:pPr/>
            <a:r>
              <a:t>HHD: cne.txt</a:t>
            </a:r>
          </a:p>
        </p:txBody>
      </p:sp>
      <p:sp>
        <p:nvSpPr>
          <p:cNvPr id="382" name="Oval"/>
          <p:cNvSpPr/>
          <p:nvPr/>
        </p:nvSpPr>
        <p:spPr>
          <a:xfrm>
            <a:off x="3327091" y="2322073"/>
            <a:ext cx="235162" cy="338139"/>
          </a:xfrm>
          <a:prstGeom prst="ellipse">
            <a:avLst/>
          </a:prstGeom>
          <a:solidFill>
            <a:srgbClr val="000000"/>
          </a:solidFill>
          <a:ln w="25400">
            <a:solidFill>
              <a:srgbClr val="FFFFFF"/>
            </a:solidFill>
          </a:ln>
        </p:spPr>
        <p:txBody>
          <a:bodyPr lIns="152400" tIns="152400" rIns="152400" bIns="152400" anchor="ctr"/>
          <a:lstStyle/>
          <a:p>
            <a:pPr/>
          </a:p>
        </p:txBody>
      </p:sp>
      <p:sp>
        <p:nvSpPr>
          <p:cNvPr id="383" name="fstream"/>
          <p:cNvSpPr txBox="1"/>
          <p:nvPr/>
        </p:nvSpPr>
        <p:spPr>
          <a:xfrm>
            <a:off x="2238847" y="2141830"/>
            <a:ext cx="876450"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800"/>
            </a:lvl1pPr>
          </a:lstStyle>
          <a:p>
            <a:pPr/>
            <a:r>
              <a:t>fstream</a:t>
            </a:r>
          </a:p>
        </p:txBody>
      </p:sp>
      <p:sp>
        <p:nvSpPr>
          <p:cNvPr id="384" name="App2"/>
          <p:cNvSpPr/>
          <p:nvPr/>
        </p:nvSpPr>
        <p:spPr>
          <a:xfrm>
            <a:off x="13084013" y="1398529"/>
            <a:ext cx="1412828" cy="748169"/>
          </a:xfrm>
          <a:prstGeom prst="roundRect">
            <a:avLst>
              <a:gd name="adj" fmla="val 18192"/>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152400" tIns="152400" rIns="152400" bIns="152400" anchor="ctr"/>
          <a:lstStyle>
            <a:lvl1pPr>
              <a:defRPr sz="1800"/>
            </a:lvl1pPr>
          </a:lstStyle>
          <a:p>
            <a:pPr/>
            <a:r>
              <a:t>App2</a:t>
            </a:r>
          </a:p>
        </p:txBody>
      </p:sp>
      <p:sp>
        <p:nvSpPr>
          <p:cNvPr id="385" name="Socket"/>
          <p:cNvSpPr txBox="1"/>
          <p:nvPr/>
        </p:nvSpPr>
        <p:spPr>
          <a:xfrm>
            <a:off x="3126055" y="1226185"/>
            <a:ext cx="863948"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1800"/>
            </a:lvl1pPr>
          </a:lstStyle>
          <a:p>
            <a:pPr/>
            <a:r>
              <a:t>Socket</a:t>
            </a:r>
          </a:p>
        </p:txBody>
      </p:sp>
      <p:sp>
        <p:nvSpPr>
          <p:cNvPr id="386" name="Line"/>
          <p:cNvSpPr/>
          <p:nvPr/>
        </p:nvSpPr>
        <p:spPr>
          <a:xfrm>
            <a:off x="3504215" y="2003998"/>
            <a:ext cx="1329532" cy="1"/>
          </a:xfrm>
          <a:prstGeom prst="line">
            <a:avLst/>
          </a:prstGeom>
          <a:ln w="76200" cap="rnd">
            <a:solidFill>
              <a:srgbClr val="000000"/>
            </a:solidFill>
            <a:custDash>
              <a:ds d="100000" sp="200000"/>
            </a:custDash>
          </a:ln>
        </p:spPr>
        <p:txBody>
          <a:bodyPr lIns="45718" tIns="45718" rIns="45718" bIns="45718"/>
          <a:lstStyle/>
          <a:p>
            <a:pPr/>
          </a:p>
        </p:txBody>
      </p:sp>
      <p:sp>
        <p:nvSpPr>
          <p:cNvPr id="387" name="Line"/>
          <p:cNvSpPr/>
          <p:nvPr/>
        </p:nvSpPr>
        <p:spPr>
          <a:xfrm>
            <a:off x="11787183" y="1993468"/>
            <a:ext cx="1211065" cy="1"/>
          </a:xfrm>
          <a:prstGeom prst="line">
            <a:avLst/>
          </a:prstGeom>
          <a:ln w="76200" cap="rnd">
            <a:solidFill>
              <a:srgbClr val="000000"/>
            </a:solidFill>
            <a:custDash>
              <a:ds d="100000" sp="200000"/>
            </a:custDash>
          </a:ln>
        </p:spPr>
        <p:txBody>
          <a:bodyPr lIns="45718" tIns="45718" rIns="45718" bIns="45718"/>
          <a:lstStyle/>
          <a:p>
            <a:pPr/>
          </a:p>
        </p:txBody>
      </p:sp>
      <p:sp>
        <p:nvSpPr>
          <p:cNvPr id="388" name="Oval"/>
          <p:cNvSpPr/>
          <p:nvPr/>
        </p:nvSpPr>
        <p:spPr>
          <a:xfrm>
            <a:off x="3440448" y="1618584"/>
            <a:ext cx="235162" cy="338139"/>
          </a:xfrm>
          <a:prstGeom prst="ellipse">
            <a:avLst/>
          </a:prstGeom>
          <a:solidFill>
            <a:schemeClr val="accent4">
              <a:satOff val="-4162"/>
              <a:lumOff val="-10313"/>
            </a:schemeClr>
          </a:solidFill>
          <a:ln w="25400">
            <a:solidFill>
              <a:srgbClr val="FFFFFF"/>
            </a:solidFill>
          </a:ln>
        </p:spPr>
        <p:txBody>
          <a:bodyPr lIns="152400" tIns="152400" rIns="152400" bIns="152400" anchor="ctr"/>
          <a:lstStyle/>
          <a:p>
            <a:pPr/>
          </a:p>
        </p:txBody>
      </p:sp>
      <p:sp>
        <p:nvSpPr>
          <p:cNvPr id="389" name="Oval"/>
          <p:cNvSpPr/>
          <p:nvPr/>
        </p:nvSpPr>
        <p:spPr>
          <a:xfrm>
            <a:off x="12938322" y="1618584"/>
            <a:ext cx="235162" cy="338139"/>
          </a:xfrm>
          <a:prstGeom prst="ellipse">
            <a:avLst/>
          </a:prstGeom>
          <a:solidFill>
            <a:schemeClr val="accent4">
              <a:satOff val="-4162"/>
              <a:lumOff val="-10313"/>
            </a:schemeClr>
          </a:solidFill>
          <a:ln w="25400">
            <a:solidFill>
              <a:srgbClr val="FFFFFF"/>
            </a:solidFill>
          </a:ln>
        </p:spPr>
        <p:txBody>
          <a:bodyPr lIns="152400" tIns="152400" rIns="152400" bIns="152400" anchor="ctr"/>
          <a:lstStyle/>
          <a:p>
            <a:pPr/>
          </a:p>
        </p:txBody>
      </p:sp>
      <p:sp>
        <p:nvSpPr>
          <p:cNvPr id="390" name="Socket"/>
          <p:cNvSpPr txBox="1"/>
          <p:nvPr/>
        </p:nvSpPr>
        <p:spPr>
          <a:xfrm>
            <a:off x="12623929" y="937925"/>
            <a:ext cx="863948"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1800"/>
            </a:lvl1pPr>
          </a:lstStyle>
          <a:p>
            <a:pPr/>
            <a:r>
              <a:t>Socket</a:t>
            </a:r>
          </a:p>
        </p:txBody>
      </p:sp>
      <p:sp>
        <p:nvSpPr>
          <p:cNvPr id="391" name="#include&lt;wincosk2.h&gt;…"/>
          <p:cNvSpPr/>
          <p:nvPr/>
        </p:nvSpPr>
        <p:spPr>
          <a:xfrm>
            <a:off x="1198262" y="5669609"/>
            <a:ext cx="3268701" cy="3081734"/>
          </a:xfrm>
          <a:prstGeom prst="roundRect">
            <a:avLst>
              <a:gd name="adj" fmla="val 4417"/>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152400" tIns="152400" rIns="152400" bIns="152400" anchor="ctr"/>
          <a:lstStyle/>
          <a:p>
            <a:pPr algn="l">
              <a:defRPr sz="1800"/>
            </a:pPr>
            <a:r>
              <a:t>#include&lt;wincosk2.h&gt;</a:t>
            </a:r>
          </a:p>
          <a:p>
            <a:pPr algn="l">
              <a:defRPr sz="1800"/>
            </a:pPr>
          </a:p>
          <a:p>
            <a:pPr algn="l">
              <a:defRPr sz="1800"/>
            </a:pPr>
            <a:r>
              <a:t>OPEN SOCKET()</a:t>
            </a:r>
          </a:p>
          <a:p>
            <a:pPr algn="l">
              <a:defRPr sz="1800"/>
            </a:pPr>
            <a:r>
              <a:t>READ()</a:t>
            </a:r>
          </a:p>
          <a:p>
            <a:pPr algn="l">
              <a:defRPr sz="1800"/>
            </a:pPr>
            <a:r>
              <a:t>WRITE()</a:t>
            </a:r>
          </a:p>
          <a:p>
            <a:pPr algn="l">
              <a:defRPr sz="1800"/>
            </a:pPr>
            <a:r>
              <a:t>CLOSE()</a:t>
            </a:r>
          </a:p>
        </p:txBody>
      </p:sp>
      <p:sp>
        <p:nvSpPr>
          <p:cNvPr id="392" name="Line"/>
          <p:cNvSpPr/>
          <p:nvPr/>
        </p:nvSpPr>
        <p:spPr>
          <a:xfrm>
            <a:off x="4816067" y="1949334"/>
            <a:ext cx="1" cy="487930"/>
          </a:xfrm>
          <a:prstGeom prst="line">
            <a:avLst/>
          </a:prstGeom>
          <a:ln w="76200" cap="rnd">
            <a:solidFill>
              <a:srgbClr val="000000"/>
            </a:solidFill>
            <a:custDash>
              <a:ds d="100000" sp="200000"/>
            </a:custDash>
          </a:ln>
        </p:spPr>
        <p:txBody>
          <a:bodyPr lIns="45718" tIns="45718" rIns="45718" bIns="45718"/>
          <a:lstStyle/>
          <a:p>
            <a:pPr/>
          </a:p>
        </p:txBody>
      </p:sp>
      <p:sp>
        <p:nvSpPr>
          <p:cNvPr id="393" name="Line"/>
          <p:cNvSpPr/>
          <p:nvPr/>
        </p:nvSpPr>
        <p:spPr>
          <a:xfrm>
            <a:off x="4842446" y="2373763"/>
            <a:ext cx="1438228" cy="1"/>
          </a:xfrm>
          <a:prstGeom prst="line">
            <a:avLst/>
          </a:prstGeom>
          <a:ln w="76200" cap="rnd">
            <a:solidFill>
              <a:srgbClr val="000000"/>
            </a:solidFill>
            <a:custDash>
              <a:ds d="100000" sp="200000"/>
            </a:custDash>
          </a:ln>
        </p:spPr>
        <p:txBody>
          <a:bodyPr lIns="45718" tIns="45718" rIns="45718" bIns="45718"/>
          <a:lstStyle/>
          <a:p>
            <a:pPr/>
          </a:p>
        </p:txBody>
      </p:sp>
      <p:sp>
        <p:nvSpPr>
          <p:cNvPr id="394" name="Line"/>
          <p:cNvSpPr/>
          <p:nvPr/>
        </p:nvSpPr>
        <p:spPr>
          <a:xfrm>
            <a:off x="11850683" y="1917268"/>
            <a:ext cx="1" cy="2900632"/>
          </a:xfrm>
          <a:prstGeom prst="line">
            <a:avLst/>
          </a:prstGeom>
          <a:ln w="76200" cap="rnd">
            <a:solidFill>
              <a:srgbClr val="000000"/>
            </a:solidFill>
            <a:custDash>
              <a:ds d="100000" sp="200000"/>
            </a:custDash>
          </a:ln>
        </p:spPr>
        <p:txBody>
          <a:bodyPr lIns="45718" tIns="45718" rIns="45718" bIns="45718"/>
          <a:lstStyle/>
          <a:p>
            <a:pPr/>
          </a:p>
        </p:txBody>
      </p:sp>
      <p:grpSp>
        <p:nvGrpSpPr>
          <p:cNvPr id="400" name="Group"/>
          <p:cNvGrpSpPr/>
          <p:nvPr/>
        </p:nvGrpSpPr>
        <p:grpSpPr>
          <a:xfrm>
            <a:off x="10616621" y="4636467"/>
            <a:ext cx="2468126" cy="2613677"/>
            <a:chOff x="0" y="0"/>
            <a:chExt cx="2468125" cy="2613676"/>
          </a:xfrm>
        </p:grpSpPr>
        <p:pic>
          <p:nvPicPr>
            <p:cNvPr id="395" name="Picture 32" descr="Picture 32"/>
            <p:cNvPicPr>
              <a:picLocks noChangeAspect="1"/>
            </p:cNvPicPr>
            <p:nvPr/>
          </p:nvPicPr>
          <p:blipFill>
            <a:blip r:embed="rId4">
              <a:extLst/>
            </a:blip>
            <a:stretch>
              <a:fillRect/>
            </a:stretch>
          </p:blipFill>
          <p:spPr>
            <a:xfrm>
              <a:off x="383797" y="494993"/>
              <a:ext cx="1706881" cy="439272"/>
            </a:xfrm>
            <a:prstGeom prst="rect">
              <a:avLst/>
            </a:prstGeom>
            <a:ln w="12700" cap="flat">
              <a:noFill/>
              <a:miter lim="400000"/>
            </a:ln>
            <a:effectLst/>
          </p:spPr>
        </p:pic>
        <p:pic>
          <p:nvPicPr>
            <p:cNvPr id="396" name="Picture 34" descr="Picture 34"/>
            <p:cNvPicPr>
              <a:picLocks noChangeAspect="1"/>
            </p:cNvPicPr>
            <p:nvPr/>
          </p:nvPicPr>
          <p:blipFill>
            <a:blip r:embed="rId5">
              <a:extLst/>
            </a:blip>
            <a:stretch>
              <a:fillRect/>
            </a:stretch>
          </p:blipFill>
          <p:spPr>
            <a:xfrm>
              <a:off x="383797" y="993657"/>
              <a:ext cx="1706881" cy="439272"/>
            </a:xfrm>
            <a:prstGeom prst="rect">
              <a:avLst/>
            </a:prstGeom>
            <a:ln w="12700" cap="flat">
              <a:noFill/>
              <a:miter lim="400000"/>
            </a:ln>
            <a:effectLst/>
          </p:spPr>
        </p:pic>
        <p:pic>
          <p:nvPicPr>
            <p:cNvPr id="397" name="Picture 36" descr="Picture 36"/>
            <p:cNvPicPr>
              <a:picLocks noChangeAspect="1"/>
            </p:cNvPicPr>
            <p:nvPr/>
          </p:nvPicPr>
          <p:blipFill>
            <a:blip r:embed="rId6">
              <a:extLst/>
            </a:blip>
            <a:stretch>
              <a:fillRect/>
            </a:stretch>
          </p:blipFill>
          <p:spPr>
            <a:xfrm>
              <a:off x="377449" y="1327989"/>
              <a:ext cx="1706881" cy="439272"/>
            </a:xfrm>
            <a:prstGeom prst="rect">
              <a:avLst/>
            </a:prstGeom>
            <a:ln w="12700" cap="flat">
              <a:noFill/>
              <a:miter lim="400000"/>
            </a:ln>
            <a:effectLst/>
          </p:spPr>
        </p:pic>
        <p:sp>
          <p:nvSpPr>
            <p:cNvPr id="398" name="Rectangle 86"/>
            <p:cNvSpPr txBox="1"/>
            <p:nvPr/>
          </p:nvSpPr>
          <p:spPr>
            <a:xfrm>
              <a:off x="0" y="2039636"/>
              <a:ext cx="2468126" cy="574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3200">
                  <a:solidFill>
                    <a:srgbClr val="303030"/>
                  </a:solidFill>
                </a:defRPr>
              </a:lvl1pPr>
            </a:lstStyle>
            <a:p>
              <a:pPr/>
              <a:r>
                <a:t>TCP/IP suite</a:t>
              </a:r>
            </a:p>
          </p:txBody>
        </p:sp>
        <p:pic>
          <p:nvPicPr>
            <p:cNvPr id="399" name="Picture 30" descr="Picture 30"/>
            <p:cNvPicPr>
              <a:picLocks noChangeAspect="1"/>
            </p:cNvPicPr>
            <p:nvPr/>
          </p:nvPicPr>
          <p:blipFill>
            <a:blip r:embed="rId7">
              <a:extLst/>
            </a:blip>
            <a:stretch>
              <a:fillRect/>
            </a:stretch>
          </p:blipFill>
          <p:spPr>
            <a:xfrm>
              <a:off x="383797" y="0"/>
              <a:ext cx="1706881" cy="439272"/>
            </a:xfrm>
            <a:prstGeom prst="rect">
              <a:avLst/>
            </a:prstGeom>
            <a:ln w="12700" cap="flat">
              <a:noFill/>
              <a:miter lim="400000"/>
            </a:ln>
            <a:effectLst/>
          </p:spPr>
        </p:pic>
      </p:grpSp>
      <p:sp>
        <p:nvSpPr>
          <p:cNvPr id="401" name="Line"/>
          <p:cNvSpPr/>
          <p:nvPr/>
        </p:nvSpPr>
        <p:spPr>
          <a:xfrm flipH="1">
            <a:off x="6304160" y="2310263"/>
            <a:ext cx="1" cy="2603906"/>
          </a:xfrm>
          <a:prstGeom prst="line">
            <a:avLst/>
          </a:prstGeom>
          <a:ln w="76200" cap="rnd">
            <a:solidFill>
              <a:srgbClr val="000000"/>
            </a:solidFill>
            <a:custDash>
              <a:ds d="100000" sp="200000"/>
            </a:custDash>
          </a:ln>
        </p:spPr>
        <p:txBody>
          <a:bodyPr lIns="45718" tIns="45718" rIns="45718" bIns="45718"/>
          <a:lstStyle/>
          <a:p>
            <a:pPr/>
          </a:p>
        </p:txBody>
      </p:sp>
      <p:grpSp>
        <p:nvGrpSpPr>
          <p:cNvPr id="407" name="Group"/>
          <p:cNvGrpSpPr/>
          <p:nvPr/>
        </p:nvGrpSpPr>
        <p:grpSpPr>
          <a:xfrm>
            <a:off x="5070096" y="4819933"/>
            <a:ext cx="2468127" cy="2430211"/>
            <a:chOff x="0" y="0"/>
            <a:chExt cx="2468125" cy="2430209"/>
          </a:xfrm>
        </p:grpSpPr>
        <p:pic>
          <p:nvPicPr>
            <p:cNvPr id="402" name="Picture 32" descr="Picture 32"/>
            <p:cNvPicPr>
              <a:picLocks noChangeAspect="1"/>
            </p:cNvPicPr>
            <p:nvPr/>
          </p:nvPicPr>
          <p:blipFill>
            <a:blip r:embed="rId4">
              <a:extLst/>
            </a:blip>
            <a:stretch>
              <a:fillRect/>
            </a:stretch>
          </p:blipFill>
          <p:spPr>
            <a:xfrm>
              <a:off x="588173" y="494993"/>
              <a:ext cx="1706881" cy="439272"/>
            </a:xfrm>
            <a:prstGeom prst="rect">
              <a:avLst/>
            </a:prstGeom>
            <a:ln w="12700" cap="flat">
              <a:noFill/>
              <a:miter lim="400000"/>
            </a:ln>
            <a:effectLst/>
          </p:spPr>
        </p:pic>
        <p:pic>
          <p:nvPicPr>
            <p:cNvPr id="403" name="Picture 34" descr="Picture 34"/>
            <p:cNvPicPr>
              <a:picLocks noChangeAspect="1"/>
            </p:cNvPicPr>
            <p:nvPr/>
          </p:nvPicPr>
          <p:blipFill>
            <a:blip r:embed="rId5">
              <a:extLst/>
            </a:blip>
            <a:stretch>
              <a:fillRect/>
            </a:stretch>
          </p:blipFill>
          <p:spPr>
            <a:xfrm>
              <a:off x="588173" y="993657"/>
              <a:ext cx="1706881" cy="439272"/>
            </a:xfrm>
            <a:prstGeom prst="rect">
              <a:avLst/>
            </a:prstGeom>
            <a:ln w="12700" cap="flat">
              <a:noFill/>
              <a:miter lim="400000"/>
            </a:ln>
            <a:effectLst/>
          </p:spPr>
        </p:pic>
        <p:pic>
          <p:nvPicPr>
            <p:cNvPr id="404" name="Picture 36" descr="Picture 36"/>
            <p:cNvPicPr>
              <a:picLocks noChangeAspect="1"/>
            </p:cNvPicPr>
            <p:nvPr/>
          </p:nvPicPr>
          <p:blipFill>
            <a:blip r:embed="rId6">
              <a:extLst/>
            </a:blip>
            <a:stretch>
              <a:fillRect/>
            </a:stretch>
          </p:blipFill>
          <p:spPr>
            <a:xfrm>
              <a:off x="581825" y="1327989"/>
              <a:ext cx="1706881" cy="439272"/>
            </a:xfrm>
            <a:prstGeom prst="rect">
              <a:avLst/>
            </a:prstGeom>
            <a:ln w="12700" cap="flat">
              <a:noFill/>
              <a:miter lim="400000"/>
            </a:ln>
            <a:effectLst/>
          </p:spPr>
        </p:pic>
        <p:sp>
          <p:nvSpPr>
            <p:cNvPr id="405" name="Rectangle 86"/>
            <p:cNvSpPr txBox="1"/>
            <p:nvPr/>
          </p:nvSpPr>
          <p:spPr>
            <a:xfrm>
              <a:off x="0" y="1856169"/>
              <a:ext cx="2468126" cy="574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3200">
                  <a:solidFill>
                    <a:srgbClr val="303030"/>
                  </a:solidFill>
                </a:defRPr>
              </a:lvl1pPr>
            </a:lstStyle>
            <a:p>
              <a:pPr/>
              <a:r>
                <a:t>TCP/IP suite</a:t>
              </a:r>
            </a:p>
          </p:txBody>
        </p:sp>
        <p:pic>
          <p:nvPicPr>
            <p:cNvPr id="406" name="Picture 30" descr="Picture 30"/>
            <p:cNvPicPr>
              <a:picLocks noChangeAspect="1"/>
            </p:cNvPicPr>
            <p:nvPr/>
          </p:nvPicPr>
          <p:blipFill>
            <a:blip r:embed="rId7">
              <a:extLst/>
            </a:blip>
            <a:stretch>
              <a:fillRect/>
            </a:stretch>
          </p:blipFill>
          <p:spPr>
            <a:xfrm>
              <a:off x="588173" y="0"/>
              <a:ext cx="1706881" cy="439272"/>
            </a:xfrm>
            <a:prstGeom prst="rect">
              <a:avLst/>
            </a:prstGeom>
            <a:ln w="12700" cap="flat">
              <a:noFill/>
              <a:miter lim="400000"/>
            </a:ln>
            <a:effectLst/>
          </p:spPr>
        </p:pic>
      </p:grpSp>
      <p:sp>
        <p:nvSpPr>
          <p:cNvPr id="408" name="Line"/>
          <p:cNvSpPr/>
          <p:nvPr/>
        </p:nvSpPr>
        <p:spPr>
          <a:xfrm>
            <a:off x="3717835" y="1787653"/>
            <a:ext cx="9286069" cy="1"/>
          </a:xfrm>
          <a:prstGeom prst="line">
            <a:avLst/>
          </a:prstGeom>
          <a:ln w="25400">
            <a:solidFill>
              <a:schemeClr val="accent1"/>
            </a:solidFill>
            <a:tailEnd type="triangle"/>
          </a:ln>
        </p:spPr>
        <p:txBody>
          <a:bodyPr lIns="45718" tIns="45718" rIns="45718" bIns="45718"/>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375"/>
                                        </p:tgtEl>
                                        <p:attrNameLst>
                                          <p:attrName>style.visibility</p:attrName>
                                        </p:attrNameLst>
                                      </p:cBhvr>
                                      <p:to>
                                        <p:strVal val="visible"/>
                                      </p:to>
                                    </p:set>
                                    <p:anim calcmode="lin" valueType="num">
                                      <p:cBhvr>
                                        <p:cTn id="7" dur="3000" fill="hold"/>
                                        <p:tgtEl>
                                          <p:spTgt spid="375"/>
                                        </p:tgtEl>
                                        <p:attrNameLst>
                                          <p:attrName>ppt_x</p:attrName>
                                        </p:attrNameLst>
                                      </p:cBhvr>
                                      <p:tavLst>
                                        <p:tav tm="0">
                                          <p:val>
                                            <p:strVal val="#ppt_x"/>
                                          </p:val>
                                        </p:tav>
                                        <p:tav tm="100000">
                                          <p:val>
                                            <p:strVal val="#ppt_x"/>
                                          </p:val>
                                        </p:tav>
                                      </p:tavLst>
                                    </p:anim>
                                    <p:anim calcmode="lin" valueType="num">
                                      <p:cBhvr>
                                        <p:cTn id="8" dur="3000" fill="hold"/>
                                        <p:tgtEl>
                                          <p:spTgt spid="37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10" grpId="2" fill="hold">
                                  <p:stCondLst>
                                    <p:cond delay="0"/>
                                  </p:stCondLst>
                                  <p:iterate type="el" backwards="0">
                                    <p:tmAbs val="0"/>
                                  </p:iterate>
                                  <p:childTnLst>
                                    <p:set>
                                      <p:cBhvr>
                                        <p:cTn id="12" fill="hold"/>
                                        <p:tgtEl>
                                          <p:spTgt spid="407"/>
                                        </p:tgtEl>
                                        <p:attrNameLst>
                                          <p:attrName>style.visibility</p:attrName>
                                        </p:attrNameLst>
                                      </p:cBhvr>
                                      <p:to>
                                        <p:strVal val="visible"/>
                                      </p:to>
                                    </p:set>
                                    <p:animEffect filter="fade" transition="in">
                                      <p:cBhvr>
                                        <p:cTn id="13" dur="1000"/>
                                        <p:tgtEl>
                                          <p:spTgt spid="407"/>
                                        </p:tgtEl>
                                      </p:cBhvr>
                                    </p:animEffect>
                                  </p:childTnLst>
                                </p:cTn>
                              </p:par>
                            </p:childTnLst>
                          </p:cTn>
                        </p:par>
                        <p:par>
                          <p:cTn id="14" fill="hold">
                            <p:stCondLst>
                              <p:cond delay="1000"/>
                            </p:stCondLst>
                            <p:childTnLst>
                              <p:par>
                                <p:cTn id="15" presetClass="entr" nodeType="afterEffect" presetID="10" grpId="3" fill="hold">
                                  <p:stCondLst>
                                    <p:cond delay="0"/>
                                  </p:stCondLst>
                                  <p:iterate type="el" backwards="0">
                                    <p:tmAbs val="0"/>
                                  </p:iterate>
                                  <p:childTnLst>
                                    <p:set>
                                      <p:cBhvr>
                                        <p:cTn id="16" fill="hold"/>
                                        <p:tgtEl>
                                          <p:spTgt spid="400"/>
                                        </p:tgtEl>
                                        <p:attrNameLst>
                                          <p:attrName>style.visibility</p:attrName>
                                        </p:attrNameLst>
                                      </p:cBhvr>
                                      <p:to>
                                        <p:strVal val="visible"/>
                                      </p:to>
                                    </p:set>
                                    <p:animEffect filter="fade" transition="in">
                                      <p:cBhvr>
                                        <p:cTn id="17" dur="1000"/>
                                        <p:tgtEl>
                                          <p:spTgt spid="40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4" fill="hold">
                                  <p:stCondLst>
                                    <p:cond delay="0"/>
                                  </p:stCondLst>
                                  <p:iterate type="el" backwards="0">
                                    <p:tmAbs val="0"/>
                                  </p:iterate>
                                  <p:childTnLst>
                                    <p:set>
                                      <p:cBhvr>
                                        <p:cTn id="21" fill="hold"/>
                                        <p:tgtEl>
                                          <p:spTgt spid="38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5" fill="hold">
                                  <p:stCondLst>
                                    <p:cond delay="0"/>
                                  </p:stCondLst>
                                  <p:iterate type="el" backwards="0">
                                    <p:tmAbs val="0"/>
                                  </p:iterate>
                                  <p:childTnLst>
                                    <p:set>
                                      <p:cBhvr>
                                        <p:cTn id="25" fill="hold"/>
                                        <p:tgtEl>
                                          <p:spTgt spid="37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6" fill="hold">
                                  <p:stCondLst>
                                    <p:cond delay="0"/>
                                  </p:stCondLst>
                                  <p:iterate type="lt" backwards="0">
                                    <p:tmAbs val="100"/>
                                  </p:iterate>
                                  <p:childTnLst>
                                    <p:set>
                                      <p:cBhvr>
                                        <p:cTn id="29" fill="hold"/>
                                        <p:tgtEl>
                                          <p:spTgt spid="386"/>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7" fill="hold">
                                  <p:stCondLst>
                                    <p:cond delay="0"/>
                                  </p:stCondLst>
                                  <p:iterate type="lt" backwards="0">
                                    <p:tmAbs val="100"/>
                                  </p:iterate>
                                  <p:childTnLst>
                                    <p:set>
                                      <p:cBhvr>
                                        <p:cTn id="32" fill="hold"/>
                                        <p:tgtEl>
                                          <p:spTgt spid="392"/>
                                        </p:tgtEl>
                                        <p:attrNameLst>
                                          <p:attrName>style.visibility</p:attrName>
                                        </p:attrNameLst>
                                      </p:cBhvr>
                                      <p:to>
                                        <p:strVal val="visible"/>
                                      </p:to>
                                    </p:set>
                                  </p:childTnLst>
                                </p:cTn>
                              </p:par>
                            </p:childTnLst>
                          </p:cTn>
                        </p:par>
                        <p:par>
                          <p:cTn id="33" fill="hold">
                            <p:stCondLst>
                              <p:cond delay="0"/>
                            </p:stCondLst>
                            <p:childTnLst>
                              <p:par>
                                <p:cTn id="34" presetClass="entr" nodeType="afterEffect" presetSubtype="0" presetID="1" grpId="8" fill="hold">
                                  <p:stCondLst>
                                    <p:cond delay="0"/>
                                  </p:stCondLst>
                                  <p:iterate type="lt" backwards="0">
                                    <p:tmAbs val="100"/>
                                  </p:iterate>
                                  <p:childTnLst>
                                    <p:set>
                                      <p:cBhvr>
                                        <p:cTn id="35" fill="hold"/>
                                        <p:tgtEl>
                                          <p:spTgt spid="393"/>
                                        </p:tgtEl>
                                        <p:attrNameLst>
                                          <p:attrName>style.visibility</p:attrName>
                                        </p:attrNameLst>
                                      </p:cBhvr>
                                      <p:to>
                                        <p:strVal val="visible"/>
                                      </p:to>
                                    </p:set>
                                  </p:childTnLst>
                                </p:cTn>
                              </p:par>
                            </p:childTnLst>
                          </p:cTn>
                        </p:par>
                        <p:par>
                          <p:cTn id="36" fill="hold">
                            <p:stCondLst>
                              <p:cond delay="0"/>
                            </p:stCondLst>
                            <p:childTnLst>
                              <p:par>
                                <p:cTn id="37" presetClass="entr" nodeType="afterEffect" presetSubtype="0" presetID="1" grpId="9" fill="hold">
                                  <p:stCondLst>
                                    <p:cond delay="0"/>
                                  </p:stCondLst>
                                  <p:iterate type="lt" backwards="0">
                                    <p:tmAbs val="100"/>
                                  </p:iterate>
                                  <p:childTnLst>
                                    <p:set>
                                      <p:cBhvr>
                                        <p:cTn id="38" fill="hold"/>
                                        <p:tgtEl>
                                          <p:spTgt spid="401"/>
                                        </p:tgtEl>
                                        <p:attrNameLst>
                                          <p:attrName>style.visibility</p:attrName>
                                        </p:attrNameLst>
                                      </p:cBhvr>
                                      <p:to>
                                        <p:strVal val="visible"/>
                                      </p:to>
                                    </p:set>
                                  </p:childTnLst>
                                </p:cTn>
                              </p:par>
                            </p:childTnLst>
                          </p:cTn>
                        </p:par>
                        <p:par>
                          <p:cTn id="39" fill="hold">
                            <p:stCondLst>
                              <p:cond delay="0"/>
                            </p:stCondLst>
                            <p:childTnLst>
                              <p:par>
                                <p:cTn id="40" presetClass="entr" nodeType="afterEffect" presetSubtype="0" presetID="1" grpId="10" fill="hold">
                                  <p:stCondLst>
                                    <p:cond delay="0"/>
                                  </p:stCondLst>
                                  <p:iterate type="lt" backwards="0">
                                    <p:tmAbs val="100"/>
                                  </p:iterate>
                                  <p:childTnLst>
                                    <p:set>
                                      <p:cBhvr>
                                        <p:cTn id="41" fill="hold"/>
                                        <p:tgtEl>
                                          <p:spTgt spid="394"/>
                                        </p:tgtEl>
                                        <p:attrNameLst>
                                          <p:attrName>style.visibility</p:attrName>
                                        </p:attrNameLst>
                                      </p:cBhvr>
                                      <p:to>
                                        <p:strVal val="visible"/>
                                      </p:to>
                                    </p:set>
                                  </p:childTnLst>
                                </p:cTn>
                              </p:par>
                            </p:childTnLst>
                          </p:cTn>
                        </p:par>
                        <p:par>
                          <p:cTn id="42" fill="hold">
                            <p:stCondLst>
                              <p:cond delay="0"/>
                            </p:stCondLst>
                            <p:childTnLst>
                              <p:par>
                                <p:cTn id="43" presetClass="entr" nodeType="afterEffect" presetSubtype="0" presetID="1" grpId="11" fill="hold">
                                  <p:stCondLst>
                                    <p:cond delay="0"/>
                                  </p:stCondLst>
                                  <p:iterate type="lt" backwards="0">
                                    <p:tmAbs val="100"/>
                                  </p:iterate>
                                  <p:childTnLst>
                                    <p:set>
                                      <p:cBhvr>
                                        <p:cTn id="44" fill="hold"/>
                                        <p:tgtEl>
                                          <p:spTgt spid="38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2" fill="hold">
                                  <p:stCondLst>
                                    <p:cond delay="0"/>
                                  </p:stCondLst>
                                  <p:iterate type="el" backwards="0">
                                    <p:tmAbs val="0"/>
                                  </p:iterate>
                                  <p:childTnLst>
                                    <p:set>
                                      <p:cBhvr>
                                        <p:cTn id="48" fill="hold"/>
                                        <p:tgtEl>
                                          <p:spTgt spid="38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3" fill="hold">
                                  <p:stCondLst>
                                    <p:cond delay="0"/>
                                  </p:stCondLst>
                                  <p:iterate type="el" backwards="0">
                                    <p:tmAbs val="0"/>
                                  </p:iterate>
                                  <p:childTnLst>
                                    <p:set>
                                      <p:cBhvr>
                                        <p:cTn id="52" fill="hold"/>
                                        <p:tgtEl>
                                          <p:spTgt spid="382"/>
                                        </p:tgtEl>
                                        <p:attrNameLst>
                                          <p:attrName>style.visibility</p:attrName>
                                        </p:attrNameLst>
                                      </p:cBhvr>
                                      <p:to>
                                        <p:strVal val="visible"/>
                                      </p:to>
                                    </p:set>
                                  </p:childTnLst>
                                </p:cTn>
                              </p:par>
                            </p:childTnLst>
                          </p:cTn>
                        </p:par>
                        <p:par>
                          <p:cTn id="53" fill="hold">
                            <p:stCondLst>
                              <p:cond delay="0"/>
                            </p:stCondLst>
                            <p:childTnLst>
                              <p:par>
                                <p:cTn id="54" presetClass="entr" nodeType="afterEffect" presetSubtype="0" presetID="1" grpId="14" fill="hold">
                                  <p:stCondLst>
                                    <p:cond delay="0"/>
                                  </p:stCondLst>
                                  <p:iterate type="el" backwards="0">
                                    <p:tmAbs val="0"/>
                                  </p:iterate>
                                  <p:childTnLst>
                                    <p:set>
                                      <p:cBhvr>
                                        <p:cTn id="55" fill="hold"/>
                                        <p:tgtEl>
                                          <p:spTgt spid="38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Class="entr" nodeType="clickEffect" presetID="9" grpId="15" fill="hold">
                                  <p:stCondLst>
                                    <p:cond delay="0"/>
                                  </p:stCondLst>
                                  <p:iterate type="el" backwards="0">
                                    <p:tmAbs val="0"/>
                                  </p:iterate>
                                  <p:childTnLst>
                                    <p:set>
                                      <p:cBhvr>
                                        <p:cTn id="59" fill="hold"/>
                                        <p:tgtEl>
                                          <p:spTgt spid="380"/>
                                        </p:tgtEl>
                                        <p:attrNameLst>
                                          <p:attrName>style.visibility</p:attrName>
                                        </p:attrNameLst>
                                      </p:cBhvr>
                                      <p:to>
                                        <p:strVal val="visible"/>
                                      </p:to>
                                    </p:set>
                                    <p:animEffect filter="dissolve" transition="in">
                                      <p:cBhvr>
                                        <p:cTn id="60" dur="2000"/>
                                        <p:tgtEl>
                                          <p:spTgt spid="380"/>
                                        </p:tgtEl>
                                      </p:cBhvr>
                                    </p:animEffect>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0" presetID="1" grpId="16" fill="hold">
                                  <p:stCondLst>
                                    <p:cond delay="0"/>
                                  </p:stCondLst>
                                  <p:iterate type="lt" backwards="0">
                                    <p:tmAbs val="100"/>
                                  </p:iterate>
                                  <p:childTnLst>
                                    <p:set>
                                      <p:cBhvr>
                                        <p:cTn id="64" fill="hold"/>
                                        <p:tgtEl>
                                          <p:spTgt spid="3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Class="entr" nodeType="clickEffect" presetSubtype="0" presetID="1" grpId="17" fill="hold">
                                  <p:stCondLst>
                                    <p:cond delay="0"/>
                                  </p:stCondLst>
                                  <p:iterate type="el" backwards="0">
                                    <p:tmAbs val="0"/>
                                  </p:iterate>
                                  <p:childTnLst>
                                    <p:set>
                                      <p:cBhvr>
                                        <p:cTn id="68" fill="hold"/>
                                        <p:tgtEl>
                                          <p:spTgt spid="389"/>
                                        </p:tgtEl>
                                        <p:attrNameLst>
                                          <p:attrName>style.visibility</p:attrName>
                                        </p:attrNameLst>
                                      </p:cBhvr>
                                      <p:to>
                                        <p:strVal val="visible"/>
                                      </p:to>
                                    </p:set>
                                  </p:childTnLst>
                                </p:cTn>
                              </p:par>
                            </p:childTnLst>
                          </p:cTn>
                        </p:par>
                        <p:par>
                          <p:cTn id="69" fill="hold">
                            <p:stCondLst>
                              <p:cond delay="0"/>
                            </p:stCondLst>
                            <p:childTnLst>
                              <p:par>
                                <p:cTn id="70" presetClass="entr" nodeType="afterEffect" presetSubtype="0" presetID="1" grpId="18" fill="hold">
                                  <p:stCondLst>
                                    <p:cond delay="0"/>
                                  </p:stCondLst>
                                  <p:iterate type="el" backwards="0">
                                    <p:tmAbs val="0"/>
                                  </p:iterate>
                                  <p:childTnLst>
                                    <p:set>
                                      <p:cBhvr>
                                        <p:cTn id="71" fill="hold"/>
                                        <p:tgtEl>
                                          <p:spTgt spid="38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Class="entr" nodeType="clickEffect" presetSubtype="0" presetID="1" grpId="19" fill="hold">
                                  <p:stCondLst>
                                    <p:cond delay="0"/>
                                  </p:stCondLst>
                                  <p:iterate type="el" backwards="0">
                                    <p:tmAbs val="0"/>
                                  </p:iterate>
                                  <p:childTnLst>
                                    <p:set>
                                      <p:cBhvr>
                                        <p:cTn id="75" fill="hold"/>
                                        <p:tgtEl>
                                          <p:spTgt spid="39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Class="entr" nodeType="clickEffect" presetSubtype="0" presetID="1" grpId="20" fill="hold">
                                  <p:stCondLst>
                                    <p:cond delay="0"/>
                                  </p:stCondLst>
                                  <p:iterate type="el" backwards="0">
                                    <p:tmAbs val="0"/>
                                  </p:iterate>
                                  <p:childTnLst>
                                    <p:set>
                                      <p:cBhvr>
                                        <p:cTn id="79" fill="hold"/>
                                        <p:tgtEl>
                                          <p:spTgt spid="38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Class="entr" nodeType="clickEffect" presetID="9" grpId="21" fill="hold">
                                  <p:stCondLst>
                                    <p:cond delay="0"/>
                                  </p:stCondLst>
                                  <p:iterate type="el" backwards="0">
                                    <p:tmAbs val="0"/>
                                  </p:iterate>
                                  <p:childTnLst>
                                    <p:set>
                                      <p:cBhvr>
                                        <p:cTn id="83" fill="hold"/>
                                        <p:tgtEl>
                                          <p:spTgt spid="408"/>
                                        </p:tgtEl>
                                        <p:attrNameLst>
                                          <p:attrName>style.visibility</p:attrName>
                                        </p:attrNameLst>
                                      </p:cBhvr>
                                      <p:to>
                                        <p:strVal val="visible"/>
                                      </p:to>
                                    </p:set>
                                    <p:animEffect filter="dissolve" transition="in">
                                      <p:cBhvr>
                                        <p:cTn id="84" dur="2000"/>
                                        <p:tgtEl>
                                          <p:spTgt spid="408"/>
                                        </p:tgtEl>
                                      </p:cBhvr>
                                    </p:animEffect>
                                  </p:childTnLst>
                                </p:cTn>
                              </p:par>
                            </p:childTnLst>
                          </p:cTn>
                        </p:par>
                      </p:childTnLst>
                    </p:cTn>
                  </p:par>
                  <p:par>
                    <p:cTn id="85" fill="hold">
                      <p:stCondLst>
                        <p:cond delay="indefinite"/>
                      </p:stCondLst>
                      <p:childTnLst>
                        <p:par>
                          <p:cTn id="86" fill="hold">
                            <p:stCondLst>
                              <p:cond delay="0"/>
                            </p:stCondLst>
                            <p:childTnLst>
                              <p:par>
                                <p:cTn id="87" presetClass="entr" nodeType="clickEffect" presetSubtype="0" presetID="1" grpId="22" fill="hold">
                                  <p:stCondLst>
                                    <p:cond delay="0"/>
                                  </p:stCondLst>
                                  <p:iterate type="lt" backwards="0">
                                    <p:tmAbs val="100"/>
                                  </p:iterate>
                                  <p:childTnLst>
                                    <p:set>
                                      <p:cBhvr>
                                        <p:cTn id="88" fill="hold"/>
                                        <p:tgtEl>
                                          <p:spTgt spid="3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0" grpId="19"/>
      <p:bldP build="whole" bldLvl="1" animBg="1" rev="0" advAuto="0" spid="387" grpId="11"/>
      <p:bldP build="whole" bldLvl="1" animBg="1" rev="0" advAuto="0" spid="379" grpId="16"/>
      <p:bldP build="whole" bldLvl="1" animBg="1" rev="0" advAuto="0" spid="385" grpId="20"/>
      <p:bldP build="whole" bldLvl="1" animBg="1" rev="0" advAuto="0" spid="400" grpId="3"/>
      <p:bldP build="whole" bldLvl="1" animBg="1" rev="0" advAuto="0" spid="401" grpId="9"/>
      <p:bldP build="whole" bldLvl="1" animBg="1" rev="0" advAuto="0" spid="378" grpId="5"/>
      <p:bldP build="whole" bldLvl="1" animBg="1" rev="0" advAuto="0" spid="407" grpId="2"/>
      <p:bldP build="whole" bldLvl="1" animBg="1" rev="0" advAuto="0" spid="394" grpId="10"/>
      <p:bldP build="whole" bldLvl="1" animBg="1" rev="0" advAuto="0" spid="384" grpId="4"/>
      <p:bldP build="whole" bldLvl="1" animBg="1" rev="0" advAuto="0" spid="392" grpId="7"/>
      <p:bldP build="whole" bldLvl="1" animBg="1" rev="0" advAuto="0" spid="382" grpId="13"/>
      <p:bldP build="whole" bldLvl="1" animBg="1" rev="0" advAuto="0" spid="388" grpId="18"/>
      <p:bldP build="whole" bldLvl="1" animBg="1" rev="0" advAuto="0" spid="393" grpId="8"/>
      <p:bldP build="whole" bldLvl="1" animBg="1" rev="0" advAuto="0" spid="408" grpId="21"/>
      <p:bldP build="whole" bldLvl="1" animBg="1" rev="0" advAuto="0" spid="381" grpId="12"/>
      <p:bldP build="whole" bldLvl="1" animBg="1" rev="0" advAuto="0" spid="380" grpId="15"/>
      <p:bldP build="whole" bldLvl="1" animBg="1" rev="0" advAuto="0" spid="391" grpId="22"/>
      <p:bldP build="whole" bldLvl="1" animBg="1" rev="0" advAuto="0" spid="386" grpId="6"/>
      <p:bldP build="whole" bldLvl="1" animBg="1" rev="0" advAuto="0" spid="383" grpId="14"/>
      <p:bldP build="whole" bldLvl="1" animBg="1" rev="0" advAuto="0" spid="389" grpId="17"/>
      <p:bldP build="whole" bldLvl="1" animBg="1" rev="0" advAuto="0" spid="375"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Rectangle 2"/>
          <p:cNvSpPr txBox="1"/>
          <p:nvPr/>
        </p:nvSpPr>
        <p:spPr>
          <a:xfrm>
            <a:off x="1162050" y="838200"/>
            <a:ext cx="13931900" cy="1701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l">
              <a:defRPr b="1" sz="7200">
                <a:solidFill>
                  <a:srgbClr val="ED6A00"/>
                </a:solidFill>
              </a:defRPr>
            </a:lvl1pPr>
          </a:lstStyle>
          <a:p>
            <a:pPr/>
            <a:r>
              <a:t>Network Socket</a:t>
            </a:r>
          </a:p>
        </p:txBody>
      </p:sp>
      <p:sp>
        <p:nvSpPr>
          <p:cNvPr id="411" name="Content Placeholder 1"/>
          <p:cNvSpPr txBox="1"/>
          <p:nvPr/>
        </p:nvSpPr>
        <p:spPr>
          <a:xfrm>
            <a:off x="1155699" y="2901950"/>
            <a:ext cx="6972301" cy="5041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7500" indent="-317500" algn="l">
              <a:spcBef>
                <a:spcPts val="1400"/>
              </a:spcBef>
              <a:buClr>
                <a:srgbClr val="ED6A00"/>
              </a:buClr>
              <a:buSzPct val="100000"/>
              <a:buFont typeface="Lucida Grande"/>
              <a:buChar char="‣"/>
              <a:defRPr b="1" sz="2400">
                <a:solidFill>
                  <a:srgbClr val="303030"/>
                </a:solidFill>
              </a:defRPr>
            </a:pPr>
            <a:r>
              <a:t>What’s a socket?</a:t>
            </a:r>
          </a:p>
          <a:p>
            <a:pPr lvl="1" marL="825500" indent="-317500" algn="l">
              <a:spcBef>
                <a:spcPts val="1400"/>
              </a:spcBef>
              <a:buClr>
                <a:srgbClr val="ED6A00"/>
              </a:buClr>
              <a:buSzPct val="100000"/>
              <a:buFont typeface="Lucida Grande"/>
              <a:buChar char="‣"/>
              <a:defRPr sz="2400">
                <a:solidFill>
                  <a:srgbClr val="303030"/>
                </a:solidFill>
              </a:defRPr>
            </a:pPr>
            <a:r>
              <a:t>A socket is an abstraction through which an application may send and receive data. In other words, it is a representation of a connection between two applications or program running on the same machine or on different machines on a network.</a:t>
            </a:r>
          </a:p>
          <a:p>
            <a:pPr lvl="1" marL="825500" indent="-317500" algn="l">
              <a:spcBef>
                <a:spcPts val="1400"/>
              </a:spcBef>
              <a:buClr>
                <a:srgbClr val="ED6A00"/>
              </a:buClr>
              <a:buSzPct val="100000"/>
              <a:buFont typeface="Lucida Grande"/>
              <a:buChar char="‣"/>
              <a:defRPr sz="2400">
                <a:solidFill>
                  <a:srgbClr val="303030"/>
                </a:solidFill>
              </a:defRPr>
            </a:pPr>
            <a:r>
              <a:t>A Socket:</a:t>
            </a:r>
          </a:p>
          <a:p>
            <a:pPr lvl="2" marL="1333500" indent="-317500" algn="l">
              <a:spcBef>
                <a:spcPts val="1400"/>
              </a:spcBef>
              <a:buClr>
                <a:srgbClr val="ED6A00"/>
              </a:buClr>
              <a:buSzPct val="100000"/>
              <a:buFont typeface="Lucida Grande"/>
              <a:buChar char="‣"/>
              <a:defRPr sz="2400">
                <a:solidFill>
                  <a:srgbClr val="303030"/>
                </a:solidFill>
              </a:defRPr>
            </a:pPr>
            <a:r>
              <a:t>Represents a connection endpoint</a:t>
            </a:r>
          </a:p>
          <a:p>
            <a:pPr lvl="2" marL="1333500" indent="-317500" algn="l">
              <a:spcBef>
                <a:spcPts val="1400"/>
              </a:spcBef>
              <a:buClr>
                <a:srgbClr val="ED6A00"/>
              </a:buClr>
              <a:buSzPct val="100000"/>
              <a:buFont typeface="Lucida Grande"/>
              <a:buChar char="‣"/>
              <a:defRPr sz="2400">
                <a:solidFill>
                  <a:srgbClr val="303030"/>
                </a:solidFill>
              </a:defRPr>
            </a:pPr>
            <a:r>
              <a:t>Provides an interface to TCP/IP</a:t>
            </a:r>
          </a:p>
          <a:p>
            <a:pPr lvl="2" marL="1333500" indent="-317500" algn="l">
              <a:spcBef>
                <a:spcPts val="1400"/>
              </a:spcBef>
              <a:buClr>
                <a:srgbClr val="ED6A00"/>
              </a:buClr>
              <a:buSzPct val="100000"/>
              <a:buFont typeface="Lucida Grande"/>
              <a:buChar char="‣"/>
              <a:defRPr sz="2400">
                <a:solidFill>
                  <a:srgbClr val="303030"/>
                </a:solidFill>
              </a:defRPr>
            </a:pPr>
            <a:r>
              <a:t>Is a generic interface for many protocols</a:t>
            </a:r>
          </a:p>
        </p:txBody>
      </p:sp>
      <p:sp>
        <p:nvSpPr>
          <p:cNvPr id="412" name="Content Placeholder 1"/>
          <p:cNvSpPr txBox="1"/>
          <p:nvPr/>
        </p:nvSpPr>
        <p:spPr>
          <a:xfrm>
            <a:off x="8851900" y="3181350"/>
            <a:ext cx="6972303" cy="448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7500" indent="-317500" algn="l">
              <a:spcBef>
                <a:spcPts val="1400"/>
              </a:spcBef>
              <a:buClr>
                <a:srgbClr val="ED6A00"/>
              </a:buClr>
              <a:buSzPct val="100000"/>
              <a:buFont typeface="Lucida Grande"/>
              <a:buChar char="‣"/>
              <a:defRPr b="1" sz="2400">
                <a:solidFill>
                  <a:srgbClr val="303030"/>
                </a:solidFill>
              </a:defRPr>
            </a:pPr>
            <a:r>
              <a:t>Why socket? </a:t>
            </a:r>
          </a:p>
          <a:p>
            <a:pPr lvl="1" marL="825500" indent="-317500" algn="l">
              <a:spcBef>
                <a:spcPts val="1400"/>
              </a:spcBef>
              <a:buClr>
                <a:srgbClr val="ED6A00"/>
              </a:buClr>
              <a:buSzPct val="100000"/>
              <a:buFont typeface="Lucida Grande"/>
              <a:buChar char="‣"/>
              <a:defRPr sz="2400">
                <a:solidFill>
                  <a:srgbClr val="303030"/>
                </a:solidFill>
              </a:defRPr>
            </a:pPr>
            <a:r>
              <a:t>Program network application to send/receive data over a communication network</a:t>
            </a:r>
          </a:p>
          <a:p>
            <a:pPr lvl="1" marL="825500" indent="-317500" algn="l">
              <a:spcBef>
                <a:spcPts val="1400"/>
              </a:spcBef>
              <a:buClr>
                <a:srgbClr val="ED6A00"/>
              </a:buClr>
              <a:buSzPct val="100000"/>
              <a:buFont typeface="Lucida Grande"/>
              <a:buChar char="‣"/>
              <a:defRPr sz="2400">
                <a:solidFill>
                  <a:srgbClr val="303030"/>
                </a:solidFill>
              </a:defRPr>
            </a:pPr>
          </a:p>
          <a:p>
            <a:pPr marL="317500" indent="-317500" algn="l">
              <a:spcBef>
                <a:spcPts val="1400"/>
              </a:spcBef>
              <a:buClr>
                <a:srgbClr val="ED6A00"/>
              </a:buClr>
              <a:buSzPct val="100000"/>
              <a:buFont typeface="Lucida Grande"/>
              <a:buChar char="‣"/>
              <a:defRPr b="1" sz="2400">
                <a:solidFill>
                  <a:srgbClr val="303030"/>
                </a:solidFill>
              </a:defRPr>
            </a:pPr>
            <a:r>
              <a:t>How to use a socket?</a:t>
            </a:r>
          </a:p>
          <a:p>
            <a:pPr lvl="1" marL="825500" indent="-317500" algn="l">
              <a:spcBef>
                <a:spcPts val="1400"/>
              </a:spcBef>
              <a:buClr>
                <a:srgbClr val="ED6A00"/>
              </a:buClr>
              <a:buSzPct val="100000"/>
              <a:buFont typeface="Lucida Grande"/>
              <a:buChar char="‣"/>
              <a:defRPr sz="2400">
                <a:solidFill>
                  <a:srgbClr val="303030"/>
                </a:solidFill>
              </a:defRPr>
            </a:pPr>
            <a:r>
              <a:t>Setup the socket on the communicating points</a:t>
            </a:r>
          </a:p>
          <a:p>
            <a:pPr lvl="1" marL="825500" indent="-317500" algn="l">
              <a:spcBef>
                <a:spcPts val="1400"/>
              </a:spcBef>
              <a:buClr>
                <a:srgbClr val="ED6A00"/>
              </a:buClr>
              <a:buSzPct val="100000"/>
              <a:buFont typeface="Lucida Grande"/>
              <a:buChar char="‣"/>
              <a:defRPr sz="2400">
                <a:solidFill>
                  <a:srgbClr val="303030"/>
                </a:solidFill>
              </a:defRPr>
            </a:pPr>
            <a:r>
              <a:t>Send/Receive data</a:t>
            </a:r>
          </a:p>
          <a:p>
            <a:pPr lvl="1" marL="825500" indent="-317500" algn="l">
              <a:spcBef>
                <a:spcPts val="1400"/>
              </a:spcBef>
              <a:buClr>
                <a:srgbClr val="ED6A00"/>
              </a:buClr>
              <a:buSzPct val="100000"/>
              <a:buFont typeface="Lucida Grande"/>
              <a:buChar char="‣"/>
              <a:defRPr sz="2400">
                <a:solidFill>
                  <a:srgbClr val="303030"/>
                </a:solidFill>
              </a:defRPr>
            </a:pPr>
            <a:r>
              <a:t>Close the socket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242424"/>
      </a:dk1>
      <a:lt1>
        <a:srgbClr val="FFFFFF"/>
      </a:lt1>
      <a:dk2>
        <a:srgbClr val="A7A7A7"/>
      </a:dk2>
      <a:lt2>
        <a:srgbClr val="535353"/>
      </a:lt2>
      <a:accent1>
        <a:srgbClr val="E65400"/>
      </a:accent1>
      <a:accent2>
        <a:srgbClr val="4C412A"/>
      </a:accent2>
      <a:accent3>
        <a:srgbClr val="83CFCA"/>
      </a:accent3>
      <a:accent4>
        <a:srgbClr val="C1D82F"/>
      </a:accent4>
      <a:accent5>
        <a:srgbClr val="008DA8"/>
      </a:accent5>
      <a:accent6>
        <a:srgbClr val="FDB913"/>
      </a:accent6>
      <a:hlink>
        <a:srgbClr val="0000FF"/>
      </a:hlink>
      <a:folHlink>
        <a:srgbClr val="FF00FF"/>
      </a:folHlink>
    </a:clrScheme>
    <a:fontScheme name="White">
      <a:majorFont>
        <a:latin typeface="Lucida Grande"/>
        <a:ea typeface="Lucida Grande"/>
        <a:cs typeface="Lucida Grand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152400" tIns="152400" rIns="152400" bIns="152400" numCol="1" spcCol="38100" rtlCol="0" anchor="ctr" upright="0">
        <a:spAutoFit/>
      </a:bodyPr>
      <a:lstStyle>
        <a:defPPr marL="0" marR="0" indent="0" algn="ctr" defTabSz="5461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42424"/>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461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42424"/>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E65400"/>
      </a:accent1>
      <a:accent2>
        <a:srgbClr val="4C412A"/>
      </a:accent2>
      <a:accent3>
        <a:srgbClr val="83CFCA"/>
      </a:accent3>
      <a:accent4>
        <a:srgbClr val="C1D82F"/>
      </a:accent4>
      <a:accent5>
        <a:srgbClr val="008DA8"/>
      </a:accent5>
      <a:accent6>
        <a:srgbClr val="FDB913"/>
      </a:accent6>
      <a:hlink>
        <a:srgbClr val="0000FF"/>
      </a:hlink>
      <a:folHlink>
        <a:srgbClr val="FF00FF"/>
      </a:folHlink>
    </a:clrScheme>
    <a:fontScheme name="White">
      <a:majorFont>
        <a:latin typeface="Lucida Grande"/>
        <a:ea typeface="Lucida Grande"/>
        <a:cs typeface="Lucida Grand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152400" tIns="152400" rIns="152400" bIns="152400" numCol="1" spcCol="38100" rtlCol="0" anchor="ctr" upright="0">
        <a:spAutoFit/>
      </a:bodyPr>
      <a:lstStyle>
        <a:defPPr marL="0" marR="0" indent="0" algn="ctr" defTabSz="5461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42424"/>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461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42424"/>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