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1pPr>
    <a:lvl2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2pPr>
    <a:lvl3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3pPr>
    <a:lvl4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4pPr>
    <a:lvl5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5pPr>
    <a:lvl6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6pPr>
    <a:lvl7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7pPr>
    <a:lvl8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8pPr>
    <a:lvl9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wholeTbl>
    <a:band2H>
      <a:tcTxStyle/>
      <a:tcStyle>
        <a:tcBdr/>
        <a:fill>
          <a:solidFill>
            <a:srgbClr val="FFFFFF"/>
          </a:solidFill>
        </a:fill>
      </a:tcStyle>
    </a:band2H>
    <a:firstCol>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firstCol>
    <a:lastRow>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lastRow>
    <a:firstRow>
      <a:tcTxStyle b="on" i="off">
        <a:font>
          <a:latin typeface="Open Sans"/>
          <a:ea typeface="Open Sans"/>
          <a:cs typeface="Open Sans"/>
        </a:font>
        <a:srgbClr val="242424"/>
      </a:tcTxStyle>
      <a:tcStyle>
        <a:tcBdr>
          <a:left>
            <a:ln w="12700" cap="flat">
              <a:solidFill>
                <a:srgbClr val="242424"/>
              </a:solidFill>
              <a:prstDash val="solid"/>
              <a:round/>
            </a:ln>
          </a:left>
          <a:right>
            <a:ln w="12700" cap="flat">
              <a:solidFill>
                <a:srgbClr val="242424"/>
              </a:solidFill>
              <a:prstDash val="solid"/>
              <a:round/>
            </a:ln>
          </a:right>
          <a:top>
            <a:ln w="12700" cap="flat">
              <a:solidFill>
                <a:srgbClr val="242424"/>
              </a:solidFill>
              <a:prstDash val="solid"/>
              <a:round/>
            </a:ln>
          </a:top>
          <a:bottom>
            <a:ln w="12700" cap="flat">
              <a:solidFill>
                <a:srgbClr val="242424"/>
              </a:solidFill>
              <a:prstDash val="solid"/>
              <a:round/>
            </a:ln>
          </a:bottom>
          <a:insideH>
            <a:ln w="12700" cap="flat">
              <a:solidFill>
                <a:srgbClr val="242424"/>
              </a:solidFill>
              <a:prstDash val="solid"/>
              <a:round/>
            </a:ln>
          </a:insideH>
          <a:insideV>
            <a:ln w="12700" cap="flat">
              <a:solidFill>
                <a:srgbClr val="242424"/>
              </a:solidFill>
              <a:prstDash val="solid"/>
              <a:round/>
            </a:ln>
          </a:insideV>
        </a:tcBdr>
        <a:fill>
          <a:noFill/>
        </a:fill>
      </a:tcStyle>
    </a:firstRow>
  </a:tblStyle>
  <a:tblStyle styleId="{EEE7283C-3CF3-47DC-8721-378D4A62B228}"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CFCA"/>
          </a:solidFill>
        </a:fill>
      </a:tcStyle>
    </a:wholeTbl>
    <a:band2H>
      <a:tcTxStyle/>
      <a:tcStyle>
        <a:tcBdr/>
        <a:fill>
          <a:solidFill>
            <a:srgbClr val="FAE9E6"/>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DEC"/>
          </a:solidFill>
        </a:fill>
      </a:tcStyle>
    </a:wholeTbl>
    <a:band2H>
      <a:tcTxStyle/>
      <a:tcStyle>
        <a:tcBdr/>
        <a:fill>
          <a:solidFill>
            <a:srgbClr val="ECF6F5"/>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n" i="off">
        <a:font>
          <a:latin typeface="Open Sans"/>
          <a:ea typeface="Open Sans"/>
          <a:cs typeface="Open Sans"/>
        </a:font>
        <a:srgbClr val="2424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6CA"/>
          </a:solidFill>
        </a:fill>
      </a:tcStyle>
    </a:wholeTbl>
    <a:band2H>
      <a:tcTxStyle/>
      <a:tcStyle>
        <a:tcBdr/>
        <a:fill>
          <a:solidFill>
            <a:srgbClr val="FFF3E6"/>
          </a:solidFill>
        </a:fill>
      </a:tcStyle>
    </a:band2H>
    <a:firstCol>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Open Sans"/>
          <a:ea typeface="Open Sans"/>
          <a:cs typeface="Open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Open Sans"/>
          <a:ea typeface="Open Sans"/>
          <a:cs typeface="Open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pen Sans"/>
          <a:ea typeface="Open Sans"/>
          <a:cs typeface="Open Sans"/>
        </a:font>
        <a:srgbClr val="242424"/>
      </a:tcTxStyle>
      <a:tcStyle>
        <a:tcBdr>
          <a:left>
            <a:ln w="12700" cap="flat">
              <a:noFill/>
              <a:miter lim="400000"/>
            </a:ln>
          </a:left>
          <a:right>
            <a:ln w="12700" cap="flat">
              <a:noFill/>
              <a:miter lim="400000"/>
            </a:ln>
          </a:right>
          <a:top>
            <a:ln w="50800" cap="flat">
              <a:solidFill>
                <a:srgbClr val="242424"/>
              </a:solidFill>
              <a:prstDash val="solid"/>
              <a:round/>
            </a:ln>
          </a:top>
          <a:bottom>
            <a:ln w="25400" cap="flat">
              <a:solidFill>
                <a:srgbClr val="2424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Open Sans"/>
          <a:ea typeface="Open Sans"/>
          <a:cs typeface="Open Sans"/>
        </a:font>
        <a:srgbClr val="FFFFFF"/>
      </a:tcTxStyle>
      <a:tcStyle>
        <a:tcBdr>
          <a:left>
            <a:ln w="12700" cap="flat">
              <a:noFill/>
              <a:miter lim="400000"/>
            </a:ln>
          </a:left>
          <a:right>
            <a:ln w="12700" cap="flat">
              <a:noFill/>
              <a:miter lim="400000"/>
            </a:ln>
          </a:right>
          <a:top>
            <a:ln w="25400" cap="flat">
              <a:solidFill>
                <a:srgbClr val="242424"/>
              </a:solidFill>
              <a:prstDash val="solid"/>
              <a:round/>
            </a:ln>
          </a:top>
          <a:bottom>
            <a:ln w="25400" cap="flat">
              <a:solidFill>
                <a:srgbClr val="2424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3333"/>
          <c:y val="6.3006400000000004E-2"/>
          <c:w val="0.87166699999999997"/>
          <c:h val="0.84311000000000003"/>
        </c:manualLayout>
      </c:layout>
      <c:barChart>
        <c:barDir val="col"/>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2315-45AD-8CC5-5A68B1A9C9D8}"/>
            </c:ext>
          </c:extLst>
        </c:ser>
        <c:ser>
          <c:idx val="1"/>
          <c:order val="1"/>
          <c:tx>
            <c:strRef>
              <c:f>Sheet1!$A$3</c:f>
              <c:strCache>
                <c:ptCount val="1"/>
                <c:pt idx="0">
                  <c:v>Region 2</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2315-45AD-8CC5-5A68B1A9C9D8}"/>
            </c:ext>
          </c:extLst>
        </c:ser>
        <c:ser>
          <c:idx val="2"/>
          <c:order val="2"/>
          <c:tx>
            <c:strRef>
              <c:f>Sheet1!$A$4</c:f>
              <c:strCache>
                <c:ptCount val="1"/>
                <c:pt idx="0">
                  <c:v>Untitled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2315-45AD-8CC5-5A68B1A9C9D8}"/>
            </c:ext>
          </c:extLst>
        </c:ser>
        <c:ser>
          <c:idx val="3"/>
          <c:order val="3"/>
          <c:tx>
            <c:strRef>
              <c:f>Sheet1!$A$5</c:f>
              <c:strCache>
                <c:ptCount val="1"/>
                <c:pt idx="0">
                  <c:v>Untitled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2315-45AD-8CC5-5A68B1A9C9D8}"/>
            </c:ext>
          </c:extLst>
        </c:ser>
        <c:ser>
          <c:idx val="4"/>
          <c:order val="4"/>
          <c:tx>
            <c:strRef>
              <c:f>Sheet1!$A$6</c:f>
              <c:strCache>
                <c:ptCount val="1"/>
                <c:pt idx="0">
                  <c:v>Untitled 3</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2315-45AD-8CC5-5A68B1A9C9D8}"/>
            </c:ext>
          </c:extLst>
        </c:ser>
        <c:ser>
          <c:idx val="5"/>
          <c:order val="5"/>
          <c:tx>
            <c:strRef>
              <c:f>Sheet1!$A$7</c:f>
              <c:strCache>
                <c:ptCount val="1"/>
                <c:pt idx="0">
                  <c:v>Untitled 4</c:v>
                </c:pt>
              </c:strCache>
            </c:strRef>
          </c:tx>
          <c:spPr>
            <a:solidFill>
              <a:srgbClr val="B7B5A3"/>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2315-45AD-8CC5-5A68B1A9C9D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881500000000001"/>
          <c:y val="6.2841400000000006E-2"/>
          <c:w val="0.81062900000000004"/>
          <c:h val="0.84348800000000002"/>
        </c:manualLayout>
      </c:layout>
      <c:barChart>
        <c:barDir val="bar"/>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EE38-41C3-AAAF-010CCB87EBAC}"/>
            </c:ext>
          </c:extLst>
        </c:ser>
        <c:ser>
          <c:idx val="1"/>
          <c:order val="1"/>
          <c:tx>
            <c:strRef>
              <c:f>Sheet1!$A$3</c:f>
              <c:strCache>
                <c:ptCount val="1"/>
                <c:pt idx="0">
                  <c:v>Region 2</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EE38-41C3-AAAF-010CCB87EBAC}"/>
            </c:ext>
          </c:extLst>
        </c:ser>
        <c:ser>
          <c:idx val="2"/>
          <c:order val="2"/>
          <c:tx>
            <c:strRef>
              <c:f>Sheet1!$A$4</c:f>
              <c:strCache>
                <c:ptCount val="1"/>
                <c:pt idx="0">
                  <c:v>Untitled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EE38-41C3-AAAF-010CCB87EBAC}"/>
            </c:ext>
          </c:extLst>
        </c:ser>
        <c:ser>
          <c:idx val="3"/>
          <c:order val="3"/>
          <c:tx>
            <c:strRef>
              <c:f>Sheet1!$A$5</c:f>
              <c:strCache>
                <c:ptCount val="1"/>
                <c:pt idx="0">
                  <c:v>Untitled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EE38-41C3-AAAF-010CCB87EBAC}"/>
            </c:ext>
          </c:extLst>
        </c:ser>
        <c:ser>
          <c:idx val="4"/>
          <c:order val="4"/>
          <c:tx>
            <c:strRef>
              <c:f>Sheet1!$A$6</c:f>
              <c:strCache>
                <c:ptCount val="1"/>
                <c:pt idx="0">
                  <c:v>Untitled 3</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EE38-41C3-AAAF-010CCB87EBAC}"/>
            </c:ext>
          </c:extLst>
        </c:ser>
        <c:ser>
          <c:idx val="5"/>
          <c:order val="5"/>
          <c:tx>
            <c:strRef>
              <c:f>Sheet1!$A$7</c:f>
              <c:strCache>
                <c:ptCount val="1"/>
                <c:pt idx="0">
                  <c:v>Untitled 4</c:v>
                </c:pt>
              </c:strCache>
            </c:strRef>
          </c:tx>
          <c:spPr>
            <a:solidFill>
              <a:srgbClr val="B7B5A3"/>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EE38-41C3-AAAF-010CCB87EBAC}"/>
            </c:ext>
          </c:extLst>
        </c:ser>
        <c:dLbls>
          <c:showLegendKey val="0"/>
          <c:showVal val="0"/>
          <c:showCatName val="0"/>
          <c:showSerName val="0"/>
          <c:showPercent val="0"/>
          <c:showBubbleSize val="0"/>
        </c:dLbls>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0" sourceLinked="0"/>
        <c:majorTickMark val="none"/>
        <c:minorTickMark val="none"/>
        <c:tickLblPos val="high"/>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939700000000001"/>
          <c:y val="6.3006400000000004E-2"/>
          <c:w val="0.74692700000000001"/>
          <c:h val="0.84311000000000003"/>
        </c:manualLayout>
      </c:layout>
      <c:lineChart>
        <c:grouping val="standard"/>
        <c:varyColors val="0"/>
        <c:ser>
          <c:idx val="0"/>
          <c:order val="0"/>
          <c:tx>
            <c:strRef>
              <c:f>Sheet1!$A$2</c:f>
              <c:strCache>
                <c:ptCount val="1"/>
                <c:pt idx="0">
                  <c:v>Region 1</c:v>
                </c:pt>
              </c:strCache>
            </c:strRef>
          </c:tx>
          <c:spPr>
            <a:ln w="63500" cap="flat">
              <a:solidFill>
                <a:srgbClr val="606062"/>
              </a:solidFill>
              <a:prstDash val="solid"/>
              <a:miter lim="400000"/>
            </a:ln>
            <a:effectLst/>
          </c:spPr>
          <c:marker>
            <c:symbol val="circle"/>
            <c:size val="7"/>
            <c:spPr>
              <a:solidFill>
                <a:srgbClr val="606062"/>
              </a:solidFill>
              <a:ln w="63500" cap="flat">
                <a:solidFill>
                  <a:srgbClr val="606062"/>
                </a:solidFill>
                <a:prstDash val="solid"/>
                <a:miter lim="400000"/>
              </a:ln>
              <a:effectLst/>
            </c:spPr>
          </c:marker>
          <c:cat>
            <c:strRef>
              <c:f>Sheet1!$B$1:$C$1</c:f>
              <c:strCache>
                <c:ptCount val="2"/>
                <c:pt idx="0">
                  <c:v>April</c:v>
                </c:pt>
                <c:pt idx="1">
                  <c:v>Untitled 1</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2F4A-4890-BF7C-A46354A7ED24}"/>
            </c:ext>
          </c:extLst>
        </c:ser>
        <c:ser>
          <c:idx val="1"/>
          <c:order val="1"/>
          <c:tx>
            <c:strRef>
              <c:f>Sheet1!$A$3</c:f>
              <c:strCache>
                <c:ptCount val="1"/>
                <c:pt idx="0">
                  <c:v>Region 2</c:v>
                </c:pt>
              </c:strCache>
            </c:strRef>
          </c:tx>
          <c:spPr>
            <a:ln w="63500" cap="flat">
              <a:solidFill>
                <a:srgbClr val="F99330"/>
              </a:solidFill>
              <a:prstDash val="solid"/>
              <a:miter lim="400000"/>
            </a:ln>
            <a:effectLst/>
          </c:spPr>
          <c:marker>
            <c:symbol val="circle"/>
            <c:size val="7"/>
            <c:spPr>
              <a:solidFill>
                <a:srgbClr val="F99330"/>
              </a:solidFill>
              <a:ln w="63500" cap="flat">
                <a:solidFill>
                  <a:srgbClr val="F99330"/>
                </a:solidFill>
                <a:prstDash val="solid"/>
                <a:miter lim="400000"/>
              </a:ln>
              <a:effectLst/>
            </c:spPr>
          </c:marker>
          <c:cat>
            <c:strRef>
              <c:f>Sheet1!$B$1:$C$1</c:f>
              <c:strCache>
                <c:ptCount val="2"/>
                <c:pt idx="0">
                  <c:v>April</c:v>
                </c:pt>
                <c:pt idx="1">
                  <c:v>Untitled 1</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2F4A-4890-BF7C-A46354A7ED24}"/>
            </c:ext>
          </c:extLst>
        </c:ser>
        <c:ser>
          <c:idx val="2"/>
          <c:order val="2"/>
          <c:tx>
            <c:strRef>
              <c:f>Sheet1!$A$4</c:f>
              <c:strCache>
                <c:ptCount val="1"/>
                <c:pt idx="0">
                  <c:v>Untitled 1</c:v>
                </c:pt>
              </c:strCache>
            </c:strRef>
          </c:tx>
          <c:spPr>
            <a:ln w="63500" cap="flat">
              <a:solidFill>
                <a:srgbClr val="9C9E9F"/>
              </a:solidFill>
              <a:prstDash val="solid"/>
              <a:miter lim="400000"/>
            </a:ln>
            <a:effectLst/>
          </c:spPr>
          <c:marker>
            <c:symbol val="circle"/>
            <c:size val="7"/>
            <c:spPr>
              <a:solidFill>
                <a:srgbClr val="9C9E9F"/>
              </a:solidFill>
              <a:ln w="63500" cap="flat">
                <a:solidFill>
                  <a:srgbClr val="9C9E9F"/>
                </a:solidFill>
                <a:prstDash val="solid"/>
                <a:miter lim="400000"/>
              </a:ln>
              <a:effectLst/>
            </c:spPr>
          </c:marker>
          <c:cat>
            <c:strRef>
              <c:f>Sheet1!$B$1:$C$1</c:f>
              <c:strCache>
                <c:ptCount val="2"/>
                <c:pt idx="0">
                  <c:v>April</c:v>
                </c:pt>
                <c:pt idx="1">
                  <c:v>Untitled 1</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2F4A-4890-BF7C-A46354A7ED24}"/>
            </c:ext>
          </c:extLst>
        </c:ser>
        <c:ser>
          <c:idx val="3"/>
          <c:order val="3"/>
          <c:tx>
            <c:strRef>
              <c:f>Sheet1!$A$5</c:f>
              <c:strCache>
                <c:ptCount val="1"/>
                <c:pt idx="0">
                  <c:v>Untitled 2</c:v>
                </c:pt>
              </c:strCache>
            </c:strRef>
          </c:tx>
          <c:spPr>
            <a:ln w="63500" cap="flat">
              <a:solidFill>
                <a:srgbClr val="ED6A00"/>
              </a:solidFill>
              <a:prstDash val="solid"/>
              <a:miter lim="400000"/>
            </a:ln>
            <a:effectLst/>
          </c:spPr>
          <c:marker>
            <c:symbol val="circle"/>
            <c:size val="7"/>
            <c:spPr>
              <a:solidFill>
                <a:srgbClr val="ED6A00"/>
              </a:solidFill>
              <a:ln w="63500" cap="flat">
                <a:solidFill>
                  <a:srgbClr val="ED6A00"/>
                </a:solidFill>
                <a:prstDash val="solid"/>
                <a:miter lim="400000"/>
              </a:ln>
              <a:effectLst/>
            </c:spPr>
          </c:marker>
          <c:cat>
            <c:strRef>
              <c:f>Sheet1!$B$1:$C$1</c:f>
              <c:strCache>
                <c:ptCount val="2"/>
                <c:pt idx="0">
                  <c:v>April</c:v>
                </c:pt>
                <c:pt idx="1">
                  <c:v>Untitled 1</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2F4A-4890-BF7C-A46354A7ED24}"/>
            </c:ext>
          </c:extLst>
        </c:ser>
        <c:ser>
          <c:idx val="4"/>
          <c:order val="4"/>
          <c:tx>
            <c:strRef>
              <c:f>Sheet1!$A$6</c:f>
              <c:strCache>
                <c:ptCount val="1"/>
                <c:pt idx="0">
                  <c:v>Untitled 3</c:v>
                </c:pt>
              </c:strCache>
            </c:strRef>
          </c:tx>
          <c:spPr>
            <a:ln w="63500" cap="flat">
              <a:solidFill>
                <a:srgbClr val="303030"/>
              </a:solidFill>
              <a:prstDash val="solid"/>
              <a:miter lim="400000"/>
            </a:ln>
            <a:effectLst/>
          </c:spPr>
          <c:marker>
            <c:symbol val="circle"/>
            <c:size val="7"/>
            <c:spPr>
              <a:solidFill>
                <a:srgbClr val="303030"/>
              </a:solidFill>
              <a:ln w="63500" cap="flat">
                <a:solidFill>
                  <a:srgbClr val="303030"/>
                </a:solidFill>
                <a:prstDash val="solid"/>
                <a:miter lim="400000"/>
              </a:ln>
              <a:effectLst/>
            </c:spPr>
          </c:marker>
          <c:cat>
            <c:strRef>
              <c:f>Sheet1!$B$1:$C$1</c:f>
              <c:strCache>
                <c:ptCount val="2"/>
                <c:pt idx="0">
                  <c:v>April</c:v>
                </c:pt>
                <c:pt idx="1">
                  <c:v>Untitled 1</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2F4A-4890-BF7C-A46354A7ED24}"/>
            </c:ext>
          </c:extLst>
        </c:ser>
        <c:ser>
          <c:idx val="5"/>
          <c:order val="5"/>
          <c:tx>
            <c:strRef>
              <c:f>Sheet1!$A$7</c:f>
              <c:strCache>
                <c:ptCount val="1"/>
                <c:pt idx="0">
                  <c:v>Untitled 4</c:v>
                </c:pt>
              </c:strCache>
            </c:strRef>
          </c:tx>
          <c:spPr>
            <a:ln w="63500" cap="flat">
              <a:solidFill>
                <a:srgbClr val="B7B5A3"/>
              </a:solidFill>
              <a:prstDash val="solid"/>
              <a:miter lim="400000"/>
            </a:ln>
            <a:effectLst/>
          </c:spPr>
          <c:marker>
            <c:symbol val="circle"/>
            <c:size val="7"/>
            <c:spPr>
              <a:solidFill>
                <a:srgbClr val="B7B5A3"/>
              </a:solidFill>
              <a:ln w="63500" cap="flat">
                <a:solidFill>
                  <a:srgbClr val="B7B5A3"/>
                </a:solidFill>
                <a:prstDash val="solid"/>
                <a:miter lim="400000"/>
              </a:ln>
              <a:effectLst/>
            </c:spPr>
          </c:marker>
          <c:cat>
            <c:strRef>
              <c:f>Sheet1!$B$1:$C$1</c:f>
              <c:strCache>
                <c:ptCount val="2"/>
                <c:pt idx="0">
                  <c:v>April</c:v>
                </c:pt>
                <c:pt idx="1">
                  <c:v>Untitled 1</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2F4A-4890-BF7C-A46354A7ED24}"/>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7423"/>
          <c:y val="6.3006400000000004E-2"/>
          <c:w val="0.77034499999999995"/>
          <c:h val="0.84311000000000003"/>
        </c:manualLayout>
      </c:layout>
      <c:areaChart>
        <c:grouping val="standard"/>
        <c:varyColors val="0"/>
        <c:ser>
          <c:idx val="5"/>
          <c:order val="0"/>
          <c:tx>
            <c:strRef>
              <c:f>Sheet1!$A$7</c:f>
              <c:strCache>
                <c:ptCount val="1"/>
                <c:pt idx="0">
                  <c:v>Untitled 4</c:v>
                </c:pt>
              </c:strCache>
            </c:strRef>
          </c:tx>
          <c:spPr>
            <a:solidFill>
              <a:srgbClr val="ED6A00"/>
            </a:solidFill>
            <a:ln w="12700" cap="flat">
              <a:noFill/>
              <a:miter lim="400000"/>
            </a:ln>
            <a:effectLst/>
          </c:spPr>
          <c:cat>
            <c:strRef>
              <c:f>Sheet1!$B$1:$C$1</c:f>
              <c:strCache>
                <c:ptCount val="2"/>
                <c:pt idx="0">
                  <c:v>April</c:v>
                </c:pt>
                <c:pt idx="1">
                  <c:v>Untitled 1</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0-878A-48DD-BE91-D2370D46BBA7}"/>
            </c:ext>
          </c:extLst>
        </c:ser>
        <c:ser>
          <c:idx val="4"/>
          <c:order val="1"/>
          <c:tx>
            <c:strRef>
              <c:f>Sheet1!$A$6</c:f>
              <c:strCache>
                <c:ptCount val="1"/>
                <c:pt idx="0">
                  <c:v>Untitled 3</c:v>
                </c:pt>
              </c:strCache>
            </c:strRef>
          </c:tx>
          <c:spPr>
            <a:solidFill>
              <a:srgbClr val="B7B5A3"/>
            </a:solidFill>
            <a:ln w="12700" cap="flat">
              <a:noFill/>
              <a:miter lim="400000"/>
            </a:ln>
            <a:effectLst/>
          </c:spPr>
          <c:cat>
            <c:strRef>
              <c:f>Sheet1!$B$1:$C$1</c:f>
              <c:strCache>
                <c:ptCount val="2"/>
                <c:pt idx="0">
                  <c:v>April</c:v>
                </c:pt>
                <c:pt idx="1">
                  <c:v>Untitled 1</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1-878A-48DD-BE91-D2370D46BBA7}"/>
            </c:ext>
          </c:extLst>
        </c:ser>
        <c:ser>
          <c:idx val="3"/>
          <c:order val="2"/>
          <c:tx>
            <c:strRef>
              <c:f>Sheet1!$A$5</c:f>
              <c:strCache>
                <c:ptCount val="1"/>
                <c:pt idx="0">
                  <c:v>Untitled 2</c:v>
                </c:pt>
              </c:strCache>
            </c:strRef>
          </c:tx>
          <c:spPr>
            <a:solidFill>
              <a:srgbClr val="303030"/>
            </a:solidFill>
            <a:ln w="12700" cap="flat">
              <a:noFill/>
              <a:miter lim="400000"/>
            </a:ln>
            <a:effectLst/>
          </c:spPr>
          <c:cat>
            <c:strRef>
              <c:f>Sheet1!$B$1:$C$1</c:f>
              <c:strCache>
                <c:ptCount val="2"/>
                <c:pt idx="0">
                  <c:v>April</c:v>
                </c:pt>
                <c:pt idx="1">
                  <c:v>Untitled 1</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878A-48DD-BE91-D2370D46BBA7}"/>
            </c:ext>
          </c:extLst>
        </c:ser>
        <c:ser>
          <c:idx val="2"/>
          <c:order val="3"/>
          <c:tx>
            <c:strRef>
              <c:f>Sheet1!$A$4</c:f>
              <c:strCache>
                <c:ptCount val="1"/>
                <c:pt idx="0">
                  <c:v>Untitled 1</c:v>
                </c:pt>
              </c:strCache>
            </c:strRef>
          </c:tx>
          <c:spPr>
            <a:solidFill>
              <a:srgbClr val="9C9E9F"/>
            </a:solidFill>
            <a:ln w="12700" cap="flat">
              <a:noFill/>
              <a:miter lim="400000"/>
            </a:ln>
            <a:effectLst/>
          </c:spPr>
          <c:cat>
            <c:strRef>
              <c:f>Sheet1!$B$1:$C$1</c:f>
              <c:strCache>
                <c:ptCount val="2"/>
                <c:pt idx="0">
                  <c:v>April</c:v>
                </c:pt>
                <c:pt idx="1">
                  <c:v>Untitled 1</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3-878A-48DD-BE91-D2370D46BBA7}"/>
            </c:ext>
          </c:extLst>
        </c:ser>
        <c:ser>
          <c:idx val="1"/>
          <c:order val="4"/>
          <c:tx>
            <c:strRef>
              <c:f>Sheet1!$A$3</c:f>
              <c:strCache>
                <c:ptCount val="1"/>
                <c:pt idx="0">
                  <c:v>Region 2</c:v>
                </c:pt>
              </c:strCache>
            </c:strRef>
          </c:tx>
          <c:spPr>
            <a:solidFill>
              <a:srgbClr val="F99330"/>
            </a:solidFill>
            <a:ln w="12700" cap="flat">
              <a:noFill/>
              <a:miter lim="400000"/>
            </a:ln>
            <a:effectLst/>
          </c:spPr>
          <c:cat>
            <c:strRef>
              <c:f>Sheet1!$B$1:$C$1</c:f>
              <c:strCache>
                <c:ptCount val="2"/>
                <c:pt idx="0">
                  <c:v>April</c:v>
                </c:pt>
                <c:pt idx="1">
                  <c:v>Untitled 1</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4-878A-48DD-BE91-D2370D46BBA7}"/>
            </c:ext>
          </c:extLst>
        </c:ser>
        <c:ser>
          <c:idx val="0"/>
          <c:order val="5"/>
          <c:tx>
            <c:strRef>
              <c:f>Sheet1!$A$2</c:f>
              <c:strCache>
                <c:ptCount val="1"/>
                <c:pt idx="0">
                  <c:v>Region 1</c:v>
                </c:pt>
              </c:strCache>
            </c:strRef>
          </c:tx>
          <c:spPr>
            <a:solidFill>
              <a:srgbClr val="606062"/>
            </a:solidFill>
            <a:ln w="12700" cap="flat">
              <a:noFill/>
              <a:miter lim="400000"/>
            </a:ln>
            <a:effectLst/>
          </c:spPr>
          <c:cat>
            <c:strRef>
              <c:f>Sheet1!$B$1:$C$1</c:f>
              <c:strCache>
                <c:ptCount val="2"/>
                <c:pt idx="0">
                  <c:v>April</c:v>
                </c:pt>
                <c:pt idx="1">
                  <c:v>Untitled 1</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5-878A-48DD-BE91-D2370D46BBA7}"/>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April</c:v>
                </c:pt>
              </c:strCache>
            </c:strRef>
          </c:tx>
          <c:spPr>
            <a:solidFill>
              <a:srgbClr val="606062"/>
            </a:solidFill>
            <a:ln w="12700" cap="flat">
              <a:noFill/>
              <a:miter lim="400000"/>
            </a:ln>
            <a:effectLst/>
          </c:spPr>
          <c:dPt>
            <c:idx val="0"/>
            <c:bubble3D val="0"/>
            <c:extLst>
              <c:ext xmlns:c16="http://schemas.microsoft.com/office/drawing/2014/chart" uri="{C3380CC4-5D6E-409C-BE32-E72D297353CC}">
                <c16:uniqueId val="{00000001-4D96-4240-8E8D-54A3399A855C}"/>
              </c:ext>
            </c:extLst>
          </c:dPt>
          <c:dPt>
            <c:idx val="1"/>
            <c:bubble3D val="0"/>
            <c:spPr>
              <a:solidFill>
                <a:srgbClr val="F99330"/>
              </a:solidFill>
              <a:ln w="12700" cap="flat">
                <a:noFill/>
                <a:miter lim="400000"/>
              </a:ln>
              <a:effectLst/>
            </c:spPr>
            <c:extLst>
              <c:ext xmlns:c16="http://schemas.microsoft.com/office/drawing/2014/chart" uri="{C3380CC4-5D6E-409C-BE32-E72D297353CC}">
                <c16:uniqueId val="{00000003-4D96-4240-8E8D-54A3399A855C}"/>
              </c:ext>
            </c:extLst>
          </c:dPt>
          <c:dPt>
            <c:idx val="2"/>
            <c:bubble3D val="0"/>
            <c:spPr>
              <a:solidFill>
                <a:srgbClr val="9C9E9F"/>
              </a:solidFill>
              <a:ln w="12700" cap="flat">
                <a:noFill/>
                <a:miter lim="400000"/>
              </a:ln>
              <a:effectLst/>
            </c:spPr>
            <c:extLst>
              <c:ext xmlns:c16="http://schemas.microsoft.com/office/drawing/2014/chart" uri="{C3380CC4-5D6E-409C-BE32-E72D297353CC}">
                <c16:uniqueId val="{00000005-4D96-4240-8E8D-54A3399A855C}"/>
              </c:ext>
            </c:extLst>
          </c:dPt>
          <c:dPt>
            <c:idx val="3"/>
            <c:bubble3D val="0"/>
            <c:spPr>
              <a:solidFill>
                <a:srgbClr val="ED6A00"/>
              </a:solidFill>
              <a:ln w="12700" cap="flat">
                <a:noFill/>
                <a:miter lim="400000"/>
              </a:ln>
              <a:effectLst/>
            </c:spPr>
            <c:extLst>
              <c:ext xmlns:c16="http://schemas.microsoft.com/office/drawing/2014/chart" uri="{C3380CC4-5D6E-409C-BE32-E72D297353CC}">
                <c16:uniqueId val="{00000007-4D96-4240-8E8D-54A3399A855C}"/>
              </c:ext>
            </c:extLst>
          </c:dPt>
          <c:dPt>
            <c:idx val="4"/>
            <c:bubble3D val="0"/>
            <c:spPr>
              <a:solidFill>
                <a:srgbClr val="303030"/>
              </a:solidFill>
              <a:ln w="12700" cap="flat">
                <a:noFill/>
                <a:miter lim="400000"/>
              </a:ln>
              <a:effectLst/>
            </c:spPr>
            <c:extLst>
              <c:ext xmlns:c16="http://schemas.microsoft.com/office/drawing/2014/chart" uri="{C3380CC4-5D6E-409C-BE32-E72D297353CC}">
                <c16:uniqueId val="{00000009-4D96-4240-8E8D-54A3399A855C}"/>
              </c:ext>
            </c:extLst>
          </c:dPt>
          <c:dPt>
            <c:idx val="5"/>
            <c:bubble3D val="0"/>
            <c:spPr>
              <a:solidFill>
                <a:srgbClr val="B7B5A3"/>
              </a:solidFill>
              <a:ln w="12700" cap="flat">
                <a:noFill/>
                <a:miter lim="400000"/>
              </a:ln>
              <a:effectLst/>
            </c:spPr>
            <c:extLst>
              <c:ext xmlns:c16="http://schemas.microsoft.com/office/drawing/2014/chart" uri="{C3380CC4-5D6E-409C-BE32-E72D297353CC}">
                <c16:uniqueId val="{0000000B-4D96-4240-8E8D-54A3399A855C}"/>
              </c:ext>
            </c:extLst>
          </c:dPt>
          <c:dLbls>
            <c:dLbl>
              <c:idx val="0"/>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1-4D96-4240-8E8D-54A3399A855C}"/>
                </c:ext>
              </c:extLst>
            </c:dLbl>
            <c:dLbl>
              <c:idx val="1"/>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3-4D96-4240-8E8D-54A3399A855C}"/>
                </c:ext>
              </c:extLst>
            </c:dLbl>
            <c:dLbl>
              <c:idx val="2"/>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5-4D96-4240-8E8D-54A3399A855C}"/>
                </c:ext>
              </c:extLst>
            </c:dLbl>
            <c:dLbl>
              <c:idx val="3"/>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7-4D96-4240-8E8D-54A3399A855C}"/>
                </c:ext>
              </c:extLst>
            </c:dLbl>
            <c:dLbl>
              <c:idx val="4"/>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9-4D96-4240-8E8D-54A3399A855C}"/>
                </c:ext>
              </c:extLst>
            </c:dLbl>
            <c:dLbl>
              <c:idx val="5"/>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B-4D96-4240-8E8D-54A3399A855C}"/>
                </c:ext>
              </c:extLst>
            </c:dLbl>
            <c:numFmt formatCode="#,##0%" sourceLinked="0"/>
            <c:spPr>
              <a:noFill/>
              <a:ln>
                <a:noFill/>
              </a:ln>
              <a:effectLst/>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4D96-4240-8E8D-54A3399A855C}"/>
            </c:ext>
          </c:extLst>
        </c:ser>
        <c:ser>
          <c:idx val="0"/>
          <c:order val="1"/>
          <c:tx>
            <c:strRef>
              <c:f>Sheet1!$A$3</c:f>
              <c:strCache>
                <c:ptCount val="2"/>
                <c:pt idx="1">
                  <c:v>Untitled 1</c:v>
                </c:pt>
              </c:strCache>
            </c:strRef>
          </c:tx>
          <c:spPr>
            <a:solidFill>
              <a:srgbClr val="606062"/>
            </a:solidFill>
            <a:ln w="12700" cap="flat">
              <a:noFill/>
              <a:miter lim="400000"/>
            </a:ln>
            <a:effectLst/>
          </c:spPr>
          <c:dPt>
            <c:idx val="0"/>
            <c:bubble3D val="0"/>
            <c:extLst>
              <c:ext xmlns:c16="http://schemas.microsoft.com/office/drawing/2014/chart" uri="{C3380CC4-5D6E-409C-BE32-E72D297353CC}">
                <c16:uniqueId val="{0000000E-4D96-4240-8E8D-54A3399A855C}"/>
              </c:ext>
            </c:extLst>
          </c:dPt>
          <c:dPt>
            <c:idx val="1"/>
            <c:bubble3D val="0"/>
            <c:spPr>
              <a:solidFill>
                <a:srgbClr val="F99330"/>
              </a:solidFill>
              <a:ln w="12700" cap="flat">
                <a:noFill/>
                <a:miter lim="400000"/>
              </a:ln>
              <a:effectLst/>
            </c:spPr>
            <c:extLst>
              <c:ext xmlns:c16="http://schemas.microsoft.com/office/drawing/2014/chart" uri="{C3380CC4-5D6E-409C-BE32-E72D297353CC}">
                <c16:uniqueId val="{00000010-4D96-4240-8E8D-54A3399A855C}"/>
              </c:ext>
            </c:extLst>
          </c:dPt>
          <c:dPt>
            <c:idx val="2"/>
            <c:bubble3D val="0"/>
            <c:spPr>
              <a:solidFill>
                <a:srgbClr val="9C9E9F"/>
              </a:solidFill>
              <a:ln w="12700" cap="flat">
                <a:noFill/>
                <a:miter lim="400000"/>
              </a:ln>
              <a:effectLst/>
            </c:spPr>
            <c:extLst>
              <c:ext xmlns:c16="http://schemas.microsoft.com/office/drawing/2014/chart" uri="{C3380CC4-5D6E-409C-BE32-E72D297353CC}">
                <c16:uniqueId val="{00000012-4D96-4240-8E8D-54A3399A855C}"/>
              </c:ext>
            </c:extLst>
          </c:dPt>
          <c:dPt>
            <c:idx val="3"/>
            <c:bubble3D val="0"/>
            <c:spPr>
              <a:solidFill>
                <a:srgbClr val="ED6A00"/>
              </a:solidFill>
              <a:ln w="12700" cap="flat">
                <a:noFill/>
                <a:miter lim="400000"/>
              </a:ln>
              <a:effectLst/>
            </c:spPr>
            <c:extLst>
              <c:ext xmlns:c16="http://schemas.microsoft.com/office/drawing/2014/chart" uri="{C3380CC4-5D6E-409C-BE32-E72D297353CC}">
                <c16:uniqueId val="{00000014-4D96-4240-8E8D-54A3399A855C}"/>
              </c:ext>
            </c:extLst>
          </c:dPt>
          <c:dPt>
            <c:idx val="4"/>
            <c:bubble3D val="0"/>
            <c:spPr>
              <a:solidFill>
                <a:srgbClr val="303030"/>
              </a:solidFill>
              <a:ln w="12700" cap="flat">
                <a:noFill/>
                <a:miter lim="400000"/>
              </a:ln>
              <a:effectLst/>
            </c:spPr>
            <c:extLst>
              <c:ext xmlns:c16="http://schemas.microsoft.com/office/drawing/2014/chart" uri="{C3380CC4-5D6E-409C-BE32-E72D297353CC}">
                <c16:uniqueId val="{00000016-4D96-4240-8E8D-54A3399A855C}"/>
              </c:ext>
            </c:extLst>
          </c:dPt>
          <c:dPt>
            <c:idx val="5"/>
            <c:bubble3D val="0"/>
            <c:spPr>
              <a:solidFill>
                <a:srgbClr val="B7B5A3"/>
              </a:solidFill>
              <a:ln w="12700" cap="flat">
                <a:noFill/>
                <a:miter lim="400000"/>
              </a:ln>
              <a:effectLst/>
            </c:spPr>
            <c:extLst>
              <c:ext xmlns:c16="http://schemas.microsoft.com/office/drawing/2014/chart" uri="{C3380CC4-5D6E-409C-BE32-E72D297353CC}">
                <c16:uniqueId val="{00000018-4D96-4240-8E8D-54A3399A855C}"/>
              </c:ext>
            </c:extLst>
          </c:dPt>
          <c:dLbls>
            <c:dLbl>
              <c:idx val="0"/>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E-4D96-4240-8E8D-54A3399A855C}"/>
                </c:ext>
              </c:extLst>
            </c:dLbl>
            <c:dLbl>
              <c:idx val="1"/>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0-4D96-4240-8E8D-54A3399A855C}"/>
                </c:ext>
              </c:extLst>
            </c:dLbl>
            <c:dLbl>
              <c:idx val="2"/>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2-4D96-4240-8E8D-54A3399A855C}"/>
                </c:ext>
              </c:extLst>
            </c:dLbl>
            <c:dLbl>
              <c:idx val="3"/>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4-4D96-4240-8E8D-54A3399A855C}"/>
                </c:ext>
              </c:extLst>
            </c:dLbl>
            <c:dLbl>
              <c:idx val="4"/>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6-4D96-4240-8E8D-54A3399A855C}"/>
                </c:ext>
              </c:extLst>
            </c:dLbl>
            <c:dLbl>
              <c:idx val="5"/>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8-4D96-4240-8E8D-54A3399A855C}"/>
                </c:ext>
              </c:extLst>
            </c:dLbl>
            <c:numFmt formatCode="#,##0%" sourceLinked="0"/>
            <c:spPr>
              <a:noFill/>
              <a:ln>
                <a:noFill/>
              </a:ln>
              <a:effectLst/>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4D96-4240-8E8D-54A3399A855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091799999999999"/>
          <c:y val="6.3006400000000004E-2"/>
          <c:w val="0.86562600000000001"/>
          <c:h val="0.84311000000000003"/>
        </c:manualLayout>
      </c:layout>
      <c:scatterChart>
        <c:scatterStyle val="lineMarker"/>
        <c:varyColors val="0"/>
        <c:ser>
          <c:idx val="0"/>
          <c:order val="0"/>
          <c:tx>
            <c:strRef>
              <c:f>Sheet1!$A$2</c:f>
              <c:strCache>
                <c:ptCount val="1"/>
                <c:pt idx="0">
                  <c:v>Region 2</c:v>
                </c:pt>
              </c:strCache>
            </c:strRef>
          </c:tx>
          <c:spPr>
            <a:ln w="12700" cap="flat">
              <a:noFill/>
              <a:miter lim="400000"/>
            </a:ln>
            <a:effectLst/>
          </c:spPr>
          <c:marker>
            <c:symbol val="circle"/>
            <c:size val="5"/>
            <c:spPr>
              <a:solidFill>
                <a:srgbClr val="FFFFFF"/>
              </a:solidFill>
              <a:ln w="63500" cap="flat">
                <a:solidFill>
                  <a:srgbClr val="606062"/>
                </a:solidFill>
                <a:prstDash val="solid"/>
                <a:miter lim="400000"/>
              </a:ln>
              <a:effectLst/>
            </c:spPr>
          </c:marker>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smooth val="0"/>
          <c:extLst>
            <c:ext xmlns:c16="http://schemas.microsoft.com/office/drawing/2014/chart" uri="{C3380CC4-5D6E-409C-BE32-E72D297353CC}">
              <c16:uniqueId val="{00000000-A9B9-49B3-9288-B9D3F9D6CCAA}"/>
            </c:ext>
          </c:extLst>
        </c:ser>
        <c:ser>
          <c:idx val="1"/>
          <c:order val="1"/>
          <c:tx>
            <c:strRef>
              <c:f>Sheet1!$A$3</c:f>
              <c:strCache>
                <c:ptCount val="1"/>
                <c:pt idx="0">
                  <c:v>Untitled 1</c:v>
                </c:pt>
              </c:strCache>
            </c:strRef>
          </c:tx>
          <c:spPr>
            <a:ln w="12700" cap="flat">
              <a:noFill/>
              <a:miter lim="400000"/>
            </a:ln>
            <a:effectLst/>
          </c:spPr>
          <c:marker>
            <c:symbol val="circle"/>
            <c:size val="5"/>
            <c:spPr>
              <a:solidFill>
                <a:srgbClr val="FFFFFF"/>
              </a:solidFill>
              <a:ln w="63500" cap="flat">
                <a:solidFill>
                  <a:srgbClr val="F99330"/>
                </a:solidFill>
                <a:prstDash val="solid"/>
                <a:miter lim="400000"/>
              </a:ln>
              <a:effectLst/>
            </c:spPr>
          </c:marker>
          <c:xVal>
            <c:numRef>
              <c:f>Sheet1!$B$4:$C$4</c:f>
              <c:numCache>
                <c:formatCode>General</c:formatCode>
                <c:ptCount val="2"/>
                <c:pt idx="0">
                  <c:v>10</c:v>
                </c:pt>
                <c:pt idx="1">
                  <c:v>20</c:v>
                </c:pt>
              </c:numCache>
            </c:numRef>
          </c:xVal>
          <c:yVal>
            <c:numRef>
              <c:f>Sheet1!$B$5:$C$5</c:f>
              <c:numCache>
                <c:formatCode>General</c:formatCode>
                <c:ptCount val="2"/>
                <c:pt idx="0">
                  <c:v>30</c:v>
                </c:pt>
                <c:pt idx="1">
                  <c:v>40</c:v>
                </c:pt>
              </c:numCache>
            </c:numRef>
          </c:yVal>
          <c:smooth val="0"/>
          <c:extLst>
            <c:ext xmlns:c16="http://schemas.microsoft.com/office/drawing/2014/chart" uri="{C3380CC4-5D6E-409C-BE32-E72D297353CC}">
              <c16:uniqueId val="{00000001-A9B9-49B3-9288-B9D3F9D6CCAA}"/>
            </c:ext>
          </c:extLst>
        </c:ser>
        <c:ser>
          <c:idx val="2"/>
          <c:order val="2"/>
          <c:tx>
            <c:strRef>
              <c:f>Sheet1!$A$4</c:f>
              <c:strCache>
                <c:ptCount val="1"/>
                <c:pt idx="0">
                  <c:v>Untitled 2</c:v>
                </c:pt>
              </c:strCache>
            </c:strRef>
          </c:tx>
          <c:spPr>
            <a:ln w="12700" cap="flat">
              <a:noFill/>
              <a:miter lim="400000"/>
            </a:ln>
            <a:effectLst/>
          </c:spPr>
          <c:marker>
            <c:symbol val="circle"/>
            <c:size val="5"/>
            <c:spPr>
              <a:solidFill>
                <a:srgbClr val="FFFFFF"/>
              </a:solidFill>
              <a:ln w="63500" cap="flat">
                <a:solidFill>
                  <a:srgbClr val="9C9E9F"/>
                </a:solidFill>
                <a:prstDash val="solid"/>
                <a:miter lim="400000"/>
              </a:ln>
              <a:effectLst/>
            </c:spPr>
          </c:marker>
          <c:xVal>
            <c:numRef>
              <c:f>Sheet1!$B$6:$C$6</c:f>
              <c:numCache>
                <c:formatCode>General</c:formatCode>
                <c:ptCount val="2"/>
                <c:pt idx="0">
                  <c:v>10</c:v>
                </c:pt>
                <c:pt idx="1">
                  <c:v>20</c:v>
                </c:pt>
              </c:numCache>
            </c:numRef>
          </c:xVal>
          <c:yVal>
            <c:numRef>
              <c:f>Sheet1!$B$7:$C$7</c:f>
              <c:numCache>
                <c:formatCode>General</c:formatCode>
                <c:ptCount val="2"/>
                <c:pt idx="0">
                  <c:v>40</c:v>
                </c:pt>
                <c:pt idx="1">
                  <c:v>50</c:v>
                </c:pt>
              </c:numCache>
            </c:numRef>
          </c:yVal>
          <c:smooth val="0"/>
          <c:extLst>
            <c:ext xmlns:c16="http://schemas.microsoft.com/office/drawing/2014/chart" uri="{C3380CC4-5D6E-409C-BE32-E72D297353CC}">
              <c16:uniqueId val="{00000002-A9B9-49B3-9288-B9D3F9D6CCAA}"/>
            </c:ext>
          </c:extLst>
        </c:ser>
        <c:ser>
          <c:idx val="3"/>
          <c:order val="3"/>
          <c:tx>
            <c:strRef>
              <c:f>Sheet1!$A$5</c:f>
              <c:strCache>
                <c:ptCount val="1"/>
                <c:pt idx="0">
                  <c:v>Untitled 3</c:v>
                </c:pt>
              </c:strCache>
            </c:strRef>
          </c:tx>
          <c:spPr>
            <a:ln w="12700" cap="flat">
              <a:noFill/>
              <a:miter lim="400000"/>
            </a:ln>
            <a:effectLst/>
          </c:spPr>
          <c:marker>
            <c:symbol val="circle"/>
            <c:size val="5"/>
            <c:spPr>
              <a:solidFill>
                <a:srgbClr val="FFFFFF"/>
              </a:solidFill>
              <a:ln w="63500" cap="flat">
                <a:solidFill>
                  <a:srgbClr val="ED6A00"/>
                </a:solidFill>
                <a:prstDash val="solid"/>
                <a:miter lim="400000"/>
              </a:ln>
              <a:effectLst/>
            </c:spPr>
          </c:marker>
          <c:xVal>
            <c:numRef>
              <c:f>Sheet1!$B$8:$C$8</c:f>
              <c:numCache>
                <c:formatCode>General</c:formatCode>
                <c:ptCount val="2"/>
                <c:pt idx="0">
                  <c:v>10</c:v>
                </c:pt>
                <c:pt idx="1">
                  <c:v>20</c:v>
                </c:pt>
              </c:numCache>
            </c:numRef>
          </c:xVal>
          <c:yVal>
            <c:numRef>
              <c:f>Sheet1!$B$9:$C$9</c:f>
              <c:numCache>
                <c:formatCode>General</c:formatCode>
                <c:ptCount val="2"/>
                <c:pt idx="0">
                  <c:v>50</c:v>
                </c:pt>
                <c:pt idx="1">
                  <c:v>60</c:v>
                </c:pt>
              </c:numCache>
            </c:numRef>
          </c:yVal>
          <c:smooth val="0"/>
          <c:extLst>
            <c:ext xmlns:c16="http://schemas.microsoft.com/office/drawing/2014/chart" uri="{C3380CC4-5D6E-409C-BE32-E72D297353CC}">
              <c16:uniqueId val="{00000003-A9B9-49B3-9288-B9D3F9D6CCAA}"/>
            </c:ext>
          </c:extLst>
        </c:ser>
        <c:ser>
          <c:idx val="4"/>
          <c:order val="4"/>
          <c:tx>
            <c:strRef>
              <c:f>Sheet1!$A$6</c:f>
              <c:strCache>
                <c:ptCount val="1"/>
                <c:pt idx="0">
                  <c:v>Untitled 4</c:v>
                </c:pt>
              </c:strCache>
            </c:strRef>
          </c:tx>
          <c:spPr>
            <a:ln w="12700" cap="flat">
              <a:noFill/>
              <a:miter lim="400000"/>
            </a:ln>
            <a:effectLst/>
          </c:spPr>
          <c:marker>
            <c:symbol val="circle"/>
            <c:size val="5"/>
            <c:spPr>
              <a:solidFill>
                <a:srgbClr val="FFFFFF"/>
              </a:solidFill>
              <a:ln w="63500" cap="flat">
                <a:solidFill>
                  <a:srgbClr val="303030"/>
                </a:solidFill>
                <a:prstDash val="solid"/>
                <a:miter lim="400000"/>
              </a:ln>
              <a:effectLst/>
            </c:spPr>
          </c:marker>
          <c:xVal>
            <c:numRef>
              <c:f>Sheet1!$B$10:$C$10</c:f>
              <c:numCache>
                <c:formatCode>General</c:formatCode>
                <c:ptCount val="2"/>
                <c:pt idx="0">
                  <c:v>10</c:v>
                </c:pt>
                <c:pt idx="1">
                  <c:v>20</c:v>
                </c:pt>
              </c:numCache>
            </c:numRef>
          </c:xVal>
          <c:yVal>
            <c:numRef>
              <c:f>Sheet1!$B$11:$C$11</c:f>
              <c:numCache>
                <c:formatCode>General</c:formatCode>
                <c:ptCount val="2"/>
                <c:pt idx="0">
                  <c:v>60</c:v>
                </c:pt>
                <c:pt idx="1">
                  <c:v>70</c:v>
                </c:pt>
              </c:numCache>
            </c:numRef>
          </c:yVal>
          <c:smooth val="0"/>
          <c:extLst>
            <c:ext xmlns:c16="http://schemas.microsoft.com/office/drawing/2014/chart" uri="{C3380CC4-5D6E-409C-BE32-E72D297353CC}">
              <c16:uniqueId val="{00000004-A9B9-49B3-9288-B9D3F9D6CCAA}"/>
            </c:ext>
          </c:extLst>
        </c:ser>
        <c:ser>
          <c:idx val="5"/>
          <c:order val="5"/>
          <c:tx>
            <c:strRef>
              <c:f>Sheet1!$A$7</c:f>
              <c:strCache>
                <c:ptCount val="1"/>
                <c:pt idx="0">
                  <c:v>Untitled 5</c:v>
                </c:pt>
              </c:strCache>
            </c:strRef>
          </c:tx>
          <c:spPr>
            <a:ln w="12700" cap="flat">
              <a:noFill/>
              <a:miter lim="400000"/>
            </a:ln>
            <a:effectLst/>
          </c:spPr>
          <c:marker>
            <c:symbol val="circle"/>
            <c:size val="5"/>
            <c:spPr>
              <a:solidFill>
                <a:srgbClr val="FFFFFF"/>
              </a:solidFill>
              <a:ln w="63500" cap="flat">
                <a:solidFill>
                  <a:srgbClr val="B7B5A3"/>
                </a:solidFill>
                <a:prstDash val="solid"/>
                <a:miter lim="400000"/>
              </a:ln>
              <a:effectLst/>
            </c:spPr>
          </c:marker>
          <c:xVal>
            <c:numRef>
              <c:f>Sheet1!$B$12:$C$12</c:f>
              <c:numCache>
                <c:formatCode>General</c:formatCode>
                <c:ptCount val="2"/>
                <c:pt idx="0">
                  <c:v>10</c:v>
                </c:pt>
                <c:pt idx="1">
                  <c:v>20</c:v>
                </c:pt>
              </c:numCache>
            </c:numRef>
          </c:xVal>
          <c:yVal>
            <c:numRef>
              <c:f>Sheet1!$B$13:$C$13</c:f>
              <c:numCache>
                <c:formatCode>General</c:formatCode>
                <c:ptCount val="2"/>
                <c:pt idx="0">
                  <c:v>70</c:v>
                </c:pt>
                <c:pt idx="1">
                  <c:v>80</c:v>
                </c:pt>
              </c:numCache>
            </c:numRef>
          </c:yVal>
          <c:smooth val="0"/>
          <c:extLst>
            <c:ext xmlns:c16="http://schemas.microsoft.com/office/drawing/2014/chart" uri="{C3380CC4-5D6E-409C-BE32-E72D297353CC}">
              <c16:uniqueId val="{00000005-A9B9-49B3-9288-B9D3F9D6CCAA}"/>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3087499999999999"/>
          <c:y val="0.106299"/>
          <c:w val="0.76697199999999999"/>
          <c:h val="0.77490199999999998"/>
        </c:manualLayout>
      </c:layout>
      <c:bubbleChart>
        <c:varyColors val="0"/>
        <c:ser>
          <c:idx val="5"/>
          <c:order val="0"/>
          <c:tx>
            <c:strRef>
              <c:f>Sheet1!$A$7</c:f>
              <c:strCache>
                <c:ptCount val="1"/>
                <c:pt idx="0">
                  <c:v>Untitled 10</c:v>
                </c:pt>
              </c:strCache>
            </c:strRef>
          </c:tx>
          <c:spPr>
            <a:solidFill>
              <a:srgbClr val="B7B5A3"/>
            </a:solidFill>
            <a:ln w="12700" cap="flat">
              <a:noFill/>
              <a:miter lim="400000"/>
            </a:ln>
            <a:effectLst/>
          </c:spPr>
          <c:invertIfNegative val="0"/>
          <c:xVal>
            <c:numRef>
              <c:f>Sheet1!$B$17:$C$17</c:f>
              <c:numCache>
                <c:formatCode>General</c:formatCode>
                <c:ptCount val="2"/>
                <c:pt idx="0">
                  <c:v>10</c:v>
                </c:pt>
                <c:pt idx="1">
                  <c:v>20</c:v>
                </c:pt>
              </c:numCache>
            </c:numRef>
          </c:xVal>
          <c:yVal>
            <c:numRef>
              <c:f>Sheet1!$B$18:$C$18</c:f>
              <c:numCache>
                <c:formatCode>General</c:formatCode>
                <c:ptCount val="2"/>
                <c:pt idx="0">
                  <c:v>120</c:v>
                </c:pt>
                <c:pt idx="1">
                  <c:v>130</c:v>
                </c:pt>
              </c:numCache>
            </c:numRef>
          </c:yVal>
          <c:bubbleSize>
            <c:numRef>
              <c:f>Sheet1!$B$19:$C$19</c:f>
              <c:numCache>
                <c:formatCode>General</c:formatCode>
                <c:ptCount val="2"/>
                <c:pt idx="0">
                  <c:v>130</c:v>
                </c:pt>
                <c:pt idx="1">
                  <c:v>140</c:v>
                </c:pt>
              </c:numCache>
            </c:numRef>
          </c:bubbleSize>
          <c:bubble3D val="0"/>
          <c:extLst>
            <c:ext xmlns:c16="http://schemas.microsoft.com/office/drawing/2014/chart" uri="{C3380CC4-5D6E-409C-BE32-E72D297353CC}">
              <c16:uniqueId val="{00000000-727A-4FDE-921B-16BF5B39D64F}"/>
            </c:ext>
          </c:extLst>
        </c:ser>
        <c:ser>
          <c:idx val="4"/>
          <c:order val="1"/>
          <c:tx>
            <c:strRef>
              <c:f>Sheet1!$A$6</c:f>
              <c:strCache>
                <c:ptCount val="1"/>
                <c:pt idx="0">
                  <c:v>Untitled 8</c:v>
                </c:pt>
              </c:strCache>
            </c:strRef>
          </c:tx>
          <c:spPr>
            <a:solidFill>
              <a:srgbClr val="303030"/>
            </a:solidFill>
            <a:ln w="12700" cap="flat">
              <a:noFill/>
              <a:miter lim="400000"/>
            </a:ln>
            <a:effectLst/>
          </c:spPr>
          <c:invertIfNegative val="0"/>
          <c:xVal>
            <c:numRef>
              <c:f>Sheet1!$B$14:$C$14</c:f>
              <c:numCache>
                <c:formatCode>General</c:formatCode>
                <c:ptCount val="2"/>
                <c:pt idx="0">
                  <c:v>10</c:v>
                </c:pt>
                <c:pt idx="1">
                  <c:v>20</c:v>
                </c:pt>
              </c:numCache>
            </c:numRef>
          </c:xVal>
          <c:yVal>
            <c:numRef>
              <c:f>Sheet1!$B$15:$C$15</c:f>
              <c:numCache>
                <c:formatCode>General</c:formatCode>
                <c:ptCount val="2"/>
                <c:pt idx="0">
                  <c:v>100</c:v>
                </c:pt>
                <c:pt idx="1">
                  <c:v>110</c:v>
                </c:pt>
              </c:numCache>
            </c:numRef>
          </c:yVal>
          <c:bubbleSize>
            <c:numRef>
              <c:f>Sheet1!$B$16:$C$16</c:f>
              <c:numCache>
                <c:formatCode>General</c:formatCode>
                <c:ptCount val="2"/>
                <c:pt idx="0">
                  <c:v>110</c:v>
                </c:pt>
                <c:pt idx="1">
                  <c:v>120</c:v>
                </c:pt>
              </c:numCache>
            </c:numRef>
          </c:bubbleSize>
          <c:bubble3D val="0"/>
          <c:extLst>
            <c:ext xmlns:c16="http://schemas.microsoft.com/office/drawing/2014/chart" uri="{C3380CC4-5D6E-409C-BE32-E72D297353CC}">
              <c16:uniqueId val="{00000001-727A-4FDE-921B-16BF5B39D64F}"/>
            </c:ext>
          </c:extLst>
        </c:ser>
        <c:ser>
          <c:idx val="3"/>
          <c:order val="2"/>
          <c:tx>
            <c:strRef>
              <c:f>Sheet1!$A$5</c:f>
              <c:strCache>
                <c:ptCount val="1"/>
                <c:pt idx="0">
                  <c:v>Untitled 6</c:v>
                </c:pt>
              </c:strCache>
            </c:strRef>
          </c:tx>
          <c:spPr>
            <a:solidFill>
              <a:srgbClr val="ED6A00"/>
            </a:solidFill>
            <a:ln w="12700" cap="flat">
              <a:noFill/>
              <a:miter lim="400000"/>
            </a:ln>
            <a:effectLst/>
          </c:spPr>
          <c:invertIfNegative val="0"/>
          <c:xVal>
            <c:numRef>
              <c:f>Sheet1!$B$11:$C$11</c:f>
              <c:numCache>
                <c:formatCode>General</c:formatCode>
                <c:ptCount val="2"/>
                <c:pt idx="0">
                  <c:v>10</c:v>
                </c:pt>
                <c:pt idx="1">
                  <c:v>20</c:v>
                </c:pt>
              </c:numCache>
            </c:numRef>
          </c:xVal>
          <c:yVal>
            <c:numRef>
              <c:f>Sheet1!$B$12:$C$12</c:f>
              <c:numCache>
                <c:formatCode>General</c:formatCode>
                <c:ptCount val="2"/>
                <c:pt idx="0">
                  <c:v>80</c:v>
                </c:pt>
                <c:pt idx="1">
                  <c:v>90</c:v>
                </c:pt>
              </c:numCache>
            </c:numRef>
          </c:yVal>
          <c:bubbleSize>
            <c:numRef>
              <c:f>Sheet1!$B$13:$C$13</c:f>
              <c:numCache>
                <c:formatCode>General</c:formatCode>
                <c:ptCount val="2"/>
                <c:pt idx="0">
                  <c:v>90</c:v>
                </c:pt>
                <c:pt idx="1">
                  <c:v>100</c:v>
                </c:pt>
              </c:numCache>
            </c:numRef>
          </c:bubbleSize>
          <c:bubble3D val="0"/>
          <c:extLst>
            <c:ext xmlns:c16="http://schemas.microsoft.com/office/drawing/2014/chart" uri="{C3380CC4-5D6E-409C-BE32-E72D297353CC}">
              <c16:uniqueId val="{00000002-727A-4FDE-921B-16BF5B39D64F}"/>
            </c:ext>
          </c:extLst>
        </c:ser>
        <c:ser>
          <c:idx val="2"/>
          <c:order val="3"/>
          <c:tx>
            <c:strRef>
              <c:f>Sheet1!$A$4</c:f>
              <c:strCache>
                <c:ptCount val="1"/>
                <c:pt idx="0">
                  <c:v>Untitled 4</c:v>
                </c:pt>
              </c:strCache>
            </c:strRef>
          </c:tx>
          <c:spPr>
            <a:solidFill>
              <a:srgbClr val="9C9E9F"/>
            </a:solidFill>
            <a:ln w="12700" cap="flat">
              <a:noFill/>
              <a:miter lim="400000"/>
            </a:ln>
            <a:effectLst/>
          </c:spPr>
          <c:invertIfNegative val="0"/>
          <c:xVal>
            <c:numRef>
              <c:f>Sheet1!$B$8:$C$8</c:f>
              <c:numCache>
                <c:formatCode>General</c:formatCode>
                <c:ptCount val="2"/>
                <c:pt idx="0">
                  <c:v>10</c:v>
                </c:pt>
                <c:pt idx="1">
                  <c:v>20</c:v>
                </c:pt>
              </c:numCache>
            </c:numRef>
          </c:xVal>
          <c:yVal>
            <c:numRef>
              <c:f>Sheet1!$B$9:$C$9</c:f>
              <c:numCache>
                <c:formatCode>General</c:formatCode>
                <c:ptCount val="2"/>
                <c:pt idx="0">
                  <c:v>60</c:v>
                </c:pt>
                <c:pt idx="1">
                  <c:v>70</c:v>
                </c:pt>
              </c:numCache>
            </c:numRef>
          </c:yVal>
          <c:bubbleSize>
            <c:numRef>
              <c:f>Sheet1!$B$10:$C$10</c:f>
              <c:numCache>
                <c:formatCode>General</c:formatCode>
                <c:ptCount val="2"/>
                <c:pt idx="0">
                  <c:v>70</c:v>
                </c:pt>
                <c:pt idx="1">
                  <c:v>80</c:v>
                </c:pt>
              </c:numCache>
            </c:numRef>
          </c:bubbleSize>
          <c:bubble3D val="0"/>
          <c:extLst>
            <c:ext xmlns:c16="http://schemas.microsoft.com/office/drawing/2014/chart" uri="{C3380CC4-5D6E-409C-BE32-E72D297353CC}">
              <c16:uniqueId val="{00000003-727A-4FDE-921B-16BF5B39D64F}"/>
            </c:ext>
          </c:extLst>
        </c:ser>
        <c:ser>
          <c:idx val="1"/>
          <c:order val="4"/>
          <c:tx>
            <c:strRef>
              <c:f>Sheet1!$A$3</c:f>
              <c:strCache>
                <c:ptCount val="1"/>
                <c:pt idx="0">
                  <c:v>Untitled 2</c:v>
                </c:pt>
              </c:strCache>
            </c:strRef>
          </c:tx>
          <c:spPr>
            <a:solidFill>
              <a:srgbClr val="F99330"/>
            </a:solidFill>
            <a:ln w="12700" cap="flat">
              <a:noFill/>
              <a:miter lim="400000"/>
            </a:ln>
            <a:effectLst/>
          </c:spPr>
          <c:invertIfNegative val="0"/>
          <c:xVal>
            <c:numRef>
              <c:f>Sheet1!$B$5:$C$5</c:f>
              <c:numCache>
                <c:formatCode>General</c:formatCode>
                <c:ptCount val="2"/>
                <c:pt idx="0">
                  <c:v>10</c:v>
                </c:pt>
                <c:pt idx="1">
                  <c:v>20</c:v>
                </c:pt>
              </c:numCache>
            </c:numRef>
          </c:xVal>
          <c:yVal>
            <c:numRef>
              <c:f>Sheet1!$B$6:$C$6</c:f>
              <c:numCache>
                <c:formatCode>General</c:formatCode>
                <c:ptCount val="2"/>
                <c:pt idx="0">
                  <c:v>40</c:v>
                </c:pt>
                <c:pt idx="1">
                  <c:v>50</c:v>
                </c:pt>
              </c:numCache>
            </c:numRef>
          </c:yVal>
          <c:bubbleSize>
            <c:numRef>
              <c:f>Sheet1!$B$7:$C$7</c:f>
              <c:numCache>
                <c:formatCode>General</c:formatCode>
                <c:ptCount val="2"/>
                <c:pt idx="0">
                  <c:v>50</c:v>
                </c:pt>
                <c:pt idx="1">
                  <c:v>60</c:v>
                </c:pt>
              </c:numCache>
            </c:numRef>
          </c:bubbleSize>
          <c:bubble3D val="0"/>
          <c:extLst>
            <c:ext xmlns:c16="http://schemas.microsoft.com/office/drawing/2014/chart" uri="{C3380CC4-5D6E-409C-BE32-E72D297353CC}">
              <c16:uniqueId val="{00000004-727A-4FDE-921B-16BF5B39D64F}"/>
            </c:ext>
          </c:extLst>
        </c:ser>
        <c:ser>
          <c:idx val="0"/>
          <c:order val="5"/>
          <c:tx>
            <c:strRef>
              <c:f>Sheet1!$A$2</c:f>
              <c:strCache>
                <c:ptCount val="1"/>
                <c:pt idx="0">
                  <c:v>Region 2</c:v>
                </c:pt>
              </c:strCache>
            </c:strRef>
          </c:tx>
          <c:spPr>
            <a:solidFill>
              <a:srgbClr val="606062"/>
            </a:solidFill>
            <a:ln w="12700" cap="flat">
              <a:noFill/>
              <a:miter lim="400000"/>
            </a:ln>
            <a:effectLst/>
          </c:spPr>
          <c:invertIfNegative val="0"/>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bubbleSize>
            <c:numRef>
              <c:f>Sheet1!$B$4:$C$4</c:f>
              <c:numCache>
                <c:formatCode>General</c:formatCode>
                <c:ptCount val="2"/>
                <c:pt idx="0">
                  <c:v>30</c:v>
                </c:pt>
                <c:pt idx="1">
                  <c:v>40</c:v>
                </c:pt>
              </c:numCache>
            </c:numRef>
          </c:bubbleSize>
          <c:bubble3D val="0"/>
          <c:extLst>
            <c:ext xmlns:c16="http://schemas.microsoft.com/office/drawing/2014/chart" uri="{C3380CC4-5D6E-409C-BE32-E72D297353CC}">
              <c16:uniqueId val="{00000005-727A-4FDE-921B-16BF5B39D64F}"/>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numFmt formatCode="0"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35"/>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9.9394800000000005E-2"/>
          <c:y val="6.3006400000000004E-2"/>
          <c:w val="0.88742500000000002"/>
          <c:h val="0.84311000000000003"/>
        </c:manualLayout>
      </c:layout>
      <c:barChart>
        <c:barDir val="col"/>
        <c:grouping val="clustered"/>
        <c:varyColors val="0"/>
        <c:ser>
          <c:idx val="0"/>
          <c:order val="0"/>
          <c:tx>
            <c:strRef>
              <c:f>Sheet1!$A$2</c:f>
              <c:strCache>
                <c:ptCount val="1"/>
                <c:pt idx="0">
                  <c:v>Region 2</c:v>
                </c:pt>
              </c:strCache>
            </c:strRef>
          </c:tx>
          <c:spPr>
            <a:solidFill>
              <a:srgbClr val="606062"/>
            </a:solidFill>
            <a:ln w="12700" cap="flat">
              <a:noFill/>
              <a:miter lim="400000"/>
            </a:ln>
            <a:effectLst/>
          </c:spPr>
          <c:invertIfNegative val="0"/>
          <c:cat>
            <c:strRef>
              <c:f>Sheet1!$B$1:$C$1</c:f>
              <c:strCache>
                <c:ptCount val="2"/>
                <c:pt idx="0">
                  <c:v>April</c:v>
                </c:pt>
                <c:pt idx="1">
                  <c:v>Untitled 1</c:v>
                </c:pt>
              </c:strCache>
            </c:strRef>
          </c:cat>
          <c:val>
            <c:numRef>
              <c:f>Sheet1!$B$2:$C$2</c:f>
              <c:numCache>
                <c:formatCode>General</c:formatCode>
                <c:ptCount val="2"/>
                <c:pt idx="0">
                  <c:v>20</c:v>
                </c:pt>
                <c:pt idx="1">
                  <c:v>30</c:v>
                </c:pt>
              </c:numCache>
            </c:numRef>
          </c:val>
          <c:extLst>
            <c:ext xmlns:c16="http://schemas.microsoft.com/office/drawing/2014/chart" uri="{C3380CC4-5D6E-409C-BE32-E72D297353CC}">
              <c16:uniqueId val="{00000000-F3CB-430E-8948-CF5D94E8C75B}"/>
            </c:ext>
          </c:extLst>
        </c:ser>
        <c:ser>
          <c:idx val="1"/>
          <c:order val="1"/>
          <c:tx>
            <c:strRef>
              <c:f>Sheet1!$A$3</c:f>
              <c:strCache>
                <c:ptCount val="1"/>
                <c:pt idx="0">
                  <c:v>Untitled 1</c:v>
                </c:pt>
              </c:strCache>
            </c:strRef>
          </c:tx>
          <c:spPr>
            <a:solidFill>
              <a:srgbClr val="F99330"/>
            </a:solidFill>
            <a:ln w="12700" cap="flat">
              <a:noFill/>
              <a:miter lim="400000"/>
            </a:ln>
            <a:effectLst/>
          </c:spPr>
          <c:invertIfNegative val="0"/>
          <c:cat>
            <c:strRef>
              <c:f>Sheet1!$B$1:$C$1</c:f>
              <c:strCache>
                <c:ptCount val="2"/>
                <c:pt idx="0">
                  <c:v>April</c:v>
                </c:pt>
                <c:pt idx="1">
                  <c:v>Untitled 1</c:v>
                </c:pt>
              </c:strCache>
            </c:strRef>
          </c:cat>
          <c:val>
            <c:numRef>
              <c:f>Sheet1!$B$3:$C$3</c:f>
              <c:numCache>
                <c:formatCode>General</c:formatCode>
                <c:ptCount val="2"/>
                <c:pt idx="0">
                  <c:v>30</c:v>
                </c:pt>
                <c:pt idx="1">
                  <c:v>40</c:v>
                </c:pt>
              </c:numCache>
            </c:numRef>
          </c:val>
          <c:extLst>
            <c:ext xmlns:c16="http://schemas.microsoft.com/office/drawing/2014/chart" uri="{C3380CC4-5D6E-409C-BE32-E72D297353CC}">
              <c16:uniqueId val="{00000001-F3CB-430E-8948-CF5D94E8C75B}"/>
            </c:ext>
          </c:extLst>
        </c:ser>
        <c:ser>
          <c:idx val="2"/>
          <c:order val="2"/>
          <c:tx>
            <c:strRef>
              <c:f>Sheet1!$A$4</c:f>
              <c:strCache>
                <c:ptCount val="1"/>
                <c:pt idx="0">
                  <c:v>Untitled 2</c:v>
                </c:pt>
              </c:strCache>
            </c:strRef>
          </c:tx>
          <c:spPr>
            <a:solidFill>
              <a:srgbClr val="9C9E9F"/>
            </a:solidFill>
            <a:ln w="12700" cap="flat">
              <a:noFill/>
              <a:miter lim="400000"/>
            </a:ln>
            <a:effectLst/>
          </c:spPr>
          <c:invertIfNegative val="0"/>
          <c:cat>
            <c:strRef>
              <c:f>Sheet1!$B$1:$C$1</c:f>
              <c:strCache>
                <c:ptCount val="2"/>
                <c:pt idx="0">
                  <c:v>April</c:v>
                </c:pt>
                <c:pt idx="1">
                  <c:v>Untitled 1</c:v>
                </c:pt>
              </c:strCache>
            </c:strRef>
          </c:cat>
          <c:val>
            <c:numRef>
              <c:f>Sheet1!$B$4:$C$4</c:f>
              <c:numCache>
                <c:formatCode>General</c:formatCode>
                <c:ptCount val="2"/>
                <c:pt idx="0">
                  <c:v>40</c:v>
                </c:pt>
                <c:pt idx="1">
                  <c:v>50</c:v>
                </c:pt>
              </c:numCache>
            </c:numRef>
          </c:val>
          <c:extLst>
            <c:ext xmlns:c16="http://schemas.microsoft.com/office/drawing/2014/chart" uri="{C3380CC4-5D6E-409C-BE32-E72D297353CC}">
              <c16:uniqueId val="{00000002-F3CB-430E-8948-CF5D94E8C75B}"/>
            </c:ext>
          </c:extLst>
        </c:ser>
        <c:ser>
          <c:idx val="3"/>
          <c:order val="3"/>
          <c:tx>
            <c:strRef>
              <c:f>Sheet1!$A$5</c:f>
              <c:strCache>
                <c:ptCount val="1"/>
                <c:pt idx="0">
                  <c:v>Untitled 3</c:v>
                </c:pt>
              </c:strCache>
            </c:strRef>
          </c:tx>
          <c:spPr>
            <a:solidFill>
              <a:srgbClr val="ED6A00"/>
            </a:solidFill>
            <a:ln w="12700" cap="flat">
              <a:noFill/>
              <a:miter lim="400000"/>
            </a:ln>
            <a:effectLst/>
          </c:spPr>
          <c:invertIfNegative val="0"/>
          <c:cat>
            <c:strRef>
              <c:f>Sheet1!$B$1:$C$1</c:f>
              <c:strCache>
                <c:ptCount val="2"/>
                <c:pt idx="0">
                  <c:v>April</c:v>
                </c:pt>
                <c:pt idx="1">
                  <c:v>Untitled 1</c:v>
                </c:pt>
              </c:strCache>
            </c:strRef>
          </c:cat>
          <c:val>
            <c:numRef>
              <c:f>Sheet1!$B$5:$C$5</c:f>
              <c:numCache>
                <c:formatCode>General</c:formatCode>
                <c:ptCount val="2"/>
                <c:pt idx="0">
                  <c:v>50</c:v>
                </c:pt>
                <c:pt idx="1">
                  <c:v>60</c:v>
                </c:pt>
              </c:numCache>
            </c:numRef>
          </c:val>
          <c:extLst>
            <c:ext xmlns:c16="http://schemas.microsoft.com/office/drawing/2014/chart" uri="{C3380CC4-5D6E-409C-BE32-E72D297353CC}">
              <c16:uniqueId val="{00000003-F3CB-430E-8948-CF5D94E8C75B}"/>
            </c:ext>
          </c:extLst>
        </c:ser>
        <c:ser>
          <c:idx val="4"/>
          <c:order val="4"/>
          <c:tx>
            <c:strRef>
              <c:f>Sheet1!$A$6</c:f>
              <c:strCache>
                <c:ptCount val="1"/>
                <c:pt idx="0">
                  <c:v>Untitled 4</c:v>
                </c:pt>
              </c:strCache>
            </c:strRef>
          </c:tx>
          <c:spPr>
            <a:solidFill>
              <a:srgbClr val="303030"/>
            </a:solidFill>
            <a:ln w="12700" cap="flat">
              <a:noFill/>
              <a:miter lim="400000"/>
            </a:ln>
            <a:effectLst/>
          </c:spPr>
          <c:invertIfNegative val="0"/>
          <c:cat>
            <c:strRef>
              <c:f>Sheet1!$B$1:$C$1</c:f>
              <c:strCache>
                <c:ptCount val="2"/>
                <c:pt idx="0">
                  <c:v>April</c:v>
                </c:pt>
                <c:pt idx="1">
                  <c:v>Untitled 1</c:v>
                </c:pt>
              </c:strCache>
            </c:strRef>
          </c:cat>
          <c:val>
            <c:numRef>
              <c:f>Sheet1!$B$6:$C$6</c:f>
              <c:numCache>
                <c:formatCode>General</c:formatCode>
                <c:ptCount val="2"/>
                <c:pt idx="0">
                  <c:v>60</c:v>
                </c:pt>
                <c:pt idx="1">
                  <c:v>70</c:v>
                </c:pt>
              </c:numCache>
            </c:numRef>
          </c:val>
          <c:extLst>
            <c:ext xmlns:c16="http://schemas.microsoft.com/office/drawing/2014/chart" uri="{C3380CC4-5D6E-409C-BE32-E72D297353CC}">
              <c16:uniqueId val="{00000004-F3CB-430E-8948-CF5D94E8C75B}"/>
            </c:ext>
          </c:extLst>
        </c:ser>
        <c:ser>
          <c:idx val="5"/>
          <c:order val="5"/>
          <c:tx>
            <c:strRef>
              <c:f>Sheet1!$A$7</c:f>
              <c:strCache>
                <c:ptCount val="1"/>
                <c:pt idx="0">
                  <c:v>Untitled 5</c:v>
                </c:pt>
              </c:strCache>
            </c:strRef>
          </c:tx>
          <c:spPr>
            <a:solidFill>
              <a:srgbClr val="B7B5A3"/>
            </a:solidFill>
            <a:ln w="12700" cap="flat">
              <a:noFill/>
              <a:miter lim="400000"/>
            </a:ln>
            <a:effectLst/>
          </c:spPr>
          <c:invertIfNegative val="0"/>
          <c:cat>
            <c:strRef>
              <c:f>Sheet1!$B$1:$C$1</c:f>
              <c:strCache>
                <c:ptCount val="2"/>
                <c:pt idx="0">
                  <c:v>April</c:v>
                </c:pt>
                <c:pt idx="1">
                  <c:v>Untitled 1</c:v>
                </c:pt>
              </c:strCache>
            </c:strRef>
          </c:cat>
          <c:val>
            <c:numRef>
              <c:f>Sheet1!$B$7:$C$7</c:f>
              <c:numCache>
                <c:formatCode>General</c:formatCode>
                <c:ptCount val="2"/>
                <c:pt idx="0">
                  <c:v>70</c:v>
                </c:pt>
                <c:pt idx="1">
                  <c:v>80</c:v>
                </c:pt>
              </c:numCache>
            </c:numRef>
          </c:val>
          <c:extLst>
            <c:ext xmlns:c16="http://schemas.microsoft.com/office/drawing/2014/chart" uri="{C3380CC4-5D6E-409C-BE32-E72D297353CC}">
              <c16:uniqueId val="{00000005-F3CB-430E-8948-CF5D94E8C75B}"/>
            </c:ext>
          </c:extLst>
        </c:ser>
        <c:dLbls>
          <c:showLegendKey val="0"/>
          <c:showVal val="0"/>
          <c:showCatName val="0"/>
          <c:showSerName val="0"/>
          <c:showPercent val="0"/>
          <c:showBubbleSize val="0"/>
        </c:dLbls>
        <c:gapWidth val="50"/>
        <c:axId val="2094734552"/>
        <c:axId val="2094734553"/>
      </c:barChart>
      <c:lineChart>
        <c:grouping val="standard"/>
        <c:varyColors val="0"/>
        <c:ser>
          <c:idx val="6"/>
          <c:order val="6"/>
          <c:tx>
            <c:strRef>
              <c:f>Sheet1!$A$8</c:f>
              <c:strCache>
                <c:ptCount val="1"/>
                <c:pt idx="0">
                  <c:v>Region 1</c:v>
                </c:pt>
              </c:strCache>
            </c:strRef>
          </c:tx>
          <c:spPr>
            <a:ln w="63500" cap="flat">
              <a:solidFill>
                <a:srgbClr val="F2E6D0"/>
              </a:solidFill>
              <a:prstDash val="solid"/>
              <a:miter lim="400000"/>
            </a:ln>
            <a:effectLst/>
          </c:spPr>
          <c:marker>
            <c:symbol val="circle"/>
            <c:size val="7"/>
            <c:spPr>
              <a:solidFill>
                <a:srgbClr val="FFFFFF"/>
              </a:solidFill>
              <a:ln w="63500" cap="flat">
                <a:solidFill>
                  <a:srgbClr val="F2E6D0"/>
                </a:solidFill>
                <a:prstDash val="solid"/>
                <a:miter lim="400000"/>
              </a:ln>
              <a:effectLst/>
            </c:spPr>
          </c:marker>
          <c:cat>
            <c:strRef>
              <c:f>Sheet1!$B$1:$C$1</c:f>
              <c:strCache>
                <c:ptCount val="2"/>
                <c:pt idx="0">
                  <c:v>April</c:v>
                </c:pt>
                <c:pt idx="1">
                  <c:v>Untitled 1</c:v>
                </c:pt>
              </c:strCache>
            </c:strRef>
          </c:cat>
          <c:val>
            <c:numRef>
              <c:f>Sheet1!$B$8:$C$8</c:f>
              <c:numCache>
                <c:formatCode>General</c:formatCode>
                <c:ptCount val="2"/>
                <c:pt idx="0">
                  <c:v>10</c:v>
                </c:pt>
                <c:pt idx="1">
                  <c:v>20</c:v>
                </c:pt>
              </c:numCache>
            </c:numRef>
          </c:val>
          <c:smooth val="0"/>
          <c:extLst>
            <c:ext xmlns:c16="http://schemas.microsoft.com/office/drawing/2014/chart" uri="{C3380CC4-5D6E-409C-BE32-E72D297353CC}">
              <c16:uniqueId val="{00000006-F3CB-430E-8948-CF5D94E8C75B}"/>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881500000000001"/>
          <c:y val="6.2841400000000006E-2"/>
          <c:w val="0.81062900000000004"/>
          <c:h val="0.84348800000000002"/>
        </c:manualLayout>
      </c:layout>
      <c:barChart>
        <c:barDir val="bar"/>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1A24-4E95-AC8C-A8CD285CAD04}"/>
            </c:ext>
          </c:extLst>
        </c:ser>
        <c:ser>
          <c:idx val="1"/>
          <c:order val="1"/>
          <c:tx>
            <c:strRef>
              <c:f>Sheet1!$A$3</c:f>
              <c:strCache>
                <c:ptCount val="1"/>
                <c:pt idx="0">
                  <c:v>Region 2</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1A24-4E95-AC8C-A8CD285CAD04}"/>
            </c:ext>
          </c:extLst>
        </c:ser>
        <c:ser>
          <c:idx val="2"/>
          <c:order val="2"/>
          <c:tx>
            <c:strRef>
              <c:f>Sheet1!$A$4</c:f>
              <c:strCache>
                <c:ptCount val="1"/>
                <c:pt idx="0">
                  <c:v>Untitled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1A24-4E95-AC8C-A8CD285CAD04}"/>
            </c:ext>
          </c:extLst>
        </c:ser>
        <c:ser>
          <c:idx val="3"/>
          <c:order val="3"/>
          <c:tx>
            <c:strRef>
              <c:f>Sheet1!$A$5</c:f>
              <c:strCache>
                <c:ptCount val="1"/>
                <c:pt idx="0">
                  <c:v>Untitled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1A24-4E95-AC8C-A8CD285CAD04}"/>
            </c:ext>
          </c:extLst>
        </c:ser>
        <c:ser>
          <c:idx val="4"/>
          <c:order val="4"/>
          <c:tx>
            <c:strRef>
              <c:f>Sheet1!$A$6</c:f>
              <c:strCache>
                <c:ptCount val="1"/>
                <c:pt idx="0">
                  <c:v>Untitled 3</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1A24-4E95-AC8C-A8CD285CAD04}"/>
            </c:ext>
          </c:extLst>
        </c:ser>
        <c:ser>
          <c:idx val="5"/>
          <c:order val="5"/>
          <c:tx>
            <c:strRef>
              <c:f>Sheet1!$A$7</c:f>
              <c:strCache>
                <c:ptCount val="1"/>
                <c:pt idx="0">
                  <c:v>Untitled 4</c:v>
                </c:pt>
              </c:strCache>
            </c:strRef>
          </c:tx>
          <c:spPr>
            <a:solidFill>
              <a:srgbClr val="B7B5A3"/>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1A24-4E95-AC8C-A8CD285CAD04}"/>
            </c:ext>
          </c:extLst>
        </c:ser>
        <c:dLbls>
          <c:showLegendKey val="0"/>
          <c:showVal val="0"/>
          <c:showCatName val="0"/>
          <c:showSerName val="0"/>
          <c:showPercent val="0"/>
          <c:showBubbleSize val="0"/>
        </c:dLbls>
        <c:gapWidth val="40"/>
        <c:overlap val="-1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0" sourceLinked="0"/>
        <c:majorTickMark val="none"/>
        <c:minorTickMark val="none"/>
        <c:tickLblPos val="high"/>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939700000000001"/>
          <c:y val="6.3006400000000004E-2"/>
          <c:w val="0.74692700000000001"/>
          <c:h val="0.84311000000000003"/>
        </c:manualLayout>
      </c:layout>
      <c:lineChart>
        <c:grouping val="standard"/>
        <c:varyColors val="0"/>
        <c:ser>
          <c:idx val="0"/>
          <c:order val="0"/>
          <c:tx>
            <c:strRef>
              <c:f>Sheet1!$A$2</c:f>
              <c:strCache>
                <c:ptCount val="1"/>
                <c:pt idx="0">
                  <c:v>Region 1</c:v>
                </c:pt>
              </c:strCache>
            </c:strRef>
          </c:tx>
          <c:spPr>
            <a:ln w="63500" cap="flat">
              <a:solidFill>
                <a:srgbClr val="606062"/>
              </a:solidFill>
              <a:prstDash val="solid"/>
              <a:miter lim="400000"/>
            </a:ln>
            <a:effectLst/>
          </c:spPr>
          <c:marker>
            <c:symbol val="circle"/>
            <c:size val="7"/>
            <c:spPr>
              <a:solidFill>
                <a:srgbClr val="606062"/>
              </a:solidFill>
              <a:ln w="63500" cap="flat">
                <a:solidFill>
                  <a:srgbClr val="606062"/>
                </a:solidFill>
                <a:prstDash val="solid"/>
                <a:miter lim="400000"/>
              </a:ln>
              <a:effectLst/>
            </c:spPr>
          </c:marker>
          <c:cat>
            <c:strRef>
              <c:f>Sheet1!$B$1:$C$1</c:f>
              <c:strCache>
                <c:ptCount val="2"/>
                <c:pt idx="0">
                  <c:v>April</c:v>
                </c:pt>
                <c:pt idx="1">
                  <c:v>Untitled 1</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9C5A-4FB2-9C83-280D02B02CF4}"/>
            </c:ext>
          </c:extLst>
        </c:ser>
        <c:ser>
          <c:idx val="1"/>
          <c:order val="1"/>
          <c:tx>
            <c:strRef>
              <c:f>Sheet1!$A$3</c:f>
              <c:strCache>
                <c:ptCount val="1"/>
                <c:pt idx="0">
                  <c:v>Region 2</c:v>
                </c:pt>
              </c:strCache>
            </c:strRef>
          </c:tx>
          <c:spPr>
            <a:ln w="63500" cap="flat">
              <a:solidFill>
                <a:srgbClr val="F99330"/>
              </a:solidFill>
              <a:prstDash val="solid"/>
              <a:miter lim="400000"/>
            </a:ln>
            <a:effectLst/>
          </c:spPr>
          <c:marker>
            <c:symbol val="circle"/>
            <c:size val="7"/>
            <c:spPr>
              <a:solidFill>
                <a:srgbClr val="F99330"/>
              </a:solidFill>
              <a:ln w="63500" cap="flat">
                <a:solidFill>
                  <a:srgbClr val="F99330"/>
                </a:solidFill>
                <a:prstDash val="solid"/>
                <a:miter lim="400000"/>
              </a:ln>
              <a:effectLst/>
            </c:spPr>
          </c:marker>
          <c:cat>
            <c:strRef>
              <c:f>Sheet1!$B$1:$C$1</c:f>
              <c:strCache>
                <c:ptCount val="2"/>
                <c:pt idx="0">
                  <c:v>April</c:v>
                </c:pt>
                <c:pt idx="1">
                  <c:v>Untitled 1</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9C5A-4FB2-9C83-280D02B02CF4}"/>
            </c:ext>
          </c:extLst>
        </c:ser>
        <c:ser>
          <c:idx val="2"/>
          <c:order val="2"/>
          <c:tx>
            <c:strRef>
              <c:f>Sheet1!$A$4</c:f>
              <c:strCache>
                <c:ptCount val="1"/>
                <c:pt idx="0">
                  <c:v>Untitled 1</c:v>
                </c:pt>
              </c:strCache>
            </c:strRef>
          </c:tx>
          <c:spPr>
            <a:ln w="63500" cap="flat">
              <a:solidFill>
                <a:srgbClr val="9C9E9F"/>
              </a:solidFill>
              <a:prstDash val="solid"/>
              <a:miter lim="400000"/>
            </a:ln>
            <a:effectLst/>
          </c:spPr>
          <c:marker>
            <c:symbol val="circle"/>
            <c:size val="7"/>
            <c:spPr>
              <a:solidFill>
                <a:srgbClr val="9C9E9F"/>
              </a:solidFill>
              <a:ln w="63500" cap="flat">
                <a:solidFill>
                  <a:srgbClr val="9C9E9F"/>
                </a:solidFill>
                <a:prstDash val="solid"/>
                <a:miter lim="400000"/>
              </a:ln>
              <a:effectLst/>
            </c:spPr>
          </c:marker>
          <c:cat>
            <c:strRef>
              <c:f>Sheet1!$B$1:$C$1</c:f>
              <c:strCache>
                <c:ptCount val="2"/>
                <c:pt idx="0">
                  <c:v>April</c:v>
                </c:pt>
                <c:pt idx="1">
                  <c:v>Untitled 1</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9C5A-4FB2-9C83-280D02B02CF4}"/>
            </c:ext>
          </c:extLst>
        </c:ser>
        <c:ser>
          <c:idx val="3"/>
          <c:order val="3"/>
          <c:tx>
            <c:strRef>
              <c:f>Sheet1!$A$5</c:f>
              <c:strCache>
                <c:ptCount val="1"/>
                <c:pt idx="0">
                  <c:v>Untitled 2</c:v>
                </c:pt>
              </c:strCache>
            </c:strRef>
          </c:tx>
          <c:spPr>
            <a:ln w="63500" cap="flat">
              <a:solidFill>
                <a:srgbClr val="ED6A00"/>
              </a:solidFill>
              <a:prstDash val="solid"/>
              <a:miter lim="400000"/>
            </a:ln>
            <a:effectLst/>
          </c:spPr>
          <c:marker>
            <c:symbol val="circle"/>
            <c:size val="7"/>
            <c:spPr>
              <a:solidFill>
                <a:srgbClr val="ED6A00"/>
              </a:solidFill>
              <a:ln w="63500" cap="flat">
                <a:solidFill>
                  <a:srgbClr val="ED6A00"/>
                </a:solidFill>
                <a:prstDash val="solid"/>
                <a:miter lim="400000"/>
              </a:ln>
              <a:effectLst/>
            </c:spPr>
          </c:marker>
          <c:cat>
            <c:strRef>
              <c:f>Sheet1!$B$1:$C$1</c:f>
              <c:strCache>
                <c:ptCount val="2"/>
                <c:pt idx="0">
                  <c:v>April</c:v>
                </c:pt>
                <c:pt idx="1">
                  <c:v>Untitled 1</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9C5A-4FB2-9C83-280D02B02CF4}"/>
            </c:ext>
          </c:extLst>
        </c:ser>
        <c:ser>
          <c:idx val="4"/>
          <c:order val="4"/>
          <c:tx>
            <c:strRef>
              <c:f>Sheet1!$A$6</c:f>
              <c:strCache>
                <c:ptCount val="1"/>
                <c:pt idx="0">
                  <c:v>Untitled 3</c:v>
                </c:pt>
              </c:strCache>
            </c:strRef>
          </c:tx>
          <c:spPr>
            <a:ln w="63500" cap="flat">
              <a:solidFill>
                <a:srgbClr val="303030"/>
              </a:solidFill>
              <a:prstDash val="solid"/>
              <a:miter lim="400000"/>
            </a:ln>
            <a:effectLst/>
          </c:spPr>
          <c:marker>
            <c:symbol val="circle"/>
            <c:size val="7"/>
            <c:spPr>
              <a:solidFill>
                <a:srgbClr val="303030"/>
              </a:solidFill>
              <a:ln w="63500" cap="flat">
                <a:solidFill>
                  <a:srgbClr val="303030"/>
                </a:solidFill>
                <a:prstDash val="solid"/>
                <a:miter lim="400000"/>
              </a:ln>
              <a:effectLst/>
            </c:spPr>
          </c:marker>
          <c:cat>
            <c:strRef>
              <c:f>Sheet1!$B$1:$C$1</c:f>
              <c:strCache>
                <c:ptCount val="2"/>
                <c:pt idx="0">
                  <c:v>April</c:v>
                </c:pt>
                <c:pt idx="1">
                  <c:v>Untitled 1</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9C5A-4FB2-9C83-280D02B02CF4}"/>
            </c:ext>
          </c:extLst>
        </c:ser>
        <c:ser>
          <c:idx val="5"/>
          <c:order val="5"/>
          <c:tx>
            <c:strRef>
              <c:f>Sheet1!$A$7</c:f>
              <c:strCache>
                <c:ptCount val="1"/>
                <c:pt idx="0">
                  <c:v>Untitled 4</c:v>
                </c:pt>
              </c:strCache>
            </c:strRef>
          </c:tx>
          <c:spPr>
            <a:ln w="63500" cap="flat">
              <a:solidFill>
                <a:srgbClr val="B7B5A3"/>
              </a:solidFill>
              <a:prstDash val="solid"/>
              <a:miter lim="400000"/>
            </a:ln>
            <a:effectLst/>
          </c:spPr>
          <c:marker>
            <c:symbol val="circle"/>
            <c:size val="7"/>
            <c:spPr>
              <a:solidFill>
                <a:srgbClr val="B7B5A3"/>
              </a:solidFill>
              <a:ln w="63500" cap="flat">
                <a:solidFill>
                  <a:srgbClr val="B7B5A3"/>
                </a:solidFill>
                <a:prstDash val="solid"/>
                <a:miter lim="400000"/>
              </a:ln>
              <a:effectLst/>
            </c:spPr>
          </c:marker>
          <c:cat>
            <c:strRef>
              <c:f>Sheet1!$B$1:$C$1</c:f>
              <c:strCache>
                <c:ptCount val="2"/>
                <c:pt idx="0">
                  <c:v>April</c:v>
                </c:pt>
                <c:pt idx="1">
                  <c:v>Untitled 1</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9C5A-4FB2-9C83-280D02B02CF4}"/>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7423"/>
          <c:y val="6.3006400000000004E-2"/>
          <c:w val="0.77034499999999995"/>
          <c:h val="0.84311000000000003"/>
        </c:manualLayout>
      </c:layout>
      <c:areaChart>
        <c:grouping val="standard"/>
        <c:varyColors val="0"/>
        <c:ser>
          <c:idx val="5"/>
          <c:order val="0"/>
          <c:tx>
            <c:strRef>
              <c:f>Sheet1!$A$7</c:f>
              <c:strCache>
                <c:ptCount val="1"/>
                <c:pt idx="0">
                  <c:v>Untitled 4</c:v>
                </c:pt>
              </c:strCache>
            </c:strRef>
          </c:tx>
          <c:spPr>
            <a:solidFill>
              <a:srgbClr val="ED6A00"/>
            </a:solidFill>
            <a:ln w="12700" cap="flat">
              <a:noFill/>
              <a:miter lim="400000"/>
            </a:ln>
            <a:effectLst/>
          </c:spPr>
          <c:cat>
            <c:strRef>
              <c:f>Sheet1!$B$1:$C$1</c:f>
              <c:strCache>
                <c:ptCount val="2"/>
                <c:pt idx="0">
                  <c:v>April</c:v>
                </c:pt>
                <c:pt idx="1">
                  <c:v>Untitled 1</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0-9412-43F9-8224-E910A850B519}"/>
            </c:ext>
          </c:extLst>
        </c:ser>
        <c:ser>
          <c:idx val="4"/>
          <c:order val="1"/>
          <c:tx>
            <c:strRef>
              <c:f>Sheet1!$A$6</c:f>
              <c:strCache>
                <c:ptCount val="1"/>
                <c:pt idx="0">
                  <c:v>Untitled 3</c:v>
                </c:pt>
              </c:strCache>
            </c:strRef>
          </c:tx>
          <c:spPr>
            <a:solidFill>
              <a:srgbClr val="B7B5A3"/>
            </a:solidFill>
            <a:ln w="12700" cap="flat">
              <a:noFill/>
              <a:miter lim="400000"/>
            </a:ln>
            <a:effectLst/>
          </c:spPr>
          <c:cat>
            <c:strRef>
              <c:f>Sheet1!$B$1:$C$1</c:f>
              <c:strCache>
                <c:ptCount val="2"/>
                <c:pt idx="0">
                  <c:v>April</c:v>
                </c:pt>
                <c:pt idx="1">
                  <c:v>Untitled 1</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1-9412-43F9-8224-E910A850B519}"/>
            </c:ext>
          </c:extLst>
        </c:ser>
        <c:ser>
          <c:idx val="3"/>
          <c:order val="2"/>
          <c:tx>
            <c:strRef>
              <c:f>Sheet1!$A$5</c:f>
              <c:strCache>
                <c:ptCount val="1"/>
                <c:pt idx="0">
                  <c:v>Untitled 2</c:v>
                </c:pt>
              </c:strCache>
            </c:strRef>
          </c:tx>
          <c:spPr>
            <a:solidFill>
              <a:srgbClr val="303030"/>
            </a:solidFill>
            <a:ln w="12700" cap="flat">
              <a:noFill/>
              <a:miter lim="400000"/>
            </a:ln>
            <a:effectLst/>
          </c:spPr>
          <c:cat>
            <c:strRef>
              <c:f>Sheet1!$B$1:$C$1</c:f>
              <c:strCache>
                <c:ptCount val="2"/>
                <c:pt idx="0">
                  <c:v>April</c:v>
                </c:pt>
                <c:pt idx="1">
                  <c:v>Untitled 1</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9412-43F9-8224-E910A850B519}"/>
            </c:ext>
          </c:extLst>
        </c:ser>
        <c:ser>
          <c:idx val="2"/>
          <c:order val="3"/>
          <c:tx>
            <c:strRef>
              <c:f>Sheet1!$A$4</c:f>
              <c:strCache>
                <c:ptCount val="1"/>
                <c:pt idx="0">
                  <c:v>Untitled 1</c:v>
                </c:pt>
              </c:strCache>
            </c:strRef>
          </c:tx>
          <c:spPr>
            <a:solidFill>
              <a:srgbClr val="9C9E9F"/>
            </a:solidFill>
            <a:ln w="12700" cap="flat">
              <a:noFill/>
              <a:miter lim="400000"/>
            </a:ln>
            <a:effectLst/>
          </c:spPr>
          <c:cat>
            <c:strRef>
              <c:f>Sheet1!$B$1:$C$1</c:f>
              <c:strCache>
                <c:ptCount val="2"/>
                <c:pt idx="0">
                  <c:v>April</c:v>
                </c:pt>
                <c:pt idx="1">
                  <c:v>Untitled 1</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3-9412-43F9-8224-E910A850B519}"/>
            </c:ext>
          </c:extLst>
        </c:ser>
        <c:ser>
          <c:idx val="1"/>
          <c:order val="4"/>
          <c:tx>
            <c:strRef>
              <c:f>Sheet1!$A$3</c:f>
              <c:strCache>
                <c:ptCount val="1"/>
                <c:pt idx="0">
                  <c:v>Region 2</c:v>
                </c:pt>
              </c:strCache>
            </c:strRef>
          </c:tx>
          <c:spPr>
            <a:solidFill>
              <a:srgbClr val="F99330"/>
            </a:solidFill>
            <a:ln w="12700" cap="flat">
              <a:noFill/>
              <a:miter lim="400000"/>
            </a:ln>
            <a:effectLst/>
          </c:spPr>
          <c:cat>
            <c:strRef>
              <c:f>Sheet1!$B$1:$C$1</c:f>
              <c:strCache>
                <c:ptCount val="2"/>
                <c:pt idx="0">
                  <c:v>April</c:v>
                </c:pt>
                <c:pt idx="1">
                  <c:v>Untitled 1</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4-9412-43F9-8224-E910A850B519}"/>
            </c:ext>
          </c:extLst>
        </c:ser>
        <c:ser>
          <c:idx val="0"/>
          <c:order val="5"/>
          <c:tx>
            <c:strRef>
              <c:f>Sheet1!$A$2</c:f>
              <c:strCache>
                <c:ptCount val="1"/>
                <c:pt idx="0">
                  <c:v>Region 1</c:v>
                </c:pt>
              </c:strCache>
            </c:strRef>
          </c:tx>
          <c:spPr>
            <a:solidFill>
              <a:srgbClr val="606062"/>
            </a:solidFill>
            <a:ln w="12700" cap="flat">
              <a:noFill/>
              <a:miter lim="400000"/>
            </a:ln>
            <a:effectLst/>
          </c:spPr>
          <c:cat>
            <c:strRef>
              <c:f>Sheet1!$B$1:$C$1</c:f>
              <c:strCache>
                <c:ptCount val="2"/>
                <c:pt idx="0">
                  <c:v>April</c:v>
                </c:pt>
                <c:pt idx="1">
                  <c:v>Untitled 1</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5-9412-43F9-8224-E910A850B519}"/>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April</c:v>
                </c:pt>
              </c:strCache>
            </c:strRef>
          </c:tx>
          <c:spPr>
            <a:solidFill>
              <a:srgbClr val="606062"/>
            </a:solidFill>
            <a:ln w="12700" cap="flat">
              <a:noFill/>
              <a:miter lim="400000"/>
            </a:ln>
            <a:effectLst/>
          </c:spPr>
          <c:dPt>
            <c:idx val="0"/>
            <c:bubble3D val="0"/>
            <c:extLst>
              <c:ext xmlns:c16="http://schemas.microsoft.com/office/drawing/2014/chart" uri="{C3380CC4-5D6E-409C-BE32-E72D297353CC}">
                <c16:uniqueId val="{00000001-2050-43F3-9AC9-C6A10ECBA677}"/>
              </c:ext>
            </c:extLst>
          </c:dPt>
          <c:dPt>
            <c:idx val="1"/>
            <c:bubble3D val="0"/>
            <c:spPr>
              <a:solidFill>
                <a:srgbClr val="F99330"/>
              </a:solidFill>
              <a:ln w="12700" cap="flat">
                <a:noFill/>
                <a:miter lim="400000"/>
              </a:ln>
              <a:effectLst/>
            </c:spPr>
            <c:extLst>
              <c:ext xmlns:c16="http://schemas.microsoft.com/office/drawing/2014/chart" uri="{C3380CC4-5D6E-409C-BE32-E72D297353CC}">
                <c16:uniqueId val="{00000003-2050-43F3-9AC9-C6A10ECBA677}"/>
              </c:ext>
            </c:extLst>
          </c:dPt>
          <c:dPt>
            <c:idx val="2"/>
            <c:bubble3D val="0"/>
            <c:spPr>
              <a:solidFill>
                <a:srgbClr val="9C9E9F"/>
              </a:solidFill>
              <a:ln w="12700" cap="flat">
                <a:noFill/>
                <a:miter lim="400000"/>
              </a:ln>
              <a:effectLst/>
            </c:spPr>
            <c:extLst>
              <c:ext xmlns:c16="http://schemas.microsoft.com/office/drawing/2014/chart" uri="{C3380CC4-5D6E-409C-BE32-E72D297353CC}">
                <c16:uniqueId val="{00000005-2050-43F3-9AC9-C6A10ECBA677}"/>
              </c:ext>
            </c:extLst>
          </c:dPt>
          <c:dPt>
            <c:idx val="3"/>
            <c:bubble3D val="0"/>
            <c:spPr>
              <a:solidFill>
                <a:srgbClr val="ED6A00"/>
              </a:solidFill>
              <a:ln w="12700" cap="flat">
                <a:noFill/>
                <a:miter lim="400000"/>
              </a:ln>
              <a:effectLst/>
            </c:spPr>
            <c:extLst>
              <c:ext xmlns:c16="http://schemas.microsoft.com/office/drawing/2014/chart" uri="{C3380CC4-5D6E-409C-BE32-E72D297353CC}">
                <c16:uniqueId val="{00000007-2050-43F3-9AC9-C6A10ECBA677}"/>
              </c:ext>
            </c:extLst>
          </c:dPt>
          <c:dPt>
            <c:idx val="4"/>
            <c:bubble3D val="0"/>
            <c:spPr>
              <a:solidFill>
                <a:srgbClr val="303030"/>
              </a:solidFill>
              <a:ln w="12700" cap="flat">
                <a:noFill/>
                <a:miter lim="400000"/>
              </a:ln>
              <a:effectLst/>
            </c:spPr>
            <c:extLst>
              <c:ext xmlns:c16="http://schemas.microsoft.com/office/drawing/2014/chart" uri="{C3380CC4-5D6E-409C-BE32-E72D297353CC}">
                <c16:uniqueId val="{00000009-2050-43F3-9AC9-C6A10ECBA677}"/>
              </c:ext>
            </c:extLst>
          </c:dPt>
          <c:dPt>
            <c:idx val="5"/>
            <c:bubble3D val="0"/>
            <c:spPr>
              <a:solidFill>
                <a:srgbClr val="B7B5A3"/>
              </a:solidFill>
              <a:ln w="12700" cap="flat">
                <a:noFill/>
                <a:miter lim="400000"/>
              </a:ln>
              <a:effectLst/>
            </c:spPr>
            <c:extLst>
              <c:ext xmlns:c16="http://schemas.microsoft.com/office/drawing/2014/chart" uri="{C3380CC4-5D6E-409C-BE32-E72D297353CC}">
                <c16:uniqueId val="{0000000B-2050-43F3-9AC9-C6A10ECBA677}"/>
              </c:ext>
            </c:extLst>
          </c:dPt>
          <c:dLbls>
            <c:dLbl>
              <c:idx val="0"/>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1-2050-43F3-9AC9-C6A10ECBA677}"/>
                </c:ext>
              </c:extLst>
            </c:dLbl>
            <c:dLbl>
              <c:idx val="1"/>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3-2050-43F3-9AC9-C6A10ECBA677}"/>
                </c:ext>
              </c:extLst>
            </c:dLbl>
            <c:dLbl>
              <c:idx val="2"/>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5-2050-43F3-9AC9-C6A10ECBA677}"/>
                </c:ext>
              </c:extLst>
            </c:dLbl>
            <c:dLbl>
              <c:idx val="3"/>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7-2050-43F3-9AC9-C6A10ECBA677}"/>
                </c:ext>
              </c:extLst>
            </c:dLbl>
            <c:dLbl>
              <c:idx val="4"/>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9-2050-43F3-9AC9-C6A10ECBA677}"/>
                </c:ext>
              </c:extLst>
            </c:dLbl>
            <c:dLbl>
              <c:idx val="5"/>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B-2050-43F3-9AC9-C6A10ECBA677}"/>
                </c:ext>
              </c:extLst>
            </c:dLbl>
            <c:numFmt formatCode="#,##0%" sourceLinked="0"/>
            <c:spPr>
              <a:noFill/>
              <a:ln>
                <a:noFill/>
              </a:ln>
              <a:effectLst/>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2050-43F3-9AC9-C6A10ECBA677}"/>
            </c:ext>
          </c:extLst>
        </c:ser>
        <c:ser>
          <c:idx val="0"/>
          <c:order val="1"/>
          <c:tx>
            <c:strRef>
              <c:f>Sheet1!$A$3</c:f>
              <c:strCache>
                <c:ptCount val="2"/>
                <c:pt idx="1">
                  <c:v>Untitled 1</c:v>
                </c:pt>
              </c:strCache>
            </c:strRef>
          </c:tx>
          <c:spPr>
            <a:solidFill>
              <a:srgbClr val="606062"/>
            </a:solidFill>
            <a:ln w="12700" cap="flat">
              <a:noFill/>
              <a:miter lim="400000"/>
            </a:ln>
            <a:effectLst/>
          </c:spPr>
          <c:dPt>
            <c:idx val="0"/>
            <c:bubble3D val="0"/>
            <c:extLst>
              <c:ext xmlns:c16="http://schemas.microsoft.com/office/drawing/2014/chart" uri="{C3380CC4-5D6E-409C-BE32-E72D297353CC}">
                <c16:uniqueId val="{0000000E-2050-43F3-9AC9-C6A10ECBA677}"/>
              </c:ext>
            </c:extLst>
          </c:dPt>
          <c:dPt>
            <c:idx val="1"/>
            <c:bubble3D val="0"/>
            <c:spPr>
              <a:solidFill>
                <a:srgbClr val="F99330"/>
              </a:solidFill>
              <a:ln w="12700" cap="flat">
                <a:noFill/>
                <a:miter lim="400000"/>
              </a:ln>
              <a:effectLst/>
            </c:spPr>
            <c:extLst>
              <c:ext xmlns:c16="http://schemas.microsoft.com/office/drawing/2014/chart" uri="{C3380CC4-5D6E-409C-BE32-E72D297353CC}">
                <c16:uniqueId val="{00000010-2050-43F3-9AC9-C6A10ECBA677}"/>
              </c:ext>
            </c:extLst>
          </c:dPt>
          <c:dPt>
            <c:idx val="2"/>
            <c:bubble3D val="0"/>
            <c:spPr>
              <a:solidFill>
                <a:srgbClr val="9C9E9F"/>
              </a:solidFill>
              <a:ln w="12700" cap="flat">
                <a:noFill/>
                <a:miter lim="400000"/>
              </a:ln>
              <a:effectLst/>
            </c:spPr>
            <c:extLst>
              <c:ext xmlns:c16="http://schemas.microsoft.com/office/drawing/2014/chart" uri="{C3380CC4-5D6E-409C-BE32-E72D297353CC}">
                <c16:uniqueId val="{00000012-2050-43F3-9AC9-C6A10ECBA677}"/>
              </c:ext>
            </c:extLst>
          </c:dPt>
          <c:dPt>
            <c:idx val="3"/>
            <c:bubble3D val="0"/>
            <c:spPr>
              <a:solidFill>
                <a:srgbClr val="ED6A00"/>
              </a:solidFill>
              <a:ln w="12700" cap="flat">
                <a:noFill/>
                <a:miter lim="400000"/>
              </a:ln>
              <a:effectLst/>
            </c:spPr>
            <c:extLst>
              <c:ext xmlns:c16="http://schemas.microsoft.com/office/drawing/2014/chart" uri="{C3380CC4-5D6E-409C-BE32-E72D297353CC}">
                <c16:uniqueId val="{00000014-2050-43F3-9AC9-C6A10ECBA677}"/>
              </c:ext>
            </c:extLst>
          </c:dPt>
          <c:dPt>
            <c:idx val="4"/>
            <c:bubble3D val="0"/>
            <c:spPr>
              <a:solidFill>
                <a:srgbClr val="303030"/>
              </a:solidFill>
              <a:ln w="12700" cap="flat">
                <a:noFill/>
                <a:miter lim="400000"/>
              </a:ln>
              <a:effectLst/>
            </c:spPr>
            <c:extLst>
              <c:ext xmlns:c16="http://schemas.microsoft.com/office/drawing/2014/chart" uri="{C3380CC4-5D6E-409C-BE32-E72D297353CC}">
                <c16:uniqueId val="{00000016-2050-43F3-9AC9-C6A10ECBA677}"/>
              </c:ext>
            </c:extLst>
          </c:dPt>
          <c:dPt>
            <c:idx val="5"/>
            <c:bubble3D val="0"/>
            <c:spPr>
              <a:solidFill>
                <a:srgbClr val="B7B5A3"/>
              </a:solidFill>
              <a:ln w="12700" cap="flat">
                <a:noFill/>
                <a:miter lim="400000"/>
              </a:ln>
              <a:effectLst/>
            </c:spPr>
            <c:extLst>
              <c:ext xmlns:c16="http://schemas.microsoft.com/office/drawing/2014/chart" uri="{C3380CC4-5D6E-409C-BE32-E72D297353CC}">
                <c16:uniqueId val="{00000018-2050-43F3-9AC9-C6A10ECBA677}"/>
              </c:ext>
            </c:extLst>
          </c:dPt>
          <c:dLbls>
            <c:dLbl>
              <c:idx val="0"/>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E-2050-43F3-9AC9-C6A10ECBA677}"/>
                </c:ext>
              </c:extLst>
            </c:dLbl>
            <c:dLbl>
              <c:idx val="1"/>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0-2050-43F3-9AC9-C6A10ECBA677}"/>
                </c:ext>
              </c:extLst>
            </c:dLbl>
            <c:dLbl>
              <c:idx val="2"/>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2-2050-43F3-9AC9-C6A10ECBA677}"/>
                </c:ext>
              </c:extLst>
            </c:dLbl>
            <c:dLbl>
              <c:idx val="3"/>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4-2050-43F3-9AC9-C6A10ECBA677}"/>
                </c:ext>
              </c:extLst>
            </c:dLbl>
            <c:dLbl>
              <c:idx val="4"/>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6-2050-43F3-9AC9-C6A10ECBA677}"/>
                </c:ext>
              </c:extLst>
            </c:dLbl>
            <c:dLbl>
              <c:idx val="5"/>
              <c:numFmt formatCode="#,##0%" sourceLinked="0"/>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18-2050-43F3-9AC9-C6A10ECBA677}"/>
                </c:ext>
              </c:extLst>
            </c:dLbl>
            <c:numFmt formatCode="#,##0%" sourceLinked="0"/>
            <c:spPr>
              <a:noFill/>
              <a:ln>
                <a:noFill/>
              </a:ln>
              <a:effectLst/>
            </c:spPr>
            <c:txPr>
              <a:bodyPr/>
              <a:lstStyle/>
              <a:p>
                <a:pPr>
                  <a:defRPr sz="1000" b="0" i="0" u="none" strike="noStrike">
                    <a:solidFill>
                      <a:srgbClr val="242424"/>
                    </a:solidFill>
                    <a:latin typeface="Open San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2050-43F3-9AC9-C6A10ECBA67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091799999999999"/>
          <c:y val="6.3006400000000004E-2"/>
          <c:w val="0.86562600000000001"/>
          <c:h val="0.84311000000000003"/>
        </c:manualLayout>
      </c:layout>
      <c:scatterChart>
        <c:scatterStyle val="lineMarker"/>
        <c:varyColors val="0"/>
        <c:ser>
          <c:idx val="0"/>
          <c:order val="0"/>
          <c:tx>
            <c:strRef>
              <c:f>Sheet1!$A$2</c:f>
              <c:strCache>
                <c:ptCount val="1"/>
                <c:pt idx="0">
                  <c:v>Region 2</c:v>
                </c:pt>
              </c:strCache>
            </c:strRef>
          </c:tx>
          <c:spPr>
            <a:ln w="12700" cap="flat">
              <a:noFill/>
              <a:miter lim="400000"/>
            </a:ln>
            <a:effectLst/>
          </c:spPr>
          <c:marker>
            <c:symbol val="circle"/>
            <c:size val="5"/>
            <c:spPr>
              <a:solidFill>
                <a:srgbClr val="FFFFFF"/>
              </a:solidFill>
              <a:ln w="63500" cap="flat">
                <a:solidFill>
                  <a:srgbClr val="606062"/>
                </a:solidFill>
                <a:prstDash val="solid"/>
                <a:miter lim="400000"/>
              </a:ln>
              <a:effectLst/>
            </c:spPr>
          </c:marker>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smooth val="0"/>
          <c:extLst>
            <c:ext xmlns:c16="http://schemas.microsoft.com/office/drawing/2014/chart" uri="{C3380CC4-5D6E-409C-BE32-E72D297353CC}">
              <c16:uniqueId val="{00000000-D335-4C1B-AE44-349BD783976E}"/>
            </c:ext>
          </c:extLst>
        </c:ser>
        <c:ser>
          <c:idx val="1"/>
          <c:order val="1"/>
          <c:tx>
            <c:strRef>
              <c:f>Sheet1!$A$3</c:f>
              <c:strCache>
                <c:ptCount val="1"/>
                <c:pt idx="0">
                  <c:v>Untitled 1</c:v>
                </c:pt>
              </c:strCache>
            </c:strRef>
          </c:tx>
          <c:spPr>
            <a:ln w="12700" cap="flat">
              <a:noFill/>
              <a:miter lim="400000"/>
            </a:ln>
            <a:effectLst/>
          </c:spPr>
          <c:marker>
            <c:symbol val="circle"/>
            <c:size val="5"/>
            <c:spPr>
              <a:solidFill>
                <a:srgbClr val="FFFFFF"/>
              </a:solidFill>
              <a:ln w="63500" cap="flat">
                <a:solidFill>
                  <a:srgbClr val="F99330"/>
                </a:solidFill>
                <a:prstDash val="solid"/>
                <a:miter lim="400000"/>
              </a:ln>
              <a:effectLst/>
            </c:spPr>
          </c:marker>
          <c:xVal>
            <c:numRef>
              <c:f>Sheet1!$B$4:$C$4</c:f>
              <c:numCache>
                <c:formatCode>General</c:formatCode>
                <c:ptCount val="2"/>
                <c:pt idx="0">
                  <c:v>10</c:v>
                </c:pt>
                <c:pt idx="1">
                  <c:v>20</c:v>
                </c:pt>
              </c:numCache>
            </c:numRef>
          </c:xVal>
          <c:yVal>
            <c:numRef>
              <c:f>Sheet1!$B$5:$C$5</c:f>
              <c:numCache>
                <c:formatCode>General</c:formatCode>
                <c:ptCount val="2"/>
                <c:pt idx="0">
                  <c:v>30</c:v>
                </c:pt>
                <c:pt idx="1">
                  <c:v>40</c:v>
                </c:pt>
              </c:numCache>
            </c:numRef>
          </c:yVal>
          <c:smooth val="0"/>
          <c:extLst>
            <c:ext xmlns:c16="http://schemas.microsoft.com/office/drawing/2014/chart" uri="{C3380CC4-5D6E-409C-BE32-E72D297353CC}">
              <c16:uniqueId val="{00000001-D335-4C1B-AE44-349BD783976E}"/>
            </c:ext>
          </c:extLst>
        </c:ser>
        <c:ser>
          <c:idx val="2"/>
          <c:order val="2"/>
          <c:tx>
            <c:strRef>
              <c:f>Sheet1!$A$4</c:f>
              <c:strCache>
                <c:ptCount val="1"/>
                <c:pt idx="0">
                  <c:v>Untitled 2</c:v>
                </c:pt>
              </c:strCache>
            </c:strRef>
          </c:tx>
          <c:spPr>
            <a:ln w="12700" cap="flat">
              <a:noFill/>
              <a:miter lim="400000"/>
            </a:ln>
            <a:effectLst/>
          </c:spPr>
          <c:marker>
            <c:symbol val="circle"/>
            <c:size val="5"/>
            <c:spPr>
              <a:solidFill>
                <a:srgbClr val="FFFFFF"/>
              </a:solidFill>
              <a:ln w="63500" cap="flat">
                <a:solidFill>
                  <a:srgbClr val="9C9E9F"/>
                </a:solidFill>
                <a:prstDash val="solid"/>
                <a:miter lim="400000"/>
              </a:ln>
              <a:effectLst/>
            </c:spPr>
          </c:marker>
          <c:xVal>
            <c:numRef>
              <c:f>Sheet1!$B$6:$C$6</c:f>
              <c:numCache>
                <c:formatCode>General</c:formatCode>
                <c:ptCount val="2"/>
                <c:pt idx="0">
                  <c:v>10</c:v>
                </c:pt>
                <c:pt idx="1">
                  <c:v>20</c:v>
                </c:pt>
              </c:numCache>
            </c:numRef>
          </c:xVal>
          <c:yVal>
            <c:numRef>
              <c:f>Sheet1!$B$7:$C$7</c:f>
              <c:numCache>
                <c:formatCode>General</c:formatCode>
                <c:ptCount val="2"/>
                <c:pt idx="0">
                  <c:v>40</c:v>
                </c:pt>
                <c:pt idx="1">
                  <c:v>50</c:v>
                </c:pt>
              </c:numCache>
            </c:numRef>
          </c:yVal>
          <c:smooth val="0"/>
          <c:extLst>
            <c:ext xmlns:c16="http://schemas.microsoft.com/office/drawing/2014/chart" uri="{C3380CC4-5D6E-409C-BE32-E72D297353CC}">
              <c16:uniqueId val="{00000002-D335-4C1B-AE44-349BD783976E}"/>
            </c:ext>
          </c:extLst>
        </c:ser>
        <c:ser>
          <c:idx val="3"/>
          <c:order val="3"/>
          <c:tx>
            <c:strRef>
              <c:f>Sheet1!$A$5</c:f>
              <c:strCache>
                <c:ptCount val="1"/>
                <c:pt idx="0">
                  <c:v>Untitled 3</c:v>
                </c:pt>
              </c:strCache>
            </c:strRef>
          </c:tx>
          <c:spPr>
            <a:ln w="12700" cap="flat">
              <a:noFill/>
              <a:miter lim="400000"/>
            </a:ln>
            <a:effectLst/>
          </c:spPr>
          <c:marker>
            <c:symbol val="circle"/>
            <c:size val="5"/>
            <c:spPr>
              <a:solidFill>
                <a:srgbClr val="FFFFFF"/>
              </a:solidFill>
              <a:ln w="63500" cap="flat">
                <a:solidFill>
                  <a:srgbClr val="ED6A00"/>
                </a:solidFill>
                <a:prstDash val="solid"/>
                <a:miter lim="400000"/>
              </a:ln>
              <a:effectLst/>
            </c:spPr>
          </c:marker>
          <c:xVal>
            <c:numRef>
              <c:f>Sheet1!$B$8:$C$8</c:f>
              <c:numCache>
                <c:formatCode>General</c:formatCode>
                <c:ptCount val="2"/>
                <c:pt idx="0">
                  <c:v>10</c:v>
                </c:pt>
                <c:pt idx="1">
                  <c:v>20</c:v>
                </c:pt>
              </c:numCache>
            </c:numRef>
          </c:xVal>
          <c:yVal>
            <c:numRef>
              <c:f>Sheet1!$B$9:$C$9</c:f>
              <c:numCache>
                <c:formatCode>General</c:formatCode>
                <c:ptCount val="2"/>
                <c:pt idx="0">
                  <c:v>50</c:v>
                </c:pt>
                <c:pt idx="1">
                  <c:v>60</c:v>
                </c:pt>
              </c:numCache>
            </c:numRef>
          </c:yVal>
          <c:smooth val="0"/>
          <c:extLst>
            <c:ext xmlns:c16="http://schemas.microsoft.com/office/drawing/2014/chart" uri="{C3380CC4-5D6E-409C-BE32-E72D297353CC}">
              <c16:uniqueId val="{00000003-D335-4C1B-AE44-349BD783976E}"/>
            </c:ext>
          </c:extLst>
        </c:ser>
        <c:ser>
          <c:idx val="4"/>
          <c:order val="4"/>
          <c:tx>
            <c:strRef>
              <c:f>Sheet1!$A$6</c:f>
              <c:strCache>
                <c:ptCount val="1"/>
                <c:pt idx="0">
                  <c:v>Untitled 4</c:v>
                </c:pt>
              </c:strCache>
            </c:strRef>
          </c:tx>
          <c:spPr>
            <a:ln w="12700" cap="flat">
              <a:noFill/>
              <a:miter lim="400000"/>
            </a:ln>
            <a:effectLst/>
          </c:spPr>
          <c:marker>
            <c:symbol val="circle"/>
            <c:size val="5"/>
            <c:spPr>
              <a:solidFill>
                <a:srgbClr val="FFFFFF"/>
              </a:solidFill>
              <a:ln w="63500" cap="flat">
                <a:solidFill>
                  <a:srgbClr val="303030"/>
                </a:solidFill>
                <a:prstDash val="solid"/>
                <a:miter lim="400000"/>
              </a:ln>
              <a:effectLst/>
            </c:spPr>
          </c:marker>
          <c:xVal>
            <c:numRef>
              <c:f>Sheet1!$B$10:$C$10</c:f>
              <c:numCache>
                <c:formatCode>General</c:formatCode>
                <c:ptCount val="2"/>
                <c:pt idx="0">
                  <c:v>10</c:v>
                </c:pt>
                <c:pt idx="1">
                  <c:v>20</c:v>
                </c:pt>
              </c:numCache>
            </c:numRef>
          </c:xVal>
          <c:yVal>
            <c:numRef>
              <c:f>Sheet1!$B$11:$C$11</c:f>
              <c:numCache>
                <c:formatCode>General</c:formatCode>
                <c:ptCount val="2"/>
                <c:pt idx="0">
                  <c:v>60</c:v>
                </c:pt>
                <c:pt idx="1">
                  <c:v>70</c:v>
                </c:pt>
              </c:numCache>
            </c:numRef>
          </c:yVal>
          <c:smooth val="0"/>
          <c:extLst>
            <c:ext xmlns:c16="http://schemas.microsoft.com/office/drawing/2014/chart" uri="{C3380CC4-5D6E-409C-BE32-E72D297353CC}">
              <c16:uniqueId val="{00000004-D335-4C1B-AE44-349BD783976E}"/>
            </c:ext>
          </c:extLst>
        </c:ser>
        <c:ser>
          <c:idx val="5"/>
          <c:order val="5"/>
          <c:tx>
            <c:strRef>
              <c:f>Sheet1!$A$7</c:f>
              <c:strCache>
                <c:ptCount val="1"/>
                <c:pt idx="0">
                  <c:v>Untitled 5</c:v>
                </c:pt>
              </c:strCache>
            </c:strRef>
          </c:tx>
          <c:spPr>
            <a:ln w="12700" cap="flat">
              <a:noFill/>
              <a:miter lim="400000"/>
            </a:ln>
            <a:effectLst/>
          </c:spPr>
          <c:marker>
            <c:symbol val="circle"/>
            <c:size val="5"/>
            <c:spPr>
              <a:solidFill>
                <a:srgbClr val="FFFFFF"/>
              </a:solidFill>
              <a:ln w="63500" cap="flat">
                <a:solidFill>
                  <a:srgbClr val="B7B5A3"/>
                </a:solidFill>
                <a:prstDash val="solid"/>
                <a:miter lim="400000"/>
              </a:ln>
              <a:effectLst/>
            </c:spPr>
          </c:marker>
          <c:xVal>
            <c:numRef>
              <c:f>Sheet1!$B$12:$C$12</c:f>
              <c:numCache>
                <c:formatCode>General</c:formatCode>
                <c:ptCount val="2"/>
                <c:pt idx="0">
                  <c:v>10</c:v>
                </c:pt>
                <c:pt idx="1">
                  <c:v>20</c:v>
                </c:pt>
              </c:numCache>
            </c:numRef>
          </c:xVal>
          <c:yVal>
            <c:numRef>
              <c:f>Sheet1!$B$13:$C$13</c:f>
              <c:numCache>
                <c:formatCode>General</c:formatCode>
                <c:ptCount val="2"/>
                <c:pt idx="0">
                  <c:v>70</c:v>
                </c:pt>
                <c:pt idx="1">
                  <c:v>80</c:v>
                </c:pt>
              </c:numCache>
            </c:numRef>
          </c:yVal>
          <c:smooth val="0"/>
          <c:extLst>
            <c:ext xmlns:c16="http://schemas.microsoft.com/office/drawing/2014/chart" uri="{C3380CC4-5D6E-409C-BE32-E72D297353CC}">
              <c16:uniqueId val="{00000005-D335-4C1B-AE44-349BD783976E}"/>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3087499999999999"/>
          <c:y val="0.106299"/>
          <c:w val="0.76697199999999999"/>
          <c:h val="0.77490199999999998"/>
        </c:manualLayout>
      </c:layout>
      <c:bubbleChart>
        <c:varyColors val="0"/>
        <c:ser>
          <c:idx val="5"/>
          <c:order val="0"/>
          <c:tx>
            <c:strRef>
              <c:f>Sheet1!$A$7</c:f>
              <c:strCache>
                <c:ptCount val="1"/>
                <c:pt idx="0">
                  <c:v>Untitled 10</c:v>
                </c:pt>
              </c:strCache>
            </c:strRef>
          </c:tx>
          <c:spPr>
            <a:solidFill>
              <a:srgbClr val="B7B5A3"/>
            </a:solidFill>
            <a:ln w="12700" cap="flat">
              <a:noFill/>
              <a:miter lim="400000"/>
            </a:ln>
            <a:effectLst/>
          </c:spPr>
          <c:invertIfNegative val="0"/>
          <c:xVal>
            <c:numRef>
              <c:f>Sheet1!$B$17:$C$17</c:f>
              <c:numCache>
                <c:formatCode>General</c:formatCode>
                <c:ptCount val="2"/>
                <c:pt idx="0">
                  <c:v>10</c:v>
                </c:pt>
                <c:pt idx="1">
                  <c:v>20</c:v>
                </c:pt>
              </c:numCache>
            </c:numRef>
          </c:xVal>
          <c:yVal>
            <c:numRef>
              <c:f>Sheet1!$B$18:$C$18</c:f>
              <c:numCache>
                <c:formatCode>General</c:formatCode>
                <c:ptCount val="2"/>
                <c:pt idx="0">
                  <c:v>120</c:v>
                </c:pt>
                <c:pt idx="1">
                  <c:v>130</c:v>
                </c:pt>
              </c:numCache>
            </c:numRef>
          </c:yVal>
          <c:bubbleSize>
            <c:numRef>
              <c:f>Sheet1!$B$19:$C$19</c:f>
              <c:numCache>
                <c:formatCode>General</c:formatCode>
                <c:ptCount val="2"/>
                <c:pt idx="0">
                  <c:v>130</c:v>
                </c:pt>
                <c:pt idx="1">
                  <c:v>140</c:v>
                </c:pt>
              </c:numCache>
            </c:numRef>
          </c:bubbleSize>
          <c:bubble3D val="0"/>
          <c:extLst>
            <c:ext xmlns:c16="http://schemas.microsoft.com/office/drawing/2014/chart" uri="{C3380CC4-5D6E-409C-BE32-E72D297353CC}">
              <c16:uniqueId val="{00000000-C47B-4A60-AD85-A7E37A075F20}"/>
            </c:ext>
          </c:extLst>
        </c:ser>
        <c:ser>
          <c:idx val="4"/>
          <c:order val="1"/>
          <c:tx>
            <c:strRef>
              <c:f>Sheet1!$A$6</c:f>
              <c:strCache>
                <c:ptCount val="1"/>
                <c:pt idx="0">
                  <c:v>Untitled 8</c:v>
                </c:pt>
              </c:strCache>
            </c:strRef>
          </c:tx>
          <c:spPr>
            <a:solidFill>
              <a:srgbClr val="303030"/>
            </a:solidFill>
            <a:ln w="12700" cap="flat">
              <a:noFill/>
              <a:miter lim="400000"/>
            </a:ln>
            <a:effectLst/>
          </c:spPr>
          <c:invertIfNegative val="0"/>
          <c:xVal>
            <c:numRef>
              <c:f>Sheet1!$B$14:$C$14</c:f>
              <c:numCache>
                <c:formatCode>General</c:formatCode>
                <c:ptCount val="2"/>
                <c:pt idx="0">
                  <c:v>10</c:v>
                </c:pt>
                <c:pt idx="1">
                  <c:v>20</c:v>
                </c:pt>
              </c:numCache>
            </c:numRef>
          </c:xVal>
          <c:yVal>
            <c:numRef>
              <c:f>Sheet1!$B$15:$C$15</c:f>
              <c:numCache>
                <c:formatCode>General</c:formatCode>
                <c:ptCount val="2"/>
                <c:pt idx="0">
                  <c:v>100</c:v>
                </c:pt>
                <c:pt idx="1">
                  <c:v>110</c:v>
                </c:pt>
              </c:numCache>
            </c:numRef>
          </c:yVal>
          <c:bubbleSize>
            <c:numRef>
              <c:f>Sheet1!$B$16:$C$16</c:f>
              <c:numCache>
                <c:formatCode>General</c:formatCode>
                <c:ptCount val="2"/>
                <c:pt idx="0">
                  <c:v>110</c:v>
                </c:pt>
                <c:pt idx="1">
                  <c:v>120</c:v>
                </c:pt>
              </c:numCache>
            </c:numRef>
          </c:bubbleSize>
          <c:bubble3D val="0"/>
          <c:extLst>
            <c:ext xmlns:c16="http://schemas.microsoft.com/office/drawing/2014/chart" uri="{C3380CC4-5D6E-409C-BE32-E72D297353CC}">
              <c16:uniqueId val="{00000001-C47B-4A60-AD85-A7E37A075F20}"/>
            </c:ext>
          </c:extLst>
        </c:ser>
        <c:ser>
          <c:idx val="3"/>
          <c:order val="2"/>
          <c:tx>
            <c:strRef>
              <c:f>Sheet1!$A$5</c:f>
              <c:strCache>
                <c:ptCount val="1"/>
                <c:pt idx="0">
                  <c:v>Untitled 6</c:v>
                </c:pt>
              </c:strCache>
            </c:strRef>
          </c:tx>
          <c:spPr>
            <a:solidFill>
              <a:srgbClr val="ED6A00"/>
            </a:solidFill>
            <a:ln w="12700" cap="flat">
              <a:noFill/>
              <a:miter lim="400000"/>
            </a:ln>
            <a:effectLst/>
          </c:spPr>
          <c:invertIfNegative val="0"/>
          <c:xVal>
            <c:numRef>
              <c:f>Sheet1!$B$11:$C$11</c:f>
              <c:numCache>
                <c:formatCode>General</c:formatCode>
                <c:ptCount val="2"/>
                <c:pt idx="0">
                  <c:v>10</c:v>
                </c:pt>
                <c:pt idx="1">
                  <c:v>20</c:v>
                </c:pt>
              </c:numCache>
            </c:numRef>
          </c:xVal>
          <c:yVal>
            <c:numRef>
              <c:f>Sheet1!$B$12:$C$12</c:f>
              <c:numCache>
                <c:formatCode>General</c:formatCode>
                <c:ptCount val="2"/>
                <c:pt idx="0">
                  <c:v>80</c:v>
                </c:pt>
                <c:pt idx="1">
                  <c:v>90</c:v>
                </c:pt>
              </c:numCache>
            </c:numRef>
          </c:yVal>
          <c:bubbleSize>
            <c:numRef>
              <c:f>Sheet1!$B$13:$C$13</c:f>
              <c:numCache>
                <c:formatCode>General</c:formatCode>
                <c:ptCount val="2"/>
                <c:pt idx="0">
                  <c:v>90</c:v>
                </c:pt>
                <c:pt idx="1">
                  <c:v>100</c:v>
                </c:pt>
              </c:numCache>
            </c:numRef>
          </c:bubbleSize>
          <c:bubble3D val="0"/>
          <c:extLst>
            <c:ext xmlns:c16="http://schemas.microsoft.com/office/drawing/2014/chart" uri="{C3380CC4-5D6E-409C-BE32-E72D297353CC}">
              <c16:uniqueId val="{00000002-C47B-4A60-AD85-A7E37A075F20}"/>
            </c:ext>
          </c:extLst>
        </c:ser>
        <c:ser>
          <c:idx val="2"/>
          <c:order val="3"/>
          <c:tx>
            <c:strRef>
              <c:f>Sheet1!$A$4</c:f>
              <c:strCache>
                <c:ptCount val="1"/>
                <c:pt idx="0">
                  <c:v>Untitled 4</c:v>
                </c:pt>
              </c:strCache>
            </c:strRef>
          </c:tx>
          <c:spPr>
            <a:solidFill>
              <a:srgbClr val="9C9E9F"/>
            </a:solidFill>
            <a:ln w="12700" cap="flat">
              <a:noFill/>
              <a:miter lim="400000"/>
            </a:ln>
            <a:effectLst/>
          </c:spPr>
          <c:invertIfNegative val="0"/>
          <c:xVal>
            <c:numRef>
              <c:f>Sheet1!$B$8:$C$8</c:f>
              <c:numCache>
                <c:formatCode>General</c:formatCode>
                <c:ptCount val="2"/>
                <c:pt idx="0">
                  <c:v>10</c:v>
                </c:pt>
                <c:pt idx="1">
                  <c:v>20</c:v>
                </c:pt>
              </c:numCache>
            </c:numRef>
          </c:xVal>
          <c:yVal>
            <c:numRef>
              <c:f>Sheet1!$B$9:$C$9</c:f>
              <c:numCache>
                <c:formatCode>General</c:formatCode>
                <c:ptCount val="2"/>
                <c:pt idx="0">
                  <c:v>60</c:v>
                </c:pt>
                <c:pt idx="1">
                  <c:v>70</c:v>
                </c:pt>
              </c:numCache>
            </c:numRef>
          </c:yVal>
          <c:bubbleSize>
            <c:numRef>
              <c:f>Sheet1!$B$10:$C$10</c:f>
              <c:numCache>
                <c:formatCode>General</c:formatCode>
                <c:ptCount val="2"/>
                <c:pt idx="0">
                  <c:v>70</c:v>
                </c:pt>
                <c:pt idx="1">
                  <c:v>80</c:v>
                </c:pt>
              </c:numCache>
            </c:numRef>
          </c:bubbleSize>
          <c:bubble3D val="0"/>
          <c:extLst>
            <c:ext xmlns:c16="http://schemas.microsoft.com/office/drawing/2014/chart" uri="{C3380CC4-5D6E-409C-BE32-E72D297353CC}">
              <c16:uniqueId val="{00000003-C47B-4A60-AD85-A7E37A075F20}"/>
            </c:ext>
          </c:extLst>
        </c:ser>
        <c:ser>
          <c:idx val="1"/>
          <c:order val="4"/>
          <c:tx>
            <c:strRef>
              <c:f>Sheet1!$A$3</c:f>
              <c:strCache>
                <c:ptCount val="1"/>
                <c:pt idx="0">
                  <c:v>Untitled 2</c:v>
                </c:pt>
              </c:strCache>
            </c:strRef>
          </c:tx>
          <c:spPr>
            <a:solidFill>
              <a:srgbClr val="F99330"/>
            </a:solidFill>
            <a:ln w="12700" cap="flat">
              <a:noFill/>
              <a:miter lim="400000"/>
            </a:ln>
            <a:effectLst/>
          </c:spPr>
          <c:invertIfNegative val="0"/>
          <c:xVal>
            <c:numRef>
              <c:f>Sheet1!$B$5:$C$5</c:f>
              <c:numCache>
                <c:formatCode>General</c:formatCode>
                <c:ptCount val="2"/>
                <c:pt idx="0">
                  <c:v>10</c:v>
                </c:pt>
                <c:pt idx="1">
                  <c:v>20</c:v>
                </c:pt>
              </c:numCache>
            </c:numRef>
          </c:xVal>
          <c:yVal>
            <c:numRef>
              <c:f>Sheet1!$B$6:$C$6</c:f>
              <c:numCache>
                <c:formatCode>General</c:formatCode>
                <c:ptCount val="2"/>
                <c:pt idx="0">
                  <c:v>40</c:v>
                </c:pt>
                <c:pt idx="1">
                  <c:v>50</c:v>
                </c:pt>
              </c:numCache>
            </c:numRef>
          </c:yVal>
          <c:bubbleSize>
            <c:numRef>
              <c:f>Sheet1!$B$7:$C$7</c:f>
              <c:numCache>
                <c:formatCode>General</c:formatCode>
                <c:ptCount val="2"/>
                <c:pt idx="0">
                  <c:v>50</c:v>
                </c:pt>
                <c:pt idx="1">
                  <c:v>60</c:v>
                </c:pt>
              </c:numCache>
            </c:numRef>
          </c:bubbleSize>
          <c:bubble3D val="0"/>
          <c:extLst>
            <c:ext xmlns:c16="http://schemas.microsoft.com/office/drawing/2014/chart" uri="{C3380CC4-5D6E-409C-BE32-E72D297353CC}">
              <c16:uniqueId val="{00000004-C47B-4A60-AD85-A7E37A075F20}"/>
            </c:ext>
          </c:extLst>
        </c:ser>
        <c:ser>
          <c:idx val="0"/>
          <c:order val="5"/>
          <c:tx>
            <c:strRef>
              <c:f>Sheet1!$A$2</c:f>
              <c:strCache>
                <c:ptCount val="1"/>
                <c:pt idx="0">
                  <c:v>Region 2</c:v>
                </c:pt>
              </c:strCache>
            </c:strRef>
          </c:tx>
          <c:spPr>
            <a:solidFill>
              <a:srgbClr val="606062"/>
            </a:solidFill>
            <a:ln w="12700" cap="flat">
              <a:noFill/>
              <a:miter lim="400000"/>
            </a:ln>
            <a:effectLst/>
          </c:spPr>
          <c:invertIfNegative val="0"/>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bubbleSize>
            <c:numRef>
              <c:f>Sheet1!$B$4:$C$4</c:f>
              <c:numCache>
                <c:formatCode>General</c:formatCode>
                <c:ptCount val="2"/>
                <c:pt idx="0">
                  <c:v>30</c:v>
                </c:pt>
                <c:pt idx="1">
                  <c:v>40</c:v>
                </c:pt>
              </c:numCache>
            </c:numRef>
          </c:bubbleSize>
          <c:bubble3D val="0"/>
          <c:extLst>
            <c:ext xmlns:c16="http://schemas.microsoft.com/office/drawing/2014/chart" uri="{C3380CC4-5D6E-409C-BE32-E72D297353CC}">
              <c16:uniqueId val="{00000005-C47B-4A60-AD85-A7E37A075F20}"/>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numFmt formatCode="0"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35"/>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9.9394800000000005E-2"/>
          <c:y val="6.3006400000000004E-2"/>
          <c:w val="0.88742500000000002"/>
          <c:h val="0.84311000000000003"/>
        </c:manualLayout>
      </c:layout>
      <c:barChart>
        <c:barDir val="col"/>
        <c:grouping val="clustered"/>
        <c:varyColors val="0"/>
        <c:ser>
          <c:idx val="0"/>
          <c:order val="0"/>
          <c:tx>
            <c:strRef>
              <c:f>Sheet1!$A$2</c:f>
              <c:strCache>
                <c:ptCount val="1"/>
                <c:pt idx="0">
                  <c:v>Region 2</c:v>
                </c:pt>
              </c:strCache>
            </c:strRef>
          </c:tx>
          <c:spPr>
            <a:solidFill>
              <a:srgbClr val="606062"/>
            </a:solidFill>
            <a:ln w="12700" cap="flat">
              <a:noFill/>
              <a:miter lim="400000"/>
            </a:ln>
            <a:effectLst/>
          </c:spPr>
          <c:invertIfNegative val="0"/>
          <c:cat>
            <c:strRef>
              <c:f>Sheet1!$B$1:$C$1</c:f>
              <c:strCache>
                <c:ptCount val="2"/>
                <c:pt idx="0">
                  <c:v>April</c:v>
                </c:pt>
                <c:pt idx="1">
                  <c:v>Untitled 1</c:v>
                </c:pt>
              </c:strCache>
            </c:strRef>
          </c:cat>
          <c:val>
            <c:numRef>
              <c:f>Sheet1!$B$2:$C$2</c:f>
              <c:numCache>
                <c:formatCode>General</c:formatCode>
                <c:ptCount val="2"/>
                <c:pt idx="0">
                  <c:v>20</c:v>
                </c:pt>
                <c:pt idx="1">
                  <c:v>30</c:v>
                </c:pt>
              </c:numCache>
            </c:numRef>
          </c:val>
          <c:extLst>
            <c:ext xmlns:c16="http://schemas.microsoft.com/office/drawing/2014/chart" uri="{C3380CC4-5D6E-409C-BE32-E72D297353CC}">
              <c16:uniqueId val="{00000000-A943-4E8B-B2C7-7D7D2ED542EE}"/>
            </c:ext>
          </c:extLst>
        </c:ser>
        <c:ser>
          <c:idx val="1"/>
          <c:order val="1"/>
          <c:tx>
            <c:strRef>
              <c:f>Sheet1!$A$3</c:f>
              <c:strCache>
                <c:ptCount val="1"/>
                <c:pt idx="0">
                  <c:v>Untitled 1</c:v>
                </c:pt>
              </c:strCache>
            </c:strRef>
          </c:tx>
          <c:spPr>
            <a:solidFill>
              <a:srgbClr val="F99330"/>
            </a:solidFill>
            <a:ln w="12700" cap="flat">
              <a:noFill/>
              <a:miter lim="400000"/>
            </a:ln>
            <a:effectLst/>
          </c:spPr>
          <c:invertIfNegative val="0"/>
          <c:cat>
            <c:strRef>
              <c:f>Sheet1!$B$1:$C$1</c:f>
              <c:strCache>
                <c:ptCount val="2"/>
                <c:pt idx="0">
                  <c:v>April</c:v>
                </c:pt>
                <c:pt idx="1">
                  <c:v>Untitled 1</c:v>
                </c:pt>
              </c:strCache>
            </c:strRef>
          </c:cat>
          <c:val>
            <c:numRef>
              <c:f>Sheet1!$B$3:$C$3</c:f>
              <c:numCache>
                <c:formatCode>General</c:formatCode>
                <c:ptCount val="2"/>
                <c:pt idx="0">
                  <c:v>30</c:v>
                </c:pt>
                <c:pt idx="1">
                  <c:v>40</c:v>
                </c:pt>
              </c:numCache>
            </c:numRef>
          </c:val>
          <c:extLst>
            <c:ext xmlns:c16="http://schemas.microsoft.com/office/drawing/2014/chart" uri="{C3380CC4-5D6E-409C-BE32-E72D297353CC}">
              <c16:uniqueId val="{00000001-A943-4E8B-B2C7-7D7D2ED542EE}"/>
            </c:ext>
          </c:extLst>
        </c:ser>
        <c:ser>
          <c:idx val="2"/>
          <c:order val="2"/>
          <c:tx>
            <c:strRef>
              <c:f>Sheet1!$A$4</c:f>
              <c:strCache>
                <c:ptCount val="1"/>
                <c:pt idx="0">
                  <c:v>Untitled 2</c:v>
                </c:pt>
              </c:strCache>
            </c:strRef>
          </c:tx>
          <c:spPr>
            <a:solidFill>
              <a:srgbClr val="9C9E9F"/>
            </a:solidFill>
            <a:ln w="12700" cap="flat">
              <a:noFill/>
              <a:miter lim="400000"/>
            </a:ln>
            <a:effectLst/>
          </c:spPr>
          <c:invertIfNegative val="0"/>
          <c:cat>
            <c:strRef>
              <c:f>Sheet1!$B$1:$C$1</c:f>
              <c:strCache>
                <c:ptCount val="2"/>
                <c:pt idx="0">
                  <c:v>April</c:v>
                </c:pt>
                <c:pt idx="1">
                  <c:v>Untitled 1</c:v>
                </c:pt>
              </c:strCache>
            </c:strRef>
          </c:cat>
          <c:val>
            <c:numRef>
              <c:f>Sheet1!$B$4:$C$4</c:f>
              <c:numCache>
                <c:formatCode>General</c:formatCode>
                <c:ptCount val="2"/>
                <c:pt idx="0">
                  <c:v>40</c:v>
                </c:pt>
                <c:pt idx="1">
                  <c:v>50</c:v>
                </c:pt>
              </c:numCache>
            </c:numRef>
          </c:val>
          <c:extLst>
            <c:ext xmlns:c16="http://schemas.microsoft.com/office/drawing/2014/chart" uri="{C3380CC4-5D6E-409C-BE32-E72D297353CC}">
              <c16:uniqueId val="{00000002-A943-4E8B-B2C7-7D7D2ED542EE}"/>
            </c:ext>
          </c:extLst>
        </c:ser>
        <c:ser>
          <c:idx val="3"/>
          <c:order val="3"/>
          <c:tx>
            <c:strRef>
              <c:f>Sheet1!$A$5</c:f>
              <c:strCache>
                <c:ptCount val="1"/>
                <c:pt idx="0">
                  <c:v>Untitled 3</c:v>
                </c:pt>
              </c:strCache>
            </c:strRef>
          </c:tx>
          <c:spPr>
            <a:solidFill>
              <a:srgbClr val="ED6A00"/>
            </a:solidFill>
            <a:ln w="12700" cap="flat">
              <a:noFill/>
              <a:miter lim="400000"/>
            </a:ln>
            <a:effectLst/>
          </c:spPr>
          <c:invertIfNegative val="0"/>
          <c:cat>
            <c:strRef>
              <c:f>Sheet1!$B$1:$C$1</c:f>
              <c:strCache>
                <c:ptCount val="2"/>
                <c:pt idx="0">
                  <c:v>April</c:v>
                </c:pt>
                <c:pt idx="1">
                  <c:v>Untitled 1</c:v>
                </c:pt>
              </c:strCache>
            </c:strRef>
          </c:cat>
          <c:val>
            <c:numRef>
              <c:f>Sheet1!$B$5:$C$5</c:f>
              <c:numCache>
                <c:formatCode>General</c:formatCode>
                <c:ptCount val="2"/>
                <c:pt idx="0">
                  <c:v>50</c:v>
                </c:pt>
                <c:pt idx="1">
                  <c:v>60</c:v>
                </c:pt>
              </c:numCache>
            </c:numRef>
          </c:val>
          <c:extLst>
            <c:ext xmlns:c16="http://schemas.microsoft.com/office/drawing/2014/chart" uri="{C3380CC4-5D6E-409C-BE32-E72D297353CC}">
              <c16:uniqueId val="{00000003-A943-4E8B-B2C7-7D7D2ED542EE}"/>
            </c:ext>
          </c:extLst>
        </c:ser>
        <c:ser>
          <c:idx val="4"/>
          <c:order val="4"/>
          <c:tx>
            <c:strRef>
              <c:f>Sheet1!$A$6</c:f>
              <c:strCache>
                <c:ptCount val="1"/>
                <c:pt idx="0">
                  <c:v>Untitled 4</c:v>
                </c:pt>
              </c:strCache>
            </c:strRef>
          </c:tx>
          <c:spPr>
            <a:solidFill>
              <a:srgbClr val="303030"/>
            </a:solidFill>
            <a:ln w="12700" cap="flat">
              <a:noFill/>
              <a:miter lim="400000"/>
            </a:ln>
            <a:effectLst/>
          </c:spPr>
          <c:invertIfNegative val="0"/>
          <c:cat>
            <c:strRef>
              <c:f>Sheet1!$B$1:$C$1</c:f>
              <c:strCache>
                <c:ptCount val="2"/>
                <c:pt idx="0">
                  <c:v>April</c:v>
                </c:pt>
                <c:pt idx="1">
                  <c:v>Untitled 1</c:v>
                </c:pt>
              </c:strCache>
            </c:strRef>
          </c:cat>
          <c:val>
            <c:numRef>
              <c:f>Sheet1!$B$6:$C$6</c:f>
              <c:numCache>
                <c:formatCode>General</c:formatCode>
                <c:ptCount val="2"/>
                <c:pt idx="0">
                  <c:v>60</c:v>
                </c:pt>
                <c:pt idx="1">
                  <c:v>70</c:v>
                </c:pt>
              </c:numCache>
            </c:numRef>
          </c:val>
          <c:extLst>
            <c:ext xmlns:c16="http://schemas.microsoft.com/office/drawing/2014/chart" uri="{C3380CC4-5D6E-409C-BE32-E72D297353CC}">
              <c16:uniqueId val="{00000004-A943-4E8B-B2C7-7D7D2ED542EE}"/>
            </c:ext>
          </c:extLst>
        </c:ser>
        <c:ser>
          <c:idx val="5"/>
          <c:order val="5"/>
          <c:tx>
            <c:strRef>
              <c:f>Sheet1!$A$7</c:f>
              <c:strCache>
                <c:ptCount val="1"/>
                <c:pt idx="0">
                  <c:v>Untitled 5</c:v>
                </c:pt>
              </c:strCache>
            </c:strRef>
          </c:tx>
          <c:spPr>
            <a:solidFill>
              <a:srgbClr val="B7B5A3"/>
            </a:solidFill>
            <a:ln w="12700" cap="flat">
              <a:noFill/>
              <a:miter lim="400000"/>
            </a:ln>
            <a:effectLst/>
          </c:spPr>
          <c:invertIfNegative val="0"/>
          <c:cat>
            <c:strRef>
              <c:f>Sheet1!$B$1:$C$1</c:f>
              <c:strCache>
                <c:ptCount val="2"/>
                <c:pt idx="0">
                  <c:v>April</c:v>
                </c:pt>
                <c:pt idx="1">
                  <c:v>Untitled 1</c:v>
                </c:pt>
              </c:strCache>
            </c:strRef>
          </c:cat>
          <c:val>
            <c:numRef>
              <c:f>Sheet1!$B$7:$C$7</c:f>
              <c:numCache>
                <c:formatCode>General</c:formatCode>
                <c:ptCount val="2"/>
                <c:pt idx="0">
                  <c:v>70</c:v>
                </c:pt>
                <c:pt idx="1">
                  <c:v>80</c:v>
                </c:pt>
              </c:numCache>
            </c:numRef>
          </c:val>
          <c:extLst>
            <c:ext xmlns:c16="http://schemas.microsoft.com/office/drawing/2014/chart" uri="{C3380CC4-5D6E-409C-BE32-E72D297353CC}">
              <c16:uniqueId val="{00000005-A943-4E8B-B2C7-7D7D2ED542EE}"/>
            </c:ext>
          </c:extLst>
        </c:ser>
        <c:dLbls>
          <c:showLegendKey val="0"/>
          <c:showVal val="0"/>
          <c:showCatName val="0"/>
          <c:showSerName val="0"/>
          <c:showPercent val="0"/>
          <c:showBubbleSize val="0"/>
        </c:dLbls>
        <c:gapWidth val="50"/>
        <c:axId val="2094734552"/>
        <c:axId val="2094734553"/>
      </c:barChart>
      <c:lineChart>
        <c:grouping val="standard"/>
        <c:varyColors val="0"/>
        <c:ser>
          <c:idx val="6"/>
          <c:order val="6"/>
          <c:tx>
            <c:strRef>
              <c:f>Sheet1!$A$8</c:f>
              <c:strCache>
                <c:ptCount val="1"/>
                <c:pt idx="0">
                  <c:v>Region 1</c:v>
                </c:pt>
              </c:strCache>
            </c:strRef>
          </c:tx>
          <c:spPr>
            <a:ln w="63500" cap="flat">
              <a:solidFill>
                <a:srgbClr val="F2E6D0"/>
              </a:solidFill>
              <a:prstDash val="solid"/>
              <a:miter lim="400000"/>
            </a:ln>
            <a:effectLst/>
          </c:spPr>
          <c:marker>
            <c:symbol val="circle"/>
            <c:size val="7"/>
            <c:spPr>
              <a:solidFill>
                <a:srgbClr val="FFFFFF"/>
              </a:solidFill>
              <a:ln w="63500" cap="flat">
                <a:solidFill>
                  <a:srgbClr val="F2E6D0"/>
                </a:solidFill>
                <a:prstDash val="solid"/>
                <a:miter lim="400000"/>
              </a:ln>
              <a:effectLst/>
            </c:spPr>
          </c:marker>
          <c:cat>
            <c:strRef>
              <c:f>Sheet1!$B$1:$C$1</c:f>
              <c:strCache>
                <c:ptCount val="2"/>
                <c:pt idx="0">
                  <c:v>April</c:v>
                </c:pt>
                <c:pt idx="1">
                  <c:v>Untitled 1</c:v>
                </c:pt>
              </c:strCache>
            </c:strRef>
          </c:cat>
          <c:val>
            <c:numRef>
              <c:f>Sheet1!$B$8:$C$8</c:f>
              <c:numCache>
                <c:formatCode>General</c:formatCode>
                <c:ptCount val="2"/>
                <c:pt idx="0">
                  <c:v>10</c:v>
                </c:pt>
                <c:pt idx="1">
                  <c:v>20</c:v>
                </c:pt>
              </c:numCache>
            </c:numRef>
          </c:val>
          <c:smooth val="0"/>
          <c:extLst>
            <c:ext xmlns:c16="http://schemas.microsoft.com/office/drawing/2014/chart" uri="{C3380CC4-5D6E-409C-BE32-E72D297353CC}">
              <c16:uniqueId val="{00000006-A943-4E8B-B2C7-7D7D2ED542EE}"/>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3333"/>
          <c:y val="6.3006400000000004E-2"/>
          <c:w val="0.87166699999999997"/>
          <c:h val="0.84311000000000003"/>
        </c:manualLayout>
      </c:layout>
      <c:barChart>
        <c:barDir val="col"/>
        <c:grouping val="clustered"/>
        <c:varyColors val="0"/>
        <c:ser>
          <c:idx val="0"/>
          <c:order val="0"/>
          <c:tx>
            <c:strRef>
              <c:f>Sheet1!$A$2</c:f>
              <c:strCache>
                <c:ptCount val="1"/>
                <c:pt idx="0">
                  <c:v>Region 1</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75E9-441C-9192-201C96182026}"/>
            </c:ext>
          </c:extLst>
        </c:ser>
        <c:ser>
          <c:idx val="1"/>
          <c:order val="1"/>
          <c:tx>
            <c:strRef>
              <c:f>Sheet1!$A$3</c:f>
              <c:strCache>
                <c:ptCount val="1"/>
                <c:pt idx="0">
                  <c:v>Region 2</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75E9-441C-9192-201C96182026}"/>
            </c:ext>
          </c:extLst>
        </c:ser>
        <c:ser>
          <c:idx val="2"/>
          <c:order val="2"/>
          <c:tx>
            <c:strRef>
              <c:f>Sheet1!$A$4</c:f>
              <c:strCache>
                <c:ptCount val="1"/>
                <c:pt idx="0">
                  <c:v>Untitled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75E9-441C-9192-201C96182026}"/>
            </c:ext>
          </c:extLst>
        </c:ser>
        <c:ser>
          <c:idx val="3"/>
          <c:order val="3"/>
          <c:tx>
            <c:strRef>
              <c:f>Sheet1!$A$5</c:f>
              <c:strCache>
                <c:ptCount val="1"/>
                <c:pt idx="0">
                  <c:v>Untitled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75E9-441C-9192-201C96182026}"/>
            </c:ext>
          </c:extLst>
        </c:ser>
        <c:ser>
          <c:idx val="4"/>
          <c:order val="4"/>
          <c:tx>
            <c:strRef>
              <c:f>Sheet1!$A$6</c:f>
              <c:strCache>
                <c:ptCount val="1"/>
                <c:pt idx="0">
                  <c:v>Untitled 3</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75E9-441C-9192-201C96182026}"/>
            </c:ext>
          </c:extLst>
        </c:ser>
        <c:ser>
          <c:idx val="5"/>
          <c:order val="5"/>
          <c:tx>
            <c:strRef>
              <c:f>Sheet1!$A$7</c:f>
              <c:strCache>
                <c:ptCount val="1"/>
                <c:pt idx="0">
                  <c:v>Untitled 4</c:v>
                </c:pt>
              </c:strCache>
            </c:strRef>
          </c:tx>
          <c:spPr>
            <a:solidFill>
              <a:srgbClr val="B7B5A3"/>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75E9-441C-9192-201C96182026}"/>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solidFill>
              <a:srgbClr val="8A8A8A"/>
            </a:solidFill>
            <a:prstDash val="solid"/>
            <a:round/>
          </a:ln>
        </c:spPr>
        <c:txPr>
          <a:bodyPr rot="0"/>
          <a:lstStyle/>
          <a:p>
            <a:pPr>
              <a:defRPr sz="1000" b="0" i="0" u="none" strike="noStrike">
                <a:solidFill>
                  <a:srgbClr val="242424"/>
                </a:solidFill>
                <a:latin typeface="Open Sans"/>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29" name="Shape 22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mn-lt"/>
        <a:ea typeface="+mn-ea"/>
        <a:cs typeface="+mn-cs"/>
        <a:sym typeface="Lucida Grande"/>
      </a:defRPr>
    </a:lvl1pPr>
    <a:lvl2pPr indent="228600" defTabSz="546100" latinLnBrk="0">
      <a:defRPr sz="2000">
        <a:latin typeface="+mn-lt"/>
        <a:ea typeface="+mn-ea"/>
        <a:cs typeface="+mn-cs"/>
        <a:sym typeface="Lucida Grande"/>
      </a:defRPr>
    </a:lvl2pPr>
    <a:lvl3pPr indent="457200" defTabSz="546100" latinLnBrk="0">
      <a:defRPr sz="2000">
        <a:latin typeface="+mn-lt"/>
        <a:ea typeface="+mn-ea"/>
        <a:cs typeface="+mn-cs"/>
        <a:sym typeface="Lucida Grande"/>
      </a:defRPr>
    </a:lvl3pPr>
    <a:lvl4pPr indent="685800" defTabSz="546100" latinLnBrk="0">
      <a:defRPr sz="2000">
        <a:latin typeface="+mn-lt"/>
        <a:ea typeface="+mn-ea"/>
        <a:cs typeface="+mn-cs"/>
        <a:sym typeface="Lucida Grande"/>
      </a:defRPr>
    </a:lvl4pPr>
    <a:lvl5pPr indent="914400" defTabSz="546100" latinLnBrk="0">
      <a:defRPr sz="2000">
        <a:latin typeface="+mn-lt"/>
        <a:ea typeface="+mn-ea"/>
        <a:cs typeface="+mn-cs"/>
        <a:sym typeface="Lucida Grande"/>
      </a:defRPr>
    </a:lvl5pPr>
    <a:lvl6pPr indent="1143000" defTabSz="546100" latinLnBrk="0">
      <a:defRPr sz="2000">
        <a:latin typeface="+mn-lt"/>
        <a:ea typeface="+mn-ea"/>
        <a:cs typeface="+mn-cs"/>
        <a:sym typeface="Lucida Grande"/>
      </a:defRPr>
    </a:lvl6pPr>
    <a:lvl7pPr indent="1371600" defTabSz="546100" latinLnBrk="0">
      <a:defRPr sz="2000">
        <a:latin typeface="+mn-lt"/>
        <a:ea typeface="+mn-ea"/>
        <a:cs typeface="+mn-cs"/>
        <a:sym typeface="Lucida Grande"/>
      </a:defRPr>
    </a:lvl7pPr>
    <a:lvl8pPr indent="1600200" defTabSz="546100" latinLnBrk="0">
      <a:defRPr sz="2000">
        <a:latin typeface="+mn-lt"/>
        <a:ea typeface="+mn-ea"/>
        <a:cs typeface="+mn-cs"/>
        <a:sym typeface="Lucida Grande"/>
      </a:defRPr>
    </a:lvl8pPr>
    <a:lvl9pPr indent="1828800" defTabSz="546100" latinLnBrk="0">
      <a:defRPr sz="2000">
        <a:latin typeface="+mn-lt"/>
        <a:ea typeface="+mn-ea"/>
        <a:cs typeface="+mn-cs"/>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This lecture is about network input out IO models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prstGeom prst="rect">
            <a:avLst/>
          </a:prstGeom>
        </p:spPr>
        <p:txBody>
          <a:bodyPr/>
          <a:lstStyle/>
          <a:p>
            <a:endParaRPr/>
          </a:p>
        </p:txBody>
      </p:sp>
      <p:sp>
        <p:nvSpPr>
          <p:cNvPr id="374" name="Shape 374"/>
          <p:cNvSpPr>
            <a:spLocks noGrp="1"/>
          </p:cNvSpPr>
          <p:nvPr>
            <p:ph type="body" sz="quarter" idx="1"/>
          </p:nvPr>
        </p:nvSpPr>
        <p:spPr>
          <a:prstGeom prst="rect">
            <a:avLst/>
          </a:prstGeom>
        </p:spPr>
        <p:txBody>
          <a:bodyPr/>
          <a:lstStyle/>
          <a:p>
            <a:pPr>
              <a:defRPr>
                <a:latin typeface="Arial"/>
                <a:ea typeface="Arial"/>
                <a:cs typeface="Arial"/>
                <a:sym typeface="Arial"/>
              </a:defRPr>
            </a:pPr>
            <a:r>
              <a:t>The Application calls recvfrom and if the socket is non-blocking </a:t>
            </a:r>
          </a:p>
          <a:p>
            <a:pPr>
              <a:defRPr>
                <a:latin typeface="Arial"/>
                <a:ea typeface="Arial"/>
                <a:cs typeface="Arial"/>
                <a:sym typeface="Arial"/>
              </a:defRPr>
            </a:pPr>
            <a:r>
              <a:t>If there is no data </a:t>
            </a:r>
            <a:r>
              <a:rPr>
                <a:latin typeface="Wingdings"/>
                <a:ea typeface="Wingdings"/>
                <a:cs typeface="Wingdings"/>
                <a:sym typeface="Wingdings"/>
              </a:rPr>
              <a:t> </a:t>
            </a:r>
            <a:r>
              <a:t>it is not going to wait, it is gonna return immediately</a:t>
            </a:r>
          </a:p>
          <a:p>
            <a:pPr>
              <a:defRPr>
                <a:latin typeface="Arial"/>
                <a:ea typeface="Arial"/>
                <a:cs typeface="Arial"/>
                <a:sym typeface="Arial"/>
              </a:defRPr>
            </a:pPr>
            <a:r>
              <a:t>Then the application calls recevfrom </a:t>
            </a:r>
            <a:r>
              <a:rPr>
                <a:latin typeface="Wingdings"/>
                <a:ea typeface="Wingdings"/>
                <a:cs typeface="Wingdings"/>
                <a:sym typeface="Wingdings"/>
              </a:rPr>
              <a:t> </a:t>
            </a:r>
            <a:r>
              <a:t>again no date received </a:t>
            </a:r>
            <a:r>
              <a:rPr>
                <a:latin typeface="Wingdings"/>
                <a:ea typeface="Wingdings"/>
                <a:cs typeface="Wingdings"/>
                <a:sym typeface="Wingdings"/>
              </a:rPr>
              <a:t> </a:t>
            </a:r>
            <a:r>
              <a:t>it is not going to wait, it is gonna return</a:t>
            </a:r>
          </a:p>
          <a:p>
            <a:pPr>
              <a:defRPr>
                <a:latin typeface="Arial"/>
                <a:ea typeface="Arial"/>
                <a:cs typeface="Arial"/>
                <a:sym typeface="Arial"/>
              </a:defRPr>
            </a:pPr>
            <a:r>
              <a:t>the same behavior goes on until the data is ready, the kernel copies the date and return successfully</a:t>
            </a:r>
          </a:p>
          <a:p>
            <a:pPr>
              <a:defRPr>
                <a:latin typeface="Arial"/>
                <a:ea typeface="Arial"/>
                <a:cs typeface="Arial"/>
                <a:sym typeface="Arial"/>
              </a:defRPr>
            </a:pPr>
            <a:endParaRPr/>
          </a:p>
          <a:p>
            <a:pPr>
              <a:defRPr>
                <a:latin typeface="Arial"/>
                <a:ea typeface="Arial"/>
                <a:cs typeface="Arial"/>
                <a:sym typeface="Arial"/>
              </a:defRPr>
            </a:pPr>
            <a:r>
              <a:t>One thing to notice is that in the two time that the function returned with an error; this is not an error.  It is an expected behavior of a non-blokcing socket.</a:t>
            </a:r>
          </a:p>
          <a:p>
            <a:pPr>
              <a:defRPr>
                <a:latin typeface="Arial"/>
                <a:ea typeface="Arial"/>
                <a:cs typeface="Arial"/>
                <a:sym typeface="Arial"/>
              </a:defRPr>
            </a:pPr>
            <a:endParaRPr/>
          </a:p>
          <a:p>
            <a:pPr>
              <a:defRPr>
                <a:latin typeface="Arial"/>
                <a:ea typeface="Arial"/>
                <a:cs typeface="Arial"/>
                <a:sym typeface="Arial"/>
              </a:defRPr>
            </a:pPr>
            <a:endParaRPr/>
          </a:p>
          <a:p>
            <a:pPr>
              <a:defRPr>
                <a:latin typeface="Arial"/>
                <a:ea typeface="Arial"/>
                <a:cs typeface="Arial"/>
                <a:sym typeface="Arial"/>
              </a:defRPr>
            </a:pPr>
            <a:r>
              <a:t>We’ve talking about how blocking works, now we’re going to get into Non-Blocking</a:t>
            </a:r>
          </a:p>
          <a:p>
            <a:pPr>
              <a:defRPr>
                <a:latin typeface="Arial"/>
                <a:ea typeface="Arial"/>
                <a:cs typeface="Arial"/>
                <a:sym typeface="Arial"/>
              </a:defRPr>
            </a:pPr>
            <a:endParaRPr/>
          </a:p>
          <a:p>
            <a:pPr>
              <a:defRPr b="1"/>
            </a:pPr>
            <a:r>
              <a:t>Non-blocking IO means an IO request is queued straight away and the function returns. The actual IO is then processed at some later point by the kernel.</a:t>
            </a:r>
          </a:p>
          <a:p>
            <a:pPr>
              <a:defRPr b="1"/>
            </a:pPr>
            <a:endParaRPr/>
          </a:p>
          <a:p>
            <a:r>
              <a:t>For non-blocking IO you can send off multiple requests but you need to bear in mind that the data will not be available until some "later" point. This checking that the data has actually arrived is probably the most complicated part.</a:t>
            </a:r>
          </a:p>
          <a:p>
            <a:endParaRPr/>
          </a:p>
          <a:p>
            <a:r>
              <a:t>In 99% of applications you will not need to care that your IO blocks. Sometimes however you need the extra performance of allowing yourself to initiate an IO request and then do something else before coming back and, hopefully, finding that the IO request has completed.</a:t>
            </a:r>
          </a:p>
          <a:p>
            <a:pPr>
              <a:defRPr b="1"/>
            </a:pPr>
            <a:r>
              <a:t>https://stackoverflow.com/questions/1241429/blocking-io-vs-non-blocking-io-looking-for-good-articles</a:t>
            </a:r>
          </a:p>
          <a:p>
            <a:pPr>
              <a:spcBef>
                <a:spcPts val="300"/>
              </a:spcBef>
              <a:defRPr>
                <a:latin typeface="Arial"/>
                <a:ea typeface="Arial"/>
                <a:cs typeface="Arial"/>
                <a:sym typeface="Arial"/>
              </a:defRPr>
            </a:pPr>
            <a:endParaRPr/>
          </a:p>
          <a:p>
            <a:pPr>
              <a:spcBef>
                <a:spcPts val="300"/>
              </a:spcBef>
              <a:defRPr>
                <a:latin typeface="Arial"/>
                <a:ea typeface="Arial"/>
                <a:cs typeface="Arial"/>
                <a:sym typeface="Arial"/>
              </a:defRPr>
            </a:pPr>
            <a:r>
              <a:t>Same as before, one machine, application on the left, kernel on the right</a:t>
            </a:r>
          </a:p>
          <a:p>
            <a:pPr>
              <a:spcBef>
                <a:spcPts val="300"/>
              </a:spcBef>
              <a:defRPr>
                <a:latin typeface="Arial"/>
                <a:ea typeface="Arial"/>
                <a:cs typeface="Arial"/>
                <a:sym typeface="Arial"/>
              </a:defRPr>
            </a:pPr>
            <a:endParaRPr/>
          </a:p>
          <a:p>
            <a:pPr>
              <a:spcBef>
                <a:spcPts val="300"/>
              </a:spcBef>
              <a:defRPr>
                <a:latin typeface="Arial"/>
                <a:ea typeface="Arial"/>
                <a:cs typeface="Arial"/>
                <a:sym typeface="Arial"/>
              </a:defRPr>
            </a:pPr>
            <a:r>
              <a:t>On a non-blocking socket, if the application calls receivefrom and there is no data ready, it will not wait until there is data ready. The function would return an “error code” immediately. This error code is not actually an error, but is the result of expected behavior of a non-blocking socket.</a:t>
            </a:r>
          </a:p>
          <a:p>
            <a:pPr>
              <a:spcBef>
                <a:spcPts val="300"/>
              </a:spcBef>
              <a:defRPr>
                <a:latin typeface="Arial"/>
                <a:ea typeface="Arial"/>
                <a:cs typeface="Arial"/>
                <a:sym typeface="Arial"/>
              </a:defRPr>
            </a:pPr>
            <a:endParaRPr/>
          </a:p>
          <a:p>
            <a:pPr>
              <a:spcBef>
                <a:spcPts val="300"/>
              </a:spcBef>
              <a:defRPr>
                <a:latin typeface="Arial"/>
                <a:ea typeface="Arial"/>
                <a:cs typeface="Arial"/>
                <a:sym typeface="Arial"/>
              </a:defRPr>
            </a:pPr>
            <a:r>
              <a:t>On the third recvfrom call, there is data ready on the kernel, so it would copy the data and return successfully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pPr>
              <a:defRPr b="1">
                <a:solidFill>
                  <a:srgbClr val="502000"/>
                </a:solidFill>
              </a:defRPr>
            </a:pPr>
            <a:r>
              <a:t>SO_LINGER</a:t>
            </a:r>
            <a:r>
              <a:rPr b="0">
                <a:solidFill>
                  <a:srgbClr val="000000"/>
                </a:solidFill>
              </a:rPr>
              <a:t> Sets or gets the </a:t>
            </a:r>
            <a:r>
              <a:t>SO_LINGER </a:t>
            </a:r>
            <a:r>
              <a:rPr b="0">
                <a:solidFill>
                  <a:srgbClr val="000000"/>
                </a:solidFill>
              </a:rPr>
              <a:t>option. The argument is a </a:t>
            </a:r>
            <a:r>
              <a:rPr b="0">
                <a:solidFill>
                  <a:srgbClr val="006000"/>
                </a:solidFill>
              </a:rPr>
              <a:t>linger</a:t>
            </a:r>
            <a:r>
              <a:rPr b="0">
                <a:solidFill>
                  <a:srgbClr val="000000"/>
                </a:solidFill>
              </a:rPr>
              <a:t> structure. struct linger { int l_onoff; /* linger active */ int l_linger; /* how many seconds to linger for */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chart" Target="../charts/chart9.xml"/><Relationship Id="rId1" Type="http://schemas.openxmlformats.org/officeDocument/2006/relationships/slideMaster" Target="../slideMasters/slideMaster1.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 Id="rId9" Type="http://schemas.openxmlformats.org/officeDocument/2006/relationships/chart" Target="../charts/chart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Half Image &amp; Bullets">
    <p:bg>
      <p:bgPr>
        <a:solidFill>
          <a:srgbClr val="FFFFFF"/>
        </a:solidFill>
        <a:effectLst/>
      </p:bgPr>
    </p:bg>
    <p:spTree>
      <p:nvGrpSpPr>
        <p:cNvPr id="1" name=""/>
        <p:cNvGrpSpPr/>
        <p:nvPr/>
      </p:nvGrpSpPr>
      <p:grpSpPr>
        <a:xfrm>
          <a:off x="0" y="0"/>
          <a:ext cx="0" cy="0"/>
          <a:chOff x="0" y="0"/>
          <a:chExt cx="0" cy="0"/>
        </a:xfrm>
      </p:grpSpPr>
      <p:sp>
        <p:nvSpPr>
          <p:cNvPr id="12" name="Shape 19"/>
          <p:cNvSpPr/>
          <p:nvPr/>
        </p:nvSpPr>
        <p:spPr>
          <a:xfrm>
            <a:off x="0" y="177800"/>
            <a:ext cx="7874000" cy="8966200"/>
          </a:xfrm>
          <a:prstGeom prst="rect">
            <a:avLst/>
          </a:prstGeom>
          <a:blipFill>
            <a:blip r:embed="rId2"/>
          </a:blip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13" name="Body Level One…"/>
          <p:cNvSpPr txBox="1">
            <a:spLocks noGrp="1"/>
          </p:cNvSpPr>
          <p:nvPr>
            <p:ph type="body" sz="half" idx="1"/>
          </p:nvPr>
        </p:nvSpPr>
        <p:spPr>
          <a:xfrm>
            <a:off x="8382000" y="1397000"/>
            <a:ext cx="6705600" cy="6845300"/>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4" name="Picture Placeholder 3"/>
          <p:cNvSpPr>
            <a:spLocks noGrp="1"/>
          </p:cNvSpPr>
          <p:nvPr>
            <p:ph type="pic" idx="21"/>
          </p:nvPr>
        </p:nvSpPr>
        <p:spPr>
          <a:xfrm>
            <a:off x="0" y="177800"/>
            <a:ext cx="7874000" cy="8966200"/>
          </a:xfrm>
          <a:prstGeom prst="rect">
            <a:avLst/>
          </a:prstGeom>
        </p:spPr>
        <p:txBody>
          <a:bodyPr lIns="91439" tIns="45719" rIns="91439" bIns="45719" anchor="t">
            <a:noAutofit/>
          </a:bodyPr>
          <a:lstStyle/>
          <a:p>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11" name="Title Text"/>
          <p:cNvSpPr txBox="1">
            <a:spLocks noGrp="1"/>
          </p:cNvSpPr>
          <p:nvPr>
            <p:ph type="title"/>
          </p:nvPr>
        </p:nvSpPr>
        <p:spPr>
          <a:prstGeom prst="rect">
            <a:avLst/>
          </a:prstGeom>
        </p:spPr>
        <p:txBody>
          <a:bodyPr/>
          <a:lstStyle/>
          <a:p>
            <a:r>
              <a:t>Title Text</a:t>
            </a:r>
          </a:p>
        </p:txBody>
      </p:sp>
      <p:sp>
        <p:nvSpPr>
          <p:cNvPr id="112" name="Body Level One…"/>
          <p:cNvSpPr txBox="1">
            <a:spLocks noGrp="1"/>
          </p:cNvSpPr>
          <p:nvPr>
            <p:ph type="body" sz="half" idx="1"/>
          </p:nvPr>
        </p:nvSpPr>
        <p:spPr>
          <a:xfrm>
            <a:off x="812800" y="2133601"/>
            <a:ext cx="7179734" cy="6034618"/>
          </a:xfrm>
          <a:prstGeom prst="rect">
            <a:avLst/>
          </a:prstGeom>
        </p:spPr>
        <p:txBody>
          <a:bodyPr/>
          <a:lstStyle>
            <a:lvl1pPr>
              <a:defRPr sz="3700"/>
            </a:lvl1pPr>
            <a:lvl2pPr marL="875109" indent="-367109">
              <a:defRPr sz="3700"/>
            </a:lvl2pPr>
            <a:lvl3pPr marL="1467826" indent="-451826">
              <a:defRPr sz="3700"/>
            </a:lvl3pPr>
            <a:lvl4pPr marL="2013479" indent="-489479">
              <a:defRPr sz="3700"/>
            </a:lvl4pPr>
            <a:lvl5pPr marL="2521479" indent="-489479">
              <a:defRPr sz="3700"/>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xfrm>
            <a:off x="-305708" y="0"/>
            <a:ext cx="612686" cy="637540"/>
          </a:xfrm>
          <a:prstGeom prst="rect">
            <a:avLst/>
          </a:prstGeom>
        </p:spPr>
        <p:txBody>
          <a:bodyPr anchor="t"/>
          <a:lstStyle>
            <a:lvl1pPr algn="ctr">
              <a:defRPr sz="36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120" name="Shape 6"/>
          <p:cNvSpPr/>
          <p:nvPr/>
        </p:nvSpPr>
        <p:spPr>
          <a:xfrm>
            <a:off x="-12700" y="5480051"/>
            <a:ext cx="16281400" cy="3685431"/>
          </a:xfrm>
          <a:prstGeom prst="rect">
            <a:avLst/>
          </a:prstGeom>
          <a:solidFill>
            <a:srgbClr val="FFFFFF"/>
          </a:solidFill>
          <a:ln w="12700">
            <a:miter lim="400000"/>
          </a:ln>
          <a:effectLst>
            <a:outerShdw blurRad="762000" dir="16200000" rotWithShape="0">
              <a:srgbClr val="000000">
                <a:alpha val="30000"/>
              </a:srgbClr>
            </a:outerShdw>
          </a:effectLst>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121" name="Shape 7"/>
          <p:cNvSpPr/>
          <p:nvPr/>
        </p:nvSpPr>
        <p:spPr>
          <a:xfrm>
            <a:off x="-12700" y="-6351"/>
            <a:ext cx="16281400" cy="177801"/>
          </a:xfrm>
          <a:prstGeom prst="rect">
            <a:avLst/>
          </a:prstGeom>
          <a:solidFill>
            <a:srgbClr val="ED6A00"/>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122" name="Title Text"/>
          <p:cNvSpPr txBox="1">
            <a:spLocks noGrp="1"/>
          </p:cNvSpPr>
          <p:nvPr>
            <p:ph type="title"/>
          </p:nvPr>
        </p:nvSpPr>
        <p:spPr>
          <a:xfrm>
            <a:off x="1155700" y="787401"/>
            <a:ext cx="13931901" cy="4076701"/>
          </a:xfrm>
          <a:prstGeom prst="rect">
            <a:avLst/>
          </a:prstGeom>
        </p:spPr>
        <p:txBody>
          <a:bodyPr/>
          <a:lstStyle>
            <a:lvl1pPr defTabSz="546085"/>
          </a:lstStyle>
          <a:p>
            <a:r>
              <a:t>Title Text</a:t>
            </a:r>
          </a:p>
        </p:txBody>
      </p:sp>
      <p:sp>
        <p:nvSpPr>
          <p:cNvPr id="123" name="Body Level One…"/>
          <p:cNvSpPr txBox="1">
            <a:spLocks noGrp="1"/>
          </p:cNvSpPr>
          <p:nvPr>
            <p:ph type="body" sz="half" idx="1"/>
          </p:nvPr>
        </p:nvSpPr>
        <p:spPr>
          <a:xfrm>
            <a:off x="1155700" y="5872981"/>
            <a:ext cx="13931901" cy="2899570"/>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ide Title &amp; Bullets">
    <p:bg>
      <p:bgPr>
        <a:solidFill>
          <a:srgbClr val="FFFFFF"/>
        </a:solidFill>
        <a:effectLst/>
      </p:bgPr>
    </p:bg>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168400" y="1397000"/>
            <a:ext cx="6705600" cy="6845301"/>
          </a:xfrm>
          <a:prstGeom prst="rect">
            <a:avLst/>
          </a:prstGeom>
        </p:spPr>
        <p:txBody>
          <a:bodyPr/>
          <a:lstStyle>
            <a:lvl1pPr defTabSz="546085"/>
          </a:lstStyle>
          <a:p>
            <a:r>
              <a:t>Title Text</a:t>
            </a:r>
          </a:p>
        </p:txBody>
      </p:sp>
      <p:sp>
        <p:nvSpPr>
          <p:cNvPr id="132" name="Body Level One…"/>
          <p:cNvSpPr txBox="1">
            <a:spLocks noGrp="1"/>
          </p:cNvSpPr>
          <p:nvPr>
            <p:ph type="body" sz="half" idx="1"/>
          </p:nvPr>
        </p:nvSpPr>
        <p:spPr>
          <a:xfrm>
            <a:off x="8382000" y="1397000"/>
            <a:ext cx="6705600" cy="6845301"/>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Half Image &amp; Bullets">
    <p:bg>
      <p:bgPr>
        <a:solidFill>
          <a:srgbClr val="FFFFFF"/>
        </a:solidFill>
        <a:effectLst/>
      </p:bgPr>
    </p:bg>
    <p:spTree>
      <p:nvGrpSpPr>
        <p:cNvPr id="1" name=""/>
        <p:cNvGrpSpPr/>
        <p:nvPr/>
      </p:nvGrpSpPr>
      <p:grpSpPr>
        <a:xfrm>
          <a:off x="0" y="0"/>
          <a:ext cx="0" cy="0"/>
          <a:chOff x="0" y="0"/>
          <a:chExt cx="0" cy="0"/>
        </a:xfrm>
      </p:grpSpPr>
      <p:sp>
        <p:nvSpPr>
          <p:cNvPr id="140" name="Shape 19"/>
          <p:cNvSpPr/>
          <p:nvPr/>
        </p:nvSpPr>
        <p:spPr>
          <a:xfrm>
            <a:off x="0" y="177800"/>
            <a:ext cx="7874000" cy="8966200"/>
          </a:xfrm>
          <a:prstGeom prst="rect">
            <a:avLst/>
          </a:prstGeom>
          <a:blipFill>
            <a:blip r:embed="rId2"/>
          </a:blip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141" name="Body Level One…"/>
          <p:cNvSpPr txBox="1">
            <a:spLocks noGrp="1"/>
          </p:cNvSpPr>
          <p:nvPr>
            <p:ph type="body" sz="half" idx="1"/>
          </p:nvPr>
        </p:nvSpPr>
        <p:spPr>
          <a:xfrm>
            <a:off x="8382000" y="1397000"/>
            <a:ext cx="6705600" cy="6845301"/>
          </a:xfrm>
          <a:prstGeom prst="rect">
            <a:avLst/>
          </a:prstGeom>
        </p:spPr>
        <p:txBody>
          <a:bodyPr/>
          <a:lstStyle>
            <a:lvl1pPr marL="0" indent="0" defTabSz="546085">
              <a:buClrTx/>
              <a:buSzTx/>
              <a:buFontTx/>
              <a:buNone/>
            </a:lvl1pPr>
            <a:lvl2pPr marL="0" indent="0" defTabSz="546085">
              <a:buClrTx/>
              <a:buSzTx/>
              <a:buFontTx/>
              <a:buNone/>
            </a:lvl2pPr>
            <a:lvl3pPr marL="0" indent="0" defTabSz="546085">
              <a:buClrTx/>
              <a:buSzTx/>
              <a:buFontTx/>
              <a:buNone/>
            </a:lvl3pPr>
            <a:lvl4pPr marL="0" indent="0" defTabSz="546085">
              <a:buClrTx/>
              <a:buSzTx/>
              <a:buFontTx/>
              <a:buNone/>
            </a:lvl4pPr>
            <a:lvl5pPr marL="0" indent="0" defTabSz="546085">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42" name="Picture Placeholder 3"/>
          <p:cNvSpPr>
            <a:spLocks noGrp="1"/>
          </p:cNvSpPr>
          <p:nvPr>
            <p:ph type="pic" idx="21"/>
          </p:nvPr>
        </p:nvSpPr>
        <p:spPr>
          <a:xfrm>
            <a:off x="0" y="177800"/>
            <a:ext cx="7874000" cy="8966200"/>
          </a:xfrm>
          <a:prstGeom prst="rect">
            <a:avLst/>
          </a:prstGeom>
        </p:spPr>
        <p:txBody>
          <a:bodyPr lIns="91439" tIns="45719" rIns="91439" bIns="45719" anchor="t">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PATTERN">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1155700" y="1397000"/>
            <a:ext cx="13931901" cy="6858000"/>
          </a:xfrm>
          <a:prstGeom prst="rect">
            <a:avLst/>
          </a:prstGeom>
        </p:spPr>
        <p:txBody>
          <a:bodyPr/>
          <a:lstStyle>
            <a:lvl1pPr defTabSz="546085"/>
          </a:lstStyle>
          <a:p>
            <a:r>
              <a:t>Title Text</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ATTERN">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alette">
    <p:bg>
      <p:bgPr>
        <a:solidFill>
          <a:srgbClr val="FFFFFF"/>
        </a:solidFill>
        <a:effectLst/>
      </p:bgPr>
    </p:bg>
    <p:spTree>
      <p:nvGrpSpPr>
        <p:cNvPr id="1" name=""/>
        <p:cNvGrpSpPr/>
        <p:nvPr/>
      </p:nvGrpSpPr>
      <p:grpSpPr>
        <a:xfrm>
          <a:off x="0" y="0"/>
          <a:ext cx="0" cy="0"/>
          <a:chOff x="0" y="0"/>
          <a:chExt cx="0" cy="0"/>
        </a:xfrm>
      </p:grpSpPr>
      <p:grpSp>
        <p:nvGrpSpPr>
          <p:cNvPr id="174" name="Shape 41"/>
          <p:cNvGrpSpPr/>
          <p:nvPr/>
        </p:nvGrpSpPr>
        <p:grpSpPr>
          <a:xfrm>
            <a:off x="5247216" y="2052153"/>
            <a:ext cx="2571628" cy="2571627"/>
            <a:chOff x="0" y="0"/>
            <a:chExt cx="2571626" cy="2571626"/>
          </a:xfrm>
        </p:grpSpPr>
        <p:sp>
          <p:nvSpPr>
            <p:cNvPr id="172" name="Rounded Rectangle"/>
            <p:cNvSpPr/>
            <p:nvPr/>
          </p:nvSpPr>
          <p:spPr>
            <a:xfrm>
              <a:off x="0" y="0"/>
              <a:ext cx="2571627" cy="2571627"/>
            </a:xfrm>
            <a:prstGeom prst="roundRect">
              <a:avLst>
                <a:gd name="adj" fmla="val 14704"/>
              </a:avLst>
            </a:prstGeom>
            <a:blipFill rotWithShape="1">
              <a:blip r:embed="rId2"/>
              <a:srcRect/>
              <a:tile tx="0" ty="0" sx="100000" sy="100000" flip="none" algn="tl"/>
            </a:blip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173" name="use this style on white backgrounds"/>
            <p:cNvSpPr txBox="1"/>
            <p:nvPr/>
          </p:nvSpPr>
          <p:spPr>
            <a:xfrm>
              <a:off x="110751" y="770193"/>
              <a:ext cx="2350125" cy="1031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white backgrounds</a:t>
              </a:r>
            </a:p>
          </p:txBody>
        </p:sp>
      </p:grpSp>
      <p:grpSp>
        <p:nvGrpSpPr>
          <p:cNvPr id="177" name="Shape 42"/>
          <p:cNvGrpSpPr/>
          <p:nvPr/>
        </p:nvGrpSpPr>
        <p:grpSpPr>
          <a:xfrm>
            <a:off x="8041216" y="2052153"/>
            <a:ext cx="2571628" cy="2571627"/>
            <a:chOff x="0" y="0"/>
            <a:chExt cx="2571626" cy="2571626"/>
          </a:xfrm>
        </p:grpSpPr>
        <p:sp>
          <p:nvSpPr>
            <p:cNvPr id="175" name="Rounded Rectangle"/>
            <p:cNvSpPr/>
            <p:nvPr/>
          </p:nvSpPr>
          <p:spPr>
            <a:xfrm>
              <a:off x="0" y="0"/>
              <a:ext cx="2571627" cy="2571627"/>
            </a:xfrm>
            <a:prstGeom prst="roundRect">
              <a:avLst>
                <a:gd name="adj" fmla="val 15000"/>
              </a:avLst>
            </a:prstGeom>
            <a:solidFill>
              <a:srgbClr val="FFFFFF"/>
            </a:solid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176" name="use this style on patterned backgrounds"/>
            <p:cNvSpPr txBox="1"/>
            <p:nvPr/>
          </p:nvSpPr>
          <p:spPr>
            <a:xfrm>
              <a:off x="112981" y="770193"/>
              <a:ext cx="2345665" cy="1031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patterned backgrounds</a:t>
              </a:r>
            </a:p>
          </p:txBody>
        </p:sp>
      </p:grpSp>
      <p:grpSp>
        <p:nvGrpSpPr>
          <p:cNvPr id="180" name="Shape 43"/>
          <p:cNvGrpSpPr/>
          <p:nvPr/>
        </p:nvGrpSpPr>
        <p:grpSpPr>
          <a:xfrm>
            <a:off x="5247216" y="4815468"/>
            <a:ext cx="2571628" cy="2571628"/>
            <a:chOff x="0" y="0"/>
            <a:chExt cx="2571626" cy="2571626"/>
          </a:xfrm>
        </p:grpSpPr>
        <p:sp>
          <p:nvSpPr>
            <p:cNvPr id="178" name="Rounded Rectangle"/>
            <p:cNvSpPr/>
            <p:nvPr/>
          </p:nvSpPr>
          <p:spPr>
            <a:xfrm>
              <a:off x="0" y="0"/>
              <a:ext cx="2571627" cy="2571627"/>
            </a:xfrm>
            <a:prstGeom prst="roundRect">
              <a:avLst>
                <a:gd name="adj" fmla="val 15000"/>
              </a:avLst>
            </a:prstGeom>
            <a:solidFill>
              <a:srgbClr val="ED6A00"/>
            </a:solid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179" name="use this style on patterned or white backgrounds"/>
            <p:cNvSpPr txBox="1"/>
            <p:nvPr/>
          </p:nvSpPr>
          <p:spPr>
            <a:xfrm>
              <a:off x="112981" y="604458"/>
              <a:ext cx="2345665" cy="13627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patterned or white backgrounds</a:t>
              </a:r>
            </a:p>
          </p:txBody>
        </p:sp>
      </p:gr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harts">
    <p:bg>
      <p:bgPr>
        <a:solidFill>
          <a:srgbClr val="FFFFFF"/>
        </a:solidFill>
        <a:effectLst/>
      </p:bgPr>
    </p:bg>
    <p:spTree>
      <p:nvGrpSpPr>
        <p:cNvPr id="1" name=""/>
        <p:cNvGrpSpPr/>
        <p:nvPr/>
      </p:nvGrpSpPr>
      <p:grpSpPr>
        <a:xfrm>
          <a:off x="0" y="0"/>
          <a:ext cx="0" cy="0"/>
          <a:chOff x="0" y="0"/>
          <a:chExt cx="0" cy="0"/>
        </a:xfrm>
      </p:grpSpPr>
      <p:graphicFrame>
        <p:nvGraphicFramePr>
          <p:cNvPr id="188" name="Chart 45"/>
          <p:cNvGraphicFramePr/>
          <p:nvPr/>
        </p:nvGraphicFramePr>
        <p:xfrm>
          <a:off x="907739" y="520700"/>
          <a:ext cx="2329572" cy="2418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9" name="Chart 46"/>
          <p:cNvGraphicFramePr/>
          <p:nvPr/>
        </p:nvGraphicFramePr>
        <p:xfrm>
          <a:off x="3859633" y="520700"/>
          <a:ext cx="2519354" cy="24251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0" name="Chart 47"/>
          <p:cNvGraphicFramePr/>
          <p:nvPr/>
        </p:nvGraphicFramePr>
        <p:xfrm>
          <a:off x="7397438" y="520700"/>
          <a:ext cx="2220406" cy="2418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1" name="Chart 48"/>
          <p:cNvGraphicFramePr/>
          <p:nvPr/>
        </p:nvGraphicFramePr>
        <p:xfrm>
          <a:off x="10724840" y="455657"/>
          <a:ext cx="2446822" cy="24188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2" name="Chart 49"/>
          <p:cNvGraphicFramePr/>
          <p:nvPr/>
        </p:nvGraphicFramePr>
        <p:xfrm>
          <a:off x="4921546" y="3394435"/>
          <a:ext cx="3246885" cy="324688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3" name="Chart 50"/>
          <p:cNvGraphicFramePr/>
          <p:nvPr/>
        </p:nvGraphicFramePr>
        <p:xfrm>
          <a:off x="1433116" y="3530600"/>
          <a:ext cx="2846998" cy="241880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4" name="Chart 51"/>
          <p:cNvGraphicFramePr/>
          <p:nvPr/>
        </p:nvGraphicFramePr>
        <p:xfrm>
          <a:off x="8920449" y="3403610"/>
          <a:ext cx="2735009" cy="262833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5" name="Chart 52"/>
          <p:cNvGraphicFramePr/>
          <p:nvPr/>
        </p:nvGraphicFramePr>
        <p:xfrm>
          <a:off x="12545614" y="3530600"/>
          <a:ext cx="2890624" cy="2418803"/>
        </p:xfrm>
        <a:graphic>
          <a:graphicData uri="http://schemas.openxmlformats.org/drawingml/2006/chart">
            <c:chart xmlns:c="http://schemas.openxmlformats.org/drawingml/2006/chart" xmlns:r="http://schemas.openxmlformats.org/officeDocument/2006/relationships" r:id="rId9"/>
          </a:graphicData>
        </a:graphic>
      </p:graphicFrame>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Text, and Content">
    <p:bg>
      <p:bgPr>
        <a:solidFill>
          <a:srgbClr val="FFFFFF"/>
        </a:solidFill>
        <a:effectLst/>
      </p:bgPr>
    </p:bg>
    <p:spTree>
      <p:nvGrpSpPr>
        <p:cNvPr id="1" name=""/>
        <p:cNvGrpSpPr/>
        <p:nvPr/>
      </p:nvGrpSpPr>
      <p:grpSpPr>
        <a:xfrm>
          <a:off x="0" y="0"/>
          <a:ext cx="0" cy="0"/>
          <a:chOff x="0" y="0"/>
          <a:chExt cx="0" cy="0"/>
        </a:xfrm>
      </p:grpSpPr>
      <p:sp>
        <p:nvSpPr>
          <p:cNvPr id="203" name="Title Text"/>
          <p:cNvSpPr txBox="1">
            <a:spLocks noGrp="1"/>
          </p:cNvSpPr>
          <p:nvPr>
            <p:ph type="title"/>
          </p:nvPr>
        </p:nvSpPr>
        <p:spPr>
          <a:xfrm>
            <a:off x="812800" y="366183"/>
            <a:ext cx="14630400" cy="1524001"/>
          </a:xfrm>
          <a:prstGeom prst="rect">
            <a:avLst/>
          </a:prstGeom>
        </p:spPr>
        <p:txBody>
          <a:bodyPr/>
          <a:lstStyle>
            <a:lvl1pPr defTabSz="546085"/>
          </a:lstStyle>
          <a:p>
            <a:r>
              <a:t>Title Text</a:t>
            </a:r>
          </a:p>
        </p:txBody>
      </p:sp>
      <p:sp>
        <p:nvSpPr>
          <p:cNvPr id="204" name="Body Level One…"/>
          <p:cNvSpPr txBox="1">
            <a:spLocks noGrp="1"/>
          </p:cNvSpPr>
          <p:nvPr>
            <p:ph type="body" sz="half" idx="1"/>
          </p:nvPr>
        </p:nvSpPr>
        <p:spPr>
          <a:xfrm>
            <a:off x="812800" y="2133601"/>
            <a:ext cx="7179734" cy="6034618"/>
          </a:xfrm>
          <a:prstGeom prst="rect">
            <a:avLst/>
          </a:prstGeom>
        </p:spPr>
        <p:txBody>
          <a:bodyPr/>
          <a:lstStyle>
            <a:lvl1pPr marL="317492" indent="-317492" defTabSz="546085"/>
            <a:lvl2pPr marL="825478" indent="-317492" defTabSz="546085"/>
            <a:lvl3pPr marL="1333466" indent="-317491" defTabSz="546085"/>
            <a:lvl4pPr marL="1841454" indent="-317492" defTabSz="546085"/>
            <a:lvl5pPr marL="2349441" indent="-317492" defTabSz="546085"/>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305708" y="0"/>
            <a:ext cx="612686" cy="637540"/>
          </a:xfrm>
          <a:prstGeom prst="rect">
            <a:avLst/>
          </a:prstGeom>
        </p:spPr>
        <p:txBody>
          <a:bodyPr anchor="t"/>
          <a:lstStyle>
            <a:lvl1pPr algn="ctr">
              <a:defRPr sz="36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PATTERN">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155700" y="1397000"/>
            <a:ext cx="13931900" cy="6858000"/>
          </a:xfrm>
          <a:prstGeom prst="rect">
            <a:avLst/>
          </a:prstGeom>
        </p:spPr>
        <p:txBody>
          <a:bodyPr/>
          <a:lstStyle/>
          <a:p>
            <a:r>
              <a:t>Title Text</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812800" y="366183"/>
            <a:ext cx="14630400" cy="1524001"/>
          </a:xfrm>
          <a:prstGeom prst="rect">
            <a:avLst/>
          </a:prstGeom>
        </p:spPr>
        <p:txBody>
          <a:bodyPr/>
          <a:lstStyle>
            <a:lvl1pPr defTabSz="546085"/>
          </a:lstStyle>
          <a:p>
            <a:r>
              <a:t>Title Text</a:t>
            </a:r>
          </a:p>
        </p:txBody>
      </p:sp>
      <p:sp>
        <p:nvSpPr>
          <p:cNvPr id="213" name="Slide Number"/>
          <p:cNvSpPr txBox="1">
            <a:spLocks noGrp="1"/>
          </p:cNvSpPr>
          <p:nvPr>
            <p:ph type="sldNum" sz="quarter" idx="2"/>
          </p:nvPr>
        </p:nvSpPr>
        <p:spPr>
          <a:xfrm>
            <a:off x="-305708" y="0"/>
            <a:ext cx="612686" cy="637540"/>
          </a:xfrm>
          <a:prstGeom prst="rect">
            <a:avLst/>
          </a:prstGeom>
        </p:spPr>
        <p:txBody>
          <a:bodyPr anchor="t"/>
          <a:lstStyle>
            <a:lvl1pPr algn="ctr">
              <a:defRPr sz="36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220" name="Title Text"/>
          <p:cNvSpPr txBox="1">
            <a:spLocks noGrp="1"/>
          </p:cNvSpPr>
          <p:nvPr>
            <p:ph type="title"/>
          </p:nvPr>
        </p:nvSpPr>
        <p:spPr>
          <a:xfrm>
            <a:off x="1155700" y="838200"/>
            <a:ext cx="13931901" cy="1701800"/>
          </a:xfrm>
          <a:prstGeom prst="rect">
            <a:avLst/>
          </a:prstGeom>
        </p:spPr>
        <p:txBody>
          <a:bodyPr/>
          <a:lstStyle>
            <a:lvl1pPr defTabSz="546085"/>
          </a:lstStyle>
          <a:p>
            <a:r>
              <a:t>Title Text</a:t>
            </a:r>
          </a:p>
        </p:txBody>
      </p:sp>
      <p:sp>
        <p:nvSpPr>
          <p:cNvPr id="221" name="Body Level One…"/>
          <p:cNvSpPr txBox="1">
            <a:spLocks noGrp="1"/>
          </p:cNvSpPr>
          <p:nvPr>
            <p:ph type="body" sz="half" idx="1"/>
          </p:nvPr>
        </p:nvSpPr>
        <p:spPr>
          <a:xfrm>
            <a:off x="812800" y="2133601"/>
            <a:ext cx="7179734" cy="6034618"/>
          </a:xfrm>
          <a:prstGeom prst="rect">
            <a:avLst/>
          </a:prstGeom>
        </p:spPr>
        <p:txBody>
          <a:bodyPr/>
          <a:lstStyle>
            <a:lvl1pPr marL="317492" indent="-317492" defTabSz="546085">
              <a:defRPr sz="3700"/>
            </a:lvl1pPr>
            <a:lvl2pPr marL="875087" indent="-367100" defTabSz="546085">
              <a:defRPr sz="3700"/>
            </a:lvl2pPr>
            <a:lvl3pPr marL="1467790" indent="-451815" defTabSz="546085">
              <a:defRPr sz="3700"/>
            </a:lvl3pPr>
            <a:lvl4pPr marL="2013429" indent="-489467" defTabSz="546085">
              <a:defRPr sz="3700"/>
            </a:lvl4pPr>
            <a:lvl5pPr marL="2521415" indent="-489466" defTabSz="546085">
              <a:defRPr sz="3700"/>
            </a:lvl5pPr>
          </a:lstStyle>
          <a:p>
            <a:r>
              <a:t>Body Level One</a:t>
            </a:r>
          </a:p>
          <a:p>
            <a:pPr lvl="1"/>
            <a:r>
              <a:t>Body Level Two</a:t>
            </a:r>
          </a:p>
          <a:p>
            <a:pPr lvl="2"/>
            <a:r>
              <a:t>Body Level Three</a:t>
            </a:r>
          </a:p>
          <a:p>
            <a:pPr lvl="3"/>
            <a:r>
              <a:t>Body Level Four</a:t>
            </a:r>
          </a:p>
          <a:p>
            <a:pPr lvl="4"/>
            <a:r>
              <a:t>Body Level Five</a:t>
            </a:r>
          </a:p>
        </p:txBody>
      </p:sp>
      <p:sp>
        <p:nvSpPr>
          <p:cNvPr id="222" name="Slide Number"/>
          <p:cNvSpPr txBox="1">
            <a:spLocks noGrp="1"/>
          </p:cNvSpPr>
          <p:nvPr>
            <p:ph type="sldNum" sz="quarter" idx="2"/>
          </p:nvPr>
        </p:nvSpPr>
        <p:spPr>
          <a:xfrm>
            <a:off x="-305708" y="0"/>
            <a:ext cx="612686" cy="637540"/>
          </a:xfrm>
          <a:prstGeom prst="rect">
            <a:avLst/>
          </a:prstGeom>
        </p:spPr>
        <p:txBody>
          <a:bodyPr anchor="t"/>
          <a:lstStyle>
            <a:lvl1pPr algn="ctr">
              <a:defRPr sz="36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ATTERN">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ATTERN">
    <p:spTree>
      <p:nvGrpSpPr>
        <p:cNvPr id="1" name=""/>
        <p:cNvGrpSpPr/>
        <p:nvPr/>
      </p:nvGrpSpPr>
      <p:grpSpPr>
        <a:xfrm>
          <a:off x="0" y="0"/>
          <a:ext cx="0" cy="0"/>
          <a:chOff x="0" y="0"/>
          <a:chExt cx="0" cy="0"/>
        </a:xfrm>
      </p:grpSpPr>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lette">
    <p:bg>
      <p:bgPr>
        <a:solidFill>
          <a:srgbClr val="FFFFFF"/>
        </a:solidFill>
        <a:effectLst/>
      </p:bgPr>
    </p:bg>
    <p:spTree>
      <p:nvGrpSpPr>
        <p:cNvPr id="1" name=""/>
        <p:cNvGrpSpPr/>
        <p:nvPr/>
      </p:nvGrpSpPr>
      <p:grpSpPr>
        <a:xfrm>
          <a:off x="0" y="0"/>
          <a:ext cx="0" cy="0"/>
          <a:chOff x="0" y="0"/>
          <a:chExt cx="0" cy="0"/>
        </a:xfrm>
      </p:grpSpPr>
      <p:grpSp>
        <p:nvGrpSpPr>
          <p:cNvPr id="48" name="Shape 41"/>
          <p:cNvGrpSpPr/>
          <p:nvPr/>
        </p:nvGrpSpPr>
        <p:grpSpPr>
          <a:xfrm>
            <a:off x="5247216" y="2052152"/>
            <a:ext cx="2571627" cy="2571628"/>
            <a:chOff x="0" y="0"/>
            <a:chExt cx="2571625" cy="2571626"/>
          </a:xfrm>
        </p:grpSpPr>
        <p:sp>
          <p:nvSpPr>
            <p:cNvPr id="46" name="Rounded Rectangle"/>
            <p:cNvSpPr/>
            <p:nvPr/>
          </p:nvSpPr>
          <p:spPr>
            <a:xfrm>
              <a:off x="0" y="0"/>
              <a:ext cx="2571626" cy="2571627"/>
            </a:xfrm>
            <a:prstGeom prst="roundRect">
              <a:avLst>
                <a:gd name="adj" fmla="val 14704"/>
              </a:avLst>
            </a:prstGeom>
            <a:blipFill rotWithShape="1">
              <a:blip r:embed="rId2"/>
              <a:srcRect/>
              <a:tile tx="0" ty="0" sx="100000" sy="100000" flip="none" algn="tl"/>
            </a:blip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47" name="use this style on white backgrounds"/>
            <p:cNvSpPr txBox="1"/>
            <p:nvPr/>
          </p:nvSpPr>
          <p:spPr>
            <a:xfrm>
              <a:off x="110751" y="770193"/>
              <a:ext cx="2350124" cy="1031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white backgrounds</a:t>
              </a:r>
            </a:p>
          </p:txBody>
        </p:sp>
      </p:grpSp>
      <p:grpSp>
        <p:nvGrpSpPr>
          <p:cNvPr id="51" name="Shape 42"/>
          <p:cNvGrpSpPr/>
          <p:nvPr/>
        </p:nvGrpSpPr>
        <p:grpSpPr>
          <a:xfrm>
            <a:off x="8041216" y="2052152"/>
            <a:ext cx="2571627" cy="2571628"/>
            <a:chOff x="0" y="0"/>
            <a:chExt cx="2571625" cy="2571626"/>
          </a:xfrm>
        </p:grpSpPr>
        <p:sp>
          <p:nvSpPr>
            <p:cNvPr id="49" name="Rounded Rectangle"/>
            <p:cNvSpPr/>
            <p:nvPr/>
          </p:nvSpPr>
          <p:spPr>
            <a:xfrm>
              <a:off x="0" y="0"/>
              <a:ext cx="2571626" cy="2571627"/>
            </a:xfrm>
            <a:prstGeom prst="roundRect">
              <a:avLst>
                <a:gd name="adj" fmla="val 15000"/>
              </a:avLst>
            </a:prstGeom>
            <a:solidFill>
              <a:srgbClr val="FFFFFF"/>
            </a:solid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50" name="use this style on patterned backgrounds"/>
            <p:cNvSpPr txBox="1"/>
            <p:nvPr/>
          </p:nvSpPr>
          <p:spPr>
            <a:xfrm>
              <a:off x="112981" y="770193"/>
              <a:ext cx="2345664" cy="1031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patterned backgrounds</a:t>
              </a:r>
            </a:p>
          </p:txBody>
        </p:sp>
      </p:grpSp>
      <p:grpSp>
        <p:nvGrpSpPr>
          <p:cNvPr id="54" name="Shape 43"/>
          <p:cNvGrpSpPr/>
          <p:nvPr/>
        </p:nvGrpSpPr>
        <p:grpSpPr>
          <a:xfrm>
            <a:off x="5247216" y="4815468"/>
            <a:ext cx="2571627" cy="2571628"/>
            <a:chOff x="0" y="0"/>
            <a:chExt cx="2571625" cy="2571626"/>
          </a:xfrm>
        </p:grpSpPr>
        <p:sp>
          <p:nvSpPr>
            <p:cNvPr id="52" name="Rounded Rectangle"/>
            <p:cNvSpPr/>
            <p:nvPr/>
          </p:nvSpPr>
          <p:spPr>
            <a:xfrm>
              <a:off x="0" y="0"/>
              <a:ext cx="2571626" cy="2571627"/>
            </a:xfrm>
            <a:prstGeom prst="roundRect">
              <a:avLst>
                <a:gd name="adj" fmla="val 15000"/>
              </a:avLst>
            </a:prstGeom>
            <a:solidFill>
              <a:srgbClr val="ED6A00"/>
            </a:solidFill>
            <a:ln w="12700" cap="flat">
              <a:noFill/>
              <a:miter lim="400000"/>
            </a:ln>
            <a:effectLst>
              <a:outerShdw dist="38100" dir="5400000" rotWithShape="0">
                <a:srgbClr val="000000">
                  <a:alpha val="20000"/>
                </a:srgbClr>
              </a:outerShdw>
            </a:effectLst>
          </p:spPr>
          <p:txBody>
            <a:bodyPr wrap="square" lIns="152400" tIns="152400" rIns="152400" bIns="152400" numCol="1" anchor="ctr">
              <a:noAutofit/>
            </a:bodyPr>
            <a:lstStyle/>
            <a:p>
              <a:pPr>
                <a:lnSpc>
                  <a:spcPct val="90000"/>
                </a:lnSpc>
                <a:defRPr sz="1800">
                  <a:solidFill>
                    <a:srgbClr val="000000"/>
                  </a:solidFill>
                  <a:latin typeface="Open Sans Semibold"/>
                  <a:ea typeface="Open Sans Semibold"/>
                  <a:cs typeface="Open Sans Semibold"/>
                  <a:sym typeface="Open Sans Semibold"/>
                </a:defRPr>
              </a:pPr>
              <a:endParaRPr/>
            </a:p>
          </p:txBody>
        </p:sp>
        <p:sp>
          <p:nvSpPr>
            <p:cNvPr id="53" name="use this style on patterned or white backgrounds"/>
            <p:cNvSpPr txBox="1"/>
            <p:nvPr/>
          </p:nvSpPr>
          <p:spPr>
            <a:xfrm>
              <a:off x="112981" y="604458"/>
              <a:ext cx="2345664" cy="13627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defRPr sz="2400" i="1">
                  <a:solidFill>
                    <a:srgbClr val="303030"/>
                  </a:solidFill>
                  <a:latin typeface="Open Sans Semibold"/>
                  <a:ea typeface="Open Sans Semibold"/>
                  <a:cs typeface="Open Sans Semibold"/>
                  <a:sym typeface="Open Sans Semibold"/>
                </a:defRPr>
              </a:lvl1pPr>
            </a:lstStyle>
            <a:p>
              <a:r>
                <a:t>use this style on patterned or white backgrounds</a:t>
              </a:r>
            </a:p>
          </p:txBody>
        </p:sp>
      </p:gr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harts">
    <p:bg>
      <p:bgPr>
        <a:solidFill>
          <a:srgbClr val="FFFFFF"/>
        </a:solidFill>
        <a:effectLst/>
      </p:bgPr>
    </p:bg>
    <p:spTree>
      <p:nvGrpSpPr>
        <p:cNvPr id="1" name=""/>
        <p:cNvGrpSpPr/>
        <p:nvPr/>
      </p:nvGrpSpPr>
      <p:grpSpPr>
        <a:xfrm>
          <a:off x="0" y="0"/>
          <a:ext cx="0" cy="0"/>
          <a:chOff x="0" y="0"/>
          <a:chExt cx="0" cy="0"/>
        </a:xfrm>
      </p:grpSpPr>
      <p:graphicFrame>
        <p:nvGraphicFramePr>
          <p:cNvPr id="62" name="Chart 45"/>
          <p:cNvGraphicFramePr/>
          <p:nvPr/>
        </p:nvGraphicFramePr>
        <p:xfrm>
          <a:off x="907738" y="520700"/>
          <a:ext cx="2329572" cy="2418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3" name="Chart 46"/>
          <p:cNvGraphicFramePr/>
          <p:nvPr/>
        </p:nvGraphicFramePr>
        <p:xfrm>
          <a:off x="3859632" y="520700"/>
          <a:ext cx="2519353" cy="24251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Chart 47"/>
          <p:cNvGraphicFramePr/>
          <p:nvPr/>
        </p:nvGraphicFramePr>
        <p:xfrm>
          <a:off x="7397438" y="520700"/>
          <a:ext cx="2220406" cy="2418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5" name="Chart 48"/>
          <p:cNvGraphicFramePr/>
          <p:nvPr/>
        </p:nvGraphicFramePr>
        <p:xfrm>
          <a:off x="10724839" y="455655"/>
          <a:ext cx="2446821" cy="24188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6" name="Chart 49"/>
          <p:cNvGraphicFramePr/>
          <p:nvPr/>
        </p:nvGraphicFramePr>
        <p:xfrm>
          <a:off x="4921546" y="3394434"/>
          <a:ext cx="3246885" cy="324688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7" name="Chart 50"/>
          <p:cNvGraphicFramePr/>
          <p:nvPr/>
        </p:nvGraphicFramePr>
        <p:xfrm>
          <a:off x="1433116" y="3530600"/>
          <a:ext cx="2846997" cy="241880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8" name="Chart 51"/>
          <p:cNvGraphicFramePr/>
          <p:nvPr/>
        </p:nvGraphicFramePr>
        <p:xfrm>
          <a:off x="8920447" y="3403610"/>
          <a:ext cx="2735010" cy="262833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9" name="Chart 52"/>
          <p:cNvGraphicFramePr/>
          <p:nvPr/>
        </p:nvGraphicFramePr>
        <p:xfrm>
          <a:off x="12545614" y="3530600"/>
          <a:ext cx="2890623" cy="2418803"/>
        </p:xfrm>
        <a:graphic>
          <a:graphicData uri="http://schemas.openxmlformats.org/drawingml/2006/chart">
            <c:chart xmlns:c="http://schemas.openxmlformats.org/drawingml/2006/chart" xmlns:r="http://schemas.openxmlformats.org/officeDocument/2006/relationships" r:id="rId9"/>
          </a:graphicData>
        </a:graphic>
      </p:graphicFrame>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FFFFF"/>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xfrm>
            <a:off x="-305708" y="0"/>
            <a:ext cx="612686" cy="637540"/>
          </a:xfrm>
          <a:prstGeom prst="rect">
            <a:avLst/>
          </a:prstGeom>
        </p:spPr>
        <p:txBody>
          <a:bodyPr anchor="t"/>
          <a:lstStyle>
            <a:lvl1pPr algn="ctr">
              <a:defRPr sz="36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Blank">
    <p:bg>
      <p:bgPr>
        <a:solidFill>
          <a:srgbClr val="FFFFFF"/>
        </a:solidFill>
        <a:effectLst/>
      </p:bgPr>
    </p:bg>
    <p:spTree>
      <p:nvGrpSpPr>
        <p:cNvPr id="1" name=""/>
        <p:cNvGrpSpPr/>
        <p:nvPr/>
      </p:nvGrpSpPr>
      <p:grpSpPr>
        <a:xfrm>
          <a:off x="0" y="0"/>
          <a:ext cx="0" cy="0"/>
          <a:chOff x="0" y="0"/>
          <a:chExt cx="0" cy="0"/>
        </a:xfrm>
      </p:grpSpPr>
      <p:sp>
        <p:nvSpPr>
          <p:cNvPr id="86" name="Slide Number"/>
          <p:cNvSpPr txBox="1">
            <a:spLocks noGrp="1"/>
          </p:cNvSpPr>
          <p:nvPr>
            <p:ph type="sldNum" sz="quarter" idx="2"/>
          </p:nvPr>
        </p:nvSpPr>
        <p:spPr>
          <a:xfrm>
            <a:off x="15113079" y="8652847"/>
            <a:ext cx="330121" cy="313354"/>
          </a:xfrm>
          <a:prstGeom prst="rect">
            <a:avLst/>
          </a:prstGeom>
        </p:spPr>
        <p:txBody>
          <a:bodyPr lIns="45699" tIns="45699" rIns="45699" bIns="45699" anchor="b"/>
          <a:lstStyle>
            <a:lvl1pPr>
              <a:defRPr sz="1600">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FFFF"/>
        </a:solidFill>
        <a:effectLst/>
      </p:bgPr>
    </p:bg>
    <p:spTree>
      <p:nvGrpSpPr>
        <p:cNvPr id="1" name=""/>
        <p:cNvGrpSpPr/>
        <p:nvPr/>
      </p:nvGrpSpPr>
      <p:grpSpPr>
        <a:xfrm>
          <a:off x="0" y="0"/>
          <a:ext cx="0" cy="0"/>
          <a:chOff x="0" y="0"/>
          <a:chExt cx="0" cy="0"/>
        </a:xfrm>
      </p:grpSpPr>
      <p:grpSp>
        <p:nvGrpSpPr>
          <p:cNvPr id="101" name="Google Shape;35;p45"/>
          <p:cNvGrpSpPr/>
          <p:nvPr/>
        </p:nvGrpSpPr>
        <p:grpSpPr>
          <a:xfrm>
            <a:off x="1" y="2"/>
            <a:ext cx="16250357" cy="9133418"/>
            <a:chOff x="0" y="1"/>
            <a:chExt cx="16250355" cy="9133417"/>
          </a:xfrm>
        </p:grpSpPr>
        <p:grpSp>
          <p:nvGrpSpPr>
            <p:cNvPr id="98" name="Google Shape;36;p45"/>
            <p:cNvGrpSpPr/>
            <p:nvPr/>
          </p:nvGrpSpPr>
          <p:grpSpPr>
            <a:xfrm>
              <a:off x="4876800" y="4720167"/>
              <a:ext cx="11365090" cy="4413252"/>
              <a:chOff x="0" y="0"/>
              <a:chExt cx="11365089" cy="4413250"/>
            </a:xfrm>
          </p:grpSpPr>
          <p:sp>
            <p:nvSpPr>
              <p:cNvPr id="93" name="Google Shape;37;p45"/>
              <p:cNvSpPr/>
              <p:nvPr/>
            </p:nvSpPr>
            <p:spPr>
              <a:xfrm>
                <a:off x="-1" y="876299"/>
                <a:ext cx="8133646" cy="3536951"/>
              </a:xfrm>
              <a:custGeom>
                <a:avLst/>
                <a:gdLst/>
                <a:ahLst/>
                <a:cxnLst>
                  <a:cxn ang="0">
                    <a:pos x="wd2" y="hd2"/>
                  </a:cxn>
                  <a:cxn ang="5400000">
                    <a:pos x="wd2" y="hd2"/>
                  </a:cxn>
                  <a:cxn ang="10800000">
                    <a:pos x="wd2" y="hd2"/>
                  </a:cxn>
                  <a:cxn ang="16200000">
                    <a:pos x="wd2" y="hd2"/>
                  </a:cxn>
                </a:cxnLst>
                <a:rect l="0" t="0" r="r" b="b"/>
                <a:pathLst>
                  <a:path w="21600" h="21600" extrusionOk="0">
                    <a:moveTo>
                      <a:pt x="20783" y="7032"/>
                    </a:moveTo>
                    <a:lnTo>
                      <a:pt x="20536" y="6825"/>
                    </a:lnTo>
                    <a:lnTo>
                      <a:pt x="20176" y="6541"/>
                    </a:lnTo>
                    <a:lnTo>
                      <a:pt x="19726" y="6256"/>
                    </a:lnTo>
                    <a:lnTo>
                      <a:pt x="19194" y="5907"/>
                    </a:lnTo>
                    <a:lnTo>
                      <a:pt x="18587" y="5481"/>
                    </a:lnTo>
                    <a:lnTo>
                      <a:pt x="17898" y="5132"/>
                    </a:lnTo>
                    <a:lnTo>
                      <a:pt x="16511" y="4434"/>
                    </a:lnTo>
                    <a:lnTo>
                      <a:pt x="15574" y="4007"/>
                    </a:lnTo>
                    <a:lnTo>
                      <a:pt x="14765" y="3581"/>
                    </a:lnTo>
                    <a:lnTo>
                      <a:pt x="14075" y="3167"/>
                    </a:lnTo>
                    <a:lnTo>
                      <a:pt x="13543" y="2740"/>
                    </a:lnTo>
                    <a:lnTo>
                      <a:pt x="13056" y="2314"/>
                    </a:lnTo>
                    <a:lnTo>
                      <a:pt x="12689" y="1965"/>
                    </a:lnTo>
                    <a:lnTo>
                      <a:pt x="12404" y="1616"/>
                    </a:lnTo>
                    <a:lnTo>
                      <a:pt x="12202" y="1331"/>
                    </a:lnTo>
                    <a:lnTo>
                      <a:pt x="12037" y="1047"/>
                    </a:lnTo>
                    <a:lnTo>
                      <a:pt x="11917" y="776"/>
                    </a:lnTo>
                    <a:lnTo>
                      <a:pt x="11879" y="556"/>
                    </a:lnTo>
                    <a:lnTo>
                      <a:pt x="11834" y="349"/>
                    </a:lnTo>
                    <a:lnTo>
                      <a:pt x="11879" y="65"/>
                    </a:lnTo>
                    <a:lnTo>
                      <a:pt x="11879" y="0"/>
                    </a:lnTo>
                    <a:lnTo>
                      <a:pt x="11752" y="349"/>
                    </a:lnTo>
                    <a:lnTo>
                      <a:pt x="11669" y="633"/>
                    </a:lnTo>
                    <a:lnTo>
                      <a:pt x="11669" y="982"/>
                    </a:lnTo>
                    <a:lnTo>
                      <a:pt x="11752" y="1267"/>
                    </a:lnTo>
                    <a:lnTo>
                      <a:pt x="11917" y="1551"/>
                    </a:lnTo>
                    <a:lnTo>
                      <a:pt x="12119" y="1823"/>
                    </a:lnTo>
                    <a:lnTo>
                      <a:pt x="12366" y="2107"/>
                    </a:lnTo>
                    <a:lnTo>
                      <a:pt x="12651" y="2391"/>
                    </a:lnTo>
                    <a:lnTo>
                      <a:pt x="13018" y="2676"/>
                    </a:lnTo>
                    <a:lnTo>
                      <a:pt x="13423" y="2947"/>
                    </a:lnTo>
                    <a:lnTo>
                      <a:pt x="14278" y="3451"/>
                    </a:lnTo>
                    <a:lnTo>
                      <a:pt x="15289" y="4007"/>
                    </a:lnTo>
                    <a:lnTo>
                      <a:pt x="16354" y="4498"/>
                    </a:lnTo>
                    <a:lnTo>
                      <a:pt x="17126" y="4925"/>
                    </a:lnTo>
                    <a:lnTo>
                      <a:pt x="17853" y="5274"/>
                    </a:lnTo>
                    <a:lnTo>
                      <a:pt x="18467" y="5623"/>
                    </a:lnTo>
                    <a:lnTo>
                      <a:pt x="19037" y="5972"/>
                    </a:lnTo>
                    <a:lnTo>
                      <a:pt x="19524" y="6256"/>
                    </a:lnTo>
                    <a:lnTo>
                      <a:pt x="19929" y="6541"/>
                    </a:lnTo>
                    <a:lnTo>
                      <a:pt x="20296" y="6825"/>
                    </a:lnTo>
                    <a:lnTo>
                      <a:pt x="20536" y="7032"/>
                    </a:lnTo>
                    <a:lnTo>
                      <a:pt x="20746" y="7239"/>
                    </a:lnTo>
                    <a:lnTo>
                      <a:pt x="20866" y="7459"/>
                    </a:lnTo>
                    <a:lnTo>
                      <a:pt x="20948" y="7665"/>
                    </a:lnTo>
                    <a:lnTo>
                      <a:pt x="20985" y="7950"/>
                    </a:lnTo>
                    <a:lnTo>
                      <a:pt x="20948" y="8299"/>
                    </a:lnTo>
                    <a:lnTo>
                      <a:pt x="20866" y="8583"/>
                    </a:lnTo>
                    <a:lnTo>
                      <a:pt x="20701" y="8932"/>
                    </a:lnTo>
                    <a:lnTo>
                      <a:pt x="20461" y="9217"/>
                    </a:lnTo>
                    <a:lnTo>
                      <a:pt x="20176" y="9501"/>
                    </a:lnTo>
                    <a:lnTo>
                      <a:pt x="19809" y="9772"/>
                    </a:lnTo>
                    <a:lnTo>
                      <a:pt x="19404" y="10057"/>
                    </a:lnTo>
                    <a:lnTo>
                      <a:pt x="18954" y="10341"/>
                    </a:lnTo>
                    <a:lnTo>
                      <a:pt x="18422" y="10625"/>
                    </a:lnTo>
                    <a:lnTo>
                      <a:pt x="17853" y="10897"/>
                    </a:lnTo>
                    <a:lnTo>
                      <a:pt x="17246" y="11181"/>
                    </a:lnTo>
                    <a:lnTo>
                      <a:pt x="16593" y="11466"/>
                    </a:lnTo>
                    <a:lnTo>
                      <a:pt x="15214" y="12022"/>
                    </a:lnTo>
                    <a:lnTo>
                      <a:pt x="13663" y="12655"/>
                    </a:lnTo>
                    <a:lnTo>
                      <a:pt x="12037" y="13366"/>
                    </a:lnTo>
                    <a:lnTo>
                      <a:pt x="10328" y="14141"/>
                    </a:lnTo>
                    <a:lnTo>
                      <a:pt x="8582" y="15046"/>
                    </a:lnTo>
                    <a:lnTo>
                      <a:pt x="6835" y="16042"/>
                    </a:lnTo>
                    <a:lnTo>
                      <a:pt x="5044" y="17166"/>
                    </a:lnTo>
                    <a:lnTo>
                      <a:pt x="3298" y="18498"/>
                    </a:lnTo>
                    <a:lnTo>
                      <a:pt x="1626" y="19971"/>
                    </a:lnTo>
                    <a:lnTo>
                      <a:pt x="0" y="21600"/>
                    </a:lnTo>
                    <a:lnTo>
                      <a:pt x="2646" y="21600"/>
                    </a:lnTo>
                    <a:lnTo>
                      <a:pt x="4152" y="20256"/>
                    </a:lnTo>
                    <a:lnTo>
                      <a:pt x="5651" y="18989"/>
                    </a:lnTo>
                    <a:lnTo>
                      <a:pt x="7158" y="17942"/>
                    </a:lnTo>
                    <a:lnTo>
                      <a:pt x="8582" y="16947"/>
                    </a:lnTo>
                    <a:lnTo>
                      <a:pt x="10006" y="16042"/>
                    </a:lnTo>
                    <a:lnTo>
                      <a:pt x="11385" y="15331"/>
                    </a:lnTo>
                    <a:lnTo>
                      <a:pt x="12689" y="14633"/>
                    </a:lnTo>
                    <a:lnTo>
                      <a:pt x="13948" y="13999"/>
                    </a:lnTo>
                    <a:lnTo>
                      <a:pt x="15132" y="13508"/>
                    </a:lnTo>
                    <a:lnTo>
                      <a:pt x="16226" y="13017"/>
                    </a:lnTo>
                    <a:lnTo>
                      <a:pt x="17246" y="12590"/>
                    </a:lnTo>
                    <a:lnTo>
                      <a:pt x="18182" y="12241"/>
                    </a:lnTo>
                    <a:lnTo>
                      <a:pt x="18992" y="11815"/>
                    </a:lnTo>
                    <a:lnTo>
                      <a:pt x="19681" y="11530"/>
                    </a:lnTo>
                    <a:lnTo>
                      <a:pt x="20251" y="11181"/>
                    </a:lnTo>
                    <a:lnTo>
                      <a:pt x="20701" y="10832"/>
                    </a:lnTo>
                    <a:lnTo>
                      <a:pt x="20985" y="10548"/>
                    </a:lnTo>
                    <a:lnTo>
                      <a:pt x="21188" y="10264"/>
                    </a:lnTo>
                    <a:lnTo>
                      <a:pt x="21353" y="9915"/>
                    </a:lnTo>
                    <a:lnTo>
                      <a:pt x="21473" y="9630"/>
                    </a:lnTo>
                    <a:lnTo>
                      <a:pt x="21555" y="9359"/>
                    </a:lnTo>
                    <a:lnTo>
                      <a:pt x="21600" y="9074"/>
                    </a:lnTo>
                    <a:lnTo>
                      <a:pt x="21555" y="8506"/>
                    </a:lnTo>
                    <a:lnTo>
                      <a:pt x="21390" y="8014"/>
                    </a:lnTo>
                    <a:lnTo>
                      <a:pt x="21233" y="7601"/>
                    </a:lnTo>
                    <a:lnTo>
                      <a:pt x="20985" y="7239"/>
                    </a:lnTo>
                    <a:lnTo>
                      <a:pt x="20783" y="7032"/>
                    </a:lnTo>
                    <a:close/>
                  </a:path>
                </a:pathLst>
              </a:custGeom>
              <a:gradFill flip="none" rotWithShape="1">
                <a:gsLst>
                  <a:gs pos="0">
                    <a:srgbClr val="242424"/>
                  </a:gs>
                  <a:gs pos="100000">
                    <a:srgbClr val="003092"/>
                  </a:gs>
                </a:gsLst>
                <a:lin ang="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sp>
            <p:nvSpPr>
              <p:cNvPr id="94" name="Google Shape;38;p45"/>
              <p:cNvSpPr/>
              <p:nvPr/>
            </p:nvSpPr>
            <p:spPr>
              <a:xfrm>
                <a:off x="6891866" y="933450"/>
                <a:ext cx="3553179" cy="1716617"/>
              </a:xfrm>
              <a:custGeom>
                <a:avLst/>
                <a:gdLst/>
                <a:ahLst/>
                <a:cxnLst>
                  <a:cxn ang="0">
                    <a:pos x="wd2" y="hd2"/>
                  </a:cxn>
                  <a:cxn ang="5400000">
                    <a:pos x="wd2" y="hd2"/>
                  </a:cxn>
                  <a:cxn ang="10800000">
                    <a:pos x="wd2" y="hd2"/>
                  </a:cxn>
                  <a:cxn ang="16200000">
                    <a:pos x="wd2" y="hd2"/>
                  </a:cxn>
                </a:cxnLst>
                <a:rect l="0" t="0" r="r" b="b"/>
                <a:pathLst>
                  <a:path w="21600" h="21600" extrusionOk="0">
                    <a:moveTo>
                      <a:pt x="21600" y="16380"/>
                    </a:moveTo>
                    <a:lnTo>
                      <a:pt x="21411" y="15661"/>
                    </a:lnTo>
                    <a:lnTo>
                      <a:pt x="21223" y="15075"/>
                    </a:lnTo>
                    <a:lnTo>
                      <a:pt x="20862" y="14356"/>
                    </a:lnTo>
                    <a:lnTo>
                      <a:pt x="20382" y="13770"/>
                    </a:lnTo>
                    <a:lnTo>
                      <a:pt x="19267" y="12758"/>
                    </a:lnTo>
                    <a:lnTo>
                      <a:pt x="17877" y="11746"/>
                    </a:lnTo>
                    <a:lnTo>
                      <a:pt x="16196" y="10867"/>
                    </a:lnTo>
                    <a:lnTo>
                      <a:pt x="14429" y="10147"/>
                    </a:lnTo>
                    <a:lnTo>
                      <a:pt x="12473" y="9269"/>
                    </a:lnTo>
                    <a:lnTo>
                      <a:pt x="8561" y="7830"/>
                    </a:lnTo>
                    <a:lnTo>
                      <a:pt x="6708" y="6951"/>
                    </a:lnTo>
                    <a:lnTo>
                      <a:pt x="4941" y="6099"/>
                    </a:lnTo>
                    <a:lnTo>
                      <a:pt x="3346" y="5220"/>
                    </a:lnTo>
                    <a:lnTo>
                      <a:pt x="2042" y="4048"/>
                    </a:lnTo>
                    <a:lnTo>
                      <a:pt x="926" y="2903"/>
                    </a:lnTo>
                    <a:lnTo>
                      <a:pt x="566" y="2317"/>
                    </a:lnTo>
                    <a:lnTo>
                      <a:pt x="275" y="1598"/>
                    </a:lnTo>
                    <a:lnTo>
                      <a:pt x="86" y="879"/>
                    </a:lnTo>
                    <a:lnTo>
                      <a:pt x="0" y="0"/>
                    </a:lnTo>
                    <a:lnTo>
                      <a:pt x="0" y="1012"/>
                    </a:lnTo>
                    <a:lnTo>
                      <a:pt x="86" y="1598"/>
                    </a:lnTo>
                    <a:lnTo>
                      <a:pt x="275" y="2317"/>
                    </a:lnTo>
                    <a:lnTo>
                      <a:pt x="566" y="3036"/>
                    </a:lnTo>
                    <a:lnTo>
                      <a:pt x="926" y="3782"/>
                    </a:lnTo>
                    <a:lnTo>
                      <a:pt x="1493" y="4634"/>
                    </a:lnTo>
                    <a:lnTo>
                      <a:pt x="2145" y="5513"/>
                    </a:lnTo>
                    <a:lnTo>
                      <a:pt x="3071" y="6392"/>
                    </a:lnTo>
                    <a:lnTo>
                      <a:pt x="4186" y="7404"/>
                    </a:lnTo>
                    <a:lnTo>
                      <a:pt x="5593" y="8256"/>
                    </a:lnTo>
                    <a:lnTo>
                      <a:pt x="7171" y="9269"/>
                    </a:lnTo>
                    <a:lnTo>
                      <a:pt x="9024" y="10147"/>
                    </a:lnTo>
                    <a:lnTo>
                      <a:pt x="11272" y="11026"/>
                    </a:lnTo>
                    <a:lnTo>
                      <a:pt x="12850" y="11586"/>
                    </a:lnTo>
                    <a:lnTo>
                      <a:pt x="14240" y="12331"/>
                    </a:lnTo>
                    <a:lnTo>
                      <a:pt x="15458" y="13051"/>
                    </a:lnTo>
                    <a:lnTo>
                      <a:pt x="16573" y="13636"/>
                    </a:lnTo>
                    <a:lnTo>
                      <a:pt x="17414" y="14356"/>
                    </a:lnTo>
                    <a:lnTo>
                      <a:pt x="18066" y="15075"/>
                    </a:lnTo>
                    <a:lnTo>
                      <a:pt x="18529" y="15794"/>
                    </a:lnTo>
                    <a:lnTo>
                      <a:pt x="18906" y="16513"/>
                    </a:lnTo>
                    <a:lnTo>
                      <a:pt x="19078" y="17259"/>
                    </a:lnTo>
                    <a:lnTo>
                      <a:pt x="19181" y="17978"/>
                    </a:lnTo>
                    <a:lnTo>
                      <a:pt x="19078" y="18564"/>
                    </a:lnTo>
                    <a:lnTo>
                      <a:pt x="18803" y="19283"/>
                    </a:lnTo>
                    <a:lnTo>
                      <a:pt x="18529" y="19869"/>
                    </a:lnTo>
                    <a:lnTo>
                      <a:pt x="18066" y="20428"/>
                    </a:lnTo>
                    <a:lnTo>
                      <a:pt x="16762" y="21600"/>
                    </a:lnTo>
                    <a:lnTo>
                      <a:pt x="17963" y="21014"/>
                    </a:lnTo>
                    <a:lnTo>
                      <a:pt x="18992" y="20428"/>
                    </a:lnTo>
                    <a:lnTo>
                      <a:pt x="19833" y="19869"/>
                    </a:lnTo>
                    <a:lnTo>
                      <a:pt x="20571" y="19283"/>
                    </a:lnTo>
                    <a:lnTo>
                      <a:pt x="21034" y="18697"/>
                    </a:lnTo>
                    <a:lnTo>
                      <a:pt x="21411" y="17978"/>
                    </a:lnTo>
                    <a:lnTo>
                      <a:pt x="21600" y="17259"/>
                    </a:lnTo>
                    <a:lnTo>
                      <a:pt x="21600" y="16380"/>
                    </a:lnTo>
                    <a:close/>
                  </a:path>
                </a:pathLst>
              </a:custGeom>
              <a:gradFill flip="none" rotWithShape="1">
                <a:gsLst>
                  <a:gs pos="0">
                    <a:srgbClr val="242424"/>
                  </a:gs>
                  <a:gs pos="100000">
                    <a:srgbClr val="003092"/>
                  </a:gs>
                </a:gsLst>
                <a:lin ang="270000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sp>
            <p:nvSpPr>
              <p:cNvPr id="95" name="Google Shape;39;p45"/>
              <p:cNvSpPr/>
              <p:nvPr/>
            </p:nvSpPr>
            <p:spPr>
              <a:xfrm>
                <a:off x="3307644" y="2362200"/>
                <a:ext cx="8040513" cy="2051051"/>
              </a:xfrm>
              <a:custGeom>
                <a:avLst/>
                <a:gdLst/>
                <a:ahLst/>
                <a:cxnLst>
                  <a:cxn ang="0">
                    <a:pos x="wd2" y="hd2"/>
                  </a:cxn>
                  <a:cxn ang="5400000">
                    <a:pos x="wd2" y="hd2"/>
                  </a:cxn>
                  <a:cxn ang="10800000">
                    <a:pos x="wd2" y="hd2"/>
                  </a:cxn>
                  <a:cxn ang="16200000">
                    <a:pos x="wd2" y="hd2"/>
                  </a:cxn>
                </a:cxnLst>
                <a:rect l="0" t="0" r="r" b="b"/>
                <a:pathLst>
                  <a:path w="21600" h="21600" extrusionOk="0">
                    <a:moveTo>
                      <a:pt x="698" y="21355"/>
                    </a:moveTo>
                    <a:lnTo>
                      <a:pt x="0" y="21600"/>
                    </a:lnTo>
                    <a:lnTo>
                      <a:pt x="2964" y="21600"/>
                    </a:lnTo>
                    <a:lnTo>
                      <a:pt x="3290" y="21110"/>
                    </a:lnTo>
                    <a:lnTo>
                      <a:pt x="3662" y="20374"/>
                    </a:lnTo>
                    <a:lnTo>
                      <a:pt x="4200" y="19527"/>
                    </a:lnTo>
                    <a:lnTo>
                      <a:pt x="4814" y="18680"/>
                    </a:lnTo>
                    <a:lnTo>
                      <a:pt x="5512" y="17699"/>
                    </a:lnTo>
                    <a:lnTo>
                      <a:pt x="6338" y="16607"/>
                    </a:lnTo>
                    <a:lnTo>
                      <a:pt x="7286" y="15515"/>
                    </a:lnTo>
                    <a:lnTo>
                      <a:pt x="8355" y="14311"/>
                    </a:lnTo>
                    <a:lnTo>
                      <a:pt x="9545" y="12973"/>
                    </a:lnTo>
                    <a:lnTo>
                      <a:pt x="10864" y="11636"/>
                    </a:lnTo>
                    <a:lnTo>
                      <a:pt x="12305" y="10298"/>
                    </a:lnTo>
                    <a:lnTo>
                      <a:pt x="13867" y="8983"/>
                    </a:lnTo>
                    <a:lnTo>
                      <a:pt x="15595" y="7646"/>
                    </a:lnTo>
                    <a:lnTo>
                      <a:pt x="17445" y="6308"/>
                    </a:lnTo>
                    <a:lnTo>
                      <a:pt x="19462" y="4971"/>
                    </a:lnTo>
                    <a:lnTo>
                      <a:pt x="21600" y="3633"/>
                    </a:lnTo>
                    <a:lnTo>
                      <a:pt x="21600" y="0"/>
                    </a:lnTo>
                    <a:lnTo>
                      <a:pt x="21357" y="357"/>
                    </a:lnTo>
                    <a:lnTo>
                      <a:pt x="21024" y="736"/>
                    </a:lnTo>
                    <a:lnTo>
                      <a:pt x="20614" y="1204"/>
                    </a:lnTo>
                    <a:lnTo>
                      <a:pt x="20076" y="1694"/>
                    </a:lnTo>
                    <a:lnTo>
                      <a:pt x="19500" y="2185"/>
                    </a:lnTo>
                    <a:lnTo>
                      <a:pt x="18886" y="2675"/>
                    </a:lnTo>
                    <a:lnTo>
                      <a:pt x="18188" y="3277"/>
                    </a:lnTo>
                    <a:lnTo>
                      <a:pt x="17445" y="3767"/>
                    </a:lnTo>
                    <a:lnTo>
                      <a:pt x="14322" y="6175"/>
                    </a:lnTo>
                    <a:lnTo>
                      <a:pt x="12798" y="7267"/>
                    </a:lnTo>
                    <a:lnTo>
                      <a:pt x="12055" y="7891"/>
                    </a:lnTo>
                    <a:lnTo>
                      <a:pt x="11395" y="8493"/>
                    </a:lnTo>
                    <a:lnTo>
                      <a:pt x="8393" y="11279"/>
                    </a:lnTo>
                    <a:lnTo>
                      <a:pt x="6914" y="12862"/>
                    </a:lnTo>
                    <a:lnTo>
                      <a:pt x="5512" y="14422"/>
                    </a:lnTo>
                    <a:lnTo>
                      <a:pt x="4155" y="16005"/>
                    </a:lnTo>
                    <a:lnTo>
                      <a:pt x="2881" y="17699"/>
                    </a:lnTo>
                    <a:lnTo>
                      <a:pt x="1729" y="19527"/>
                    </a:lnTo>
                    <a:lnTo>
                      <a:pt x="698" y="21355"/>
                    </a:lnTo>
                    <a:close/>
                  </a:path>
                </a:pathLst>
              </a:custGeom>
              <a:gradFill flip="none" rotWithShape="1">
                <a:gsLst>
                  <a:gs pos="0">
                    <a:srgbClr val="002E8B"/>
                  </a:gs>
                  <a:gs pos="100000">
                    <a:srgbClr val="242424"/>
                  </a:gs>
                </a:gsLst>
                <a:lin ang="540000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sp>
            <p:nvSpPr>
              <p:cNvPr id="96" name="Google Shape;40;p45"/>
              <p:cNvSpPr/>
              <p:nvPr/>
            </p:nvSpPr>
            <p:spPr>
              <a:xfrm>
                <a:off x="2878666" y="0"/>
                <a:ext cx="8486424" cy="4413251"/>
              </a:xfrm>
              <a:custGeom>
                <a:avLst/>
                <a:gdLst/>
                <a:ahLst/>
                <a:cxnLst>
                  <a:cxn ang="0">
                    <a:pos x="wd2" y="hd2"/>
                  </a:cxn>
                  <a:cxn ang="5400000">
                    <a:pos x="wd2" y="hd2"/>
                  </a:cxn>
                  <a:cxn ang="10800000">
                    <a:pos x="wd2" y="hd2"/>
                  </a:cxn>
                  <a:cxn ang="16200000">
                    <a:pos x="wd2" y="hd2"/>
                  </a:cxn>
                </a:cxnLst>
                <a:rect l="0" t="0" r="r" b="b"/>
                <a:pathLst>
                  <a:path w="21600" h="21600" extrusionOk="0">
                    <a:moveTo>
                      <a:pt x="10250" y="4569"/>
                    </a:moveTo>
                    <a:lnTo>
                      <a:pt x="10294" y="4911"/>
                    </a:lnTo>
                    <a:lnTo>
                      <a:pt x="10373" y="5190"/>
                    </a:lnTo>
                    <a:lnTo>
                      <a:pt x="10488" y="5470"/>
                    </a:lnTo>
                    <a:lnTo>
                      <a:pt x="10646" y="5698"/>
                    </a:lnTo>
                    <a:lnTo>
                      <a:pt x="11069" y="6143"/>
                    </a:lnTo>
                    <a:lnTo>
                      <a:pt x="11658" y="6599"/>
                    </a:lnTo>
                    <a:lnTo>
                      <a:pt x="12319" y="6941"/>
                    </a:lnTo>
                    <a:lnTo>
                      <a:pt x="13059" y="7273"/>
                    </a:lnTo>
                    <a:lnTo>
                      <a:pt x="13842" y="7614"/>
                    </a:lnTo>
                    <a:lnTo>
                      <a:pt x="15480" y="8174"/>
                    </a:lnTo>
                    <a:lnTo>
                      <a:pt x="16299" y="8516"/>
                    </a:lnTo>
                    <a:lnTo>
                      <a:pt x="17039" y="8795"/>
                    </a:lnTo>
                    <a:lnTo>
                      <a:pt x="17700" y="9137"/>
                    </a:lnTo>
                    <a:lnTo>
                      <a:pt x="18324" y="9531"/>
                    </a:lnTo>
                    <a:lnTo>
                      <a:pt x="18791" y="9925"/>
                    </a:lnTo>
                    <a:lnTo>
                      <a:pt x="18949" y="10153"/>
                    </a:lnTo>
                    <a:lnTo>
                      <a:pt x="19100" y="10432"/>
                    </a:lnTo>
                    <a:lnTo>
                      <a:pt x="19222" y="10660"/>
                    </a:lnTo>
                    <a:lnTo>
                      <a:pt x="19258" y="10940"/>
                    </a:lnTo>
                    <a:lnTo>
                      <a:pt x="19258" y="11220"/>
                    </a:lnTo>
                    <a:lnTo>
                      <a:pt x="19222" y="11447"/>
                    </a:lnTo>
                    <a:lnTo>
                      <a:pt x="19143" y="11675"/>
                    </a:lnTo>
                    <a:lnTo>
                      <a:pt x="18985" y="11903"/>
                    </a:lnTo>
                    <a:lnTo>
                      <a:pt x="18791" y="12121"/>
                    </a:lnTo>
                    <a:lnTo>
                      <a:pt x="18554" y="12297"/>
                    </a:lnTo>
                    <a:lnTo>
                      <a:pt x="18281" y="12515"/>
                    </a:lnTo>
                    <a:lnTo>
                      <a:pt x="17972" y="12691"/>
                    </a:lnTo>
                    <a:lnTo>
                      <a:pt x="17585" y="12856"/>
                    </a:lnTo>
                    <a:lnTo>
                      <a:pt x="17154" y="13022"/>
                    </a:lnTo>
                    <a:lnTo>
                      <a:pt x="16723" y="13198"/>
                    </a:lnTo>
                    <a:lnTo>
                      <a:pt x="16220" y="13364"/>
                    </a:lnTo>
                    <a:lnTo>
                      <a:pt x="15128" y="13758"/>
                    </a:lnTo>
                    <a:lnTo>
                      <a:pt x="13878" y="14214"/>
                    </a:lnTo>
                    <a:lnTo>
                      <a:pt x="12513" y="14721"/>
                    </a:lnTo>
                    <a:lnTo>
                      <a:pt x="10998" y="15281"/>
                    </a:lnTo>
                    <a:lnTo>
                      <a:pt x="9396" y="15954"/>
                    </a:lnTo>
                    <a:lnTo>
                      <a:pt x="7679" y="16752"/>
                    </a:lnTo>
                    <a:lnTo>
                      <a:pt x="5890" y="17705"/>
                    </a:lnTo>
                    <a:lnTo>
                      <a:pt x="3980" y="18834"/>
                    </a:lnTo>
                    <a:lnTo>
                      <a:pt x="2026" y="20129"/>
                    </a:lnTo>
                    <a:lnTo>
                      <a:pt x="0" y="21600"/>
                    </a:lnTo>
                    <a:lnTo>
                      <a:pt x="1092" y="21600"/>
                    </a:lnTo>
                    <a:lnTo>
                      <a:pt x="1753" y="21486"/>
                    </a:lnTo>
                    <a:lnTo>
                      <a:pt x="2773" y="20637"/>
                    </a:lnTo>
                    <a:lnTo>
                      <a:pt x="3857" y="19787"/>
                    </a:lnTo>
                    <a:lnTo>
                      <a:pt x="5028" y="19000"/>
                    </a:lnTo>
                    <a:lnTo>
                      <a:pt x="6314" y="18264"/>
                    </a:lnTo>
                    <a:lnTo>
                      <a:pt x="7643" y="17539"/>
                    </a:lnTo>
                    <a:lnTo>
                      <a:pt x="9044" y="16803"/>
                    </a:lnTo>
                    <a:lnTo>
                      <a:pt x="11931" y="15508"/>
                    </a:lnTo>
                    <a:lnTo>
                      <a:pt x="12556" y="15229"/>
                    </a:lnTo>
                    <a:lnTo>
                      <a:pt x="13253" y="14939"/>
                    </a:lnTo>
                    <a:lnTo>
                      <a:pt x="14697" y="14431"/>
                    </a:lnTo>
                    <a:lnTo>
                      <a:pt x="17656" y="13312"/>
                    </a:lnTo>
                    <a:lnTo>
                      <a:pt x="18324" y="13084"/>
                    </a:lnTo>
                    <a:lnTo>
                      <a:pt x="18985" y="12805"/>
                    </a:lnTo>
                    <a:lnTo>
                      <a:pt x="19610" y="12577"/>
                    </a:lnTo>
                    <a:lnTo>
                      <a:pt x="20156" y="12349"/>
                    </a:lnTo>
                    <a:lnTo>
                      <a:pt x="20659" y="12121"/>
                    </a:lnTo>
                    <a:lnTo>
                      <a:pt x="21054" y="11903"/>
                    </a:lnTo>
                    <a:lnTo>
                      <a:pt x="21363" y="11727"/>
                    </a:lnTo>
                    <a:lnTo>
                      <a:pt x="21600" y="11561"/>
                    </a:lnTo>
                    <a:lnTo>
                      <a:pt x="21600" y="9023"/>
                    </a:lnTo>
                    <a:lnTo>
                      <a:pt x="21126" y="8909"/>
                    </a:lnTo>
                    <a:lnTo>
                      <a:pt x="20544" y="8744"/>
                    </a:lnTo>
                    <a:lnTo>
                      <a:pt x="19919" y="8567"/>
                    </a:lnTo>
                    <a:lnTo>
                      <a:pt x="19179" y="8350"/>
                    </a:lnTo>
                    <a:lnTo>
                      <a:pt x="18439" y="8122"/>
                    </a:lnTo>
                    <a:lnTo>
                      <a:pt x="17656" y="7842"/>
                    </a:lnTo>
                    <a:lnTo>
                      <a:pt x="16098" y="7273"/>
                    </a:lnTo>
                    <a:lnTo>
                      <a:pt x="15358" y="6941"/>
                    </a:lnTo>
                    <a:lnTo>
                      <a:pt x="14697" y="6599"/>
                    </a:lnTo>
                    <a:lnTo>
                      <a:pt x="14072" y="6257"/>
                    </a:lnTo>
                    <a:lnTo>
                      <a:pt x="13526" y="5864"/>
                    </a:lnTo>
                    <a:lnTo>
                      <a:pt x="13102" y="5532"/>
                    </a:lnTo>
                    <a:lnTo>
                      <a:pt x="12786" y="5128"/>
                    </a:lnTo>
                    <a:lnTo>
                      <a:pt x="12707" y="4911"/>
                    </a:lnTo>
                    <a:lnTo>
                      <a:pt x="12628" y="4734"/>
                    </a:lnTo>
                    <a:lnTo>
                      <a:pt x="12592" y="4517"/>
                    </a:lnTo>
                    <a:lnTo>
                      <a:pt x="12628" y="4341"/>
                    </a:lnTo>
                    <a:lnTo>
                      <a:pt x="12786" y="3947"/>
                    </a:lnTo>
                    <a:lnTo>
                      <a:pt x="13023" y="3553"/>
                    </a:lnTo>
                    <a:lnTo>
                      <a:pt x="13375" y="3274"/>
                    </a:lnTo>
                    <a:lnTo>
                      <a:pt x="13799" y="2994"/>
                    </a:lnTo>
                    <a:lnTo>
                      <a:pt x="14266" y="2766"/>
                    </a:lnTo>
                    <a:lnTo>
                      <a:pt x="14812" y="2538"/>
                    </a:lnTo>
                    <a:lnTo>
                      <a:pt x="16062" y="2207"/>
                    </a:lnTo>
                    <a:lnTo>
                      <a:pt x="17462" y="1865"/>
                    </a:lnTo>
                    <a:lnTo>
                      <a:pt x="18870" y="1637"/>
                    </a:lnTo>
                    <a:lnTo>
                      <a:pt x="20307" y="1295"/>
                    </a:lnTo>
                    <a:lnTo>
                      <a:pt x="20975" y="1129"/>
                    </a:lnTo>
                    <a:lnTo>
                      <a:pt x="21600" y="901"/>
                    </a:lnTo>
                    <a:lnTo>
                      <a:pt x="21600" y="0"/>
                    </a:lnTo>
                    <a:lnTo>
                      <a:pt x="20896" y="228"/>
                    </a:lnTo>
                    <a:lnTo>
                      <a:pt x="20077" y="456"/>
                    </a:lnTo>
                    <a:lnTo>
                      <a:pt x="19222" y="684"/>
                    </a:lnTo>
                    <a:lnTo>
                      <a:pt x="18324" y="849"/>
                    </a:lnTo>
                    <a:lnTo>
                      <a:pt x="16414" y="1243"/>
                    </a:lnTo>
                    <a:lnTo>
                      <a:pt x="15480" y="1409"/>
                    </a:lnTo>
                    <a:lnTo>
                      <a:pt x="14582" y="1637"/>
                    </a:lnTo>
                    <a:lnTo>
                      <a:pt x="13684" y="1803"/>
                    </a:lnTo>
                    <a:lnTo>
                      <a:pt x="12865" y="2093"/>
                    </a:lnTo>
                    <a:lnTo>
                      <a:pt x="12125" y="2372"/>
                    </a:lnTo>
                    <a:lnTo>
                      <a:pt x="11500" y="2704"/>
                    </a:lnTo>
                    <a:lnTo>
                      <a:pt x="10954" y="3108"/>
                    </a:lnTo>
                    <a:lnTo>
                      <a:pt x="10567" y="3502"/>
                    </a:lnTo>
                    <a:lnTo>
                      <a:pt x="10452" y="3719"/>
                    </a:lnTo>
                    <a:lnTo>
                      <a:pt x="10329" y="4009"/>
                    </a:lnTo>
                    <a:lnTo>
                      <a:pt x="10250" y="4289"/>
                    </a:lnTo>
                    <a:lnTo>
                      <a:pt x="10250" y="4569"/>
                    </a:lnTo>
                    <a:close/>
                  </a:path>
                </a:pathLst>
              </a:custGeom>
              <a:solidFill>
                <a:srgbClr val="242424"/>
              </a:soli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sp>
            <p:nvSpPr>
              <p:cNvPr id="97" name="Google Shape;41;p45"/>
              <p:cNvSpPr/>
              <p:nvPr/>
            </p:nvSpPr>
            <p:spPr>
              <a:xfrm>
                <a:off x="7826022" y="184149"/>
                <a:ext cx="3522134" cy="1140885"/>
              </a:xfrm>
              <a:custGeom>
                <a:avLst/>
                <a:gdLst/>
                <a:ahLst/>
                <a:cxnLst>
                  <a:cxn ang="0">
                    <a:pos x="wd2" y="hd2"/>
                  </a:cxn>
                  <a:cxn ang="5400000">
                    <a:pos x="wd2" y="hd2"/>
                  </a:cxn>
                  <a:cxn ang="10800000">
                    <a:pos x="wd2" y="hd2"/>
                  </a:cxn>
                  <a:cxn ang="16200000">
                    <a:pos x="wd2" y="hd2"/>
                  </a:cxn>
                </a:cxnLst>
                <a:rect l="0" t="0" r="r" b="b"/>
                <a:pathLst>
                  <a:path w="21600" h="21600" extrusionOk="0">
                    <a:moveTo>
                      <a:pt x="0" y="13305"/>
                    </a:moveTo>
                    <a:lnTo>
                      <a:pt x="0" y="14427"/>
                    </a:lnTo>
                    <a:lnTo>
                      <a:pt x="87" y="15509"/>
                    </a:lnTo>
                    <a:lnTo>
                      <a:pt x="467" y="16591"/>
                    </a:lnTo>
                    <a:lnTo>
                      <a:pt x="935" y="17472"/>
                    </a:lnTo>
                    <a:lnTo>
                      <a:pt x="1592" y="18554"/>
                    </a:lnTo>
                    <a:lnTo>
                      <a:pt x="2440" y="19636"/>
                    </a:lnTo>
                    <a:lnTo>
                      <a:pt x="3375" y="20518"/>
                    </a:lnTo>
                    <a:lnTo>
                      <a:pt x="4413" y="21600"/>
                    </a:lnTo>
                    <a:lnTo>
                      <a:pt x="3669" y="20718"/>
                    </a:lnTo>
                    <a:lnTo>
                      <a:pt x="3098" y="19636"/>
                    </a:lnTo>
                    <a:lnTo>
                      <a:pt x="2717" y="18755"/>
                    </a:lnTo>
                    <a:lnTo>
                      <a:pt x="2440" y="17913"/>
                    </a:lnTo>
                    <a:lnTo>
                      <a:pt x="2354" y="17032"/>
                    </a:lnTo>
                    <a:lnTo>
                      <a:pt x="2354" y="16150"/>
                    </a:lnTo>
                    <a:lnTo>
                      <a:pt x="2440" y="15268"/>
                    </a:lnTo>
                    <a:lnTo>
                      <a:pt x="3098" y="13745"/>
                    </a:lnTo>
                    <a:lnTo>
                      <a:pt x="3479" y="13104"/>
                    </a:lnTo>
                    <a:lnTo>
                      <a:pt x="4604" y="11782"/>
                    </a:lnTo>
                    <a:lnTo>
                      <a:pt x="6110" y="10499"/>
                    </a:lnTo>
                    <a:lnTo>
                      <a:pt x="7702" y="9377"/>
                    </a:lnTo>
                    <a:lnTo>
                      <a:pt x="9588" y="8536"/>
                    </a:lnTo>
                    <a:lnTo>
                      <a:pt x="11458" y="7654"/>
                    </a:lnTo>
                    <a:lnTo>
                      <a:pt x="15404" y="6131"/>
                    </a:lnTo>
                    <a:lnTo>
                      <a:pt x="17187" y="5450"/>
                    </a:lnTo>
                    <a:lnTo>
                      <a:pt x="18883" y="4809"/>
                    </a:lnTo>
                    <a:lnTo>
                      <a:pt x="20388" y="4609"/>
                    </a:lnTo>
                    <a:lnTo>
                      <a:pt x="21600" y="4168"/>
                    </a:lnTo>
                    <a:lnTo>
                      <a:pt x="21600" y="0"/>
                    </a:lnTo>
                    <a:lnTo>
                      <a:pt x="20094" y="882"/>
                    </a:lnTo>
                    <a:lnTo>
                      <a:pt x="18502" y="1523"/>
                    </a:lnTo>
                    <a:lnTo>
                      <a:pt x="15127" y="2845"/>
                    </a:lnTo>
                    <a:lnTo>
                      <a:pt x="11648" y="3727"/>
                    </a:lnTo>
                    <a:lnTo>
                      <a:pt x="8360" y="5049"/>
                    </a:lnTo>
                    <a:lnTo>
                      <a:pt x="6767" y="5691"/>
                    </a:lnTo>
                    <a:lnTo>
                      <a:pt x="5348" y="6332"/>
                    </a:lnTo>
                    <a:lnTo>
                      <a:pt x="3946" y="7213"/>
                    </a:lnTo>
                    <a:lnTo>
                      <a:pt x="2821" y="8095"/>
                    </a:lnTo>
                    <a:lnTo>
                      <a:pt x="1783" y="9177"/>
                    </a:lnTo>
                    <a:lnTo>
                      <a:pt x="935" y="10259"/>
                    </a:lnTo>
                    <a:lnTo>
                      <a:pt x="381" y="11782"/>
                    </a:lnTo>
                    <a:lnTo>
                      <a:pt x="0" y="13305"/>
                    </a:lnTo>
                    <a:close/>
                  </a:path>
                </a:pathLst>
              </a:custGeom>
              <a:gradFill flip="none" rotWithShape="1">
                <a:gsLst>
                  <a:gs pos="0">
                    <a:srgbClr val="003090"/>
                  </a:gs>
                  <a:gs pos="100000">
                    <a:srgbClr val="242424"/>
                  </a:gs>
                </a:gsLst>
                <a:lin ang="270000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grpSp>
        <p:sp>
          <p:nvSpPr>
            <p:cNvPr id="99" name="Google Shape;42;p45"/>
            <p:cNvSpPr/>
            <p:nvPr/>
          </p:nvSpPr>
          <p:spPr>
            <a:xfrm>
              <a:off x="9375423" y="2838450"/>
              <a:ext cx="5150556" cy="3253318"/>
            </a:xfrm>
            <a:custGeom>
              <a:avLst/>
              <a:gdLst/>
              <a:ahLst/>
              <a:cxnLst>
                <a:cxn ang="0">
                  <a:pos x="wd2" y="hd2"/>
                </a:cxn>
                <a:cxn ang="5400000">
                  <a:pos x="wd2" y="hd2"/>
                </a:cxn>
                <a:cxn ang="10800000">
                  <a:pos x="wd2" y="hd2"/>
                </a:cxn>
                <a:cxn ang="16200000">
                  <a:pos x="wd2" y="hd2"/>
                </a:cxn>
              </a:cxnLst>
              <a:rect l="0" t="0" r="r" b="b"/>
              <a:pathLst>
                <a:path w="21600" h="21600" extrusionOk="0">
                  <a:moveTo>
                    <a:pt x="7253" y="15998"/>
                  </a:moveTo>
                  <a:lnTo>
                    <a:pt x="9238" y="15601"/>
                  </a:lnTo>
                  <a:lnTo>
                    <a:pt x="11082" y="15204"/>
                  </a:lnTo>
                  <a:lnTo>
                    <a:pt x="12766" y="14880"/>
                  </a:lnTo>
                  <a:lnTo>
                    <a:pt x="14300" y="14483"/>
                  </a:lnTo>
                  <a:lnTo>
                    <a:pt x="15673" y="14072"/>
                  </a:lnTo>
                  <a:lnTo>
                    <a:pt x="16896" y="13675"/>
                  </a:lnTo>
                  <a:lnTo>
                    <a:pt x="18025" y="13189"/>
                  </a:lnTo>
                  <a:lnTo>
                    <a:pt x="18938" y="12792"/>
                  </a:lnTo>
                  <a:lnTo>
                    <a:pt x="19756" y="12234"/>
                  </a:lnTo>
                  <a:lnTo>
                    <a:pt x="20424" y="11763"/>
                  </a:lnTo>
                  <a:lnTo>
                    <a:pt x="20885" y="11116"/>
                  </a:lnTo>
                  <a:lnTo>
                    <a:pt x="21290" y="10469"/>
                  </a:lnTo>
                  <a:lnTo>
                    <a:pt x="21497" y="9837"/>
                  </a:lnTo>
                  <a:lnTo>
                    <a:pt x="21600" y="9028"/>
                  </a:lnTo>
                  <a:lnTo>
                    <a:pt x="21544" y="8234"/>
                  </a:lnTo>
                  <a:lnTo>
                    <a:pt x="21346" y="7352"/>
                  </a:lnTo>
                  <a:lnTo>
                    <a:pt x="21083" y="6720"/>
                  </a:lnTo>
                  <a:lnTo>
                    <a:pt x="20678" y="5999"/>
                  </a:lnTo>
                  <a:lnTo>
                    <a:pt x="20170" y="5352"/>
                  </a:lnTo>
                  <a:lnTo>
                    <a:pt x="19559" y="4720"/>
                  </a:lnTo>
                  <a:lnTo>
                    <a:pt x="18891" y="4073"/>
                  </a:lnTo>
                  <a:lnTo>
                    <a:pt x="18129" y="3441"/>
                  </a:lnTo>
                  <a:lnTo>
                    <a:pt x="16642" y="2309"/>
                  </a:lnTo>
                  <a:lnTo>
                    <a:pt x="15880" y="1838"/>
                  </a:lnTo>
                  <a:lnTo>
                    <a:pt x="15165" y="1353"/>
                  </a:lnTo>
                  <a:lnTo>
                    <a:pt x="14450" y="956"/>
                  </a:lnTo>
                  <a:lnTo>
                    <a:pt x="13886" y="632"/>
                  </a:lnTo>
                  <a:lnTo>
                    <a:pt x="13378" y="397"/>
                  </a:lnTo>
                  <a:lnTo>
                    <a:pt x="13020" y="147"/>
                  </a:lnTo>
                  <a:lnTo>
                    <a:pt x="12766" y="74"/>
                  </a:lnTo>
                  <a:lnTo>
                    <a:pt x="12663" y="0"/>
                  </a:lnTo>
                  <a:lnTo>
                    <a:pt x="14093" y="794"/>
                  </a:lnTo>
                  <a:lnTo>
                    <a:pt x="15570" y="1750"/>
                  </a:lnTo>
                  <a:lnTo>
                    <a:pt x="17000" y="2720"/>
                  </a:lnTo>
                  <a:lnTo>
                    <a:pt x="18326" y="3749"/>
                  </a:lnTo>
                  <a:lnTo>
                    <a:pt x="18938" y="4235"/>
                  </a:lnTo>
                  <a:lnTo>
                    <a:pt x="19455" y="4793"/>
                  </a:lnTo>
                  <a:lnTo>
                    <a:pt x="19963" y="5352"/>
                  </a:lnTo>
                  <a:lnTo>
                    <a:pt x="20424" y="5911"/>
                  </a:lnTo>
                  <a:lnTo>
                    <a:pt x="20782" y="6470"/>
                  </a:lnTo>
                  <a:lnTo>
                    <a:pt x="21036" y="7028"/>
                  </a:lnTo>
                  <a:lnTo>
                    <a:pt x="21186" y="7675"/>
                  </a:lnTo>
                  <a:lnTo>
                    <a:pt x="21290" y="8234"/>
                  </a:lnTo>
                  <a:lnTo>
                    <a:pt x="21243" y="8793"/>
                  </a:lnTo>
                  <a:lnTo>
                    <a:pt x="21083" y="9352"/>
                  </a:lnTo>
                  <a:lnTo>
                    <a:pt x="20829" y="9837"/>
                  </a:lnTo>
                  <a:lnTo>
                    <a:pt x="20424" y="10322"/>
                  </a:lnTo>
                  <a:lnTo>
                    <a:pt x="19963" y="10719"/>
                  </a:lnTo>
                  <a:lnTo>
                    <a:pt x="19399" y="11116"/>
                  </a:lnTo>
                  <a:lnTo>
                    <a:pt x="18787" y="11440"/>
                  </a:lnTo>
                  <a:lnTo>
                    <a:pt x="18072" y="11763"/>
                  </a:lnTo>
                  <a:lnTo>
                    <a:pt x="17254" y="12072"/>
                  </a:lnTo>
                  <a:lnTo>
                    <a:pt x="16445" y="12395"/>
                  </a:lnTo>
                  <a:lnTo>
                    <a:pt x="14601" y="12881"/>
                  </a:lnTo>
                  <a:lnTo>
                    <a:pt x="12710" y="13351"/>
                  </a:lnTo>
                  <a:lnTo>
                    <a:pt x="10668" y="13836"/>
                  </a:lnTo>
                  <a:lnTo>
                    <a:pt x="8683" y="14233"/>
                  </a:lnTo>
                  <a:lnTo>
                    <a:pt x="6736" y="14630"/>
                  </a:lnTo>
                  <a:lnTo>
                    <a:pt x="4901" y="15116"/>
                  </a:lnTo>
                  <a:lnTo>
                    <a:pt x="4083" y="15351"/>
                  </a:lnTo>
                  <a:lnTo>
                    <a:pt x="3321" y="15674"/>
                  </a:lnTo>
                  <a:lnTo>
                    <a:pt x="2606" y="15910"/>
                  </a:lnTo>
                  <a:lnTo>
                    <a:pt x="1938" y="16233"/>
                  </a:lnTo>
                  <a:lnTo>
                    <a:pt x="1383" y="16557"/>
                  </a:lnTo>
                  <a:lnTo>
                    <a:pt x="866" y="16880"/>
                  </a:lnTo>
                  <a:lnTo>
                    <a:pt x="508" y="17277"/>
                  </a:lnTo>
                  <a:lnTo>
                    <a:pt x="207" y="17674"/>
                  </a:lnTo>
                  <a:lnTo>
                    <a:pt x="56" y="18071"/>
                  </a:lnTo>
                  <a:lnTo>
                    <a:pt x="0" y="18556"/>
                  </a:lnTo>
                  <a:lnTo>
                    <a:pt x="103" y="19042"/>
                  </a:lnTo>
                  <a:lnTo>
                    <a:pt x="254" y="19512"/>
                  </a:lnTo>
                  <a:lnTo>
                    <a:pt x="508" y="19924"/>
                  </a:lnTo>
                  <a:lnTo>
                    <a:pt x="922" y="20321"/>
                  </a:lnTo>
                  <a:lnTo>
                    <a:pt x="1326" y="20644"/>
                  </a:lnTo>
                  <a:lnTo>
                    <a:pt x="1844" y="20953"/>
                  </a:lnTo>
                  <a:lnTo>
                    <a:pt x="3067" y="21600"/>
                  </a:lnTo>
                  <a:lnTo>
                    <a:pt x="2502" y="21203"/>
                  </a:lnTo>
                  <a:lnTo>
                    <a:pt x="2041" y="20791"/>
                  </a:lnTo>
                  <a:lnTo>
                    <a:pt x="1637" y="20394"/>
                  </a:lnTo>
                  <a:lnTo>
                    <a:pt x="1383" y="19997"/>
                  </a:lnTo>
                  <a:lnTo>
                    <a:pt x="1176" y="19600"/>
                  </a:lnTo>
                  <a:lnTo>
                    <a:pt x="1129" y="19203"/>
                  </a:lnTo>
                  <a:lnTo>
                    <a:pt x="1176" y="18792"/>
                  </a:lnTo>
                  <a:lnTo>
                    <a:pt x="1326" y="18483"/>
                  </a:lnTo>
                  <a:lnTo>
                    <a:pt x="1637" y="18071"/>
                  </a:lnTo>
                  <a:lnTo>
                    <a:pt x="1994" y="17762"/>
                  </a:lnTo>
                  <a:lnTo>
                    <a:pt x="2559" y="17439"/>
                  </a:lnTo>
                  <a:lnTo>
                    <a:pt x="3217" y="17115"/>
                  </a:lnTo>
                  <a:lnTo>
                    <a:pt x="3979" y="16792"/>
                  </a:lnTo>
                  <a:lnTo>
                    <a:pt x="4958" y="16483"/>
                  </a:lnTo>
                  <a:lnTo>
                    <a:pt x="6030" y="16233"/>
                  </a:lnTo>
                  <a:lnTo>
                    <a:pt x="7253" y="15998"/>
                  </a:lnTo>
                  <a:close/>
                </a:path>
              </a:pathLst>
            </a:custGeom>
            <a:gradFill flip="none" rotWithShape="1">
              <a:gsLst>
                <a:gs pos="0">
                  <a:srgbClr val="002F8D"/>
                </a:gs>
                <a:gs pos="100000">
                  <a:srgbClr val="242424"/>
                </a:gs>
              </a:gsLst>
              <a:lin ang="270000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sp>
          <p:nvSpPr>
            <p:cNvPr id="100" name="Google Shape;43;p45"/>
            <p:cNvSpPr/>
            <p:nvPr/>
          </p:nvSpPr>
          <p:spPr>
            <a:xfrm>
              <a:off x="0" y="1"/>
              <a:ext cx="16250357" cy="3759201"/>
            </a:xfrm>
            <a:prstGeom prst="rect">
              <a:avLst/>
            </a:prstGeom>
            <a:gradFill flip="none" rotWithShape="1">
              <a:gsLst>
                <a:gs pos="0">
                  <a:srgbClr val="242424"/>
                </a:gs>
                <a:gs pos="100000">
                  <a:srgbClr val="242424"/>
                </a:gs>
              </a:gsLst>
              <a:lin ang="5400000" scaled="0"/>
            </a:gradFill>
            <a:ln w="12700" cap="flat">
              <a:noFill/>
              <a:miter lim="400000"/>
            </a:ln>
            <a:effectLst/>
          </p:spPr>
          <p:txBody>
            <a:bodyPr wrap="square" lIns="152400" tIns="152400" rIns="152400" bIns="152400" numCol="1" anchor="t">
              <a:noAutofit/>
            </a:bodyPr>
            <a:lstStyle/>
            <a:p>
              <a:pPr algn="l">
                <a:defRPr sz="2400" b="1">
                  <a:solidFill>
                    <a:srgbClr val="FFFFFF"/>
                  </a:solidFill>
                  <a:latin typeface="Garamond"/>
                  <a:ea typeface="Garamond"/>
                  <a:cs typeface="Garamond"/>
                  <a:sym typeface="Garamond"/>
                </a:defRPr>
              </a:pPr>
              <a:endParaRPr/>
            </a:p>
          </p:txBody>
        </p:sp>
      </p:grpSp>
      <p:sp>
        <p:nvSpPr>
          <p:cNvPr id="102" name="Title Text"/>
          <p:cNvSpPr txBox="1">
            <a:spLocks noGrp="1"/>
          </p:cNvSpPr>
          <p:nvPr>
            <p:ph type="title"/>
          </p:nvPr>
        </p:nvSpPr>
        <p:spPr>
          <a:xfrm>
            <a:off x="1219200" y="2315634"/>
            <a:ext cx="13817600" cy="2561167"/>
          </a:xfrm>
          <a:prstGeom prst="rect">
            <a:avLst/>
          </a:prstGeom>
        </p:spPr>
        <p:txBody>
          <a:bodyPr lIns="45699" tIns="45699" rIns="45699" bIns="45699"/>
          <a:lstStyle>
            <a:lvl1pPr algn="ctr">
              <a:defRPr sz="8000"/>
            </a:lvl1pPr>
          </a:lstStyle>
          <a:p>
            <a:r>
              <a:t>Title Text</a:t>
            </a:r>
          </a:p>
        </p:txBody>
      </p:sp>
      <p:sp>
        <p:nvSpPr>
          <p:cNvPr id="103" name="Body Level One…"/>
          <p:cNvSpPr txBox="1">
            <a:spLocks noGrp="1"/>
          </p:cNvSpPr>
          <p:nvPr>
            <p:ph type="body" sz="quarter" idx="1"/>
          </p:nvPr>
        </p:nvSpPr>
        <p:spPr>
          <a:xfrm>
            <a:off x="2438400" y="5181600"/>
            <a:ext cx="11379200" cy="2336800"/>
          </a:xfrm>
          <a:prstGeom prst="rect">
            <a:avLst/>
          </a:prstGeom>
        </p:spPr>
        <p:txBody>
          <a:bodyPr lIns="45699" tIns="45699" rIns="45699" bIns="45699" anchor="t"/>
          <a:lstStyle>
            <a:lvl1pPr algn="ctr">
              <a:spcBef>
                <a:spcPts val="800"/>
              </a:spcBef>
              <a:buClrTx/>
              <a:buSzTx/>
              <a:buFontTx/>
              <a:buNone/>
            </a:lvl1pPr>
            <a:lvl2pPr algn="ctr">
              <a:spcBef>
                <a:spcPts val="800"/>
              </a:spcBef>
              <a:buClrTx/>
              <a:buSzPts val="2400"/>
              <a:buFontTx/>
              <a:buChar char="■"/>
            </a:lvl2pPr>
            <a:lvl3pPr algn="ctr">
              <a:spcBef>
                <a:spcPts val="800"/>
              </a:spcBef>
              <a:buClrTx/>
              <a:buSzPts val="2400"/>
              <a:buFontTx/>
              <a:buChar char="■"/>
            </a:lvl3pPr>
            <a:lvl4pPr algn="ctr">
              <a:spcBef>
                <a:spcPts val="800"/>
              </a:spcBef>
              <a:buClrTx/>
              <a:buSzPts val="2400"/>
              <a:buFontTx/>
              <a:buChar char="■"/>
            </a:lvl4pPr>
            <a:lvl5pPr algn="ctr">
              <a:spcBef>
                <a:spcPts val="800"/>
              </a:spcBef>
              <a:buClrTx/>
              <a:buSzPts val="2400"/>
              <a:buFontTx/>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xfrm>
            <a:off x="15113079" y="8661314"/>
            <a:ext cx="330121" cy="313353"/>
          </a:xfrm>
          <a:prstGeom prst="rect">
            <a:avLst/>
          </a:prstGeom>
        </p:spPr>
        <p:txBody>
          <a:bodyPr lIns="45699" tIns="45699" rIns="45699" bIns="45699" anchor="b"/>
          <a:lstStyle>
            <a:lvl1pPr>
              <a:defRPr sz="1600">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tile tx="0" ty="0" sx="100000" sy="100000" flip="none" algn="tl"/>
        </a:blipFill>
        <a:effectLst/>
      </p:bgPr>
    </p:bg>
    <p:spTree>
      <p:nvGrpSpPr>
        <p:cNvPr id="1" name=""/>
        <p:cNvGrpSpPr/>
        <p:nvPr/>
      </p:nvGrpSpPr>
      <p:grpSpPr>
        <a:xfrm>
          <a:off x="0" y="0"/>
          <a:ext cx="0" cy="0"/>
          <a:chOff x="0" y="0"/>
          <a:chExt cx="0" cy="0"/>
        </a:xfrm>
      </p:grpSpPr>
      <p:sp>
        <p:nvSpPr>
          <p:cNvPr id="2" name="Shape 2"/>
          <p:cNvSpPr/>
          <p:nvPr/>
        </p:nvSpPr>
        <p:spPr>
          <a:xfrm>
            <a:off x="-12700" y="-6350"/>
            <a:ext cx="16281400" cy="177800"/>
          </a:xfrm>
          <a:prstGeom prst="rect">
            <a:avLst/>
          </a:prstGeom>
          <a:solidFill>
            <a:srgbClr val="ED6A00"/>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3" name="Title Text"/>
          <p:cNvSpPr txBox="1">
            <a:spLocks noGrp="1"/>
          </p:cNvSpPr>
          <p:nvPr>
            <p:ph type="title"/>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Title Text</a:t>
            </a:r>
          </a:p>
        </p:txBody>
      </p:sp>
      <p:sp>
        <p:nvSpPr>
          <p:cNvPr id="4" name="Body Level One…"/>
          <p:cNvSpPr txBox="1">
            <a:spLocks noGrp="1"/>
          </p:cNvSpPr>
          <p:nvPr>
            <p:ph type="body" idx="1"/>
          </p:nvPr>
        </p:nvSpPr>
        <p:spPr>
          <a:xfrm>
            <a:off x="1155700" y="2603500"/>
            <a:ext cx="13931900" cy="5638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857066" y="8231716"/>
            <a:ext cx="3793068" cy="486834"/>
          </a:xfrm>
          <a:prstGeom prst="rect">
            <a:avLst/>
          </a:prstGeom>
          <a:ln w="12700">
            <a:miter lim="400000"/>
          </a:ln>
        </p:spPr>
        <p:txBody>
          <a:bodyPr wrap="none" lIns="45719" rIns="45719" anchor="ctr">
            <a:spAutoFit/>
          </a:bodyPr>
          <a:lstStyle>
            <a:lvl1pPr algn="r">
              <a:defRPr sz="1200">
                <a:solidFill>
                  <a:srgbClr val="30303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1pPr>
      <a:lvl2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2pPr>
      <a:lvl3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3pPr>
      <a:lvl4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4pPr>
      <a:lvl5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5pPr>
      <a:lvl6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6pPr>
      <a:lvl7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7pPr>
      <a:lvl8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8pPr>
      <a:lvl9pPr marL="0" marR="0" indent="0" algn="l" defTabSz="546100" rtl="0" latinLnBrk="0">
        <a:lnSpc>
          <a:spcPct val="100000"/>
        </a:lnSpc>
        <a:spcBef>
          <a:spcPts val="0"/>
        </a:spcBef>
        <a:spcAft>
          <a:spcPts val="0"/>
        </a:spcAft>
        <a:buClrTx/>
        <a:buSzTx/>
        <a:buFontTx/>
        <a:buNone/>
        <a:tabLst/>
        <a:defRPr sz="7200" b="1" i="0" u="none" strike="noStrike" cap="none" spc="0" baseline="0">
          <a:solidFill>
            <a:srgbClr val="ED6A00"/>
          </a:solidFill>
          <a:uFillTx/>
          <a:latin typeface="Open Sans"/>
          <a:ea typeface="Open Sans"/>
          <a:cs typeface="Open Sans"/>
          <a:sym typeface="Open Sans"/>
        </a:defRPr>
      </a:lvl9pPr>
    </p:titleStyle>
    <p:bodyStyle>
      <a:lvl1pPr marL="317500" marR="0" indent="-31750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1pPr>
      <a:lvl2pPr marL="825500" marR="0" indent="-31750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2pPr>
      <a:lvl3pPr marL="1333500" marR="0" indent="-31750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3pPr>
      <a:lvl4pPr marL="1841500" marR="0" indent="-31750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4pPr>
      <a:lvl5pPr marL="2349500" marR="0" indent="-31750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5pPr>
      <a:lvl6pPr marL="2866570" marR="0" indent="-32657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6pPr>
      <a:lvl7pPr marL="3374571" marR="0" indent="-326570"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7pPr>
      <a:lvl8pPr marL="3882571" marR="0" indent="-326571"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8pPr>
      <a:lvl9pPr marL="4390571" marR="0" indent="-326571" algn="l" defTabSz="546100" rtl="0" latinLnBrk="0">
        <a:lnSpc>
          <a:spcPct val="100000"/>
        </a:lnSpc>
        <a:spcBef>
          <a:spcPts val="1400"/>
        </a:spcBef>
        <a:spcAft>
          <a:spcPts val="0"/>
        </a:spcAft>
        <a:buClr>
          <a:srgbClr val="ED6A00"/>
        </a:buClr>
        <a:buSzPct val="100000"/>
        <a:buFont typeface="Lucida Grande"/>
        <a:buChar char="‣"/>
        <a:tabLst/>
        <a:defRPr sz="2400" b="0" i="0" u="none" strike="noStrike" cap="none" spc="0" baseline="0">
          <a:solidFill>
            <a:srgbClr val="303030"/>
          </a:solidFill>
          <a:uFillTx/>
          <a:latin typeface="Open Sans"/>
          <a:ea typeface="Open Sans"/>
          <a:cs typeface="Open Sans"/>
          <a:sym typeface="Open Sans"/>
        </a:defRPr>
      </a:lvl9pPr>
    </p:bodyStyle>
    <p:otherStyle>
      <a:lvl1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1pPr>
      <a:lvl2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2pPr>
      <a:lvl3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3pPr>
      <a:lvl4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4pPr>
      <a:lvl5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5pPr>
      <a:lvl6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6pPr>
      <a:lvl7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7pPr>
      <a:lvl8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8pPr>
      <a:lvl9pPr marL="0" marR="0" indent="0" algn="r" defTabSz="5461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56"/>
          <p:cNvSpPr txBox="1">
            <a:spLocks noGrp="1"/>
          </p:cNvSpPr>
          <p:nvPr>
            <p:ph type="title"/>
          </p:nvPr>
        </p:nvSpPr>
        <p:spPr>
          <a:prstGeom prst="rect">
            <a:avLst/>
          </a:prstGeom>
        </p:spPr>
        <p:txBody>
          <a:bodyPr/>
          <a:lstStyle/>
          <a:p>
            <a:r>
              <a:t>Computer Networks</a:t>
            </a:r>
            <a:br/>
            <a:r>
              <a:t>		</a:t>
            </a:r>
            <a:r>
              <a:rPr sz="2100" b="0">
                <a:latin typeface="Lato"/>
                <a:ea typeface="Lato"/>
                <a:cs typeface="Lato"/>
                <a:sym typeface="Lato"/>
              </a:rPr>
              <a:t>												</a:t>
            </a:r>
          </a:p>
        </p:txBody>
      </p:sp>
      <p:sp>
        <p:nvSpPr>
          <p:cNvPr id="232" name="Shape 57"/>
          <p:cNvSpPr txBox="1">
            <a:spLocks noGrp="1"/>
          </p:cNvSpPr>
          <p:nvPr>
            <p:ph type="body" sz="half" idx="1"/>
          </p:nvPr>
        </p:nvSpPr>
        <p:spPr>
          <a:xfrm>
            <a:off x="1155700" y="5872981"/>
            <a:ext cx="13931901" cy="2899570"/>
          </a:xfrm>
          <a:prstGeom prst="rect">
            <a:avLst/>
          </a:prstGeom>
        </p:spPr>
        <p:txBody>
          <a:bodyPr/>
          <a:lstStyle>
            <a:lvl1pPr>
              <a:defRPr b="1"/>
            </a:lvl1pPr>
          </a:lstStyle>
          <a:p>
            <a:r>
              <a:t>Full Sail University</a:t>
            </a:r>
          </a:p>
        </p:txBody>
      </p:sp>
      <p:sp>
        <p:nvSpPr>
          <p:cNvPr id="233" name="Rectangle 1"/>
          <p:cNvSpPr txBox="1"/>
          <p:nvPr/>
        </p:nvSpPr>
        <p:spPr>
          <a:xfrm>
            <a:off x="8476373" y="2825750"/>
            <a:ext cx="1391355"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219169">
              <a:defRPr sz="2400" b="1">
                <a:solidFill>
                  <a:srgbClr val="ED6A00"/>
                </a:solidFill>
                <a:latin typeface="Lato"/>
                <a:ea typeface="Lato"/>
                <a:cs typeface="Lato"/>
                <a:sym typeface="Lato"/>
              </a:defRPr>
            </a:lvl1pPr>
          </a:lstStyle>
          <a:p>
            <a:r>
              <a:t>Cod372-l</a:t>
            </a:r>
          </a:p>
        </p:txBody>
      </p:sp>
      <p:sp>
        <p:nvSpPr>
          <p:cNvPr id="234" name="Rectangle 4"/>
          <p:cNvSpPr txBox="1"/>
          <p:nvPr/>
        </p:nvSpPr>
        <p:spPr>
          <a:xfrm>
            <a:off x="4109721" y="4864101"/>
            <a:ext cx="8036561"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303030"/>
                </a:solidFill>
              </a:defRPr>
            </a:lvl1pPr>
          </a:lstStyle>
          <a:p>
            <a:r>
              <a:t>Lecture 3: Network IO Models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Blocking I/O</a:t>
            </a:r>
          </a:p>
        </p:txBody>
      </p:sp>
      <p:sp>
        <p:nvSpPr>
          <p:cNvPr id="287" name="Text Placeholder 2"/>
          <p:cNvSpPr txBox="1"/>
          <p:nvPr/>
        </p:nvSpPr>
        <p:spPr>
          <a:xfrm>
            <a:off x="1155699" y="3530599"/>
            <a:ext cx="13931901" cy="378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a:solidFill>
                  <a:srgbClr val="303030"/>
                </a:solidFill>
              </a:defRPr>
            </a:pPr>
            <a:r>
              <a:t>Applications using blocking sockets are typically simpler to write.</a:t>
            </a:r>
          </a:p>
          <a:p>
            <a:pPr marL="825500" lvl="1" indent="-317500" algn="l">
              <a:buClr>
                <a:srgbClr val="ED6A00"/>
              </a:buClr>
              <a:buSzPts val="2400"/>
              <a:buFont typeface="Lucida Grande"/>
              <a:buChar char="‣"/>
              <a:defRPr sz="2400">
                <a:solidFill>
                  <a:srgbClr val="303030"/>
                </a:solidFill>
              </a:defRPr>
            </a:pPr>
            <a:r>
              <a:t>Only handle one pending task.</a:t>
            </a:r>
          </a:p>
          <a:p>
            <a:pPr marL="825500" lvl="1" indent="-317500" algn="l">
              <a:buClr>
                <a:srgbClr val="ED6A00"/>
              </a:buClr>
              <a:buSzPts val="2400"/>
              <a:buFont typeface="Lucida Grande"/>
              <a:buChar char="‣"/>
              <a:defRPr sz="2400">
                <a:solidFill>
                  <a:srgbClr val="303030"/>
                </a:solidFill>
              </a:defRPr>
            </a:pPr>
            <a:r>
              <a:t>Must wait for network operation to finish.</a:t>
            </a:r>
          </a:p>
          <a:p>
            <a:pPr marL="825500" lvl="1" indent="-317500" algn="l">
              <a:buClr>
                <a:srgbClr val="ED6A00"/>
              </a:buClr>
              <a:buSzPts val="2400"/>
              <a:buFont typeface="Lucida Grande"/>
              <a:buChar char="‣"/>
              <a:defRPr sz="2400">
                <a:solidFill>
                  <a:srgbClr val="303030"/>
                </a:solidFill>
              </a:defRPr>
            </a:pPr>
            <a:r>
              <a:t>Function calls wait on results</a:t>
            </a:r>
          </a:p>
          <a:p>
            <a:pPr marL="825500" lvl="1" indent="-317500" algn="l">
              <a:buClr>
                <a:srgbClr val="ED6A00"/>
              </a:buClr>
              <a:buSzPts val="2400"/>
              <a:buFont typeface="Lucida Grande"/>
              <a:buChar char="‣"/>
              <a:defRPr sz="2400">
                <a:solidFill>
                  <a:srgbClr val="303030"/>
                </a:solidFill>
              </a:defRPr>
            </a:pPr>
            <a:r>
              <a:t>Program can appear to ‘hang’ until timeout</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b="1">
                <a:solidFill>
                  <a:srgbClr val="303030"/>
                </a:solidFill>
              </a:defRPr>
            </a:pPr>
            <a:endParaRPr/>
          </a:p>
          <a:p>
            <a:pPr algn="l">
              <a:defRPr sz="2400" b="1">
                <a:solidFill>
                  <a:srgbClr val="303030"/>
                </a:solidFill>
              </a:defRPr>
            </a:pPr>
            <a:r>
              <a:t>What if the application needs to do other work and perform multiple tasks at a time?</a:t>
            </a:r>
          </a:p>
          <a:p>
            <a:pPr marL="825500" lvl="1" indent="-317500" algn="l">
              <a:buClr>
                <a:srgbClr val="ED6A00"/>
              </a:buClr>
              <a:buSzPts val="2400"/>
              <a:buFont typeface="Lucida Grande"/>
              <a:buChar char="‣"/>
              <a:defRPr sz="2400">
                <a:solidFill>
                  <a:srgbClr val="303030"/>
                </a:solidFill>
              </a:defRPr>
            </a:pPr>
            <a:r>
              <a:t>Multithreading</a:t>
            </a:r>
          </a:p>
          <a:p>
            <a:pPr marL="825500" lvl="1" indent="-317500" algn="l">
              <a:buClr>
                <a:srgbClr val="ED6A00"/>
              </a:buClr>
              <a:buSzPts val="2400"/>
              <a:buFont typeface="Lucida Grande"/>
              <a:buChar char="‣"/>
              <a:defRPr sz="2400">
                <a:solidFill>
                  <a:srgbClr val="303030"/>
                </a:solidFill>
              </a:defRPr>
            </a:pPr>
            <a:r>
              <a:t>Multiplexing (in-thread multiplexing)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210;p10"/>
          <p:cNvSpPr txBox="1">
            <a:spLocks noGrp="1"/>
          </p:cNvSpPr>
          <p:nvPr>
            <p:ph type="title"/>
          </p:nvPr>
        </p:nvSpPr>
        <p:spPr>
          <a:xfrm>
            <a:off x="1155698" y="508000"/>
            <a:ext cx="13980888" cy="2561169"/>
          </a:xfrm>
          <a:prstGeom prst="rect">
            <a:avLst/>
          </a:prstGeom>
        </p:spPr>
        <p:txBody>
          <a:bodyPr lIns="60932" tIns="60932" rIns="60932" bIns="60932"/>
          <a:lstStyle/>
          <a:p>
            <a:r>
              <a:t>Some Example </a:t>
            </a:r>
            <a:br/>
            <a:r>
              <a:t>Times to Use Multiplexing</a:t>
            </a:r>
          </a:p>
        </p:txBody>
      </p:sp>
      <p:sp>
        <p:nvSpPr>
          <p:cNvPr id="290" name="Text Placeholder 2"/>
          <p:cNvSpPr txBox="1"/>
          <p:nvPr/>
        </p:nvSpPr>
        <p:spPr>
          <a:xfrm>
            <a:off x="1155699" y="4114799"/>
            <a:ext cx="7465787" cy="378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a:solidFill>
                  <a:srgbClr val="303030"/>
                </a:solidFill>
              </a:defRPr>
            </a:pPr>
            <a:r>
              <a:t>When client is handling multiple descriptors (i.e. interactive input and network socket)</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a:solidFill>
                  <a:srgbClr val="303030"/>
                </a:solidFill>
              </a:defRPr>
            </a:pPr>
            <a:r>
              <a:t>A TCP server handling listening socket and connected sockets.</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a:solidFill>
                  <a:srgbClr val="303030"/>
                </a:solidFill>
              </a:defRPr>
            </a:pPr>
            <a:r>
              <a:t>A server handling TCP and UDP</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a:solidFill>
                  <a:srgbClr val="303030"/>
                </a:solidFill>
              </a:defRPr>
            </a:pPr>
            <a:r>
              <a:t>A server handling multiple serves and multiple protocols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oogle Shape;218;p11"/>
          <p:cNvSpPr txBox="1"/>
          <p:nvPr/>
        </p:nvSpPr>
        <p:spPr>
          <a:xfrm>
            <a:off x="4531366" y="2032000"/>
            <a:ext cx="2079400" cy="1036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lvl1pPr algn="l">
              <a:defRPr sz="3200" b="1">
                <a:solidFill>
                  <a:srgbClr val="FFFFFF"/>
                </a:solidFill>
                <a:latin typeface="Garamond"/>
                <a:ea typeface="Garamond"/>
                <a:cs typeface="Garamond"/>
                <a:sym typeface="Garamond"/>
              </a:defRPr>
            </a:lvl1pPr>
          </a:lstStyle>
          <a:p>
            <a:r>
              <a:t>Application</a:t>
            </a:r>
          </a:p>
        </p:txBody>
      </p:sp>
      <p:sp>
        <p:nvSpPr>
          <p:cNvPr id="293" name="Google Shape;219;p11"/>
          <p:cNvSpPr txBox="1"/>
          <p:nvPr/>
        </p:nvSpPr>
        <p:spPr>
          <a:xfrm>
            <a:off x="10424167" y="2032000"/>
            <a:ext cx="1256018" cy="1036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lvl1pPr algn="l">
              <a:defRPr sz="3200" b="1">
                <a:solidFill>
                  <a:srgbClr val="FFFFFF"/>
                </a:solidFill>
                <a:latin typeface="Garamond"/>
                <a:ea typeface="Garamond"/>
                <a:cs typeface="Garamond"/>
                <a:sym typeface="Garamond"/>
              </a:defRPr>
            </a:lvl1pPr>
          </a:lstStyle>
          <a:p>
            <a:r>
              <a:t>Kernel</a:t>
            </a:r>
          </a:p>
        </p:txBody>
      </p:sp>
      <p:pic>
        <p:nvPicPr>
          <p:cNvPr id="294" name="Picture 1" descr="Picture 1"/>
          <p:cNvPicPr>
            <a:picLocks noChangeAspect="1"/>
          </p:cNvPicPr>
          <p:nvPr/>
        </p:nvPicPr>
        <p:blipFill>
          <a:blip r:embed="rId2"/>
          <a:stretch>
            <a:fillRect/>
          </a:stretch>
        </p:blipFill>
        <p:spPr>
          <a:xfrm>
            <a:off x="6671733" y="3065555"/>
            <a:ext cx="8986284" cy="4517530"/>
          </a:xfrm>
          <a:prstGeom prst="rect">
            <a:avLst/>
          </a:prstGeom>
          <a:ln w="12700">
            <a:miter lim="400000"/>
          </a:ln>
        </p:spPr>
      </p:pic>
      <p:sp>
        <p:nvSpPr>
          <p:cNvPr id="295" name="Text Placeholder 2"/>
          <p:cNvSpPr txBox="1"/>
          <p:nvPr/>
        </p:nvSpPr>
        <p:spPr>
          <a:xfrm>
            <a:off x="1168399" y="3400200"/>
            <a:ext cx="5363031" cy="415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a:solidFill>
                  <a:srgbClr val="303030"/>
                </a:solidFill>
              </a:defRPr>
            </a:pPr>
            <a:r>
              <a:t>Instead of calling </a:t>
            </a:r>
            <a:r>
              <a:rPr b="1"/>
              <a:t>recvfrom</a:t>
            </a:r>
            <a:r>
              <a:t> directly, the application calls </a:t>
            </a:r>
            <a:r>
              <a:rPr b="1"/>
              <a:t>select</a:t>
            </a:r>
            <a:r>
              <a:t>, which is a system call directly to the kernel.</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a:solidFill>
                  <a:srgbClr val="303030"/>
                </a:solidFill>
              </a:defRPr>
            </a:pPr>
            <a:r>
              <a:t>When the data arrives, </a:t>
            </a:r>
            <a:r>
              <a:rPr b="1"/>
              <a:t>select </a:t>
            </a:r>
            <a:r>
              <a:t>function returns and alerts the system that data ready</a:t>
            </a:r>
          </a:p>
          <a:p>
            <a:pPr marL="317500" indent="-317500" algn="l">
              <a:buClr>
                <a:srgbClr val="ED6A00"/>
              </a:buClr>
              <a:buSzPts val="2400"/>
              <a:buFont typeface="Lucida Grande"/>
              <a:buChar char="‣"/>
              <a:defRPr sz="2400">
                <a:solidFill>
                  <a:srgbClr val="303030"/>
                </a:solidFill>
              </a:defRPr>
            </a:pPr>
            <a:endParaRPr/>
          </a:p>
          <a:p>
            <a:pPr marL="317500" indent="-317500" algn="l">
              <a:buClr>
                <a:srgbClr val="ED6A00"/>
              </a:buClr>
              <a:buSzPts val="2400"/>
              <a:buFont typeface="Lucida Grande"/>
              <a:buChar char="‣"/>
              <a:defRPr sz="2400" b="1">
                <a:solidFill>
                  <a:srgbClr val="303030"/>
                </a:solidFill>
              </a:defRPr>
            </a:pPr>
            <a:r>
              <a:t>recvfrom</a:t>
            </a:r>
            <a:r>
              <a:rPr b="0"/>
              <a:t> copies the data from the kernel to the user application and returns successfully</a:t>
            </a:r>
          </a:p>
        </p:txBody>
      </p:sp>
      <p:sp>
        <p:nvSpPr>
          <p:cNvPr id="296"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Multiplexing I/O Model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Oval"/>
          <p:cNvSpPr/>
          <p:nvPr/>
        </p:nvSpPr>
        <p:spPr>
          <a:xfrm>
            <a:off x="12116402" y="3219450"/>
            <a:ext cx="1982734" cy="3994925"/>
          </a:xfrm>
          <a:prstGeom prst="ellipse">
            <a:avLst/>
          </a:prstGeom>
          <a:solidFill>
            <a:srgbClr val="FFFFFF"/>
          </a:solidFill>
          <a:ln w="25400">
            <a:solidFill>
              <a:schemeClr val="accent1"/>
            </a:solidFill>
          </a:ln>
        </p:spPr>
        <p:txBody>
          <a:bodyPr lIns="152400" tIns="152400" rIns="152400" bIns="152400" anchor="ctr"/>
          <a:lstStyle/>
          <a:p>
            <a:endParaRPr/>
          </a:p>
        </p:txBody>
      </p:sp>
      <p:pic>
        <p:nvPicPr>
          <p:cNvPr id="299" name="Screen Shot 2023-10-03 at 10.15.49 AM.png" descr="Screen Shot 2023-10-03 at 10.15.49 AM.png"/>
          <p:cNvPicPr>
            <a:picLocks noChangeAspect="1"/>
          </p:cNvPicPr>
          <p:nvPr/>
        </p:nvPicPr>
        <p:blipFill>
          <a:blip r:embed="rId2"/>
          <a:stretch>
            <a:fillRect/>
          </a:stretch>
        </p:blipFill>
        <p:spPr>
          <a:xfrm>
            <a:off x="1205011" y="2554934"/>
            <a:ext cx="6553201" cy="5842001"/>
          </a:xfrm>
          <a:prstGeom prst="rect">
            <a:avLst/>
          </a:prstGeom>
          <a:ln w="12700">
            <a:miter lim="400000"/>
          </a:ln>
        </p:spPr>
      </p:pic>
      <p:sp>
        <p:nvSpPr>
          <p:cNvPr id="300"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Blocking I/O Model</a:t>
            </a:r>
          </a:p>
        </p:txBody>
      </p:sp>
      <p:sp>
        <p:nvSpPr>
          <p:cNvPr id="301" name="Straight Connector 8"/>
          <p:cNvSpPr/>
          <p:nvPr/>
        </p:nvSpPr>
        <p:spPr>
          <a:xfrm flipV="1">
            <a:off x="11757762" y="6732098"/>
            <a:ext cx="1142859" cy="822910"/>
          </a:xfrm>
          <a:prstGeom prst="line">
            <a:avLst/>
          </a:prstGeom>
          <a:ln w="19050">
            <a:solidFill>
              <a:srgbClr val="ED6A00"/>
            </a:solidFill>
            <a:prstDash val="sysDot"/>
            <a:miter lim="400000"/>
            <a:tailEnd type="stealth"/>
          </a:ln>
        </p:spPr>
        <p:txBody>
          <a:bodyPr lIns="45718" tIns="45718" rIns="45718" bIns="45718"/>
          <a:lstStyle/>
          <a:p>
            <a:endParaRPr/>
          </a:p>
        </p:txBody>
      </p:sp>
      <p:sp>
        <p:nvSpPr>
          <p:cNvPr id="302" name="Rectangle 9"/>
          <p:cNvSpPr txBox="1"/>
          <p:nvPr/>
        </p:nvSpPr>
        <p:spPr>
          <a:xfrm rot="19537454">
            <a:off x="11717875" y="6946949"/>
            <a:ext cx="997835"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solidFill>
                  <a:srgbClr val="303030"/>
                </a:solidFill>
              </a:defRPr>
            </a:lvl1pPr>
          </a:lstStyle>
          <a:p>
            <a:r>
              <a:t>connect()</a:t>
            </a:r>
          </a:p>
        </p:txBody>
      </p:sp>
      <p:sp>
        <p:nvSpPr>
          <p:cNvPr id="303" name="Straight Connector 10"/>
          <p:cNvSpPr/>
          <p:nvPr/>
        </p:nvSpPr>
        <p:spPr>
          <a:xfrm flipH="1">
            <a:off x="11897399" y="6863310"/>
            <a:ext cx="1177281" cy="888229"/>
          </a:xfrm>
          <a:prstGeom prst="line">
            <a:avLst/>
          </a:prstGeom>
          <a:ln w="19050">
            <a:solidFill>
              <a:srgbClr val="ED6A00"/>
            </a:solidFill>
            <a:prstDash val="sysDot"/>
            <a:miter lim="400000"/>
            <a:tailEnd type="stealth"/>
          </a:ln>
        </p:spPr>
        <p:txBody>
          <a:bodyPr lIns="45718" tIns="45718" rIns="45718" bIns="45718"/>
          <a:lstStyle/>
          <a:p>
            <a:endParaRPr/>
          </a:p>
        </p:txBody>
      </p:sp>
      <p:sp>
        <p:nvSpPr>
          <p:cNvPr id="304" name="Rectangle 11"/>
          <p:cNvSpPr txBox="1"/>
          <p:nvPr/>
        </p:nvSpPr>
        <p:spPr>
          <a:xfrm rot="19437667">
            <a:off x="12115146" y="7233915"/>
            <a:ext cx="897627"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solidFill>
                  <a:srgbClr val="303030"/>
                </a:solidFill>
              </a:defRPr>
            </a:lvl1pPr>
          </a:lstStyle>
          <a:p>
            <a:r>
              <a:t>accept()</a:t>
            </a:r>
          </a:p>
        </p:txBody>
      </p:sp>
      <p:grpSp>
        <p:nvGrpSpPr>
          <p:cNvPr id="307" name="Rectangle: Rounded Corners 15"/>
          <p:cNvGrpSpPr/>
          <p:nvPr/>
        </p:nvGrpSpPr>
        <p:grpSpPr>
          <a:xfrm>
            <a:off x="11675928" y="6534459"/>
            <a:ext cx="1571571" cy="1278814"/>
            <a:chOff x="0" y="0"/>
            <a:chExt cx="1571569" cy="1278812"/>
          </a:xfrm>
        </p:grpSpPr>
        <p:sp>
          <p:nvSpPr>
            <p:cNvPr id="305" name="Rounded Rectangle"/>
            <p:cNvSpPr/>
            <p:nvPr/>
          </p:nvSpPr>
          <p:spPr>
            <a:xfrm rot="19420172">
              <a:off x="-118549" y="582328"/>
              <a:ext cx="1808668" cy="114156"/>
            </a:xfrm>
            <a:prstGeom prst="roundRect">
              <a:avLst>
                <a:gd name="adj" fmla="val 16667"/>
              </a:avLst>
            </a:prstGeom>
            <a:solidFill>
              <a:srgbClr val="E5E4DF"/>
            </a:solidFill>
            <a:ln w="12700" cap="flat">
              <a:noFill/>
              <a:miter lim="400000"/>
            </a:ln>
            <a:effectLst/>
          </p:spPr>
          <p:txBody>
            <a:bodyPr wrap="square" lIns="152400" tIns="152400" rIns="152400" bIns="152400" numCol="1" anchor="ctr">
              <a:noAutofit/>
            </a:bodyPr>
            <a:lstStyle/>
            <a:p>
              <a:pPr>
                <a:defRPr>
                  <a:solidFill>
                    <a:srgbClr val="FFFFFF"/>
                  </a:solidFill>
                </a:defRPr>
              </a:pPr>
              <a:endParaRPr/>
            </a:p>
          </p:txBody>
        </p:sp>
        <p:sp>
          <p:nvSpPr>
            <p:cNvPr id="306" name="Connected"/>
            <p:cNvSpPr txBox="1"/>
            <p:nvPr/>
          </p:nvSpPr>
          <p:spPr>
            <a:xfrm rot="19420172">
              <a:off x="-67256" y="473036"/>
              <a:ext cx="1706081"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1600"/>
              </a:lvl1pPr>
            </a:lstStyle>
            <a:p>
              <a:r>
                <a:t>Connected</a:t>
              </a:r>
            </a:p>
          </p:txBody>
        </p:sp>
      </p:grpSp>
      <p:grpSp>
        <p:nvGrpSpPr>
          <p:cNvPr id="310" name="Rectangle 2"/>
          <p:cNvGrpSpPr/>
          <p:nvPr/>
        </p:nvGrpSpPr>
        <p:grpSpPr>
          <a:xfrm>
            <a:off x="13317594" y="4156918"/>
            <a:ext cx="830175" cy="2322025"/>
            <a:chOff x="0" y="0"/>
            <a:chExt cx="830174" cy="2322023"/>
          </a:xfrm>
        </p:grpSpPr>
        <p:sp>
          <p:nvSpPr>
            <p:cNvPr id="308" name="Rectangle"/>
            <p:cNvSpPr/>
            <p:nvPr/>
          </p:nvSpPr>
          <p:spPr>
            <a:xfrm>
              <a:off x="-1" y="0"/>
              <a:ext cx="830176" cy="2322024"/>
            </a:xfrm>
            <a:prstGeom prst="rect">
              <a:avLst/>
            </a:prstGeom>
            <a:solidFill>
              <a:srgbClr val="FFFFFF"/>
            </a:solidFill>
            <a:ln w="25400" cap="flat">
              <a:solidFill>
                <a:srgbClr val="242424"/>
              </a:solidFill>
              <a:prstDash val="solid"/>
              <a:round/>
            </a:ln>
            <a:effectLst/>
          </p:spPr>
          <p:txBody>
            <a:bodyPr wrap="square" lIns="152400" tIns="152400" rIns="152400" bIns="152400" numCol="1" anchor="ctr">
              <a:noAutofit/>
            </a:bodyPr>
            <a:lstStyle/>
            <a:p>
              <a:pPr>
                <a:defRPr sz="1600" b="1" i="1"/>
              </a:pPr>
              <a:endParaRPr/>
            </a:p>
          </p:txBody>
        </p:sp>
        <p:sp>
          <p:nvSpPr>
            <p:cNvPr id="309" name="Select"/>
            <p:cNvSpPr txBox="1"/>
            <p:nvPr/>
          </p:nvSpPr>
          <p:spPr>
            <a:xfrm>
              <a:off x="58419" y="1261376"/>
              <a:ext cx="713336"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1600" b="1" i="1"/>
              </a:lvl1pPr>
            </a:lstStyle>
            <a:p>
              <a:r>
                <a:t>Select</a:t>
              </a:r>
            </a:p>
          </p:txBody>
        </p:sp>
      </p:grpSp>
      <p:sp>
        <p:nvSpPr>
          <p:cNvPr id="311" name="Oval 4"/>
          <p:cNvSpPr/>
          <p:nvPr/>
        </p:nvSpPr>
        <p:spPr>
          <a:xfrm>
            <a:off x="13205814" y="4291950"/>
            <a:ext cx="257743" cy="263559"/>
          </a:xfrm>
          <a:prstGeom prst="ellipse">
            <a:avLst/>
          </a:prstGeom>
          <a:solidFill>
            <a:srgbClr val="1851AA"/>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312" name="Oval 19"/>
          <p:cNvSpPr/>
          <p:nvPr/>
        </p:nvSpPr>
        <p:spPr>
          <a:xfrm>
            <a:off x="13205814" y="4852967"/>
            <a:ext cx="257743" cy="263559"/>
          </a:xfrm>
          <a:prstGeom prst="ellipse">
            <a:avLst/>
          </a:prstGeom>
          <a:solidFill>
            <a:srgbClr val="1851AA"/>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sp>
        <p:nvSpPr>
          <p:cNvPr id="313" name="Oval 20"/>
          <p:cNvSpPr/>
          <p:nvPr/>
        </p:nvSpPr>
        <p:spPr>
          <a:xfrm>
            <a:off x="13205814" y="6307459"/>
            <a:ext cx="257743" cy="263559"/>
          </a:xfrm>
          <a:prstGeom prst="ellipse">
            <a:avLst/>
          </a:prstGeom>
          <a:solidFill>
            <a:schemeClr val="accent4">
              <a:satOff val="-4162"/>
              <a:lumOff val="-10313"/>
            </a:schemeClr>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pic>
        <p:nvPicPr>
          <p:cNvPr id="314" name="Week 2. Day 2 (1).png" descr="Week 2. Day 2 (1).png"/>
          <p:cNvPicPr>
            <a:picLocks noChangeAspect="1"/>
          </p:cNvPicPr>
          <p:nvPr/>
        </p:nvPicPr>
        <p:blipFill>
          <a:blip r:embed="rId3"/>
          <a:srcRect l="19814" t="21579" r="14466"/>
          <a:stretch>
            <a:fillRect/>
          </a:stretch>
        </p:blipFill>
        <p:spPr>
          <a:xfrm>
            <a:off x="9103288" y="3194847"/>
            <a:ext cx="6325858" cy="4246004"/>
          </a:xfrm>
          <a:prstGeom prst="rect">
            <a:avLst/>
          </a:prstGeom>
          <a:ln w="12700">
            <a:miter lim="400000"/>
          </a:ln>
        </p:spPr>
      </p:pic>
      <p:sp>
        <p:nvSpPr>
          <p:cNvPr id="315" name="Listening…"/>
          <p:cNvSpPr txBox="1"/>
          <p:nvPr/>
        </p:nvSpPr>
        <p:spPr>
          <a:xfrm>
            <a:off x="12978524" y="5878315"/>
            <a:ext cx="712323"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100" i="1"/>
            </a:pPr>
            <a:r>
              <a:t>Listening </a:t>
            </a:r>
          </a:p>
          <a:p>
            <a:pPr>
              <a:defRPr sz="1100" i="1"/>
            </a:pPr>
            <a:r>
              <a:t>Socket</a:t>
            </a:r>
          </a:p>
        </p:txBody>
      </p:sp>
      <p:sp>
        <p:nvSpPr>
          <p:cNvPr id="316" name="Socket B"/>
          <p:cNvSpPr txBox="1"/>
          <p:nvPr/>
        </p:nvSpPr>
        <p:spPr>
          <a:xfrm>
            <a:off x="12997998" y="5083562"/>
            <a:ext cx="673374" cy="26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00" i="1"/>
            </a:lvl1pPr>
          </a:lstStyle>
          <a:p>
            <a:r>
              <a:t>Socket B</a:t>
            </a:r>
          </a:p>
        </p:txBody>
      </p:sp>
      <p:sp>
        <p:nvSpPr>
          <p:cNvPr id="317" name="Socket C"/>
          <p:cNvSpPr txBox="1"/>
          <p:nvPr/>
        </p:nvSpPr>
        <p:spPr>
          <a:xfrm>
            <a:off x="12994144" y="4502699"/>
            <a:ext cx="681082" cy="26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00" i="1"/>
            </a:lvl1pPr>
          </a:lstStyle>
          <a:p>
            <a:r>
              <a:t>Socket C</a:t>
            </a:r>
          </a:p>
        </p:txBody>
      </p:sp>
      <p:sp>
        <p:nvSpPr>
          <p:cNvPr id="318" name="Rounded Rectangle"/>
          <p:cNvSpPr/>
          <p:nvPr/>
        </p:nvSpPr>
        <p:spPr>
          <a:xfrm>
            <a:off x="1501073" y="3270250"/>
            <a:ext cx="6816844" cy="294640"/>
          </a:xfrm>
          <a:prstGeom prst="roundRect">
            <a:avLst>
              <a:gd name="adj" fmla="val 50000"/>
            </a:avLst>
          </a:prstGeom>
          <a:ln w="25400">
            <a:solidFill>
              <a:schemeClr val="accent1"/>
            </a:solidFill>
          </a:ln>
        </p:spPr>
        <p:txBody>
          <a:bodyPr lIns="152400" tIns="152400" rIns="152400" bIns="152400" anchor="ctr"/>
          <a:lstStyle/>
          <a:p>
            <a:endParaRPr/>
          </a:p>
        </p:txBody>
      </p:sp>
      <p:grpSp>
        <p:nvGrpSpPr>
          <p:cNvPr id="321" name="Rectangle: Rounded Corners 19"/>
          <p:cNvGrpSpPr/>
          <p:nvPr/>
        </p:nvGrpSpPr>
        <p:grpSpPr>
          <a:xfrm>
            <a:off x="13317594" y="3492588"/>
            <a:ext cx="830175" cy="407791"/>
            <a:chOff x="0" y="0"/>
            <a:chExt cx="830174" cy="407789"/>
          </a:xfrm>
        </p:grpSpPr>
        <p:sp>
          <p:nvSpPr>
            <p:cNvPr id="319" name="Rounded Rectangle"/>
            <p:cNvSpPr/>
            <p:nvPr/>
          </p:nvSpPr>
          <p:spPr>
            <a:xfrm>
              <a:off x="0" y="0"/>
              <a:ext cx="830175" cy="407790"/>
            </a:xfrm>
            <a:prstGeom prst="roundRect">
              <a:avLst>
                <a:gd name="adj" fmla="val 16667"/>
              </a:avLst>
            </a:prstGeom>
            <a:solidFill>
              <a:srgbClr val="ED6A00"/>
            </a:solidFill>
            <a:ln w="12700" cap="flat">
              <a:noFill/>
              <a:miter lim="400000"/>
            </a:ln>
            <a:effectLst/>
          </p:spPr>
          <p:txBody>
            <a:bodyPr wrap="square" lIns="152400" tIns="152400" rIns="152400" bIns="152400" numCol="1" anchor="ctr">
              <a:noAutofit/>
            </a:bodyPr>
            <a:lstStyle/>
            <a:p>
              <a:pPr>
                <a:defRPr>
                  <a:solidFill>
                    <a:srgbClr val="FFFFFF"/>
                  </a:solidFill>
                </a:defRPr>
              </a:pPr>
              <a:endParaRPr/>
            </a:p>
          </p:txBody>
        </p:sp>
        <p:sp>
          <p:nvSpPr>
            <p:cNvPr id="320" name="Parse"/>
            <p:cNvSpPr txBox="1"/>
            <p:nvPr/>
          </p:nvSpPr>
          <p:spPr>
            <a:xfrm>
              <a:off x="65627" y="37524"/>
              <a:ext cx="698920"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1600" b="1" i="1">
                  <a:solidFill>
                    <a:srgbClr val="FFFFFF"/>
                  </a:solidFill>
                </a:defRPr>
              </a:lvl1pPr>
            </a:lstStyle>
            <a:p>
              <a:r>
                <a:t>Parse</a:t>
              </a:r>
            </a:p>
          </p:txBody>
        </p:sp>
      </p:grpSp>
      <p:sp>
        <p:nvSpPr>
          <p:cNvPr id="322" name="Rounded Rectangle"/>
          <p:cNvSpPr/>
          <p:nvPr/>
        </p:nvSpPr>
        <p:spPr>
          <a:xfrm>
            <a:off x="1501073" y="3961628"/>
            <a:ext cx="6816844" cy="294641"/>
          </a:xfrm>
          <a:prstGeom prst="roundRect">
            <a:avLst>
              <a:gd name="adj" fmla="val 50000"/>
            </a:avLst>
          </a:prstGeom>
          <a:ln w="25400">
            <a:solidFill>
              <a:schemeClr val="accent1"/>
            </a:solidFill>
          </a:ln>
        </p:spPr>
        <p:txBody>
          <a:bodyPr lIns="152400" tIns="152400" rIns="152400" bIns="152400" anchor="ctr"/>
          <a:lstStyle/>
          <a:p>
            <a:endParaRPr/>
          </a:p>
        </p:txBody>
      </p:sp>
      <p:pic>
        <p:nvPicPr>
          <p:cNvPr id="323" name="Screen Shot 2023-10-03 at 10.28.27 AM.png" descr="Screen Shot 2023-10-03 at 10.28.27 AM.png"/>
          <p:cNvPicPr>
            <a:picLocks noChangeAspect="1"/>
          </p:cNvPicPr>
          <p:nvPr/>
        </p:nvPicPr>
        <p:blipFill>
          <a:blip r:embed="rId4"/>
          <a:stretch>
            <a:fillRect/>
          </a:stretch>
        </p:blipFill>
        <p:spPr>
          <a:xfrm>
            <a:off x="10794812" y="7639696"/>
            <a:ext cx="1130301" cy="812801"/>
          </a:xfrm>
          <a:prstGeom prst="rect">
            <a:avLst/>
          </a:prstGeom>
          <a:ln w="12700">
            <a:miter lim="400000"/>
          </a:ln>
        </p:spPr>
      </p:pic>
      <p:sp>
        <p:nvSpPr>
          <p:cNvPr id="324" name="Square"/>
          <p:cNvSpPr/>
          <p:nvPr/>
        </p:nvSpPr>
        <p:spPr>
          <a:xfrm>
            <a:off x="10338170" y="6158313"/>
            <a:ext cx="1270001" cy="1270001"/>
          </a:xfrm>
          <a:prstGeom prst="rect">
            <a:avLst/>
          </a:prstGeom>
          <a:solidFill>
            <a:srgbClr val="FFFFFF"/>
          </a:solidFill>
          <a:ln w="12700">
            <a:miter lim="400000"/>
          </a:ln>
        </p:spPr>
        <p:txBody>
          <a:bodyPr lIns="152400" tIns="152400" rIns="152400" bIns="152400" anchor="ctr"/>
          <a:lstStyle/>
          <a:p>
            <a:endParaRPr/>
          </a:p>
        </p:txBody>
      </p:sp>
      <p:sp>
        <p:nvSpPr>
          <p:cNvPr id="325" name="Rounded Rectangle"/>
          <p:cNvSpPr/>
          <p:nvPr/>
        </p:nvSpPr>
        <p:spPr>
          <a:xfrm>
            <a:off x="2443096" y="6002346"/>
            <a:ext cx="5512704" cy="294641"/>
          </a:xfrm>
          <a:prstGeom prst="roundRect">
            <a:avLst>
              <a:gd name="adj" fmla="val 50000"/>
            </a:avLst>
          </a:prstGeom>
          <a:ln w="25400">
            <a:solidFill>
              <a:schemeClr val="accent1"/>
            </a:solidFill>
          </a:ln>
        </p:spPr>
        <p:txBody>
          <a:bodyPr lIns="152400" tIns="152400" rIns="152400" bIns="152400" anchor="ctr"/>
          <a:lstStyle/>
          <a:p>
            <a:endParaRPr/>
          </a:p>
        </p:txBody>
      </p:sp>
      <p:sp>
        <p:nvSpPr>
          <p:cNvPr id="326" name="Rounded Rectangle"/>
          <p:cNvSpPr/>
          <p:nvPr/>
        </p:nvSpPr>
        <p:spPr>
          <a:xfrm>
            <a:off x="2443096" y="6908848"/>
            <a:ext cx="5512704" cy="294641"/>
          </a:xfrm>
          <a:prstGeom prst="roundRect">
            <a:avLst>
              <a:gd name="adj" fmla="val 50000"/>
            </a:avLst>
          </a:prstGeom>
          <a:ln w="25400">
            <a:solidFill>
              <a:schemeClr val="accent1"/>
            </a:solidFill>
          </a:ln>
        </p:spPr>
        <p:txBody>
          <a:bodyPr lIns="152400" tIns="152400" rIns="152400" bIns="152400" anchor="ctr"/>
          <a:lstStyle/>
          <a:p>
            <a:endParaRPr/>
          </a:p>
        </p:txBody>
      </p:sp>
      <p:sp>
        <p:nvSpPr>
          <p:cNvPr id="327" name="Line"/>
          <p:cNvSpPr/>
          <p:nvPr/>
        </p:nvSpPr>
        <p:spPr>
          <a:xfrm>
            <a:off x="10363978" y="4666515"/>
            <a:ext cx="2698963" cy="326004"/>
          </a:xfrm>
          <a:prstGeom prst="line">
            <a:avLst/>
          </a:prstGeom>
          <a:ln w="50800">
            <a:solidFill>
              <a:srgbClr val="1752AA"/>
            </a:solidFill>
            <a:headEnd type="diamond"/>
            <a:tailEnd type="diamond"/>
          </a:ln>
        </p:spPr>
        <p:txBody>
          <a:bodyPr lIns="45718" tIns="45718" rIns="45718" bIns="45718"/>
          <a:lstStyle/>
          <a:p>
            <a:endParaRPr/>
          </a:p>
        </p:txBody>
      </p:sp>
      <p:sp>
        <p:nvSpPr>
          <p:cNvPr id="328" name="Line"/>
          <p:cNvSpPr/>
          <p:nvPr/>
        </p:nvSpPr>
        <p:spPr>
          <a:xfrm>
            <a:off x="11479699" y="3839113"/>
            <a:ext cx="1576869" cy="531172"/>
          </a:xfrm>
          <a:prstGeom prst="line">
            <a:avLst/>
          </a:prstGeom>
          <a:ln w="50800">
            <a:solidFill>
              <a:srgbClr val="1752AA"/>
            </a:solidFill>
            <a:headEnd type="diamond"/>
            <a:tailEnd type="diamond"/>
          </a:ln>
        </p:spPr>
        <p:txBody>
          <a:bodyPr lIns="45718" tIns="45718" rIns="45718" bIns="45718"/>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p:tmAbs val="0"/>
                                  </p:iterate>
                                  <p:childTnLst>
                                    <p:set>
                                      <p:cBhvr>
                                        <p:cTn id="6" fill="hold"/>
                                        <p:tgtEl>
                                          <p:spTgt spid="321"/>
                                        </p:tgtEl>
                                        <p:attrNameLst>
                                          <p:attrName>style.visibility</p:attrName>
                                        </p:attrNameLst>
                                      </p:cBhvr>
                                      <p:to>
                                        <p:strVal val="visible"/>
                                      </p:to>
                                    </p:set>
                                    <p:anim calcmode="lin" valueType="num">
                                      <p:cBhvr>
                                        <p:cTn id="7" dur="1000" fill="hold"/>
                                        <p:tgtEl>
                                          <p:spTgt spid="321"/>
                                        </p:tgtEl>
                                        <p:attrNameLst>
                                          <p:attrName>ppt_w</p:attrName>
                                        </p:attrNameLst>
                                      </p:cBhvr>
                                      <p:tavLst>
                                        <p:tav tm="0">
                                          <p:val>
                                            <p:strVal val="4*#ppt_w"/>
                                          </p:val>
                                        </p:tav>
                                        <p:tav tm="100000">
                                          <p:val>
                                            <p:strVal val="#ppt_w"/>
                                          </p:val>
                                        </p:tav>
                                      </p:tavLst>
                                    </p:anim>
                                    <p:anim calcmode="lin" valueType="num">
                                      <p:cBhvr>
                                        <p:cTn id="8" dur="1000" fill="hold"/>
                                        <p:tgtEl>
                                          <p:spTgt spid="32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 presetClass="entr" presetSubtype="8" fill="hold" grpId="2" nodeType="afterEffect">
                                  <p:stCondLst>
                                    <p:cond delay="0"/>
                                  </p:stCondLst>
                                  <p:iterate type="lt">
                                    <p:tmAbs val="0"/>
                                  </p:iterate>
                                  <p:childTnLst>
                                    <p:set>
                                      <p:cBhvr>
                                        <p:cTn id="11" fill="hold"/>
                                        <p:tgtEl>
                                          <p:spTgt spid="318"/>
                                        </p:tgtEl>
                                        <p:attrNameLst>
                                          <p:attrName>style.visibility</p:attrName>
                                        </p:attrNameLst>
                                      </p:cBhvr>
                                      <p:to>
                                        <p:strVal val="visible"/>
                                      </p:to>
                                    </p:set>
                                    <p:anim calcmode="lin" valueType="num">
                                      <p:cBhvr>
                                        <p:cTn id="12" dur="0" fill="hold"/>
                                        <p:tgtEl>
                                          <p:spTgt spid="318"/>
                                        </p:tgtEl>
                                        <p:attrNameLst>
                                          <p:attrName>ppt_x</p:attrName>
                                        </p:attrNameLst>
                                      </p:cBhvr>
                                      <p:tavLst>
                                        <p:tav tm="0">
                                          <p:val>
                                            <p:strVal val="0-#ppt_w/2"/>
                                          </p:val>
                                        </p:tav>
                                        <p:tav tm="100000">
                                          <p:val>
                                            <p:strVal val="#ppt_x"/>
                                          </p:val>
                                        </p:tav>
                                      </p:tavLst>
                                    </p:anim>
                                    <p:anim calcmode="lin" valueType="num">
                                      <p:cBhvr>
                                        <p:cTn id="13" dur="0" fill="hold"/>
                                        <p:tgtEl>
                                          <p:spTgt spid="3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3" nodeType="clickEffect">
                                  <p:stCondLst>
                                    <p:cond delay="0"/>
                                  </p:stCondLst>
                                  <p:iterate>
                                    <p:tmAbs val="0"/>
                                  </p:iterate>
                                  <p:childTnLst>
                                    <p:set>
                                      <p:cBhvr>
                                        <p:cTn id="17" fill="hold"/>
                                        <p:tgtEl>
                                          <p:spTgt spid="310"/>
                                        </p:tgtEl>
                                        <p:attrNameLst>
                                          <p:attrName>style.visibility</p:attrName>
                                        </p:attrNameLst>
                                      </p:cBhvr>
                                      <p:to>
                                        <p:strVal val="visible"/>
                                      </p:to>
                                    </p:set>
                                    <p:anim calcmode="lin" valueType="num">
                                      <p:cBhvr>
                                        <p:cTn id="18" dur="1000" fill="hold"/>
                                        <p:tgtEl>
                                          <p:spTgt spid="310"/>
                                        </p:tgtEl>
                                        <p:attrNameLst>
                                          <p:attrName>ppt_w</p:attrName>
                                        </p:attrNameLst>
                                      </p:cBhvr>
                                      <p:tavLst>
                                        <p:tav tm="0">
                                          <p:val>
                                            <p:strVal val="4*#ppt_w"/>
                                          </p:val>
                                        </p:tav>
                                        <p:tav tm="100000">
                                          <p:val>
                                            <p:strVal val="#ppt_w"/>
                                          </p:val>
                                        </p:tav>
                                      </p:tavLst>
                                    </p:anim>
                                    <p:anim calcmode="lin" valueType="num">
                                      <p:cBhvr>
                                        <p:cTn id="19" dur="1000" fill="hold"/>
                                        <p:tgtEl>
                                          <p:spTgt spid="310"/>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2" presetClass="entr" presetSubtype="8" fill="hold" grpId="4" nodeType="afterEffect">
                                  <p:stCondLst>
                                    <p:cond delay="0"/>
                                  </p:stCondLst>
                                  <p:iterate type="lt">
                                    <p:tmAbs val="0"/>
                                  </p:iterate>
                                  <p:childTnLst>
                                    <p:set>
                                      <p:cBhvr>
                                        <p:cTn id="22" fill="hold"/>
                                        <p:tgtEl>
                                          <p:spTgt spid="322"/>
                                        </p:tgtEl>
                                        <p:attrNameLst>
                                          <p:attrName>style.visibility</p:attrName>
                                        </p:attrNameLst>
                                      </p:cBhvr>
                                      <p:to>
                                        <p:strVal val="visible"/>
                                      </p:to>
                                    </p:set>
                                    <p:anim calcmode="lin" valueType="num">
                                      <p:cBhvr>
                                        <p:cTn id="23" dur="0" fill="hold"/>
                                        <p:tgtEl>
                                          <p:spTgt spid="322"/>
                                        </p:tgtEl>
                                        <p:attrNameLst>
                                          <p:attrName>ppt_x</p:attrName>
                                        </p:attrNameLst>
                                      </p:cBhvr>
                                      <p:tavLst>
                                        <p:tav tm="0">
                                          <p:val>
                                            <p:strVal val="0-#ppt_w/2"/>
                                          </p:val>
                                        </p:tav>
                                        <p:tav tm="100000">
                                          <p:val>
                                            <p:strVal val="#ppt_x"/>
                                          </p:val>
                                        </p:tav>
                                      </p:tavLst>
                                    </p:anim>
                                    <p:anim calcmode="lin" valueType="num">
                                      <p:cBhvr>
                                        <p:cTn id="24" dur="0" fill="hold"/>
                                        <p:tgtEl>
                                          <p:spTgt spid="32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1" presetClass="exit" presetSubtype="0" fill="hold" grpId="5" nodeType="afterEffect">
                                  <p:stCondLst>
                                    <p:cond delay="0"/>
                                  </p:stCondLst>
                                  <p:iterate>
                                    <p:tmAbs val="0"/>
                                  </p:iterate>
                                  <p:childTnLst>
                                    <p:set>
                                      <p:cBhvr>
                                        <p:cTn id="27" fill="hold">
                                          <p:stCondLst>
                                            <p:cond delay="0"/>
                                          </p:stCondLst>
                                        </p:cTn>
                                        <p:tgtEl>
                                          <p:spTgt spid="3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6" nodeType="clickEffect">
                                  <p:stCondLst>
                                    <p:cond delay="0"/>
                                  </p:stCondLst>
                                  <p:iterate>
                                    <p:tmAbs val="0"/>
                                  </p:iterate>
                                  <p:childTnLst>
                                    <p:set>
                                      <p:cBhvr>
                                        <p:cTn id="31" fill="hold"/>
                                        <p:tgtEl>
                                          <p:spTgt spid="313"/>
                                        </p:tgtEl>
                                        <p:attrNameLst>
                                          <p:attrName>style.visibility</p:attrName>
                                        </p:attrNameLst>
                                      </p:cBhvr>
                                      <p:to>
                                        <p:strVal val="visible"/>
                                      </p:to>
                                    </p:set>
                                    <p:animEffect transition="in" filter="wipe(left)">
                                      <p:cBhvr>
                                        <p:cTn id="32" dur="100"/>
                                        <p:tgtEl>
                                          <p:spTgt spid="313"/>
                                        </p:tgtEl>
                                      </p:cBhvr>
                                    </p:animEffect>
                                  </p:childTnLst>
                                </p:cTn>
                              </p:par>
                            </p:childTnLst>
                          </p:cTn>
                        </p:par>
                        <p:par>
                          <p:cTn id="33" fill="hold">
                            <p:stCondLst>
                              <p:cond delay="100"/>
                            </p:stCondLst>
                            <p:childTnLst>
                              <p:par>
                                <p:cTn id="34" presetID="1" presetClass="entr" presetSubtype="0" fill="hold" grpId="7" nodeType="afterEffect">
                                  <p:stCondLst>
                                    <p:cond delay="0"/>
                                  </p:stCondLst>
                                  <p:iterate type="lt">
                                    <p:tmAbs val="100"/>
                                  </p:iterate>
                                  <p:childTnLst>
                                    <p:set>
                                      <p:cBhvr>
                                        <p:cTn id="35" fill="hold"/>
                                        <p:tgtEl>
                                          <p:spTgt spid="315"/>
                                        </p:tgtEl>
                                        <p:attrNameLst>
                                          <p:attrName>style.visibility</p:attrName>
                                        </p:attrNameLst>
                                      </p:cBhvr>
                                      <p:to>
                                        <p:strVal val="visible"/>
                                      </p:to>
                                    </p:set>
                                  </p:childTnLst>
                                </p:cTn>
                              </p:par>
                            </p:childTnLst>
                          </p:cTn>
                        </p:par>
                        <p:par>
                          <p:cTn id="36" fill="hold">
                            <p:stCondLst>
                              <p:cond delay="100"/>
                            </p:stCondLst>
                            <p:childTnLst>
                              <p:par>
                                <p:cTn id="37" presetID="22" presetClass="entr" presetSubtype="8" fill="hold" grpId="8" nodeType="afterEffect">
                                  <p:stCondLst>
                                    <p:cond delay="0"/>
                                  </p:stCondLst>
                                  <p:iterate>
                                    <p:tmAbs val="0"/>
                                  </p:iterate>
                                  <p:childTnLst>
                                    <p:set>
                                      <p:cBhvr>
                                        <p:cTn id="38" fill="hold"/>
                                        <p:tgtEl>
                                          <p:spTgt spid="312"/>
                                        </p:tgtEl>
                                        <p:attrNameLst>
                                          <p:attrName>style.visibility</p:attrName>
                                        </p:attrNameLst>
                                      </p:cBhvr>
                                      <p:to>
                                        <p:strVal val="visible"/>
                                      </p:to>
                                    </p:set>
                                    <p:animEffect transition="in" filter="wipe(left)">
                                      <p:cBhvr>
                                        <p:cTn id="39" dur="0"/>
                                        <p:tgtEl>
                                          <p:spTgt spid="312"/>
                                        </p:tgtEl>
                                      </p:cBhvr>
                                    </p:animEffect>
                                  </p:childTnLst>
                                </p:cTn>
                              </p:par>
                            </p:childTnLst>
                          </p:cTn>
                        </p:par>
                        <p:par>
                          <p:cTn id="40" fill="hold">
                            <p:stCondLst>
                              <p:cond delay="100"/>
                            </p:stCondLst>
                            <p:childTnLst>
                              <p:par>
                                <p:cTn id="41" presetID="1" presetClass="entr" presetSubtype="0" fill="hold" grpId="9" nodeType="afterEffect">
                                  <p:stCondLst>
                                    <p:cond delay="0"/>
                                  </p:stCondLst>
                                  <p:iterate type="lt">
                                    <p:tmAbs val="100"/>
                                  </p:iterate>
                                  <p:childTnLst>
                                    <p:set>
                                      <p:cBhvr>
                                        <p:cTn id="42" fill="hold"/>
                                        <p:tgtEl>
                                          <p:spTgt spid="316"/>
                                        </p:tgtEl>
                                        <p:attrNameLst>
                                          <p:attrName>style.visibility</p:attrName>
                                        </p:attrNameLst>
                                      </p:cBhvr>
                                      <p:to>
                                        <p:strVal val="visible"/>
                                      </p:to>
                                    </p:set>
                                  </p:childTnLst>
                                </p:cTn>
                              </p:par>
                            </p:childTnLst>
                          </p:cTn>
                        </p:par>
                        <p:par>
                          <p:cTn id="43" fill="hold">
                            <p:stCondLst>
                              <p:cond delay="100"/>
                            </p:stCondLst>
                            <p:childTnLst>
                              <p:par>
                                <p:cTn id="44" presetID="22" presetClass="entr" presetSubtype="8" fill="hold" grpId="10" nodeType="afterEffect">
                                  <p:stCondLst>
                                    <p:cond delay="0"/>
                                  </p:stCondLst>
                                  <p:iterate>
                                    <p:tmAbs val="0"/>
                                  </p:iterate>
                                  <p:childTnLst>
                                    <p:set>
                                      <p:cBhvr>
                                        <p:cTn id="45" fill="hold"/>
                                        <p:tgtEl>
                                          <p:spTgt spid="311"/>
                                        </p:tgtEl>
                                        <p:attrNameLst>
                                          <p:attrName>style.visibility</p:attrName>
                                        </p:attrNameLst>
                                      </p:cBhvr>
                                      <p:to>
                                        <p:strVal val="visible"/>
                                      </p:to>
                                    </p:set>
                                    <p:animEffect transition="in" filter="wipe(left)">
                                      <p:cBhvr>
                                        <p:cTn id="46" dur="0"/>
                                        <p:tgtEl>
                                          <p:spTgt spid="311"/>
                                        </p:tgtEl>
                                      </p:cBhvr>
                                    </p:animEffect>
                                  </p:childTnLst>
                                </p:cTn>
                              </p:par>
                            </p:childTnLst>
                          </p:cTn>
                        </p:par>
                        <p:par>
                          <p:cTn id="47" fill="hold">
                            <p:stCondLst>
                              <p:cond delay="100"/>
                            </p:stCondLst>
                            <p:childTnLst>
                              <p:par>
                                <p:cTn id="48" presetID="1" presetClass="entr" presetSubtype="0" fill="hold" grpId="11" nodeType="afterEffect">
                                  <p:stCondLst>
                                    <p:cond delay="0"/>
                                  </p:stCondLst>
                                  <p:iterate type="lt">
                                    <p:tmAbs val="100"/>
                                  </p:iterate>
                                  <p:childTnLst>
                                    <p:set>
                                      <p:cBhvr>
                                        <p:cTn id="49" fill="hold"/>
                                        <p:tgtEl>
                                          <p:spTgt spid="3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fill="hold" grpId="12" nodeType="clickEffect">
                                  <p:stCondLst>
                                    <p:cond delay="0"/>
                                  </p:stCondLst>
                                  <p:iterate>
                                    <p:tmAbs val="0"/>
                                  </p:iterate>
                                  <p:childTnLst>
                                    <p:set>
                                      <p:cBhvr>
                                        <p:cTn id="53" fill="hold"/>
                                        <p:tgtEl>
                                          <p:spTgt spid="301"/>
                                        </p:tgtEl>
                                        <p:attrNameLst>
                                          <p:attrName>style.visibility</p:attrName>
                                        </p:attrNameLst>
                                      </p:cBhvr>
                                      <p:to>
                                        <p:strVal val="visible"/>
                                      </p:to>
                                    </p:set>
                                    <p:animEffect transition="in" filter="fade">
                                      <p:cBhvr>
                                        <p:cTn id="54" dur="100"/>
                                        <p:tgtEl>
                                          <p:spTgt spid="301"/>
                                        </p:tgtEl>
                                      </p:cBhvr>
                                    </p:animEffect>
                                  </p:childTnLst>
                                </p:cTn>
                              </p:par>
                            </p:childTnLst>
                          </p:cTn>
                        </p:par>
                        <p:par>
                          <p:cTn id="55" fill="hold">
                            <p:stCondLst>
                              <p:cond delay="100"/>
                            </p:stCondLst>
                            <p:childTnLst>
                              <p:par>
                                <p:cTn id="56" presetID="10" presetClass="entr" fill="hold" grpId="13" nodeType="afterEffect">
                                  <p:stCondLst>
                                    <p:cond delay="0"/>
                                  </p:stCondLst>
                                  <p:iterate>
                                    <p:tmAbs val="0"/>
                                  </p:iterate>
                                  <p:childTnLst>
                                    <p:set>
                                      <p:cBhvr>
                                        <p:cTn id="57" fill="hold"/>
                                        <p:tgtEl>
                                          <p:spTgt spid="302"/>
                                        </p:tgtEl>
                                        <p:attrNameLst>
                                          <p:attrName>style.visibility</p:attrName>
                                        </p:attrNameLst>
                                      </p:cBhvr>
                                      <p:to>
                                        <p:strVal val="visible"/>
                                      </p:to>
                                    </p:set>
                                    <p:animEffect transition="in" filter="fade">
                                      <p:cBhvr>
                                        <p:cTn id="58" dur="0"/>
                                        <p:tgtEl>
                                          <p:spTgt spid="30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fill="hold" grpId="14" nodeType="clickEffect">
                                  <p:stCondLst>
                                    <p:cond delay="0"/>
                                  </p:stCondLst>
                                  <p:iterate>
                                    <p:tmAbs val="0"/>
                                  </p:iterate>
                                  <p:childTnLst>
                                    <p:set>
                                      <p:cBhvr>
                                        <p:cTn id="62" fill="hold"/>
                                        <p:tgtEl>
                                          <p:spTgt spid="304"/>
                                        </p:tgtEl>
                                        <p:attrNameLst>
                                          <p:attrName>style.visibility</p:attrName>
                                        </p:attrNameLst>
                                      </p:cBhvr>
                                      <p:to>
                                        <p:strVal val="visible"/>
                                      </p:to>
                                    </p:set>
                                    <p:animEffect transition="in" filter="fade">
                                      <p:cBhvr>
                                        <p:cTn id="63" dur="100"/>
                                        <p:tgtEl>
                                          <p:spTgt spid="304"/>
                                        </p:tgtEl>
                                      </p:cBhvr>
                                    </p:animEffect>
                                  </p:childTnLst>
                                </p:cTn>
                              </p:par>
                            </p:childTnLst>
                          </p:cTn>
                        </p:par>
                        <p:par>
                          <p:cTn id="64" fill="hold">
                            <p:stCondLst>
                              <p:cond delay="100"/>
                            </p:stCondLst>
                            <p:childTnLst>
                              <p:par>
                                <p:cTn id="65" presetID="10" presetClass="entr" fill="hold" grpId="15" nodeType="afterEffect">
                                  <p:stCondLst>
                                    <p:cond delay="0"/>
                                  </p:stCondLst>
                                  <p:iterate>
                                    <p:tmAbs val="0"/>
                                  </p:iterate>
                                  <p:childTnLst>
                                    <p:set>
                                      <p:cBhvr>
                                        <p:cTn id="66" fill="hold"/>
                                        <p:tgtEl>
                                          <p:spTgt spid="303"/>
                                        </p:tgtEl>
                                        <p:attrNameLst>
                                          <p:attrName>style.visibility</p:attrName>
                                        </p:attrNameLst>
                                      </p:cBhvr>
                                      <p:to>
                                        <p:strVal val="visible"/>
                                      </p:to>
                                    </p:set>
                                    <p:animEffect transition="in" filter="fade">
                                      <p:cBhvr>
                                        <p:cTn id="67" dur="0"/>
                                        <p:tgtEl>
                                          <p:spTgt spid="303"/>
                                        </p:tgtEl>
                                      </p:cBhvr>
                                    </p:animEffect>
                                  </p:childTnLst>
                                </p:cTn>
                              </p:par>
                            </p:childTnLst>
                          </p:cTn>
                        </p:par>
                        <p:par>
                          <p:cTn id="68" fill="hold">
                            <p:stCondLst>
                              <p:cond delay="100"/>
                            </p:stCondLst>
                            <p:childTnLst>
                              <p:par>
                                <p:cTn id="69" presetID="10" presetClass="entr" fill="hold" grpId="16" nodeType="afterEffect">
                                  <p:stCondLst>
                                    <p:cond delay="0"/>
                                  </p:stCondLst>
                                  <p:iterate>
                                    <p:tmAbs val="0"/>
                                  </p:iterate>
                                  <p:childTnLst>
                                    <p:set>
                                      <p:cBhvr>
                                        <p:cTn id="70" fill="hold"/>
                                        <p:tgtEl>
                                          <p:spTgt spid="307"/>
                                        </p:tgtEl>
                                        <p:attrNameLst>
                                          <p:attrName>style.visibility</p:attrName>
                                        </p:attrNameLst>
                                      </p:cBhvr>
                                      <p:to>
                                        <p:strVal val="visible"/>
                                      </p:to>
                                    </p:set>
                                    <p:animEffect transition="in" filter="fade">
                                      <p:cBhvr>
                                        <p:cTn id="71" dur="200"/>
                                        <p:tgtEl>
                                          <p:spTgt spid="307"/>
                                        </p:tgtEl>
                                      </p:cBhvr>
                                    </p:animEffect>
                                  </p:childTnLst>
                                </p:cTn>
                              </p:par>
                            </p:childTnLst>
                          </p:cTn>
                        </p:par>
                        <p:par>
                          <p:cTn id="72" fill="hold">
                            <p:stCondLst>
                              <p:cond delay="300"/>
                            </p:stCondLst>
                            <p:childTnLst>
                              <p:par>
                                <p:cTn id="73" presetID="1" presetClass="exit" presetSubtype="0" fill="hold" grpId="17" nodeType="afterEffect">
                                  <p:stCondLst>
                                    <p:cond delay="0"/>
                                  </p:stCondLst>
                                  <p:iterate>
                                    <p:tmAbs val="0"/>
                                  </p:iterate>
                                  <p:childTnLst>
                                    <p:set>
                                      <p:cBhvr>
                                        <p:cTn id="74" fill="hold">
                                          <p:stCondLst>
                                            <p:cond delay="0"/>
                                          </p:stCondLst>
                                        </p:cTn>
                                        <p:tgtEl>
                                          <p:spTgt spid="322"/>
                                        </p:tgtEl>
                                        <p:attrNameLst>
                                          <p:attrName>style.visibility</p:attrName>
                                        </p:attrNameLst>
                                      </p:cBhvr>
                                      <p:to>
                                        <p:strVal val="hidden"/>
                                      </p:to>
                                    </p:set>
                                  </p:childTnLst>
                                </p:cTn>
                              </p:par>
                            </p:childTnLst>
                          </p:cTn>
                        </p:par>
                        <p:par>
                          <p:cTn id="75" fill="hold">
                            <p:stCondLst>
                              <p:cond delay="300"/>
                            </p:stCondLst>
                            <p:childTnLst>
                              <p:par>
                                <p:cTn id="76" presetID="2" presetClass="entr" presetSubtype="8" fill="hold" grpId="18" nodeType="afterEffect">
                                  <p:stCondLst>
                                    <p:cond delay="0"/>
                                  </p:stCondLst>
                                  <p:iterate type="lt">
                                    <p:tmAbs val="0"/>
                                  </p:iterate>
                                  <p:childTnLst>
                                    <p:set>
                                      <p:cBhvr>
                                        <p:cTn id="77" fill="hold"/>
                                        <p:tgtEl>
                                          <p:spTgt spid="325"/>
                                        </p:tgtEl>
                                        <p:attrNameLst>
                                          <p:attrName>style.visibility</p:attrName>
                                        </p:attrNameLst>
                                      </p:cBhvr>
                                      <p:to>
                                        <p:strVal val="visible"/>
                                      </p:to>
                                    </p:set>
                                    <p:anim calcmode="lin" valueType="num">
                                      <p:cBhvr>
                                        <p:cTn id="78" dur="0" fill="hold"/>
                                        <p:tgtEl>
                                          <p:spTgt spid="325"/>
                                        </p:tgtEl>
                                        <p:attrNameLst>
                                          <p:attrName>ppt_x</p:attrName>
                                        </p:attrNameLst>
                                      </p:cBhvr>
                                      <p:tavLst>
                                        <p:tav tm="0">
                                          <p:val>
                                            <p:strVal val="0-#ppt_w/2"/>
                                          </p:val>
                                        </p:tav>
                                        <p:tav tm="100000">
                                          <p:val>
                                            <p:strVal val="#ppt_x"/>
                                          </p:val>
                                        </p:tav>
                                      </p:tavLst>
                                    </p:anim>
                                    <p:anim calcmode="lin" valueType="num">
                                      <p:cBhvr>
                                        <p:cTn id="79" dur="0" fill="hold"/>
                                        <p:tgtEl>
                                          <p:spTgt spid="325"/>
                                        </p:tgtEl>
                                        <p:attrNameLst>
                                          <p:attrName>ppt_y</p:attrName>
                                        </p:attrNameLst>
                                      </p:cBhvr>
                                      <p:tavLst>
                                        <p:tav tm="0">
                                          <p:val>
                                            <p:strVal val="#ppt_y"/>
                                          </p:val>
                                        </p:tav>
                                        <p:tav tm="100000">
                                          <p:val>
                                            <p:strVal val="#ppt_y"/>
                                          </p:val>
                                        </p:tav>
                                      </p:tavLst>
                                    </p:anim>
                                  </p:childTnLst>
                                </p:cTn>
                              </p:par>
                            </p:childTnLst>
                          </p:cTn>
                        </p:par>
                        <p:par>
                          <p:cTn id="80" fill="hold">
                            <p:stCondLst>
                              <p:cond delay="300"/>
                            </p:stCondLst>
                            <p:childTnLst>
                              <p:par>
                                <p:cTn id="81" presetID="22" presetClass="exit" presetSubtype="4" fill="hold" grpId="19" nodeType="afterEffect">
                                  <p:stCondLst>
                                    <p:cond delay="0"/>
                                  </p:stCondLst>
                                  <p:iterate>
                                    <p:tmAbs val="0"/>
                                  </p:iterate>
                                  <p:childTnLst>
                                    <p:animEffect transition="out" filter="wipe(down)">
                                      <p:cBhvr>
                                        <p:cTn id="82" dur="0" fill="hold"/>
                                        <p:tgtEl>
                                          <p:spTgt spid="301"/>
                                        </p:tgtEl>
                                      </p:cBhvr>
                                    </p:animEffect>
                                    <p:set>
                                      <p:cBhvr>
                                        <p:cTn id="83" fill="hold">
                                          <p:stCondLst>
                                            <p:cond delay="0"/>
                                          </p:stCondLst>
                                        </p:cTn>
                                        <p:tgtEl>
                                          <p:spTgt spid="301"/>
                                        </p:tgtEl>
                                        <p:attrNameLst>
                                          <p:attrName>style.visibility</p:attrName>
                                        </p:attrNameLst>
                                      </p:cBhvr>
                                      <p:to>
                                        <p:strVal val="hidden"/>
                                      </p:to>
                                    </p:set>
                                  </p:childTnLst>
                                </p:cTn>
                              </p:par>
                            </p:childTnLst>
                          </p:cTn>
                        </p:par>
                        <p:par>
                          <p:cTn id="84" fill="hold">
                            <p:stCondLst>
                              <p:cond delay="300"/>
                            </p:stCondLst>
                            <p:childTnLst>
                              <p:par>
                                <p:cTn id="85" presetID="22" presetClass="exit" presetSubtype="4" fill="hold" grpId="20" nodeType="afterEffect">
                                  <p:stCondLst>
                                    <p:cond delay="0"/>
                                  </p:stCondLst>
                                  <p:iterate>
                                    <p:tmAbs val="0"/>
                                  </p:iterate>
                                  <p:childTnLst>
                                    <p:animEffect transition="out" filter="wipe(down)">
                                      <p:cBhvr>
                                        <p:cTn id="86" dur="0" fill="hold"/>
                                        <p:tgtEl>
                                          <p:spTgt spid="302"/>
                                        </p:tgtEl>
                                      </p:cBhvr>
                                    </p:animEffect>
                                    <p:set>
                                      <p:cBhvr>
                                        <p:cTn id="87" fill="hold">
                                          <p:stCondLst>
                                            <p:cond delay="0"/>
                                          </p:stCondLst>
                                        </p:cTn>
                                        <p:tgtEl>
                                          <p:spTgt spid="302"/>
                                        </p:tgtEl>
                                        <p:attrNameLst>
                                          <p:attrName>style.visibility</p:attrName>
                                        </p:attrNameLst>
                                      </p:cBhvr>
                                      <p:to>
                                        <p:strVal val="hidden"/>
                                      </p:to>
                                    </p:set>
                                  </p:childTnLst>
                                </p:cTn>
                              </p:par>
                            </p:childTnLst>
                          </p:cTn>
                        </p:par>
                        <p:par>
                          <p:cTn id="88" fill="hold">
                            <p:stCondLst>
                              <p:cond delay="300"/>
                            </p:stCondLst>
                            <p:childTnLst>
                              <p:par>
                                <p:cTn id="89" presetID="22" presetClass="exit" presetSubtype="4" fill="hold" grpId="21" nodeType="afterEffect">
                                  <p:stCondLst>
                                    <p:cond delay="0"/>
                                  </p:stCondLst>
                                  <p:iterate>
                                    <p:tmAbs val="0"/>
                                  </p:iterate>
                                  <p:childTnLst>
                                    <p:animEffect transition="out" filter="wipe(down)">
                                      <p:cBhvr>
                                        <p:cTn id="90" dur="500" fill="hold"/>
                                        <p:tgtEl>
                                          <p:spTgt spid="304"/>
                                        </p:tgtEl>
                                      </p:cBhvr>
                                    </p:animEffect>
                                    <p:set>
                                      <p:cBhvr>
                                        <p:cTn id="91" fill="hold">
                                          <p:stCondLst>
                                            <p:cond delay="499"/>
                                          </p:stCondLst>
                                        </p:cTn>
                                        <p:tgtEl>
                                          <p:spTgt spid="304"/>
                                        </p:tgtEl>
                                        <p:attrNameLst>
                                          <p:attrName>style.visibility</p:attrName>
                                        </p:attrNameLst>
                                      </p:cBhvr>
                                      <p:to>
                                        <p:strVal val="hidden"/>
                                      </p:to>
                                    </p:set>
                                  </p:childTnLst>
                                </p:cTn>
                              </p:par>
                            </p:childTnLst>
                          </p:cTn>
                        </p:par>
                        <p:par>
                          <p:cTn id="92" fill="hold">
                            <p:stCondLst>
                              <p:cond delay="800"/>
                            </p:stCondLst>
                            <p:childTnLst>
                              <p:par>
                                <p:cTn id="93" presetID="22" presetClass="exit" presetSubtype="4" fill="hold" grpId="22" nodeType="afterEffect">
                                  <p:stCondLst>
                                    <p:cond delay="0"/>
                                  </p:stCondLst>
                                  <p:iterate>
                                    <p:tmAbs val="0"/>
                                  </p:iterate>
                                  <p:childTnLst>
                                    <p:animEffect transition="out" filter="wipe(down)">
                                      <p:cBhvr>
                                        <p:cTn id="94" dur="0" fill="hold"/>
                                        <p:tgtEl>
                                          <p:spTgt spid="303"/>
                                        </p:tgtEl>
                                      </p:cBhvr>
                                    </p:animEffect>
                                    <p:set>
                                      <p:cBhvr>
                                        <p:cTn id="95" fill="hold">
                                          <p:stCondLst>
                                            <p:cond delay="0"/>
                                          </p:stCondLst>
                                        </p:cTn>
                                        <p:tgtEl>
                                          <p:spTgt spid="303"/>
                                        </p:tgtEl>
                                        <p:attrNameLst>
                                          <p:attrName>style.visibility</p:attrName>
                                        </p:attrNameLst>
                                      </p:cBhvr>
                                      <p:to>
                                        <p:strVal val="hidden"/>
                                      </p:to>
                                    </p:set>
                                  </p:childTnLst>
                                </p:cTn>
                              </p:par>
                            </p:childTnLst>
                          </p:cTn>
                        </p:par>
                        <p:par>
                          <p:cTn id="96" fill="hold">
                            <p:stCondLst>
                              <p:cond delay="800"/>
                            </p:stCondLst>
                            <p:childTnLst>
                              <p:par>
                                <p:cTn id="97" presetID="1" presetClass="exit" presetSubtype="0" fill="hold" grpId="23" nodeType="afterEffect">
                                  <p:stCondLst>
                                    <p:cond delay="0"/>
                                  </p:stCondLst>
                                  <p:iterate>
                                    <p:tmAbs val="0"/>
                                  </p:iterate>
                                  <p:childTnLst>
                                    <p:set>
                                      <p:cBhvr>
                                        <p:cTn id="98" fill="hold">
                                          <p:stCondLst>
                                            <p:cond delay="0"/>
                                          </p:stCondLst>
                                        </p:cTn>
                                        <p:tgtEl>
                                          <p:spTgt spid="30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4" nodeType="clickEffect">
                                  <p:stCondLst>
                                    <p:cond delay="0"/>
                                  </p:stCondLst>
                                  <p:iterate>
                                    <p:tmAbs val="0"/>
                                  </p:iterate>
                                  <p:childTnLst>
                                    <p:set>
                                      <p:cBhvr>
                                        <p:cTn id="102" fill="hold">
                                          <p:stCondLst>
                                            <p:cond delay="0"/>
                                          </p:stCondLst>
                                        </p:cTn>
                                        <p:tgtEl>
                                          <p:spTgt spid="325"/>
                                        </p:tgtEl>
                                        <p:attrNameLst>
                                          <p:attrName>style.visibility</p:attrName>
                                        </p:attrNameLst>
                                      </p:cBhvr>
                                      <p:to>
                                        <p:strVal val="hidden"/>
                                      </p:to>
                                    </p:set>
                                  </p:childTnLst>
                                </p:cTn>
                              </p:par>
                            </p:childTnLst>
                          </p:cTn>
                        </p:par>
                        <p:par>
                          <p:cTn id="103" fill="hold">
                            <p:stCondLst>
                              <p:cond delay="0"/>
                            </p:stCondLst>
                            <p:childTnLst>
                              <p:par>
                                <p:cTn id="104" presetID="2" presetClass="entr" presetSubtype="8" fill="hold" grpId="25" nodeType="afterEffect">
                                  <p:stCondLst>
                                    <p:cond delay="0"/>
                                  </p:stCondLst>
                                  <p:iterate type="lt">
                                    <p:tmAbs val="0"/>
                                  </p:iterate>
                                  <p:childTnLst>
                                    <p:set>
                                      <p:cBhvr>
                                        <p:cTn id="105" fill="hold"/>
                                        <p:tgtEl>
                                          <p:spTgt spid="326"/>
                                        </p:tgtEl>
                                        <p:attrNameLst>
                                          <p:attrName>style.visibility</p:attrName>
                                        </p:attrNameLst>
                                      </p:cBhvr>
                                      <p:to>
                                        <p:strVal val="visible"/>
                                      </p:to>
                                    </p:set>
                                    <p:anim calcmode="lin" valueType="num">
                                      <p:cBhvr>
                                        <p:cTn id="106" dur="0" fill="hold"/>
                                        <p:tgtEl>
                                          <p:spTgt spid="326"/>
                                        </p:tgtEl>
                                        <p:attrNameLst>
                                          <p:attrName>ppt_x</p:attrName>
                                        </p:attrNameLst>
                                      </p:cBhvr>
                                      <p:tavLst>
                                        <p:tav tm="0">
                                          <p:val>
                                            <p:strVal val="0-#ppt_w/2"/>
                                          </p:val>
                                        </p:tav>
                                        <p:tav tm="100000">
                                          <p:val>
                                            <p:strVal val="#ppt_x"/>
                                          </p:val>
                                        </p:tav>
                                      </p:tavLst>
                                    </p:anim>
                                    <p:anim calcmode="lin" valueType="num">
                                      <p:cBhvr>
                                        <p:cTn id="107" dur="0" fill="hold"/>
                                        <p:tgtEl>
                                          <p:spTgt spid="326"/>
                                        </p:tgtEl>
                                        <p:attrNameLst>
                                          <p:attrName>ppt_y</p:attrName>
                                        </p:attrNameLst>
                                      </p:cBhvr>
                                      <p:tavLst>
                                        <p:tav tm="0">
                                          <p:val>
                                            <p:strVal val="#ppt_y"/>
                                          </p:val>
                                        </p:tav>
                                        <p:tav tm="100000">
                                          <p:val>
                                            <p:strVal val="#ppt_y"/>
                                          </p:val>
                                        </p:tav>
                                      </p:tavLst>
                                    </p:anim>
                                  </p:childTnLst>
                                </p:cTn>
                              </p:par>
                            </p:childTnLst>
                          </p:cTn>
                        </p:par>
                        <p:par>
                          <p:cTn id="108" fill="hold">
                            <p:stCondLst>
                              <p:cond delay="0"/>
                            </p:stCondLst>
                            <p:childTnLst>
                              <p:par>
                                <p:cTn id="109" presetID="1" presetClass="entr" presetSubtype="0" fill="hold" grpId="26" nodeType="afterEffect">
                                  <p:stCondLst>
                                    <p:cond delay="0"/>
                                  </p:stCondLst>
                                  <p:iterate>
                                    <p:tmAbs val="0"/>
                                  </p:iterate>
                                  <p:childTnLst>
                                    <p:set>
                                      <p:cBhvr>
                                        <p:cTn id="110" fill="hold"/>
                                        <p:tgtEl>
                                          <p:spTgt spid="327"/>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27" nodeType="afterEffect">
                                  <p:stCondLst>
                                    <p:cond delay="0"/>
                                  </p:stCondLst>
                                  <p:iterate>
                                    <p:tmAbs val="0"/>
                                  </p:iterate>
                                  <p:childTnLst>
                                    <p:set>
                                      <p:cBhvr>
                                        <p:cTn id="113" fill="hold"/>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12" animBg="1" advAuto="0"/>
      <p:bldP spid="301" grpId="19" animBg="1" advAuto="0"/>
      <p:bldP spid="302" grpId="13" animBg="1" advAuto="0"/>
      <p:bldP spid="302" grpId="20" animBg="1" advAuto="0"/>
      <p:bldP spid="303" grpId="15" animBg="1" advAuto="0"/>
      <p:bldP spid="303" grpId="22" animBg="1" advAuto="0"/>
      <p:bldP spid="304" grpId="14" animBg="1" advAuto="0"/>
      <p:bldP spid="304" grpId="21" animBg="1" advAuto="0"/>
      <p:bldP spid="307" grpId="16" animBg="1" advAuto="0"/>
      <p:bldP spid="307" grpId="23" animBg="1" advAuto="0"/>
      <p:bldP spid="310" grpId="3" animBg="1" advAuto="0"/>
      <p:bldP spid="311" grpId="10" animBg="1" advAuto="0"/>
      <p:bldP spid="312" grpId="8" animBg="1" advAuto="0"/>
      <p:bldP spid="313" grpId="6" animBg="1" advAuto="0"/>
      <p:bldP spid="315" grpId="7" animBg="1" advAuto="0"/>
      <p:bldP spid="316" grpId="9" animBg="1" advAuto="0"/>
      <p:bldP spid="317" grpId="11" animBg="1" advAuto="0"/>
      <p:bldP spid="318" grpId="2" animBg="1" advAuto="0"/>
      <p:bldP spid="318" grpId="5" animBg="1" advAuto="0"/>
      <p:bldP spid="321" grpId="1" animBg="1" advAuto="0"/>
      <p:bldP spid="322" grpId="4" animBg="1" advAuto="0"/>
      <p:bldP spid="322" grpId="17" animBg="1" advAuto="0"/>
      <p:bldP spid="325" grpId="18" animBg="1" advAuto="0"/>
      <p:bldP spid="325" grpId="24" animBg="1" advAuto="0"/>
      <p:bldP spid="326" grpId="25" animBg="1" advAuto="0"/>
      <p:bldP spid="327" grpId="26" animBg="1" advAuto="0"/>
      <p:bldP spid="328" grpId="27"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 Placeholder 2"/>
          <p:cNvSpPr txBox="1"/>
          <p:nvPr/>
        </p:nvSpPr>
        <p:spPr>
          <a:xfrm>
            <a:off x="1155696" y="2794000"/>
            <a:ext cx="10781381" cy="525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b="1">
                <a:solidFill>
                  <a:srgbClr val="303030"/>
                </a:solidFill>
              </a:defRPr>
            </a:pPr>
            <a:r>
              <a:t>Select</a:t>
            </a:r>
            <a:r>
              <a:rPr b="0"/>
              <a:t> function on a group of sockets</a:t>
            </a:r>
          </a:p>
          <a:p>
            <a:pPr marL="825500" lvl="2" indent="-317500" algn="l">
              <a:buClr>
                <a:srgbClr val="ED6A00"/>
              </a:buClr>
              <a:buSzPts val="2400"/>
              <a:buFont typeface="Lucida Grande"/>
              <a:buChar char="‣"/>
              <a:defRPr sz="2400">
                <a:solidFill>
                  <a:srgbClr val="303030"/>
                </a:solidFill>
              </a:defRPr>
            </a:pPr>
            <a:r>
              <a:t>See which ones are “ready” and ignore the ones that are not. </a:t>
            </a:r>
          </a:p>
          <a:p>
            <a:pPr marL="825500" lvl="2" indent="-317500" algn="l">
              <a:buClr>
                <a:srgbClr val="ED6A00"/>
              </a:buClr>
              <a:buSzPts val="2400"/>
              <a:buFont typeface="Lucida Grande"/>
              <a:buChar char="‣"/>
              <a:defRPr sz="2400"/>
            </a:pPr>
            <a:endParaRPr/>
          </a:p>
          <a:p>
            <a:pPr marL="825500" lvl="2" indent="-317500" algn="l">
              <a:buClr>
                <a:srgbClr val="ED6A00"/>
              </a:buClr>
              <a:buSzPts val="2400"/>
              <a:buFont typeface="Lucida Grande"/>
              <a:buChar char="‣"/>
              <a:defRPr sz="2400"/>
            </a:pPr>
            <a:r>
              <a:t>The data type </a:t>
            </a:r>
            <a:r>
              <a:rPr b="1"/>
              <a:t>struct fd_set </a:t>
            </a:r>
            <a:r>
              <a:t>represents the set of file descriptors or sockets for the </a:t>
            </a:r>
            <a:r>
              <a:rPr b="1"/>
              <a:t>select</a:t>
            </a:r>
            <a:r>
              <a:t> function. </a:t>
            </a:r>
            <a:endParaRPr>
              <a:solidFill>
                <a:srgbClr val="303030"/>
              </a:solidFill>
            </a:endParaRPr>
          </a:p>
          <a:p>
            <a:pPr marL="825500" lvl="2" indent="-317500" algn="l">
              <a:buClr>
                <a:srgbClr val="ED6A00"/>
              </a:buClr>
              <a:buSzPts val="2400"/>
              <a:buFont typeface="Lucida Grande"/>
              <a:buChar char="‣"/>
              <a:defRPr sz="2400"/>
            </a:pPr>
            <a:endParaRPr>
              <a:solidFill>
                <a:srgbClr val="303030"/>
              </a:solidFill>
            </a:endParaRPr>
          </a:p>
          <a:p>
            <a:pPr marL="825500" lvl="2" indent="-317500" algn="l">
              <a:buClr>
                <a:srgbClr val="ED6A00"/>
              </a:buClr>
              <a:buSzPts val="2400"/>
              <a:buFont typeface="Lucida Grande"/>
              <a:buChar char="‣"/>
              <a:defRPr sz="2400">
                <a:solidFill>
                  <a:srgbClr val="303030"/>
                </a:solidFill>
              </a:defRPr>
            </a:pPr>
            <a:r>
              <a:t>Loop and test whole set to see which ones are ready, and selectively process those ready sockets</a:t>
            </a:r>
          </a:p>
          <a:p>
            <a:pPr marL="825500" lvl="2" indent="-317500" algn="l">
              <a:buClr>
                <a:srgbClr val="ED6A00"/>
              </a:buClr>
              <a:buSzPts val="2400"/>
              <a:buFont typeface="Lucida Grande"/>
              <a:buChar char="‣"/>
              <a:defRPr sz="2400">
                <a:solidFill>
                  <a:srgbClr val="303030"/>
                </a:solidFill>
              </a:defRPr>
            </a:pPr>
            <a:endParaRPr/>
          </a:p>
          <a:p>
            <a:pPr marL="825500" lvl="2" indent="-317500" algn="l">
              <a:buClr>
                <a:srgbClr val="ED6A00"/>
              </a:buClr>
              <a:buSzPts val="2400"/>
              <a:buFont typeface="Lucida Grande"/>
              <a:buChar char="‣"/>
              <a:defRPr sz="2400">
                <a:solidFill>
                  <a:srgbClr val="303030"/>
                </a:solidFill>
              </a:defRPr>
            </a:pPr>
            <a:r>
              <a:t>Examples of conditions you can check readiness for:</a:t>
            </a:r>
          </a:p>
          <a:p>
            <a:pPr marL="1333500" lvl="4" indent="-317500" algn="l">
              <a:buClr>
                <a:srgbClr val="ED6A00"/>
              </a:buClr>
              <a:buSzPts val="2400"/>
              <a:buFont typeface="Lucida Grande"/>
              <a:buChar char="‣"/>
              <a:defRPr sz="2400">
                <a:solidFill>
                  <a:srgbClr val="303030"/>
                </a:solidFill>
              </a:defRPr>
            </a:pPr>
            <a:r>
              <a:t>Any of the descriptors in set are ready for </a:t>
            </a:r>
            <a:r>
              <a:rPr u="sng"/>
              <a:t>reading</a:t>
            </a:r>
          </a:p>
          <a:p>
            <a:pPr marL="1333500" lvl="4" indent="-317500" algn="l">
              <a:buClr>
                <a:srgbClr val="ED6A00"/>
              </a:buClr>
              <a:buSzPts val="2400"/>
              <a:buFont typeface="Lucida Grande"/>
              <a:buChar char="‣"/>
              <a:defRPr sz="2400">
                <a:solidFill>
                  <a:srgbClr val="303030"/>
                </a:solidFill>
              </a:defRPr>
            </a:pPr>
            <a:r>
              <a:t>Any of the descriptors in set are ready for </a:t>
            </a:r>
            <a:r>
              <a:rPr u="sng"/>
              <a:t>writing</a:t>
            </a:r>
          </a:p>
          <a:p>
            <a:pPr marL="1333500" lvl="4" indent="-317500" algn="l">
              <a:buClr>
                <a:srgbClr val="ED6A00"/>
              </a:buClr>
              <a:buSzPts val="2400"/>
              <a:buFont typeface="Lucida Grande"/>
              <a:buChar char="‣"/>
              <a:defRPr sz="2400">
                <a:solidFill>
                  <a:srgbClr val="303030"/>
                </a:solidFill>
              </a:defRPr>
            </a:pPr>
            <a:r>
              <a:t>Any of the descriptors in set have an </a:t>
            </a:r>
            <a:r>
              <a:rPr u="sng"/>
              <a:t>exception condition</a:t>
            </a:r>
          </a:p>
          <a:p>
            <a:pPr marL="1333500" lvl="4" indent="-317500" algn="l">
              <a:buClr>
                <a:srgbClr val="ED6A00"/>
              </a:buClr>
              <a:buSzPts val="2400"/>
              <a:buFont typeface="Lucida Grande"/>
              <a:buChar char="‣"/>
              <a:defRPr sz="2400" u="sng">
                <a:solidFill>
                  <a:srgbClr val="303030"/>
                </a:solidFill>
              </a:defRPr>
            </a:pPr>
            <a:r>
              <a:t>Timeout</a:t>
            </a:r>
          </a:p>
        </p:txBody>
      </p:sp>
      <p:sp>
        <p:nvSpPr>
          <p:cNvPr id="331"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Selectively Processing Sockets</a:t>
            </a:r>
          </a:p>
        </p:txBody>
      </p:sp>
      <p:sp>
        <p:nvSpPr>
          <p:cNvPr id="332" name="Rectangle 6"/>
          <p:cNvSpPr/>
          <p:nvPr/>
        </p:nvSpPr>
        <p:spPr>
          <a:xfrm>
            <a:off x="10827656" y="5819171"/>
            <a:ext cx="4825210" cy="1932941"/>
          </a:xfrm>
          <a:prstGeom prst="rect">
            <a:avLst/>
          </a:prstGeom>
          <a:solidFill>
            <a:srgbClr val="E9E9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sz="2400">
                <a:solidFill>
                  <a:srgbClr val="0101FD"/>
                </a:solidFill>
                <a:latin typeface="SFMono-Regular"/>
                <a:ea typeface="SFMono-Regular"/>
                <a:cs typeface="SFMono-Regular"/>
                <a:sym typeface="SFMono-Regular"/>
              </a:defRPr>
            </a:pPr>
            <a:r>
              <a:t>typedef</a:t>
            </a:r>
            <a:r>
              <a:rPr>
                <a:solidFill>
                  <a:srgbClr val="171717"/>
                </a:solidFill>
              </a:rPr>
              <a:t> </a:t>
            </a:r>
            <a:r>
              <a:t>struct</a:t>
            </a:r>
            <a:r>
              <a:rPr>
                <a:solidFill>
                  <a:srgbClr val="171717"/>
                </a:solidFill>
              </a:rPr>
              <a:t> </a:t>
            </a:r>
            <a:r>
              <a:rPr>
                <a:solidFill>
                  <a:srgbClr val="006881"/>
                </a:solidFill>
              </a:rPr>
              <a:t>fd_set</a:t>
            </a:r>
            <a:r>
              <a:rPr>
                <a:solidFill>
                  <a:srgbClr val="171717"/>
                </a:solidFill>
              </a:rPr>
              <a:t> { </a:t>
            </a:r>
            <a:endParaRPr>
              <a:solidFill>
                <a:srgbClr val="303030"/>
              </a:solidFill>
            </a:endParaRPr>
          </a:p>
          <a:p>
            <a:pPr algn="l">
              <a:defRPr sz="2400">
                <a:solidFill>
                  <a:srgbClr val="171717"/>
                </a:solidFill>
                <a:latin typeface="SFMono-Regular"/>
                <a:ea typeface="SFMono-Regular"/>
                <a:cs typeface="SFMono-Regular"/>
                <a:sym typeface="SFMono-Regular"/>
              </a:defRPr>
            </a:pPr>
            <a:r>
              <a:t>	u_int fd_count; </a:t>
            </a:r>
            <a:endParaRPr>
              <a:solidFill>
                <a:srgbClr val="303030"/>
              </a:solidFill>
            </a:endParaRPr>
          </a:p>
          <a:p>
            <a:pPr algn="l">
              <a:defRPr sz="2400">
                <a:solidFill>
                  <a:srgbClr val="171717"/>
                </a:solidFill>
                <a:latin typeface="SFMono-Regular"/>
                <a:ea typeface="SFMono-Regular"/>
                <a:cs typeface="SFMono-Regular"/>
                <a:sym typeface="SFMono-Regular"/>
              </a:defRPr>
            </a:pPr>
            <a:r>
              <a:t>	SOCKET 	fd_array[FD_SETSIZE]; </a:t>
            </a:r>
            <a:endParaRPr>
              <a:solidFill>
                <a:srgbClr val="303030"/>
              </a:solidFill>
            </a:endParaRPr>
          </a:p>
          <a:p>
            <a:pPr algn="l">
              <a:defRPr sz="2400">
                <a:solidFill>
                  <a:srgbClr val="171717"/>
                </a:solidFill>
                <a:latin typeface="SFMono-Regular"/>
                <a:ea typeface="SFMono-Regular"/>
                <a:cs typeface="SFMono-Regular"/>
                <a:sym typeface="SFMono-Regular"/>
              </a:defRPr>
            </a:pPr>
            <a:r>
              <a:t>} fd_set;</a:t>
            </a:r>
          </a:p>
        </p:txBody>
      </p:sp>
      <p:sp>
        <p:nvSpPr>
          <p:cNvPr id="333" name="Rectangle 8"/>
          <p:cNvSpPr/>
          <p:nvPr/>
        </p:nvSpPr>
        <p:spPr>
          <a:xfrm>
            <a:off x="11937076" y="3013193"/>
            <a:ext cx="3715788" cy="1564641"/>
          </a:xfrm>
          <a:prstGeom prst="rect">
            <a:avLst/>
          </a:prstGeom>
          <a:solidFill>
            <a:srgbClr val="E9E9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solidFill>
                  <a:srgbClr val="303030"/>
                </a:solidFill>
              </a:defRPr>
            </a:pPr>
            <a:r>
              <a:t>A file descriptor or a socket is considered </a:t>
            </a:r>
            <a:r>
              <a:rPr b="1"/>
              <a:t>ready for reading </a:t>
            </a:r>
            <a:r>
              <a:t>if a </a:t>
            </a:r>
            <a:r>
              <a:rPr b="1"/>
              <a:t>read call will not block</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Select Function</a:t>
            </a:r>
          </a:p>
        </p:txBody>
      </p:sp>
      <p:sp>
        <p:nvSpPr>
          <p:cNvPr id="336" name="Rectangle 6"/>
          <p:cNvSpPr txBox="1"/>
          <p:nvPr/>
        </p:nvSpPr>
        <p:spPr>
          <a:xfrm>
            <a:off x="1207770" y="3758088"/>
            <a:ext cx="13840460" cy="74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457189" algn="l">
              <a:lnSpc>
                <a:spcPct val="90000"/>
              </a:lnSpc>
              <a:defRPr sz="2400">
                <a:solidFill>
                  <a:srgbClr val="0070C0"/>
                </a:solidFill>
                <a:latin typeface="Courier New"/>
                <a:ea typeface="Courier New"/>
                <a:cs typeface="Courier New"/>
                <a:sym typeface="Courier New"/>
              </a:defRPr>
            </a:pPr>
            <a:r>
              <a:t>int</a:t>
            </a:r>
            <a:r>
              <a:rPr>
                <a:solidFill>
                  <a:srgbClr val="303030"/>
                </a:solidFill>
              </a:rPr>
              <a:t> </a:t>
            </a:r>
            <a:r>
              <a:rPr b="1">
                <a:solidFill>
                  <a:srgbClr val="303030"/>
                </a:solidFill>
              </a:rPr>
              <a:t>select</a:t>
            </a:r>
            <a:r>
              <a:rPr>
                <a:solidFill>
                  <a:srgbClr val="303030"/>
                </a:solidFill>
              </a:rPr>
              <a:t>(</a:t>
            </a:r>
            <a:r>
              <a:t>int</a:t>
            </a:r>
            <a:r>
              <a:rPr>
                <a:solidFill>
                  <a:srgbClr val="00FFFF"/>
                </a:solidFill>
              </a:rPr>
              <a:t> </a:t>
            </a:r>
            <a:r>
              <a:rPr i="1">
                <a:solidFill>
                  <a:srgbClr val="303030"/>
                </a:solidFill>
              </a:rPr>
              <a:t>nfds</a:t>
            </a:r>
            <a:r>
              <a:rPr>
                <a:solidFill>
                  <a:srgbClr val="303030"/>
                </a:solidFill>
              </a:rPr>
              <a:t>, </a:t>
            </a:r>
            <a:r>
              <a:t>fd_set* </a:t>
            </a:r>
            <a:r>
              <a:rPr i="1">
                <a:solidFill>
                  <a:srgbClr val="303030"/>
                </a:solidFill>
              </a:rPr>
              <a:t>readfds</a:t>
            </a:r>
            <a:r>
              <a:rPr>
                <a:solidFill>
                  <a:srgbClr val="303030"/>
                </a:solidFill>
              </a:rPr>
              <a:t>, </a:t>
            </a:r>
            <a:r>
              <a:t>fd_set* </a:t>
            </a:r>
            <a:r>
              <a:rPr i="1">
                <a:solidFill>
                  <a:srgbClr val="303030"/>
                </a:solidFill>
              </a:rPr>
              <a:t>writefds</a:t>
            </a:r>
            <a:r>
              <a:rPr>
                <a:solidFill>
                  <a:srgbClr val="303030"/>
                </a:solidFill>
              </a:rPr>
              <a:t>, </a:t>
            </a:r>
            <a:r>
              <a:t>fd_set* </a:t>
            </a:r>
            <a:r>
              <a:rPr i="1">
                <a:solidFill>
                  <a:srgbClr val="303030"/>
                </a:solidFill>
              </a:rPr>
              <a:t>exceptfds</a:t>
            </a:r>
            <a:r>
              <a:rPr>
                <a:solidFill>
                  <a:srgbClr val="303030"/>
                </a:solidFill>
              </a:rPr>
              <a:t>, 			  </a:t>
            </a:r>
            <a:r>
              <a:t>timeval*</a:t>
            </a:r>
            <a:r>
              <a:rPr>
                <a:solidFill>
                  <a:srgbClr val="303030"/>
                </a:solidFill>
              </a:rPr>
              <a:t> </a:t>
            </a:r>
            <a:r>
              <a:rPr i="1">
                <a:solidFill>
                  <a:srgbClr val="303030"/>
                </a:solidFill>
              </a:rPr>
              <a:t>timeout</a:t>
            </a:r>
            <a:r>
              <a:rPr>
                <a:solidFill>
                  <a:srgbClr val="303030"/>
                </a:solidFill>
              </a:rPr>
              <a:t>);</a:t>
            </a:r>
          </a:p>
        </p:txBody>
      </p:sp>
      <p:sp>
        <p:nvSpPr>
          <p:cNvPr id="337" name="Rectangle 5"/>
          <p:cNvSpPr txBox="1"/>
          <p:nvPr/>
        </p:nvSpPr>
        <p:spPr>
          <a:xfrm>
            <a:off x="1201418" y="8235850"/>
            <a:ext cx="13840463" cy="754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a:lnSpc>
                <a:spcPct val="80000"/>
              </a:lnSpc>
              <a:spcBef>
                <a:spcPts val="400"/>
              </a:spcBef>
              <a:defRPr sz="2400" b="1"/>
            </a:lvl1pPr>
          </a:lstStyle>
          <a:p>
            <a:r>
              <a:t>NOTE: select MODIFIES the sets that are passed in to reflect ready sockets, depending on the option(s) specified!</a:t>
            </a:r>
          </a:p>
        </p:txBody>
      </p:sp>
      <p:sp>
        <p:nvSpPr>
          <p:cNvPr id="338" name="Rectangle 9"/>
          <p:cNvSpPr/>
          <p:nvPr/>
        </p:nvSpPr>
        <p:spPr>
          <a:xfrm>
            <a:off x="1162050" y="5934455"/>
            <a:ext cx="13931902" cy="1901191"/>
          </a:xfrm>
          <a:prstGeom prst="rect">
            <a:avLst/>
          </a:prstGeom>
          <a:solidFill>
            <a:srgbClr val="E9E9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744515" algn="l">
              <a:lnSpc>
                <a:spcPct val="90000"/>
              </a:lnSpc>
              <a:spcBef>
                <a:spcPts val="400"/>
              </a:spcBef>
              <a:defRPr sz="2000" b="1">
                <a:solidFill>
                  <a:srgbClr val="303030"/>
                </a:solidFill>
                <a:latin typeface="Courier New"/>
                <a:ea typeface="Courier New"/>
                <a:cs typeface="Courier New"/>
                <a:sym typeface="Courier New"/>
              </a:defRPr>
            </a:pPr>
            <a:r>
              <a:t>Macros:</a:t>
            </a:r>
          </a:p>
          <a:p>
            <a:pPr indent="169862" algn="l">
              <a:lnSpc>
                <a:spcPct val="90000"/>
              </a:lnSpc>
              <a:spcBef>
                <a:spcPts val="400"/>
              </a:spcBef>
              <a:defRPr sz="2000" b="1">
                <a:solidFill>
                  <a:srgbClr val="303030"/>
                </a:solidFill>
                <a:latin typeface="Courier New"/>
                <a:ea typeface="Courier New"/>
                <a:cs typeface="Courier New"/>
                <a:sym typeface="Courier New"/>
              </a:defRPr>
            </a:pPr>
            <a:r>
              <a:t>FD_ZERO(*set)     - Initializes set to the empty set. A set should always be cleared 							before using</a:t>
            </a:r>
          </a:p>
          <a:p>
            <a:pPr indent="169862" algn="l">
              <a:lnSpc>
                <a:spcPct val="90000"/>
              </a:lnSpc>
              <a:spcBef>
                <a:spcPts val="400"/>
              </a:spcBef>
              <a:defRPr sz="2000" b="1">
                <a:solidFill>
                  <a:srgbClr val="303030"/>
                </a:solidFill>
                <a:latin typeface="Courier New"/>
                <a:ea typeface="Courier New"/>
                <a:cs typeface="Courier New"/>
                <a:sym typeface="Courier New"/>
              </a:defRPr>
            </a:pPr>
            <a:r>
              <a:t>FD_CLR(s, *set)   - Removes socket s from set</a:t>
            </a:r>
          </a:p>
          <a:p>
            <a:pPr indent="169862" algn="l">
              <a:lnSpc>
                <a:spcPct val="90000"/>
              </a:lnSpc>
              <a:spcBef>
                <a:spcPts val="400"/>
              </a:spcBef>
              <a:defRPr sz="2000" b="1">
                <a:solidFill>
                  <a:srgbClr val="303030"/>
                </a:solidFill>
                <a:latin typeface="Courier New"/>
                <a:ea typeface="Courier New"/>
                <a:cs typeface="Courier New"/>
                <a:sym typeface="Courier New"/>
              </a:defRPr>
            </a:pPr>
            <a:r>
              <a:t>FD_ISSET(s, *set) - Checks to see if s is a member of set and returns TRUE if so</a:t>
            </a:r>
          </a:p>
          <a:p>
            <a:pPr indent="169862" algn="l">
              <a:lnSpc>
                <a:spcPct val="90000"/>
              </a:lnSpc>
              <a:spcBef>
                <a:spcPts val="400"/>
              </a:spcBef>
              <a:defRPr sz="2000" b="1">
                <a:solidFill>
                  <a:srgbClr val="303030"/>
                </a:solidFill>
                <a:latin typeface="Courier New"/>
                <a:ea typeface="Courier New"/>
                <a:cs typeface="Courier New"/>
                <a:sym typeface="Courier New"/>
              </a:defRPr>
            </a:pPr>
            <a:r>
              <a:t>FD_SET(s, *set)   - Adds socket s to set</a:t>
            </a:r>
          </a:p>
        </p:txBody>
      </p:sp>
      <p:sp>
        <p:nvSpPr>
          <p:cNvPr id="339" name="Rectangle 12"/>
          <p:cNvSpPr txBox="1"/>
          <p:nvPr/>
        </p:nvSpPr>
        <p:spPr>
          <a:xfrm>
            <a:off x="933995" y="5389464"/>
            <a:ext cx="14277704"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3" indent="260350" algn="l">
              <a:lnSpc>
                <a:spcPct val="80000"/>
              </a:lnSpc>
              <a:spcBef>
                <a:spcPts val="600"/>
              </a:spcBef>
              <a:defRPr sz="2000" b="1" i="1">
                <a:solidFill>
                  <a:srgbClr val="303030"/>
                </a:solidFill>
              </a:defRPr>
            </a:pPr>
            <a:r>
              <a:t>Return value: </a:t>
            </a:r>
            <a:r>
              <a:rPr b="0"/>
              <a:t>The total number of ready descriptors, </a:t>
            </a:r>
            <a:r>
              <a:t>Zero</a:t>
            </a:r>
            <a:r>
              <a:rPr b="0"/>
              <a:t> if the timeout period expires, </a:t>
            </a:r>
            <a:r>
              <a:t>-1 </a:t>
            </a:r>
            <a:r>
              <a:rPr b="0"/>
              <a:t>If an error occurs</a:t>
            </a:r>
          </a:p>
        </p:txBody>
      </p:sp>
      <p:sp>
        <p:nvSpPr>
          <p:cNvPr id="340" name="Rectangle 1"/>
          <p:cNvSpPr txBox="1"/>
          <p:nvPr/>
        </p:nvSpPr>
        <p:spPr>
          <a:xfrm>
            <a:off x="4363446" y="4523106"/>
            <a:ext cx="2278324"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FF0000"/>
                </a:solidFill>
                <a:latin typeface="urw-din"/>
                <a:ea typeface="urw-din"/>
                <a:cs typeface="urw-din"/>
                <a:sym typeface="urw-din"/>
              </a:defRPr>
            </a:lvl1pPr>
          </a:lstStyle>
          <a:p>
            <a:r>
              <a:t>How long to wait for select to return</a:t>
            </a:r>
          </a:p>
        </p:txBody>
      </p:sp>
      <p:sp>
        <p:nvSpPr>
          <p:cNvPr id="341" name="Rectangle 2"/>
          <p:cNvSpPr txBox="1"/>
          <p:nvPr/>
        </p:nvSpPr>
        <p:spPr>
          <a:xfrm>
            <a:off x="6247071" y="2542998"/>
            <a:ext cx="184156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FF0000"/>
                </a:solidFill>
                <a:latin typeface="urw-din"/>
                <a:ea typeface="urw-din"/>
                <a:cs typeface="urw-din"/>
                <a:sym typeface="urw-din"/>
              </a:defRPr>
            </a:lvl1pPr>
          </a:lstStyle>
          <a:p>
            <a:r>
              <a:t>Descriptor set that the kernel will test for reading</a:t>
            </a:r>
          </a:p>
        </p:txBody>
      </p:sp>
      <p:sp>
        <p:nvSpPr>
          <p:cNvPr id="342" name="Rectangle 10"/>
          <p:cNvSpPr txBox="1"/>
          <p:nvPr/>
        </p:nvSpPr>
        <p:spPr>
          <a:xfrm>
            <a:off x="9348623" y="2578374"/>
            <a:ext cx="184156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FF0000"/>
                </a:solidFill>
                <a:latin typeface="urw-din"/>
                <a:ea typeface="urw-din"/>
                <a:cs typeface="urw-din"/>
                <a:sym typeface="urw-din"/>
              </a:defRPr>
            </a:lvl1pPr>
          </a:lstStyle>
          <a:p>
            <a:r>
              <a:t>Descriptor set that the kernel will test for writing</a:t>
            </a:r>
          </a:p>
        </p:txBody>
      </p:sp>
      <p:sp>
        <p:nvSpPr>
          <p:cNvPr id="343" name="Rectangle 11"/>
          <p:cNvSpPr txBox="1"/>
          <p:nvPr/>
        </p:nvSpPr>
        <p:spPr>
          <a:xfrm>
            <a:off x="12824439" y="2298700"/>
            <a:ext cx="1841564" cy="1488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FF0000"/>
                </a:solidFill>
                <a:latin typeface="urw-din"/>
                <a:ea typeface="urw-din"/>
                <a:cs typeface="urw-din"/>
                <a:sym typeface="urw-din"/>
              </a:defRPr>
            </a:lvl1pPr>
          </a:lstStyle>
          <a:p>
            <a:r>
              <a:t>Descriptor set that the kernel will test for exceptions conditions</a:t>
            </a:r>
          </a:p>
        </p:txBody>
      </p:sp>
      <p:sp>
        <p:nvSpPr>
          <p:cNvPr id="344" name="Rectangle 13"/>
          <p:cNvSpPr txBox="1"/>
          <p:nvPr/>
        </p:nvSpPr>
        <p:spPr>
          <a:xfrm>
            <a:off x="2310597" y="2316459"/>
            <a:ext cx="346915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FF0000"/>
                </a:solidFill>
                <a:latin typeface="urw-din"/>
                <a:ea typeface="urw-din"/>
                <a:cs typeface="urw-din"/>
                <a:sym typeface="urw-din"/>
              </a:defRPr>
            </a:lvl1pPr>
          </a:lstStyle>
          <a:p>
            <a:r>
              <a:t>Max number of ready descriptor. In winsock, Ignored. The nfds parameter is included only for compatibility with Berkeley sockets.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Timeval Structure</a:t>
            </a:r>
          </a:p>
        </p:txBody>
      </p:sp>
      <p:sp>
        <p:nvSpPr>
          <p:cNvPr id="347" name="Rectangle 6"/>
          <p:cNvSpPr txBox="1"/>
          <p:nvPr/>
        </p:nvSpPr>
        <p:spPr>
          <a:xfrm>
            <a:off x="1214119" y="2540000"/>
            <a:ext cx="13827762" cy="5829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457189" algn="l">
              <a:lnSpc>
                <a:spcPct val="90000"/>
              </a:lnSpc>
              <a:defRPr sz="2400">
                <a:solidFill>
                  <a:srgbClr val="0070C0"/>
                </a:solidFill>
                <a:latin typeface="Courier New"/>
                <a:ea typeface="Courier New"/>
                <a:cs typeface="Courier New"/>
                <a:sym typeface="Courier New"/>
              </a:defRPr>
            </a:pPr>
            <a:r>
              <a:t>struct</a:t>
            </a:r>
            <a:r>
              <a:rPr>
                <a:solidFill>
                  <a:srgbClr val="242424"/>
                </a:solidFill>
              </a:rPr>
              <a:t> timeval </a:t>
            </a:r>
            <a:endParaRPr>
              <a:solidFill>
                <a:srgbClr val="303030"/>
              </a:solidFill>
            </a:endParaRPr>
          </a:p>
          <a:p>
            <a:pPr marL="457189" indent="-457189" algn="l">
              <a:lnSpc>
                <a:spcPct val="90000"/>
              </a:lnSpc>
              <a:defRPr sz="2400">
                <a:latin typeface="Courier New"/>
                <a:ea typeface="Courier New"/>
                <a:cs typeface="Courier New"/>
                <a:sym typeface="Courier New"/>
              </a:defRPr>
            </a:pPr>
            <a:r>
              <a:t>{</a:t>
            </a:r>
            <a:endParaRPr>
              <a:solidFill>
                <a:srgbClr val="303030"/>
              </a:solidFill>
            </a:endParaRPr>
          </a:p>
          <a:p>
            <a:pPr marL="457189" indent="-457189" algn="l">
              <a:lnSpc>
                <a:spcPct val="90000"/>
              </a:lnSpc>
              <a:defRPr sz="2400">
                <a:solidFill>
                  <a:srgbClr val="0070C0"/>
                </a:solidFill>
                <a:latin typeface="Courier New"/>
                <a:ea typeface="Courier New"/>
                <a:cs typeface="Courier New"/>
                <a:sym typeface="Courier New"/>
              </a:defRPr>
            </a:pPr>
            <a:r>
              <a:t>int</a:t>
            </a:r>
            <a:r>
              <a:rPr>
                <a:solidFill>
                  <a:srgbClr val="242424"/>
                </a:solidFill>
              </a:rPr>
              <a:t> tv_sec;		// seconds</a:t>
            </a:r>
            <a:endParaRPr>
              <a:solidFill>
                <a:srgbClr val="303030"/>
              </a:solidFill>
            </a:endParaRPr>
          </a:p>
          <a:p>
            <a:pPr marL="457189" indent="-457189" algn="l">
              <a:lnSpc>
                <a:spcPct val="90000"/>
              </a:lnSpc>
              <a:defRPr sz="2400">
                <a:solidFill>
                  <a:srgbClr val="0070C0"/>
                </a:solidFill>
                <a:latin typeface="Courier New"/>
                <a:ea typeface="Courier New"/>
                <a:cs typeface="Courier New"/>
                <a:sym typeface="Courier New"/>
              </a:defRPr>
            </a:pPr>
            <a:r>
              <a:t>int</a:t>
            </a:r>
            <a:r>
              <a:rPr>
                <a:solidFill>
                  <a:srgbClr val="242424"/>
                </a:solidFill>
              </a:rPr>
              <a:t> tv_usec;	// microseconds</a:t>
            </a:r>
            <a:endParaRPr>
              <a:solidFill>
                <a:srgbClr val="303030"/>
              </a:solidFill>
            </a:endParaRPr>
          </a:p>
          <a:p>
            <a:pPr marL="457189" indent="-457189" algn="l">
              <a:lnSpc>
                <a:spcPct val="90000"/>
              </a:lnSpc>
              <a:defRPr sz="2400">
                <a:latin typeface="Courier New"/>
                <a:ea typeface="Courier New"/>
                <a:cs typeface="Courier New"/>
                <a:sym typeface="Courier New"/>
              </a:defRPr>
            </a:pPr>
            <a:r>
              <a:t>};</a:t>
            </a:r>
            <a:endParaRPr>
              <a:solidFill>
                <a:srgbClr val="303030"/>
              </a:solidFill>
            </a:endParaRPr>
          </a:p>
          <a:p>
            <a:pPr marL="457189" indent="-457189" algn="l">
              <a:lnSpc>
                <a:spcPct val="90000"/>
              </a:lnSpc>
              <a:defRPr sz="2400">
                <a:latin typeface="Courier New"/>
                <a:ea typeface="Courier New"/>
                <a:cs typeface="Courier New"/>
                <a:sym typeface="Courier New"/>
              </a:defRPr>
            </a:pPr>
            <a:endParaRPr>
              <a:solidFill>
                <a:srgbClr val="303030"/>
              </a:solidFill>
            </a:endParaRPr>
          </a:p>
          <a:p>
            <a:pPr marL="317500" indent="-317500" algn="l">
              <a:lnSpc>
                <a:spcPct val="90000"/>
              </a:lnSpc>
              <a:buClr>
                <a:srgbClr val="ED6A00"/>
              </a:buClr>
              <a:buSzPts val="2400"/>
              <a:buFont typeface="Lucida Grande"/>
              <a:buChar char="‣"/>
              <a:defRPr sz="2400">
                <a:solidFill>
                  <a:srgbClr val="303030"/>
                </a:solidFill>
              </a:defRPr>
            </a:pPr>
            <a:r>
              <a:t>Defines a specific length of time is seconds &amp; microseconds; is used by select() to determine blocking time.</a:t>
            </a:r>
          </a:p>
          <a:p>
            <a:pPr marL="457189" indent="-457189" algn="l">
              <a:lnSpc>
                <a:spcPct val="90000"/>
              </a:lnSpc>
              <a:spcBef>
                <a:spcPts val="500"/>
              </a:spcBef>
              <a:defRPr sz="2400">
                <a:solidFill>
                  <a:srgbClr val="303030"/>
                </a:solidFill>
              </a:defRPr>
            </a:pPr>
            <a:endParaRPr/>
          </a:p>
          <a:p>
            <a:pPr marL="317500" indent="-317500" algn="l">
              <a:lnSpc>
                <a:spcPct val="90000"/>
              </a:lnSpc>
              <a:spcBef>
                <a:spcPts val="500"/>
              </a:spcBef>
              <a:buClr>
                <a:srgbClr val="ED6A00"/>
              </a:buClr>
              <a:buSzPts val="2400"/>
              <a:buFont typeface="Lucida Grande"/>
              <a:buChar char="‣"/>
              <a:defRPr sz="2400">
                <a:solidFill>
                  <a:srgbClr val="303030"/>
                </a:solidFill>
              </a:defRPr>
            </a:pPr>
            <a:r>
              <a:t>In select(), there are three interpretations of the timeout:</a:t>
            </a:r>
          </a:p>
          <a:p>
            <a:pPr marL="825500" lvl="2" indent="-317500" algn="l">
              <a:lnSpc>
                <a:spcPct val="90000"/>
              </a:lnSpc>
              <a:buClr>
                <a:srgbClr val="ED6A00"/>
              </a:buClr>
              <a:buSzPts val="2400"/>
              <a:buFont typeface="Lucida Grande"/>
              <a:buChar char="‣"/>
              <a:defRPr sz="2400">
                <a:solidFill>
                  <a:srgbClr val="303030"/>
                </a:solidFill>
              </a:defRPr>
            </a:pPr>
            <a:r>
              <a:t>NULL			– Wait / Block forever (or until a socket is ready)</a:t>
            </a:r>
          </a:p>
          <a:p>
            <a:pPr marL="825500" lvl="2" indent="-317500" algn="l">
              <a:lnSpc>
                <a:spcPct val="90000"/>
              </a:lnSpc>
              <a:buClr>
                <a:srgbClr val="ED6A00"/>
              </a:buClr>
              <a:buSzPts val="2400"/>
              <a:buFont typeface="Lucida Grande"/>
              <a:buChar char="‣"/>
              <a:defRPr sz="2400">
                <a:solidFill>
                  <a:srgbClr val="303030"/>
                </a:solidFill>
              </a:defRPr>
            </a:pPr>
            <a:r>
              <a:t>Fixed Time	– Wait / Block for a specified time (or until a socket is ready)</a:t>
            </a:r>
          </a:p>
          <a:p>
            <a:pPr marL="825500" lvl="2" indent="-317500" algn="l">
              <a:lnSpc>
                <a:spcPct val="90000"/>
              </a:lnSpc>
              <a:buClr>
                <a:srgbClr val="ED6A00"/>
              </a:buClr>
              <a:buSzPts val="2400"/>
              <a:buFont typeface="Lucida Grande"/>
              <a:buChar char="‣"/>
              <a:defRPr sz="2400">
                <a:solidFill>
                  <a:srgbClr val="303030"/>
                </a:solidFill>
              </a:defRPr>
            </a:pPr>
            <a:r>
              <a:t>Zero (0sec)	– Don’t wait / block; return immediately with the ready sockets.</a:t>
            </a:r>
          </a:p>
          <a:p>
            <a:pPr marL="380990" lvl="1" indent="228594" algn="l">
              <a:lnSpc>
                <a:spcPct val="90000"/>
              </a:lnSpc>
              <a:spcBef>
                <a:spcPts val="400"/>
              </a:spcBef>
              <a:defRPr sz="2400">
                <a:solidFill>
                  <a:srgbClr val="303030"/>
                </a:solidFill>
              </a:defRPr>
            </a:pPr>
            <a:endParaRPr/>
          </a:p>
          <a:p>
            <a:pPr algn="l">
              <a:lnSpc>
                <a:spcPct val="90000"/>
              </a:lnSpc>
              <a:spcBef>
                <a:spcPts val="400"/>
              </a:spcBef>
              <a:defRPr sz="2400" b="1">
                <a:solidFill>
                  <a:srgbClr val="303030"/>
                </a:solidFill>
              </a:defRPr>
            </a:pPr>
            <a:r>
              <a:t>NOTE: Regardless of the timeout value, select() will return as soon as any socket listed is ready!</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Google Shape;218;p11"/>
          <p:cNvSpPr txBox="1"/>
          <p:nvPr/>
        </p:nvSpPr>
        <p:spPr>
          <a:xfrm>
            <a:off x="4531366" y="2032000"/>
            <a:ext cx="2079400" cy="1036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lvl1pPr algn="l">
              <a:defRPr sz="3200" b="1">
                <a:solidFill>
                  <a:srgbClr val="FFFFFF"/>
                </a:solidFill>
                <a:latin typeface="Garamond"/>
                <a:ea typeface="Garamond"/>
                <a:cs typeface="Garamond"/>
                <a:sym typeface="Garamond"/>
              </a:defRPr>
            </a:lvl1pPr>
          </a:lstStyle>
          <a:p>
            <a:r>
              <a:t>Application</a:t>
            </a:r>
          </a:p>
        </p:txBody>
      </p:sp>
      <p:sp>
        <p:nvSpPr>
          <p:cNvPr id="350" name="Google Shape;219;p11"/>
          <p:cNvSpPr txBox="1"/>
          <p:nvPr/>
        </p:nvSpPr>
        <p:spPr>
          <a:xfrm>
            <a:off x="10424167" y="2032000"/>
            <a:ext cx="1256018" cy="1036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lvl1pPr algn="l">
              <a:defRPr sz="3200" b="1">
                <a:solidFill>
                  <a:srgbClr val="FFFFFF"/>
                </a:solidFill>
                <a:latin typeface="Garamond"/>
                <a:ea typeface="Garamond"/>
                <a:cs typeface="Garamond"/>
                <a:sym typeface="Garamond"/>
              </a:defRPr>
            </a:lvl1pPr>
          </a:lstStyle>
          <a:p>
            <a:r>
              <a:t>Kernel</a:t>
            </a:r>
          </a:p>
        </p:txBody>
      </p:sp>
      <p:sp>
        <p:nvSpPr>
          <p:cNvPr id="351" name="Text Placeholder 2"/>
          <p:cNvSpPr txBox="1"/>
          <p:nvPr/>
        </p:nvSpPr>
        <p:spPr>
          <a:xfrm>
            <a:off x="1168400" y="2822349"/>
            <a:ext cx="14158254"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a:solidFill>
                  <a:srgbClr val="303030"/>
                </a:solidFill>
              </a:defRPr>
            </a:pPr>
            <a:r>
              <a:t>A multiplexing function is employed; </a:t>
            </a:r>
            <a:r>
              <a:rPr b="1"/>
              <a:t>select()</a:t>
            </a:r>
          </a:p>
          <a:p>
            <a:pPr marL="317500" indent="-317500" algn="l">
              <a:buClr>
                <a:srgbClr val="ED6A00"/>
              </a:buClr>
              <a:buSzPts val="2400"/>
              <a:buFont typeface="Lucida Grande"/>
              <a:buChar char="‣"/>
              <a:defRPr sz="2400">
                <a:solidFill>
                  <a:srgbClr val="303030"/>
                </a:solidFill>
              </a:defRPr>
            </a:pPr>
            <a:endParaRPr b="1"/>
          </a:p>
          <a:p>
            <a:pPr marL="317500" indent="-317500" algn="l">
              <a:buClr>
                <a:srgbClr val="ED6A00"/>
              </a:buClr>
              <a:buSzPts val="2400"/>
              <a:buFont typeface="Lucida Grande"/>
              <a:buChar char="‣"/>
              <a:defRPr sz="2400" b="1">
                <a:solidFill>
                  <a:srgbClr val="303030"/>
                </a:solidFill>
              </a:defRPr>
            </a:pPr>
            <a:r>
              <a:t>select </a:t>
            </a:r>
            <a:r>
              <a:rPr b="0"/>
              <a:t>function returns and alerts the system that data ready</a:t>
            </a:r>
          </a:p>
        </p:txBody>
      </p:sp>
      <p:sp>
        <p:nvSpPr>
          <p:cNvPr id="352"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Select Function</a:t>
            </a:r>
          </a:p>
        </p:txBody>
      </p:sp>
      <p:pic>
        <p:nvPicPr>
          <p:cNvPr id="353" name="Picture 7" descr="Picture 7"/>
          <p:cNvPicPr>
            <a:picLocks noChangeAspect="1"/>
          </p:cNvPicPr>
          <p:nvPr/>
        </p:nvPicPr>
        <p:blipFill>
          <a:blip r:embed="rId2"/>
          <a:stretch>
            <a:fillRect/>
          </a:stretch>
        </p:blipFill>
        <p:spPr>
          <a:xfrm>
            <a:off x="4259086" y="5534650"/>
            <a:ext cx="8548956" cy="3154698"/>
          </a:xfrm>
          <a:prstGeom prst="rect">
            <a:avLst/>
          </a:prstGeom>
          <a:ln w="12700">
            <a:miter lim="400000"/>
          </a:ln>
        </p:spPr>
      </p:pic>
      <p:sp>
        <p:nvSpPr>
          <p:cNvPr id="354" name="Rectangle 9"/>
          <p:cNvSpPr txBox="1"/>
          <p:nvPr/>
        </p:nvSpPr>
        <p:spPr>
          <a:xfrm>
            <a:off x="4675308" y="4563491"/>
            <a:ext cx="2353542"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303030"/>
                </a:solidFill>
              </a:defRPr>
            </a:lvl1pPr>
          </a:lstStyle>
          <a:p>
            <a:r>
              <a:t>File Descriptors</a:t>
            </a:r>
          </a:p>
        </p:txBody>
      </p:sp>
      <p:sp>
        <p:nvSpPr>
          <p:cNvPr id="355" name="Rectangle 26"/>
          <p:cNvSpPr txBox="1"/>
          <p:nvPr/>
        </p:nvSpPr>
        <p:spPr>
          <a:xfrm>
            <a:off x="9563724" y="4572000"/>
            <a:ext cx="2976903" cy="955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303030"/>
                </a:solidFill>
              </a:defRPr>
            </a:lvl1pPr>
          </a:lstStyle>
          <a:p>
            <a:r>
              <a:t>Ready File Descriptors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Select - Readable Sockets</a:t>
            </a:r>
          </a:p>
        </p:txBody>
      </p:sp>
      <p:sp>
        <p:nvSpPr>
          <p:cNvPr id="358" name="Rectangle 3"/>
          <p:cNvSpPr txBox="1"/>
          <p:nvPr/>
        </p:nvSpPr>
        <p:spPr>
          <a:xfrm>
            <a:off x="1214119" y="2540000"/>
            <a:ext cx="13827762" cy="344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17500" indent="-317500" algn="l">
              <a:lnSpc>
                <a:spcPct val="90000"/>
              </a:lnSpc>
              <a:buClr>
                <a:srgbClr val="ED6A00"/>
              </a:buClr>
              <a:buSzPts val="2400"/>
              <a:buFont typeface="Lucida Grande"/>
              <a:buChar char="‣"/>
              <a:defRPr sz="2400">
                <a:solidFill>
                  <a:srgbClr val="303030"/>
                </a:solidFill>
              </a:defRPr>
            </a:pPr>
            <a:r>
              <a:t>Readability means that queued data is available for reading such that a call to </a:t>
            </a:r>
            <a:r>
              <a:rPr b="1"/>
              <a:t>recv</a:t>
            </a:r>
            <a:r>
              <a:t> or </a:t>
            </a:r>
            <a:r>
              <a:rPr b="1"/>
              <a:t>accept</a:t>
            </a:r>
            <a:r>
              <a:t> is guaranteed not to block.</a:t>
            </a:r>
          </a:p>
          <a:p>
            <a:pPr marL="317500" indent="-317500" algn="l">
              <a:lnSpc>
                <a:spcPct val="90000"/>
              </a:lnSpc>
              <a:buClr>
                <a:srgbClr val="ED6A00"/>
              </a:buClr>
              <a:buSzPts val="2400"/>
              <a:buFont typeface="Lucida Grande"/>
              <a:buChar char="‣"/>
              <a:defRPr sz="2400">
                <a:solidFill>
                  <a:srgbClr val="303030"/>
                </a:solidFill>
              </a:defRPr>
            </a:pPr>
            <a:endParaRPr/>
          </a:p>
          <a:p>
            <a:pPr marL="317500" indent="-317500" algn="l">
              <a:lnSpc>
                <a:spcPct val="90000"/>
              </a:lnSpc>
              <a:buClr>
                <a:srgbClr val="ED6A00"/>
              </a:buClr>
              <a:buSzPts val="2400"/>
              <a:buFont typeface="Lucida Grande"/>
              <a:buChar char="‣"/>
              <a:defRPr sz="2400">
                <a:solidFill>
                  <a:srgbClr val="303030"/>
                </a:solidFill>
              </a:defRPr>
            </a:pPr>
            <a:endParaRPr/>
          </a:p>
          <a:p>
            <a:pPr marL="317500" indent="-317500" algn="l">
              <a:lnSpc>
                <a:spcPct val="90000"/>
              </a:lnSpc>
              <a:buClr>
                <a:srgbClr val="ED6A00"/>
              </a:buClr>
              <a:buSzPts val="2400"/>
              <a:buFont typeface="Lucida Grande"/>
              <a:buChar char="‣"/>
              <a:defRPr sz="2400">
                <a:solidFill>
                  <a:srgbClr val="303030"/>
                </a:solidFill>
              </a:defRPr>
            </a:pPr>
            <a:r>
              <a:t>For connection-oriented sockets, readability can also indicate that a request to disconnect has been received from the peer.</a:t>
            </a:r>
          </a:p>
          <a:p>
            <a:pPr marL="317500" indent="-317500" algn="l">
              <a:lnSpc>
                <a:spcPct val="90000"/>
              </a:lnSpc>
              <a:buClr>
                <a:srgbClr val="ED6A00"/>
              </a:buClr>
              <a:buSzPts val="2400"/>
              <a:buFont typeface="Lucida Grande"/>
              <a:buChar char="‣"/>
              <a:defRPr sz="2400">
                <a:solidFill>
                  <a:srgbClr val="303030"/>
                </a:solidFill>
              </a:defRPr>
            </a:pPr>
            <a:endParaRPr/>
          </a:p>
          <a:p>
            <a:pPr marL="317500" indent="-317500" algn="l">
              <a:lnSpc>
                <a:spcPct val="90000"/>
              </a:lnSpc>
              <a:buClr>
                <a:srgbClr val="ED6A00"/>
              </a:buClr>
              <a:buSzPts val="2400"/>
              <a:buFont typeface="Lucida Grande"/>
              <a:buChar char="‣"/>
              <a:defRPr sz="2400">
                <a:solidFill>
                  <a:srgbClr val="303030"/>
                </a:solidFill>
              </a:defRPr>
            </a:pPr>
            <a:endParaRPr/>
          </a:p>
          <a:p>
            <a:pPr marL="317500" indent="-317500" algn="l">
              <a:lnSpc>
                <a:spcPct val="90000"/>
              </a:lnSpc>
              <a:buClr>
                <a:srgbClr val="ED6A00"/>
              </a:buClr>
              <a:buSzPts val="2400"/>
              <a:buFont typeface="Lucida Grande"/>
              <a:buChar char="‣"/>
              <a:defRPr sz="2400">
                <a:solidFill>
                  <a:srgbClr val="303030"/>
                </a:solidFill>
              </a:defRPr>
            </a:pPr>
            <a:r>
              <a:t>If the connection was closed, then a socket is considered ready for both reading and writing (and should also appear in the exception socket list.)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 Placeholder 2"/>
          <p:cNvSpPr txBox="1"/>
          <p:nvPr/>
        </p:nvSpPr>
        <p:spPr>
          <a:xfrm>
            <a:off x="1155696" y="2093590"/>
            <a:ext cx="13931901" cy="61506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400" b="1">
                <a:solidFill>
                  <a:srgbClr val="303030"/>
                </a:solidFill>
              </a:defRPr>
            </a:pPr>
            <a:r>
              <a:t>Server:</a:t>
            </a:r>
          </a:p>
          <a:p>
            <a:pPr marL="825500" lvl="1" indent="-317500" algn="l">
              <a:buClr>
                <a:srgbClr val="ED6A00"/>
              </a:buClr>
              <a:buSzPts val="2400"/>
              <a:buFont typeface="Lucida Grande"/>
              <a:buChar char="‣"/>
              <a:defRPr sz="2400">
                <a:solidFill>
                  <a:srgbClr val="303030"/>
                </a:solidFill>
              </a:defRPr>
            </a:pPr>
            <a:r>
              <a:t>Create socket (TCP or UDP)</a:t>
            </a:r>
          </a:p>
          <a:p>
            <a:pPr lvl="2" indent="1016000" algn="l">
              <a:defRPr sz="2400" i="1">
                <a:solidFill>
                  <a:srgbClr val="000000"/>
                </a:solidFill>
                <a:latin typeface="Courier New"/>
                <a:ea typeface="Courier New"/>
                <a:cs typeface="Courier New"/>
                <a:sym typeface="Courier New"/>
              </a:defRPr>
            </a:pPr>
            <a:r>
              <a:t>listenSocket = socket(AF_INET, SOCK_STREAM, 0);</a:t>
            </a:r>
            <a:endParaRPr>
              <a:solidFill>
                <a:srgbClr val="303030"/>
              </a:solidFill>
            </a:endParaRPr>
          </a:p>
          <a:p>
            <a:pPr marL="825500" lvl="1" indent="-317500" algn="l">
              <a:buClr>
                <a:srgbClr val="ED6A00"/>
              </a:buClr>
              <a:buSzPts val="2400"/>
              <a:buFont typeface="Lucida Grande"/>
              <a:buChar char="‣"/>
              <a:defRPr sz="2400">
                <a:solidFill>
                  <a:srgbClr val="303030"/>
                </a:solidFill>
              </a:defRPr>
            </a:pPr>
            <a:r>
              <a:t>Bind the socket to the server address</a:t>
            </a:r>
          </a:p>
          <a:p>
            <a:pPr lvl="2" indent="1016000" algn="l">
              <a:defRPr sz="2400" i="1">
                <a:solidFill>
                  <a:srgbClr val="000000"/>
                </a:solidFill>
                <a:latin typeface="Courier New"/>
                <a:ea typeface="Courier New"/>
                <a:cs typeface="Courier New"/>
                <a:sym typeface="Courier New"/>
              </a:defRPr>
            </a:pPr>
            <a:r>
              <a:t>bind(listenSocket,,));</a:t>
            </a:r>
            <a:endParaRPr>
              <a:solidFill>
                <a:srgbClr val="303030"/>
              </a:solidFill>
            </a:endParaRPr>
          </a:p>
          <a:p>
            <a:pPr marL="825500" lvl="1" indent="-317500" algn="l">
              <a:buClr>
                <a:srgbClr val="ED6A00"/>
              </a:buClr>
              <a:buSzPts val="2400"/>
              <a:buFont typeface="Lucida Grande"/>
              <a:buChar char="‣"/>
              <a:defRPr sz="2400">
                <a:solidFill>
                  <a:srgbClr val="303030"/>
                </a:solidFill>
              </a:defRPr>
            </a:pPr>
            <a:r>
              <a:t>Listen on the socket for incoming connections </a:t>
            </a:r>
          </a:p>
          <a:p>
            <a:pPr lvl="2" indent="1016000" algn="l">
              <a:defRPr sz="2400" i="1">
                <a:solidFill>
                  <a:srgbClr val="000000"/>
                </a:solidFill>
                <a:latin typeface="Courier New"/>
                <a:ea typeface="Courier New"/>
                <a:cs typeface="Courier New"/>
                <a:sym typeface="Courier New"/>
              </a:defRPr>
            </a:pPr>
            <a:r>
              <a:t>listen(listenSocket, 15);</a:t>
            </a:r>
            <a:endParaRPr>
              <a:solidFill>
                <a:srgbClr val="303030"/>
              </a:solidFill>
            </a:endParaRPr>
          </a:p>
          <a:p>
            <a:pPr marL="825500" lvl="1" indent="-317500" algn="l">
              <a:buClr>
                <a:srgbClr val="ED6A00"/>
              </a:buClr>
              <a:buSzPts val="2400"/>
              <a:buFont typeface="Lucida Grande"/>
              <a:buChar char="‣"/>
              <a:defRPr sz="2400">
                <a:solidFill>
                  <a:srgbClr val="303030"/>
                </a:solidFill>
              </a:defRPr>
            </a:pPr>
            <a:r>
              <a:t>Initialize a descriptor set </a:t>
            </a:r>
            <a:r>
              <a:rPr i="1"/>
              <a:t>fd_set</a:t>
            </a:r>
          </a:p>
          <a:p>
            <a:pPr lvl="2" indent="1016000" algn="l">
              <a:defRPr sz="2400" i="1">
                <a:solidFill>
                  <a:srgbClr val="000000"/>
                </a:solidFill>
                <a:latin typeface="Courier New"/>
                <a:ea typeface="Courier New"/>
                <a:cs typeface="Courier New"/>
                <a:sym typeface="Courier New"/>
              </a:defRPr>
            </a:pPr>
            <a:r>
              <a:t>fd_set masterSet, readySet;	</a:t>
            </a:r>
            <a:endParaRPr>
              <a:solidFill>
                <a:srgbClr val="303030"/>
              </a:solidFill>
            </a:endParaRPr>
          </a:p>
          <a:p>
            <a:pPr lvl="2" indent="1016000" algn="l">
              <a:defRPr sz="2400" i="1">
                <a:solidFill>
                  <a:srgbClr val="000000"/>
                </a:solidFill>
                <a:latin typeface="Courier New"/>
                <a:ea typeface="Courier New"/>
                <a:cs typeface="Courier New"/>
                <a:sym typeface="Courier New"/>
              </a:defRPr>
            </a:pPr>
            <a:r>
              <a:t>FD_ZERO(&amp;masterSet);</a:t>
            </a:r>
            <a:endParaRPr>
              <a:solidFill>
                <a:srgbClr val="303030"/>
              </a:solidFill>
            </a:endParaRPr>
          </a:p>
          <a:p>
            <a:pPr lvl="2" indent="1016000" algn="l">
              <a:defRPr sz="2400" i="1">
                <a:solidFill>
                  <a:srgbClr val="000000"/>
                </a:solidFill>
                <a:latin typeface="Courier New"/>
                <a:ea typeface="Courier New"/>
                <a:cs typeface="Courier New"/>
                <a:sym typeface="Courier New"/>
              </a:defRPr>
            </a:pPr>
            <a:r>
              <a:t>FD_SET(listenSocket, &amp;masterSet);</a:t>
            </a:r>
            <a:endParaRPr>
              <a:solidFill>
                <a:srgbClr val="303030"/>
              </a:solidFill>
            </a:endParaRPr>
          </a:p>
          <a:p>
            <a:pPr lvl="2" indent="1016000" algn="l">
              <a:defRPr sz="2400" i="1">
                <a:solidFill>
                  <a:srgbClr val="000000"/>
                </a:solidFill>
                <a:latin typeface="Courier New"/>
                <a:ea typeface="Courier New"/>
                <a:cs typeface="Courier New"/>
                <a:sym typeface="Courier New"/>
              </a:defRPr>
            </a:pPr>
            <a:r>
              <a:t>FD_ZERO(&amp;readySet);</a:t>
            </a:r>
            <a:endParaRPr>
              <a:solidFill>
                <a:srgbClr val="303030"/>
              </a:solidFill>
            </a:endParaRPr>
          </a:p>
          <a:p>
            <a:pPr lvl="2" indent="1016000" algn="l">
              <a:defRPr sz="2400" i="1">
                <a:solidFill>
                  <a:srgbClr val="000000"/>
                </a:solidFill>
                <a:latin typeface="Courier New"/>
                <a:ea typeface="Courier New"/>
                <a:cs typeface="Courier New"/>
                <a:sym typeface="Courier New"/>
              </a:defRPr>
            </a:pPr>
            <a:r>
              <a:t>readySet = masterSet</a:t>
            </a:r>
          </a:p>
          <a:p>
            <a:pPr marL="825500" lvl="1" indent="-317500" algn="l">
              <a:buClr>
                <a:srgbClr val="ED6A00"/>
              </a:buClr>
              <a:buSzPts val="2400"/>
              <a:buFont typeface="Lucida Grande"/>
              <a:buChar char="‣"/>
              <a:defRPr sz="2400">
                <a:solidFill>
                  <a:srgbClr val="303030"/>
                </a:solidFill>
              </a:defRPr>
            </a:pPr>
            <a:r>
              <a:t>Call select and get the ready descriptor</a:t>
            </a:r>
          </a:p>
          <a:p>
            <a:pPr lvl="2" indent="1016000" algn="l">
              <a:defRPr sz="2400" i="1">
                <a:solidFill>
                  <a:srgbClr val="000000"/>
                </a:solidFill>
                <a:latin typeface="Courier New"/>
                <a:ea typeface="Courier New"/>
                <a:cs typeface="Courier New"/>
                <a:sym typeface="Courier New"/>
              </a:defRPr>
            </a:pPr>
            <a:r>
              <a:t>int readyFD = select(0, &amp;readySet, NULL, NULL, NULL);</a:t>
            </a:r>
            <a:endParaRPr>
              <a:solidFill>
                <a:srgbClr val="303030"/>
              </a:solidFill>
            </a:endParaRPr>
          </a:p>
          <a:p>
            <a:pPr marL="825500" lvl="1" indent="-317500" algn="l">
              <a:buClr>
                <a:srgbClr val="ED6A00"/>
              </a:buClr>
              <a:buSzPts val="2400"/>
              <a:buFont typeface="Lucida Grande"/>
              <a:buChar char="‣"/>
              <a:defRPr sz="2400">
                <a:solidFill>
                  <a:srgbClr val="303030"/>
                </a:solidFill>
              </a:defRPr>
            </a:pPr>
            <a:r>
              <a:t>Handle new connection </a:t>
            </a:r>
          </a:p>
          <a:p>
            <a:pPr lvl="1" indent="508000" algn="l">
              <a:defRPr sz="2400">
                <a:solidFill>
                  <a:srgbClr val="000000"/>
                </a:solidFill>
                <a:latin typeface="Consolas"/>
                <a:ea typeface="Consolas"/>
                <a:cs typeface="Consolas"/>
                <a:sym typeface="Consolas"/>
              </a:defRPr>
            </a:pPr>
            <a:r>
              <a:t>		</a:t>
            </a:r>
            <a:r>
              <a:rPr i="1">
                <a:latin typeface="Courier New"/>
                <a:ea typeface="Courier New"/>
                <a:cs typeface="Courier New"/>
                <a:sym typeface="Courier New"/>
              </a:rPr>
              <a:t>if (FD_ISSET(listenSocket, &amp;readySet))</a:t>
            </a:r>
          </a:p>
        </p:txBody>
      </p:sp>
      <p:sp>
        <p:nvSpPr>
          <p:cNvPr id="361" name="Title 2"/>
          <p:cNvSpPr txBox="1"/>
          <p:nvPr/>
        </p:nvSpPr>
        <p:spPr>
          <a:xfrm>
            <a:off x="1162050" y="482600"/>
            <a:ext cx="1393190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defTabSz="453262">
              <a:lnSpc>
                <a:spcPct val="80000"/>
              </a:lnSpc>
              <a:defRPr sz="5478" b="1">
                <a:solidFill>
                  <a:srgbClr val="ED6A00"/>
                </a:solidFill>
              </a:defRPr>
            </a:lvl1pPr>
          </a:lstStyle>
          <a:p>
            <a:r>
              <a:t>Using Select ()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itle 3"/>
          <p:cNvSpPr txBox="1">
            <a:spLocks noGrp="1"/>
          </p:cNvSpPr>
          <p:nvPr>
            <p:ph type="title"/>
          </p:nvPr>
        </p:nvSpPr>
        <p:spPr>
          <a:prstGeom prst="rect">
            <a:avLst/>
          </a:prstGeom>
        </p:spPr>
        <p:txBody>
          <a:bodyPr/>
          <a:lstStyle/>
          <a:p>
            <a:r>
              <a:t>Table of Contents</a:t>
            </a:r>
          </a:p>
        </p:txBody>
      </p:sp>
      <p:sp>
        <p:nvSpPr>
          <p:cNvPr id="237" name="Text Placeholder 4"/>
          <p:cNvSpPr txBox="1">
            <a:spLocks noGrp="1"/>
          </p:cNvSpPr>
          <p:nvPr>
            <p:ph type="body" idx="1"/>
          </p:nvPr>
        </p:nvSpPr>
        <p:spPr>
          <a:prstGeom prst="rect">
            <a:avLst/>
          </a:prstGeom>
        </p:spPr>
        <p:txBody>
          <a:bodyPr/>
          <a:lstStyle/>
          <a:p>
            <a:pPr>
              <a:lnSpc>
                <a:spcPct val="150000"/>
              </a:lnSpc>
              <a:defRPr sz="2800"/>
            </a:pPr>
            <a:r>
              <a:t>I/O models overview</a:t>
            </a:r>
          </a:p>
          <a:p>
            <a:pPr>
              <a:lnSpc>
                <a:spcPct val="150000"/>
              </a:lnSpc>
              <a:defRPr sz="2800"/>
            </a:pPr>
            <a:r>
              <a:t>Blocking</a:t>
            </a:r>
          </a:p>
          <a:p>
            <a:pPr>
              <a:lnSpc>
                <a:spcPct val="150000"/>
              </a:lnSpc>
              <a:defRPr sz="2800"/>
            </a:pPr>
            <a:r>
              <a:t>Multiplexing</a:t>
            </a:r>
          </a:p>
          <a:p>
            <a:pPr>
              <a:lnSpc>
                <a:spcPct val="150000"/>
              </a:lnSpc>
              <a:defRPr sz="2800"/>
            </a:pPr>
            <a:r>
              <a:t>Non-blocking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 Placeholder 2"/>
          <p:cNvSpPr txBox="1"/>
          <p:nvPr/>
        </p:nvSpPr>
        <p:spPr>
          <a:xfrm>
            <a:off x="1155696" y="4083049"/>
            <a:ext cx="10781381" cy="26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400" b="1">
                <a:solidFill>
                  <a:srgbClr val="303030"/>
                </a:solidFill>
              </a:defRPr>
            </a:pPr>
            <a:r>
              <a:t>Client:</a:t>
            </a:r>
          </a:p>
          <a:p>
            <a:pPr marL="825500" lvl="1" indent="-317500" algn="l">
              <a:buClr>
                <a:srgbClr val="ED6A00"/>
              </a:buClr>
              <a:buSzPts val="2400"/>
              <a:buFont typeface="Lucida Grande"/>
              <a:buChar char="‣"/>
              <a:defRPr sz="2400">
                <a:solidFill>
                  <a:srgbClr val="303030"/>
                </a:solidFill>
              </a:defRPr>
            </a:pPr>
            <a:r>
              <a:t>Create a socket.</a:t>
            </a:r>
          </a:p>
          <a:p>
            <a:pPr marL="825500" lvl="1" indent="-317500" algn="l">
              <a:buClr>
                <a:srgbClr val="ED6A00"/>
              </a:buClr>
              <a:buSzPts val="2400"/>
              <a:buFont typeface="Lucida Grande"/>
              <a:buChar char="‣"/>
              <a:defRPr sz="2400">
                <a:solidFill>
                  <a:srgbClr val="303030"/>
                </a:solidFill>
              </a:defRPr>
            </a:pPr>
            <a:r>
              <a:t>Connect to a server (TCP) or send a message to the server (UDP)</a:t>
            </a:r>
          </a:p>
          <a:p>
            <a:pPr marL="825500" lvl="1" indent="-317500" algn="l">
              <a:buClr>
                <a:srgbClr val="ED6A00"/>
              </a:buClr>
              <a:buSzPts val="2400"/>
              <a:buFont typeface="Lucida Grande"/>
              <a:buChar char="‣"/>
              <a:defRPr sz="2400">
                <a:solidFill>
                  <a:srgbClr val="303030"/>
                </a:solidFill>
              </a:defRPr>
            </a:pPr>
            <a:r>
              <a:t>If TCP, write a message to a server once the connection is accepted</a:t>
            </a:r>
          </a:p>
          <a:p>
            <a:pPr marL="825500" lvl="1" indent="-317500" algn="l">
              <a:buClr>
                <a:srgbClr val="ED6A00"/>
              </a:buClr>
              <a:buSzPts val="2400"/>
              <a:buFont typeface="Lucida Grande"/>
              <a:buChar char="‣"/>
              <a:defRPr sz="2400">
                <a:solidFill>
                  <a:srgbClr val="303030"/>
                </a:solidFill>
              </a:defRPr>
            </a:pPr>
            <a:r>
              <a:t>Receive the response from the server</a:t>
            </a:r>
          </a:p>
          <a:p>
            <a:pPr marL="825500" lvl="1" indent="-317500" algn="l">
              <a:buClr>
                <a:srgbClr val="ED6A00"/>
              </a:buClr>
              <a:buSzPts val="2400"/>
              <a:buFont typeface="Lucida Grande"/>
              <a:buChar char="‣"/>
              <a:defRPr sz="2400">
                <a:solidFill>
                  <a:srgbClr val="303030"/>
                </a:solidFill>
              </a:defRPr>
            </a:pPr>
            <a:r>
              <a:t>Close socket</a:t>
            </a:r>
          </a:p>
        </p:txBody>
      </p:sp>
      <p:sp>
        <p:nvSpPr>
          <p:cNvPr id="364"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Using Select ()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Google Shape;317;p19"/>
          <p:cNvSpPr txBox="1">
            <a:spLocks noGrp="1"/>
          </p:cNvSpPr>
          <p:nvPr>
            <p:ph type="body" idx="1"/>
          </p:nvPr>
        </p:nvSpPr>
        <p:spPr>
          <a:xfrm>
            <a:off x="7971549" y="458276"/>
            <a:ext cx="8042024" cy="8227446"/>
          </a:xfrm>
          <a:prstGeom prst="rect">
            <a:avLst/>
          </a:prstGeom>
        </p:spPr>
        <p:txBody>
          <a:bodyPr lIns="60932" tIns="60932" rIns="60932" bIns="60932" anchor="t"/>
          <a:lstStyle/>
          <a:p>
            <a:pPr marL="457189" indent="-457189">
              <a:lnSpc>
                <a:spcPct val="80000"/>
              </a:lnSpc>
              <a:spcBef>
                <a:spcPts val="0"/>
              </a:spcBef>
              <a:defRPr sz="1800" b="1" u="sng">
                <a:solidFill>
                  <a:srgbClr val="242424"/>
                </a:solidFill>
              </a:defRPr>
            </a:pPr>
            <a:r>
              <a:t>Multiplexing Connection-Oriented Server</a:t>
            </a:r>
          </a:p>
          <a:p>
            <a:pPr marL="457189" indent="-457189">
              <a:lnSpc>
                <a:spcPct val="80000"/>
              </a:lnSpc>
              <a:spcBef>
                <a:spcPts val="0"/>
              </a:spcBef>
              <a:defRPr sz="1800" b="1" u="sng">
                <a:solidFill>
                  <a:srgbClr val="242424"/>
                </a:solidFill>
              </a:defRPr>
            </a:pPr>
            <a:endParaRPr/>
          </a:p>
          <a:p>
            <a:pPr marL="457189" indent="-457189">
              <a:lnSpc>
                <a:spcPct val="80000"/>
              </a:lnSpc>
              <a:spcBef>
                <a:spcPts val="300"/>
              </a:spcBef>
              <a:defRPr sz="1800" b="1">
                <a:latin typeface="Courier New"/>
                <a:ea typeface="Courier New"/>
                <a:cs typeface="Courier New"/>
                <a:sym typeface="Courier New"/>
              </a:defRPr>
            </a:pPr>
            <a:r>
              <a:t>serverInit</a:t>
            </a:r>
          </a:p>
          <a:p>
            <a:pPr marL="457189" indent="-457189">
              <a:lnSpc>
                <a:spcPct val="80000"/>
              </a:lnSpc>
              <a:spcBef>
                <a:spcPts val="300"/>
              </a:spcBef>
              <a:defRPr sz="1800">
                <a:latin typeface="Courier New"/>
                <a:ea typeface="Courier New"/>
                <a:cs typeface="Courier New"/>
                <a:sym typeface="Courier New"/>
              </a:defRPr>
            </a:pPr>
            <a:r>
              <a:t>{</a:t>
            </a:r>
          </a:p>
          <a:p>
            <a:pPr marL="457189" indent="-457189">
              <a:lnSpc>
                <a:spcPct val="80000"/>
              </a:lnSpc>
              <a:spcBef>
                <a:spcPts val="300"/>
              </a:spcBef>
              <a:defRPr sz="1800">
                <a:latin typeface="Courier New"/>
                <a:ea typeface="Courier New"/>
                <a:cs typeface="Courier New"/>
                <a:sym typeface="Courier New"/>
              </a:defRPr>
            </a:pPr>
            <a:r>
              <a:t>	initialize the server(create socket, bind socket, listen)</a:t>
            </a:r>
          </a:p>
          <a:p>
            <a:pPr marL="457189" lvl="2" indent="1598">
              <a:lnSpc>
                <a:spcPct val="80000"/>
              </a:lnSpc>
              <a:spcBef>
                <a:spcPts val="300"/>
              </a:spcBef>
              <a:defRPr sz="1800">
                <a:latin typeface="Courier New"/>
                <a:ea typeface="Courier New"/>
                <a:cs typeface="Courier New"/>
                <a:sym typeface="Courier New"/>
              </a:defRPr>
            </a:pPr>
            <a:r>
              <a:t>Create the fd_set masterSet, readySet;</a:t>
            </a:r>
          </a:p>
          <a:p>
            <a:pPr marL="457189" indent="-457189">
              <a:lnSpc>
                <a:spcPct val="80000"/>
              </a:lnSpc>
              <a:spcBef>
                <a:spcPts val="300"/>
              </a:spcBef>
              <a:defRPr sz="1800">
                <a:latin typeface="Courier New"/>
                <a:ea typeface="Courier New"/>
                <a:cs typeface="Courier New"/>
                <a:sym typeface="Courier New"/>
              </a:defRPr>
            </a:pPr>
            <a:r>
              <a:t>	Add listneSocket in masterSet;</a:t>
            </a:r>
          </a:p>
          <a:p>
            <a:pPr marL="457189" indent="-457189">
              <a:lnSpc>
                <a:spcPct val="80000"/>
              </a:lnSpc>
              <a:spcBef>
                <a:spcPts val="300"/>
              </a:spcBef>
              <a:defRPr sz="1800">
                <a:latin typeface="Courier New"/>
                <a:ea typeface="Courier New"/>
                <a:cs typeface="Courier New"/>
                <a:sym typeface="Courier New"/>
              </a:defRPr>
            </a:pPr>
            <a:endParaRPr/>
          </a:p>
          <a:p>
            <a:pPr marL="457189" indent="-457189">
              <a:lnSpc>
                <a:spcPct val="80000"/>
              </a:lnSpc>
              <a:spcBef>
                <a:spcPts val="300"/>
              </a:spcBef>
              <a:defRPr sz="1800">
                <a:latin typeface="Courier New"/>
                <a:ea typeface="Courier New"/>
                <a:cs typeface="Courier New"/>
                <a:sym typeface="Courier New"/>
              </a:defRPr>
            </a:pPr>
            <a:r>
              <a:t>}</a:t>
            </a:r>
          </a:p>
          <a:p>
            <a:pPr marL="457189" indent="-457189">
              <a:lnSpc>
                <a:spcPct val="80000"/>
              </a:lnSpc>
              <a:spcBef>
                <a:spcPts val="300"/>
              </a:spcBef>
              <a:defRPr sz="1800">
                <a:latin typeface="Courier New"/>
                <a:ea typeface="Courier New"/>
                <a:cs typeface="Courier New"/>
                <a:sym typeface="Courier New"/>
              </a:defRPr>
            </a:pPr>
            <a:r>
              <a:t>	</a:t>
            </a:r>
          </a:p>
          <a:p>
            <a:pPr marL="457189" indent="-457189">
              <a:lnSpc>
                <a:spcPct val="80000"/>
              </a:lnSpc>
              <a:spcBef>
                <a:spcPts val="300"/>
              </a:spcBef>
              <a:defRPr sz="1800" b="1">
                <a:latin typeface="Courier New"/>
                <a:ea typeface="Courier New"/>
                <a:cs typeface="Courier New"/>
                <a:sym typeface="Courier New"/>
              </a:defRPr>
            </a:pPr>
            <a:r>
              <a:t>serverRun</a:t>
            </a:r>
          </a:p>
          <a:p>
            <a:pPr marL="457189" indent="-457189">
              <a:lnSpc>
                <a:spcPct val="80000"/>
              </a:lnSpc>
              <a:spcBef>
                <a:spcPts val="300"/>
              </a:spcBef>
              <a:defRPr sz="1800">
                <a:latin typeface="Courier New"/>
                <a:ea typeface="Courier New"/>
                <a:cs typeface="Courier New"/>
                <a:sym typeface="Courier New"/>
              </a:defRPr>
            </a:pPr>
            <a:r>
              <a:t>{ </a:t>
            </a:r>
          </a:p>
          <a:p>
            <a:pPr marL="457189" lvl="2" indent="1598">
              <a:lnSpc>
                <a:spcPct val="80000"/>
              </a:lnSpc>
              <a:spcBef>
                <a:spcPts val="300"/>
              </a:spcBef>
              <a:defRPr sz="1800">
                <a:latin typeface="Courier New"/>
                <a:ea typeface="Courier New"/>
                <a:cs typeface="Courier New"/>
                <a:sym typeface="Courier New"/>
              </a:defRPr>
            </a:pPr>
            <a:r>
              <a:t>while (serverActive) </a:t>
            </a:r>
          </a:p>
          <a:p>
            <a:pPr marL="457189" indent="-457189">
              <a:lnSpc>
                <a:spcPct val="80000"/>
              </a:lnSpc>
              <a:spcBef>
                <a:spcPts val="300"/>
              </a:spcBef>
              <a:defRPr sz="1800">
                <a:latin typeface="Courier New"/>
                <a:ea typeface="Courier New"/>
                <a:cs typeface="Courier New"/>
                <a:sym typeface="Courier New"/>
              </a:defRPr>
            </a:pPr>
            <a:r>
              <a:t>	{</a:t>
            </a:r>
          </a:p>
          <a:p>
            <a:pPr marL="455612" lvl="2" indent="3174">
              <a:lnSpc>
                <a:spcPct val="80000"/>
              </a:lnSpc>
              <a:spcBef>
                <a:spcPts val="300"/>
              </a:spcBef>
              <a:defRPr sz="1800">
                <a:latin typeface="Courier New"/>
                <a:ea typeface="Courier New"/>
                <a:cs typeface="Courier New"/>
                <a:sym typeface="Courier New"/>
              </a:defRPr>
            </a:pPr>
            <a:r>
              <a:t>		readySet = masterSet;</a:t>
            </a:r>
          </a:p>
          <a:p>
            <a:pPr marL="455612" lvl="2" indent="3174">
              <a:lnSpc>
                <a:spcPct val="80000"/>
              </a:lnSpc>
              <a:spcBef>
                <a:spcPts val="300"/>
              </a:spcBef>
              <a:defRPr sz="1800">
                <a:latin typeface="Courier New"/>
                <a:ea typeface="Courier New"/>
                <a:cs typeface="Courier New"/>
                <a:sym typeface="Courier New"/>
              </a:defRPr>
            </a:pPr>
            <a:r>
              <a:t>		use </a:t>
            </a:r>
            <a:r>
              <a:rPr b="1"/>
              <a:t>select</a:t>
            </a:r>
            <a:r>
              <a:t> to find ready sockets;</a:t>
            </a:r>
          </a:p>
          <a:p>
            <a:pPr marL="455612" lvl="2" indent="3174">
              <a:lnSpc>
                <a:spcPct val="80000"/>
              </a:lnSpc>
              <a:spcBef>
                <a:spcPts val="300"/>
              </a:spcBef>
              <a:defRPr sz="1800">
                <a:latin typeface="Courier New"/>
                <a:ea typeface="Courier New"/>
                <a:cs typeface="Courier New"/>
                <a:sym typeface="Courier New"/>
              </a:defRPr>
            </a:pPr>
            <a:r>
              <a:t>…..</a:t>
            </a:r>
          </a:p>
          <a:p>
            <a:pPr marL="455612" lvl="2" indent="3174">
              <a:lnSpc>
                <a:spcPct val="80000"/>
              </a:lnSpc>
              <a:spcBef>
                <a:spcPts val="300"/>
              </a:spcBef>
              <a:defRPr sz="1800">
                <a:latin typeface="Courier New"/>
                <a:ea typeface="Courier New"/>
                <a:cs typeface="Courier New"/>
                <a:sym typeface="Courier New"/>
              </a:defRPr>
            </a:pPr>
            <a:r>
              <a:t>		if listen socket is ready:</a:t>
            </a:r>
          </a:p>
          <a:p>
            <a:pPr marL="455612" lvl="2" indent="3174">
              <a:lnSpc>
                <a:spcPct val="80000"/>
              </a:lnSpc>
              <a:spcBef>
                <a:spcPts val="300"/>
              </a:spcBef>
              <a:defRPr sz="1800">
                <a:latin typeface="Courier New"/>
                <a:ea typeface="Courier New"/>
                <a:cs typeface="Courier New"/>
                <a:sym typeface="Courier New"/>
              </a:defRPr>
            </a:pPr>
            <a:r>
              <a:t>		{</a:t>
            </a:r>
          </a:p>
          <a:p>
            <a:pPr marL="455612" lvl="2" indent="3174">
              <a:lnSpc>
                <a:spcPct val="80000"/>
              </a:lnSpc>
              <a:spcBef>
                <a:spcPts val="300"/>
              </a:spcBef>
              <a:defRPr sz="1800">
                <a:latin typeface="Courier New"/>
                <a:ea typeface="Courier New"/>
                <a:cs typeface="Courier New"/>
                <a:sym typeface="Courier New"/>
              </a:defRPr>
            </a:pPr>
            <a:r>
              <a:t>			accept a new connection;</a:t>
            </a:r>
          </a:p>
          <a:p>
            <a:pPr marL="455612" lvl="2" indent="3174">
              <a:lnSpc>
                <a:spcPct val="80000"/>
              </a:lnSpc>
              <a:spcBef>
                <a:spcPts val="300"/>
              </a:spcBef>
              <a:defRPr sz="1800">
                <a:latin typeface="Courier New"/>
                <a:ea typeface="Courier New"/>
                <a:cs typeface="Courier New"/>
                <a:sym typeface="Courier New"/>
              </a:defRPr>
            </a:pPr>
            <a:r>
              <a:t>			add new connection to masterSet;</a:t>
            </a:r>
          </a:p>
          <a:p>
            <a:pPr marL="455612" lvl="2" indent="3174">
              <a:lnSpc>
                <a:spcPct val="80000"/>
              </a:lnSpc>
              <a:spcBef>
                <a:spcPts val="300"/>
              </a:spcBef>
              <a:defRPr sz="1800">
                <a:latin typeface="Courier New"/>
                <a:ea typeface="Courier New"/>
                <a:cs typeface="Courier New"/>
                <a:sym typeface="Courier New"/>
              </a:defRPr>
            </a:pPr>
            <a:r>
              <a:t>		}</a:t>
            </a:r>
          </a:p>
          <a:p>
            <a:pPr marL="455612" lvl="2" indent="3174">
              <a:lnSpc>
                <a:spcPct val="80000"/>
              </a:lnSpc>
              <a:spcBef>
                <a:spcPts val="300"/>
              </a:spcBef>
              <a:defRPr sz="1800">
                <a:latin typeface="Courier New"/>
                <a:ea typeface="Courier New"/>
                <a:cs typeface="Courier New"/>
                <a:sym typeface="Courier New"/>
              </a:defRPr>
            </a:pPr>
            <a:r>
              <a:t>		for each ready client socket:</a:t>
            </a:r>
          </a:p>
          <a:p>
            <a:pPr marL="455612" lvl="2" indent="3174">
              <a:lnSpc>
                <a:spcPct val="80000"/>
              </a:lnSpc>
              <a:spcBef>
                <a:spcPts val="300"/>
              </a:spcBef>
              <a:defRPr sz="1800">
                <a:latin typeface="Courier New"/>
                <a:ea typeface="Courier New"/>
                <a:cs typeface="Courier New"/>
                <a:sym typeface="Courier New"/>
              </a:defRPr>
            </a:pPr>
            <a:r>
              <a:t>		{</a:t>
            </a:r>
          </a:p>
          <a:p>
            <a:pPr marL="455612" lvl="2" indent="3174">
              <a:lnSpc>
                <a:spcPct val="80000"/>
              </a:lnSpc>
              <a:spcBef>
                <a:spcPts val="300"/>
              </a:spcBef>
              <a:defRPr sz="1800">
                <a:latin typeface="Courier New"/>
                <a:ea typeface="Courier New"/>
                <a:cs typeface="Courier New"/>
                <a:sym typeface="Courier New"/>
              </a:defRPr>
            </a:pPr>
            <a:r>
              <a:t>If socket is listening socket </a:t>
            </a:r>
            <a:r>
              <a:rPr>
                <a:latin typeface="Wingdings"/>
                <a:ea typeface="Wingdings"/>
                <a:cs typeface="Wingdings"/>
                <a:sym typeface="Wingdings"/>
              </a:rPr>
              <a:t> </a:t>
            </a:r>
            <a:r>
              <a:t>continue;</a:t>
            </a:r>
          </a:p>
          <a:p>
            <a:pPr marL="455612" lvl="2" indent="3174">
              <a:lnSpc>
                <a:spcPct val="80000"/>
              </a:lnSpc>
              <a:spcBef>
                <a:spcPts val="300"/>
              </a:spcBef>
              <a:defRPr sz="1800">
                <a:latin typeface="Courier New"/>
                <a:ea typeface="Courier New"/>
                <a:cs typeface="Courier New"/>
                <a:sym typeface="Courier New"/>
              </a:defRPr>
            </a:pPr>
            <a:r>
              <a:t>			read from client socket;</a:t>
            </a:r>
          </a:p>
          <a:p>
            <a:pPr marL="455612" lvl="2" indent="3174">
              <a:lnSpc>
                <a:spcPct val="80000"/>
              </a:lnSpc>
              <a:spcBef>
                <a:spcPts val="300"/>
              </a:spcBef>
              <a:defRPr sz="1800">
                <a:latin typeface="Courier New"/>
                <a:ea typeface="Courier New"/>
                <a:cs typeface="Courier New"/>
                <a:sym typeface="Courier New"/>
              </a:defRPr>
            </a:pPr>
            <a:r>
              <a:t>		}</a:t>
            </a:r>
          </a:p>
          <a:p>
            <a:pPr marL="457189" indent="-457189">
              <a:lnSpc>
                <a:spcPct val="80000"/>
              </a:lnSpc>
              <a:spcBef>
                <a:spcPts val="300"/>
              </a:spcBef>
              <a:defRPr sz="1800">
                <a:latin typeface="Courier New"/>
                <a:ea typeface="Courier New"/>
                <a:cs typeface="Courier New"/>
                <a:sym typeface="Courier New"/>
              </a:defRPr>
            </a:pPr>
            <a:r>
              <a:t>	}</a:t>
            </a:r>
          </a:p>
          <a:p>
            <a:pPr marL="457189" indent="-457189">
              <a:lnSpc>
                <a:spcPct val="80000"/>
              </a:lnSpc>
              <a:spcBef>
                <a:spcPts val="300"/>
              </a:spcBef>
              <a:defRPr sz="1800">
                <a:latin typeface="Courier New"/>
                <a:ea typeface="Courier New"/>
                <a:cs typeface="Courier New"/>
                <a:sym typeface="Courier New"/>
              </a:defRPr>
            </a:pPr>
            <a:r>
              <a:t>	close the socket;</a:t>
            </a:r>
          </a:p>
          <a:p>
            <a:pPr marL="457189" indent="-457189">
              <a:lnSpc>
                <a:spcPct val="80000"/>
              </a:lnSpc>
              <a:spcBef>
                <a:spcPts val="300"/>
              </a:spcBef>
              <a:defRPr sz="1800">
                <a:latin typeface="Courier New"/>
                <a:ea typeface="Courier New"/>
                <a:cs typeface="Courier New"/>
                <a:sym typeface="Courier New"/>
              </a:defRPr>
            </a:pPr>
            <a:r>
              <a:t>}</a:t>
            </a:r>
          </a:p>
        </p:txBody>
      </p:sp>
      <p:pic>
        <p:nvPicPr>
          <p:cNvPr id="368" name="Google Shape;318;p19" descr="Google Shape;318;p19"/>
          <p:cNvPicPr>
            <a:picLocks noChangeAspect="1"/>
          </p:cNvPicPr>
          <p:nvPr/>
        </p:nvPicPr>
        <p:blipFill>
          <a:blip r:embed="rId2"/>
          <a:stretch>
            <a:fillRect/>
          </a:stretch>
        </p:blipFill>
        <p:spPr>
          <a:xfrm>
            <a:off x="2390183" y="4726983"/>
            <a:ext cx="2894739" cy="5154910"/>
          </a:xfrm>
          <a:prstGeom prst="rect">
            <a:avLst/>
          </a:prstGeom>
          <a:ln w="12700">
            <a:miter lim="400000"/>
          </a:ln>
        </p:spPr>
      </p:pic>
      <p:sp>
        <p:nvSpPr>
          <p:cNvPr id="369" name="Title 2"/>
          <p:cNvSpPr txBox="1"/>
          <p:nvPr/>
        </p:nvSpPr>
        <p:spPr>
          <a:xfrm>
            <a:off x="1155700" y="838199"/>
            <a:ext cx="5958022" cy="3578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Multiplexing Server Algorithm</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Google Shape;324;p20"/>
          <p:cNvSpPr txBox="1">
            <a:spLocks noGrp="1"/>
          </p:cNvSpPr>
          <p:nvPr>
            <p:ph type="title" idx="4294967295"/>
          </p:nvPr>
        </p:nvSpPr>
        <p:spPr>
          <a:xfrm>
            <a:off x="2641600" y="366183"/>
            <a:ext cx="10972800" cy="1524001"/>
          </a:xfrm>
          <a:prstGeom prst="rect">
            <a:avLst/>
          </a:prstGeom>
        </p:spPr>
        <p:txBody>
          <a:bodyPr lIns="60932" tIns="60932" rIns="60932" bIns="60932"/>
          <a:lstStyle>
            <a:lvl1pPr algn="ctr">
              <a:defRPr sz="5300"/>
            </a:lvl1pPr>
          </a:lstStyle>
          <a:p>
            <a:r>
              <a:t>Non-blocking I/O</a:t>
            </a:r>
          </a:p>
        </p:txBody>
      </p:sp>
      <p:pic>
        <p:nvPicPr>
          <p:cNvPr id="372" name="Picture 2" descr="Picture 2"/>
          <p:cNvPicPr>
            <a:picLocks noChangeAspect="1"/>
          </p:cNvPicPr>
          <p:nvPr/>
        </p:nvPicPr>
        <p:blipFill>
          <a:blip r:embed="rId3"/>
          <a:stretch>
            <a:fillRect/>
          </a:stretch>
        </p:blipFill>
        <p:spPr>
          <a:xfrm>
            <a:off x="2569903" y="2104426"/>
            <a:ext cx="11116193" cy="6199125"/>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2"/>
          <p:cNvSpPr txBox="1"/>
          <p:nvPr/>
        </p:nvSpPr>
        <p:spPr>
          <a:xfrm>
            <a:off x="1168399" y="2335891"/>
            <a:ext cx="6072416" cy="496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Non-Blocking Socket I/O – </a:t>
            </a:r>
          </a:p>
        </p:txBody>
      </p:sp>
      <p:sp>
        <p:nvSpPr>
          <p:cNvPr id="377" name="Text Placeholder 5"/>
          <p:cNvSpPr txBox="1">
            <a:spLocks noGrp="1"/>
          </p:cNvSpPr>
          <p:nvPr>
            <p:ph type="subTitle" sz="half" idx="1"/>
          </p:nvPr>
        </p:nvSpPr>
        <p:spPr>
          <a:prstGeom prst="rect">
            <a:avLst/>
          </a:prstGeom>
        </p:spPr>
        <p:txBody>
          <a:bodyPr/>
          <a:lstStyle/>
          <a:p>
            <a:pPr defTabSz="453262">
              <a:lnSpc>
                <a:spcPct val="90000"/>
              </a:lnSpc>
              <a:spcBef>
                <a:spcPts val="1100"/>
              </a:spcBef>
              <a:defRPr sz="1992" b="1"/>
            </a:pPr>
            <a:r>
              <a:t>Advantages</a:t>
            </a:r>
            <a:r>
              <a:rPr b="0"/>
              <a:t> </a:t>
            </a:r>
          </a:p>
          <a:p>
            <a:pPr marL="263525" indent="-263525" defTabSz="453262">
              <a:lnSpc>
                <a:spcPct val="90000"/>
              </a:lnSpc>
              <a:spcBef>
                <a:spcPts val="1100"/>
              </a:spcBef>
              <a:buClr>
                <a:srgbClr val="ED6A00"/>
              </a:buClr>
              <a:buSzPts val="1900"/>
              <a:buFont typeface="Lucida Grande"/>
              <a:buChar char="‣"/>
              <a:defRPr sz="1992" b="1"/>
            </a:pPr>
            <a:r>
              <a:t>Can be very fast and light weight</a:t>
            </a:r>
            <a:r>
              <a:rPr b="0"/>
              <a:t>. </a:t>
            </a:r>
          </a:p>
          <a:p>
            <a:pPr marL="758951" lvl="5" indent="-337311" defTabSz="453262">
              <a:lnSpc>
                <a:spcPct val="90000"/>
              </a:lnSpc>
              <a:spcBef>
                <a:spcPts val="1100"/>
              </a:spcBef>
              <a:buSzPts val="1900"/>
              <a:buFont typeface="Arial"/>
              <a:buChar char="•"/>
              <a:defRPr sz="1992"/>
            </a:pPr>
            <a:r>
              <a:t>Function calls return immediately no matter what the conditions are!</a:t>
            </a:r>
          </a:p>
          <a:p>
            <a:pPr marL="1180591" lvl="6" indent="-337311" defTabSz="453262">
              <a:lnSpc>
                <a:spcPct val="90000"/>
              </a:lnSpc>
              <a:spcBef>
                <a:spcPts val="1100"/>
              </a:spcBef>
              <a:buSzPts val="1900"/>
              <a:buFont typeface="Arial"/>
              <a:buChar char="•"/>
              <a:defRPr sz="1992"/>
            </a:pPr>
            <a:r>
              <a:t>If there is data to be read, or connections to be accepted, or room in send buffer to write, returns normal</a:t>
            </a:r>
          </a:p>
          <a:p>
            <a:pPr marL="1180591" lvl="6" indent="-337311" defTabSz="453262">
              <a:lnSpc>
                <a:spcPct val="90000"/>
              </a:lnSpc>
              <a:spcBef>
                <a:spcPts val="1100"/>
              </a:spcBef>
              <a:buSzPts val="1900"/>
              <a:buFont typeface="Arial"/>
              <a:buChar char="•"/>
              <a:defRPr sz="1992"/>
            </a:pPr>
            <a:r>
              <a:t>If there is no data to be read, etc., returns error</a:t>
            </a:r>
          </a:p>
          <a:p>
            <a:pPr marL="263525" indent="-263525" defTabSz="453262">
              <a:lnSpc>
                <a:spcPct val="90000"/>
              </a:lnSpc>
              <a:spcBef>
                <a:spcPts val="1100"/>
              </a:spcBef>
              <a:buClr>
                <a:srgbClr val="ED6A00"/>
              </a:buClr>
              <a:buSzPts val="1900"/>
              <a:buFont typeface="Lucida Grande"/>
              <a:buChar char="‣"/>
              <a:defRPr sz="1992"/>
            </a:pPr>
            <a:r>
              <a:t>Application is “notified” of I/O completion</a:t>
            </a:r>
          </a:p>
          <a:p>
            <a:pPr marL="263525" indent="-263525" defTabSz="453262">
              <a:lnSpc>
                <a:spcPct val="90000"/>
              </a:lnSpc>
              <a:spcBef>
                <a:spcPts val="1100"/>
              </a:spcBef>
              <a:buClr>
                <a:srgbClr val="ED6A00"/>
              </a:buClr>
              <a:buSzPts val="1900"/>
              <a:buFont typeface="Lucida Grande"/>
              <a:buChar char="‣"/>
              <a:defRPr sz="1992"/>
            </a:pPr>
            <a:r>
              <a:t>Can avoid deadlocks that might be caused by network or connecting host</a:t>
            </a:r>
          </a:p>
          <a:p>
            <a:pPr marL="263525" indent="-263525" defTabSz="453262">
              <a:lnSpc>
                <a:spcPct val="90000"/>
              </a:lnSpc>
              <a:spcBef>
                <a:spcPts val="1100"/>
              </a:spcBef>
              <a:buClr>
                <a:srgbClr val="ED6A00"/>
              </a:buClr>
              <a:buSzPts val="1900"/>
              <a:buFont typeface="Lucida Grande"/>
              <a:buChar char="‣"/>
              <a:defRPr sz="1992"/>
            </a:pPr>
            <a:endParaRPr/>
          </a:p>
          <a:p>
            <a:pPr defTabSz="453262">
              <a:lnSpc>
                <a:spcPct val="90000"/>
              </a:lnSpc>
              <a:spcBef>
                <a:spcPts val="1100"/>
              </a:spcBef>
              <a:defRPr sz="1992" b="1"/>
            </a:pPr>
            <a:r>
              <a:t>Disadvantages</a:t>
            </a:r>
          </a:p>
          <a:p>
            <a:pPr marL="263525" indent="-263525" defTabSz="453262">
              <a:lnSpc>
                <a:spcPct val="90000"/>
              </a:lnSpc>
              <a:spcBef>
                <a:spcPts val="1100"/>
              </a:spcBef>
              <a:buClr>
                <a:srgbClr val="ED6A00"/>
              </a:buClr>
              <a:buSzPts val="1900"/>
              <a:buFont typeface="Lucida Grande"/>
              <a:buChar char="‣"/>
              <a:defRPr sz="1992" b="1"/>
            </a:pPr>
            <a:r>
              <a:t>Continuous polling can be wasteful</a:t>
            </a:r>
            <a:r>
              <a:rPr b="0"/>
              <a:t>.</a:t>
            </a:r>
          </a:p>
          <a:p>
            <a:pPr marL="263525" indent="-263525" defTabSz="453262">
              <a:lnSpc>
                <a:spcPct val="90000"/>
              </a:lnSpc>
              <a:spcBef>
                <a:spcPts val="1100"/>
              </a:spcBef>
              <a:buClr>
                <a:srgbClr val="ED6A00"/>
              </a:buClr>
              <a:buSzPts val="1900"/>
              <a:buFont typeface="Lucida Grande"/>
              <a:buChar char="‣"/>
              <a:defRPr sz="1992" b="1"/>
            </a:pPr>
            <a:r>
              <a:t>Might miss time sensitive data during current round of polling</a:t>
            </a:r>
            <a:r>
              <a:rPr b="0"/>
              <a:t>, then have to wait for non network operation to finish before making request again.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Socket Options</a:t>
            </a:r>
          </a:p>
        </p:txBody>
      </p:sp>
      <p:sp>
        <p:nvSpPr>
          <p:cNvPr id="380" name="Rectangle 1"/>
          <p:cNvSpPr txBox="1"/>
          <p:nvPr/>
        </p:nvSpPr>
        <p:spPr>
          <a:xfrm>
            <a:off x="1201418" y="2689684"/>
            <a:ext cx="13840460" cy="5542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17500" indent="-317500" algn="l">
              <a:lnSpc>
                <a:spcPct val="90000"/>
              </a:lnSpc>
              <a:buClr>
                <a:srgbClr val="ED6A00"/>
              </a:buClr>
              <a:buSzPts val="2400"/>
              <a:buFont typeface="Lucida Grande"/>
              <a:buChar char="‣"/>
              <a:defRPr sz="2400">
                <a:solidFill>
                  <a:srgbClr val="303030"/>
                </a:solidFill>
              </a:defRPr>
            </a:pPr>
            <a:r>
              <a:t>Function to set non-blocking</a:t>
            </a:r>
          </a:p>
          <a:p>
            <a:pPr marL="976312" lvl="5" indent="-317500" algn="l">
              <a:lnSpc>
                <a:spcPct val="90000"/>
              </a:lnSpc>
              <a:buClr>
                <a:srgbClr val="ED6A00"/>
              </a:buClr>
              <a:buSzPts val="2400"/>
              <a:buFont typeface="Lucida Grande"/>
              <a:buChar char="‣"/>
              <a:defRPr sz="2400" b="1">
                <a:solidFill>
                  <a:srgbClr val="303030"/>
                </a:solidFill>
              </a:defRPr>
            </a:pPr>
            <a:r>
              <a:t>Ioctlsocket()</a:t>
            </a:r>
          </a:p>
          <a:p>
            <a:pPr marL="976312" lvl="5" indent="-317500" algn="l">
              <a:lnSpc>
                <a:spcPct val="90000"/>
              </a:lnSpc>
              <a:buClr>
                <a:srgbClr val="ED6A00"/>
              </a:buClr>
              <a:buSzPts val="2400"/>
              <a:buFont typeface="Lucida Grande"/>
              <a:buChar char="‣"/>
              <a:defRPr sz="2400">
                <a:solidFill>
                  <a:srgbClr val="303030"/>
                </a:solidFill>
              </a:defRPr>
            </a:pPr>
            <a:endParaRPr/>
          </a:p>
          <a:p>
            <a:pPr marL="317500" indent="-317500" algn="l">
              <a:lnSpc>
                <a:spcPct val="90000"/>
              </a:lnSpc>
              <a:buClr>
                <a:srgbClr val="ED6A00"/>
              </a:buClr>
              <a:buSzPts val="2400"/>
              <a:buFont typeface="Lucida Grande"/>
              <a:buChar char="‣"/>
              <a:defRPr sz="2400">
                <a:solidFill>
                  <a:srgbClr val="303030"/>
                </a:solidFill>
              </a:defRPr>
            </a:pPr>
            <a:r>
              <a:t>Functions to get and set socket options</a:t>
            </a:r>
          </a:p>
          <a:p>
            <a:pPr marL="976312" indent="-317500" algn="l">
              <a:lnSpc>
                <a:spcPct val="90000"/>
              </a:lnSpc>
              <a:buClr>
                <a:srgbClr val="ED6A00"/>
              </a:buClr>
              <a:buSzPts val="2400"/>
              <a:buFont typeface="Lucida Grande"/>
              <a:buChar char="‣"/>
              <a:defRPr sz="2400" b="1">
                <a:solidFill>
                  <a:srgbClr val="303030"/>
                </a:solidFill>
              </a:defRPr>
            </a:pPr>
            <a:r>
              <a:t>getsocketopt()</a:t>
            </a:r>
            <a:r>
              <a:rPr b="0"/>
              <a:t>, </a:t>
            </a:r>
            <a:r>
              <a:t>setsocketopt()</a:t>
            </a:r>
          </a:p>
          <a:p>
            <a:pPr marL="976312" indent="-317500" algn="l">
              <a:lnSpc>
                <a:spcPct val="90000"/>
              </a:lnSpc>
              <a:buClr>
                <a:srgbClr val="ED6A00"/>
              </a:buClr>
              <a:buSzPts val="2400"/>
              <a:buFont typeface="Lucida Grande"/>
              <a:buChar char="‣"/>
              <a:defRPr sz="2400">
                <a:solidFill>
                  <a:srgbClr val="303030"/>
                </a:solidFill>
              </a:defRPr>
            </a:pPr>
            <a:endParaRPr/>
          </a:p>
          <a:p>
            <a:pPr marL="976312" indent="-317500" algn="l">
              <a:lnSpc>
                <a:spcPct val="90000"/>
              </a:lnSpc>
              <a:buClr>
                <a:srgbClr val="ED6A00"/>
              </a:buClr>
              <a:buSzPts val="2400"/>
              <a:buFont typeface="Lucida Grande"/>
              <a:buChar char="‣"/>
              <a:defRPr sz="2400">
                <a:solidFill>
                  <a:srgbClr val="303030"/>
                </a:solidFill>
              </a:defRPr>
            </a:pPr>
            <a:r>
              <a:t>Options affect different layers</a:t>
            </a:r>
          </a:p>
          <a:p>
            <a:pPr marL="1720850" indent="-317500" algn="l">
              <a:lnSpc>
                <a:spcPct val="150000"/>
              </a:lnSpc>
              <a:buClr>
                <a:srgbClr val="ED6A00"/>
              </a:buClr>
              <a:buSzPts val="2400"/>
              <a:buFont typeface="Lucida Grande"/>
              <a:buChar char="‣"/>
              <a:defRPr sz="2400">
                <a:solidFill>
                  <a:srgbClr val="303030"/>
                </a:solidFill>
              </a:defRPr>
            </a:pPr>
            <a:r>
              <a:t>Socket layer</a:t>
            </a:r>
          </a:p>
          <a:p>
            <a:pPr marL="2170113" lvl="1" indent="-317500" algn="l">
              <a:lnSpc>
                <a:spcPct val="150000"/>
              </a:lnSpc>
              <a:buClr>
                <a:srgbClr val="ED6A00"/>
              </a:buClr>
              <a:buSzPts val="2400"/>
              <a:buFont typeface="Lucida Grande"/>
              <a:buChar char="‣"/>
              <a:defRPr sz="2400">
                <a:solidFill>
                  <a:srgbClr val="303030"/>
                </a:solidFill>
              </a:defRPr>
            </a:pPr>
            <a:r>
              <a:t>Ability to send broadcast datagrams</a:t>
            </a:r>
          </a:p>
          <a:p>
            <a:pPr marL="1720850" indent="-317500" algn="l">
              <a:lnSpc>
                <a:spcPct val="150000"/>
              </a:lnSpc>
              <a:buClr>
                <a:srgbClr val="ED6A00"/>
              </a:buClr>
              <a:buSzPts val="2400"/>
              <a:buFont typeface="Lucida Grande"/>
              <a:buChar char="‣"/>
              <a:defRPr sz="2400">
                <a:solidFill>
                  <a:srgbClr val="303030"/>
                </a:solidFill>
              </a:defRPr>
            </a:pPr>
            <a:r>
              <a:t>IP layer</a:t>
            </a:r>
          </a:p>
          <a:p>
            <a:pPr marL="2170113" indent="-317500" algn="l">
              <a:lnSpc>
                <a:spcPct val="150000"/>
              </a:lnSpc>
              <a:buClr>
                <a:srgbClr val="ED6A00"/>
              </a:buClr>
              <a:buSzPts val="2400"/>
              <a:buFont typeface="Lucida Grande"/>
              <a:buChar char="‣"/>
              <a:defRPr sz="2400">
                <a:solidFill>
                  <a:srgbClr val="303030"/>
                </a:solidFill>
              </a:defRPr>
            </a:pPr>
            <a:r>
              <a:t>Specify next-hop address</a:t>
            </a:r>
          </a:p>
          <a:p>
            <a:pPr marL="1720850" indent="-317500" algn="l">
              <a:lnSpc>
                <a:spcPct val="150000"/>
              </a:lnSpc>
              <a:buClr>
                <a:srgbClr val="ED6A00"/>
              </a:buClr>
              <a:buSzPts val="2400"/>
              <a:buFont typeface="Lucida Grande"/>
              <a:buChar char="‣"/>
              <a:defRPr sz="2400">
                <a:solidFill>
                  <a:srgbClr val="303030"/>
                </a:solidFill>
              </a:defRPr>
            </a:pPr>
            <a:r>
              <a:t>Transport layer</a:t>
            </a:r>
          </a:p>
          <a:p>
            <a:pPr marL="2170113" indent="-317500" algn="l">
              <a:lnSpc>
                <a:spcPct val="150000"/>
              </a:lnSpc>
              <a:buClr>
                <a:srgbClr val="ED6A00"/>
              </a:buClr>
              <a:buSzPts val="2400"/>
              <a:buFont typeface="Lucida Grande"/>
              <a:buChar char="‣"/>
              <a:defRPr sz="2400">
                <a:solidFill>
                  <a:srgbClr val="303030"/>
                </a:solidFill>
              </a:defRPr>
            </a:pPr>
            <a:r>
              <a:t>Size of MSS for TCP</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 Placeholder 2"/>
          <p:cNvSpPr txBox="1"/>
          <p:nvPr/>
        </p:nvSpPr>
        <p:spPr>
          <a:xfrm>
            <a:off x="1155700" y="3347259"/>
            <a:ext cx="13919200" cy="571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lvl="3" indent="260350" algn="l">
              <a:lnSpc>
                <a:spcPct val="80000"/>
              </a:lnSpc>
              <a:spcBef>
                <a:spcPts val="600"/>
              </a:spcBef>
              <a:defRPr sz="2000">
                <a:solidFill>
                  <a:srgbClr val="303030"/>
                </a:solidFill>
              </a:defRPr>
            </a:pPr>
            <a:r>
              <a:t>The </a:t>
            </a:r>
            <a:r>
              <a:rPr b="1"/>
              <a:t>ioctlsocket</a:t>
            </a:r>
            <a:r>
              <a:t> function sends commands to sockets</a:t>
            </a:r>
            <a:endParaRPr sz="2400"/>
          </a:p>
          <a:p>
            <a:pPr lvl="3" indent="260350" algn="l">
              <a:lnSpc>
                <a:spcPct val="80000"/>
              </a:lnSpc>
              <a:spcBef>
                <a:spcPts val="600"/>
              </a:spcBef>
              <a:defRPr sz="2000" b="1" i="1">
                <a:solidFill>
                  <a:srgbClr val="303030"/>
                </a:solidFill>
              </a:defRPr>
            </a:pPr>
            <a:endParaRPr sz="2400"/>
          </a:p>
          <a:p>
            <a:pPr lvl="3" indent="260350" algn="l">
              <a:lnSpc>
                <a:spcPct val="80000"/>
              </a:lnSpc>
              <a:spcBef>
                <a:spcPts val="600"/>
              </a:spcBef>
              <a:defRPr sz="2000" b="1" i="1">
                <a:solidFill>
                  <a:srgbClr val="303030"/>
                </a:solidFill>
              </a:defRPr>
            </a:pPr>
            <a:r>
              <a:t>Arguments</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s 		–	SOCKET whose I/O mode is to be changed. </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cmd		–	I/O mode to change. Non-blocking I/O is </a:t>
            </a:r>
            <a:r>
              <a:rPr b="1"/>
              <a:t>FIONBIO</a:t>
            </a:r>
            <a:r>
              <a:t> (see API for details.)</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argp 	–	A pointer to a long holding a value for the mode. </a:t>
            </a:r>
            <a:endParaRPr sz="2400"/>
          </a:p>
          <a:p>
            <a:pPr lvl="7" indent="2292350" algn="l">
              <a:lnSpc>
                <a:spcPct val="80000"/>
              </a:lnSpc>
              <a:spcBef>
                <a:spcPts val="600"/>
              </a:spcBef>
              <a:defRPr sz="2000">
                <a:solidFill>
                  <a:srgbClr val="303030"/>
                </a:solidFill>
              </a:defRPr>
            </a:pPr>
            <a:r>
              <a:t>	Set to zero (0) for OFF or nonzero for ON.</a:t>
            </a:r>
            <a:endParaRPr sz="2400"/>
          </a:p>
          <a:p>
            <a:pPr marL="577850" lvl="3" indent="-317500" algn="l">
              <a:lnSpc>
                <a:spcPct val="80000"/>
              </a:lnSpc>
              <a:spcBef>
                <a:spcPts val="600"/>
              </a:spcBef>
              <a:buClr>
                <a:srgbClr val="ED6A00"/>
              </a:buClr>
              <a:buSzPct val="100000"/>
              <a:buFont typeface="Lucida Grande"/>
              <a:buChar char="‣"/>
              <a:defRPr sz="2000" i="1">
                <a:solidFill>
                  <a:srgbClr val="303030"/>
                </a:solidFill>
              </a:defRPr>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400" b="1"/>
            </a:pPr>
            <a:endParaRPr sz="2400"/>
          </a:p>
          <a:p>
            <a:pPr algn="l">
              <a:lnSpc>
                <a:spcPct val="80000"/>
              </a:lnSpc>
              <a:spcBef>
                <a:spcPts val="400"/>
              </a:spcBef>
              <a:defRPr sz="2000" b="1"/>
            </a:pPr>
            <a:r>
              <a:t>NOTE: This may be used with TCP or UDP.</a:t>
            </a:r>
            <a:endParaRPr sz="2400">
              <a:solidFill>
                <a:srgbClr val="303030"/>
              </a:solidFill>
            </a:endParaRPr>
          </a:p>
        </p:txBody>
      </p:sp>
      <p:sp>
        <p:nvSpPr>
          <p:cNvPr id="383"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Set a Socket as Non-Blocking</a:t>
            </a:r>
          </a:p>
        </p:txBody>
      </p:sp>
      <p:sp>
        <p:nvSpPr>
          <p:cNvPr id="384" name="Rectangle 6"/>
          <p:cNvSpPr txBox="1"/>
          <p:nvPr/>
        </p:nvSpPr>
        <p:spPr>
          <a:xfrm>
            <a:off x="1214120" y="2540000"/>
            <a:ext cx="10258392"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457189" algn="l">
              <a:lnSpc>
                <a:spcPct val="90000"/>
              </a:lnSpc>
              <a:defRPr sz="2400">
                <a:solidFill>
                  <a:srgbClr val="0070C0"/>
                </a:solidFill>
                <a:latin typeface="Courier New"/>
                <a:ea typeface="Courier New"/>
                <a:cs typeface="Courier New"/>
                <a:sym typeface="Courier New"/>
              </a:defRPr>
            </a:pPr>
            <a:r>
              <a:t>int</a:t>
            </a:r>
            <a:r>
              <a:rPr>
                <a:solidFill>
                  <a:srgbClr val="303030"/>
                </a:solidFill>
              </a:rPr>
              <a:t> </a:t>
            </a:r>
            <a:r>
              <a:rPr b="1">
                <a:solidFill>
                  <a:srgbClr val="303030"/>
                </a:solidFill>
              </a:rPr>
              <a:t>ioctlsocket</a:t>
            </a:r>
            <a:r>
              <a:rPr>
                <a:solidFill>
                  <a:srgbClr val="303030"/>
                </a:solidFill>
              </a:rPr>
              <a:t>(</a:t>
            </a:r>
            <a:r>
              <a:t>SOCKET</a:t>
            </a:r>
            <a:r>
              <a:rPr>
                <a:solidFill>
                  <a:srgbClr val="00FFFF"/>
                </a:solidFill>
              </a:rPr>
              <a:t> </a:t>
            </a:r>
            <a:r>
              <a:rPr i="1">
                <a:solidFill>
                  <a:srgbClr val="303030"/>
                </a:solidFill>
              </a:rPr>
              <a:t>s</a:t>
            </a:r>
            <a:r>
              <a:rPr>
                <a:solidFill>
                  <a:srgbClr val="303030"/>
                </a:solidFill>
              </a:rPr>
              <a:t>, </a:t>
            </a:r>
            <a:r>
              <a:t>long</a:t>
            </a:r>
            <a:r>
              <a:rPr>
                <a:solidFill>
                  <a:srgbClr val="303030"/>
                </a:solidFill>
              </a:rPr>
              <a:t> </a:t>
            </a:r>
            <a:r>
              <a:rPr i="1">
                <a:solidFill>
                  <a:srgbClr val="303030"/>
                </a:solidFill>
              </a:rPr>
              <a:t>cmd</a:t>
            </a:r>
            <a:r>
              <a:rPr>
                <a:solidFill>
                  <a:srgbClr val="303030"/>
                </a:solidFill>
              </a:rPr>
              <a:t>, </a:t>
            </a:r>
            <a:r>
              <a:t>u_long* </a:t>
            </a:r>
            <a:r>
              <a:rPr i="1">
                <a:solidFill>
                  <a:srgbClr val="303030"/>
                </a:solidFill>
              </a:rPr>
              <a:t>argp</a:t>
            </a:r>
            <a:r>
              <a:rPr>
                <a:solidFill>
                  <a:srgbClr val="303030"/>
                </a:solidFill>
              </a:rPr>
              <a:t>);</a:t>
            </a:r>
          </a:p>
        </p:txBody>
      </p:sp>
      <p:sp>
        <p:nvSpPr>
          <p:cNvPr id="385" name="Rectangle 1"/>
          <p:cNvSpPr/>
          <p:nvPr/>
        </p:nvSpPr>
        <p:spPr>
          <a:xfrm>
            <a:off x="7790015" y="5769431"/>
            <a:ext cx="7310285" cy="2903221"/>
          </a:xfrm>
          <a:prstGeom prst="rect">
            <a:avLst/>
          </a:prstGeom>
          <a:solidFill>
            <a:srgbClr val="F2F2F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457189" algn="l">
              <a:lnSpc>
                <a:spcPct val="80000"/>
              </a:lnSpc>
              <a:spcBef>
                <a:spcPts val="400"/>
              </a:spcBef>
              <a:defRPr sz="2000" u="sng">
                <a:solidFill>
                  <a:srgbClr val="303030"/>
                </a:solidFill>
              </a:defRPr>
            </a:pPr>
            <a:r>
              <a:t>Example – Turn on Non-Blocking Mode</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	…</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	unsigned long value = 1;</a:t>
            </a:r>
          </a:p>
          <a:p>
            <a:pPr marL="457189" indent="-457189" algn="l">
              <a:lnSpc>
                <a:spcPct val="80000"/>
              </a:lnSpc>
              <a:spcBef>
                <a:spcPts val="400"/>
              </a:spcBef>
              <a:defRPr sz="2000">
                <a:solidFill>
                  <a:srgbClr val="303030"/>
                </a:solidFill>
                <a:latin typeface="Courier New"/>
                <a:ea typeface="Courier New"/>
                <a:cs typeface="Courier New"/>
                <a:sym typeface="Courier New"/>
              </a:defRPr>
            </a:pPr>
            <a:endParaRPr/>
          </a:p>
          <a:p>
            <a:pPr marL="457189" indent="-457189" algn="l">
              <a:lnSpc>
                <a:spcPct val="80000"/>
              </a:lnSpc>
              <a:spcBef>
                <a:spcPts val="400"/>
              </a:spcBef>
              <a:defRPr sz="2000">
                <a:solidFill>
                  <a:srgbClr val="303030"/>
                </a:solidFill>
                <a:latin typeface="Courier New"/>
                <a:ea typeface="Courier New"/>
                <a:cs typeface="Courier New"/>
                <a:sym typeface="Courier New"/>
              </a:defRPr>
            </a:pPr>
            <a:r>
              <a:t>	if (ioctlsocket (clSocket, FIONBIO, &amp;value) == SOCKET_ERROR)</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		deal with the error;</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	…</a:t>
            </a:r>
          </a:p>
          <a:p>
            <a:pPr marL="457189" indent="-457189" algn="l">
              <a:lnSpc>
                <a:spcPct val="80000"/>
              </a:lnSpc>
              <a:spcBef>
                <a:spcPts val="400"/>
              </a:spcBef>
              <a:defRPr sz="2000">
                <a:solidFill>
                  <a:srgbClr val="303030"/>
                </a:solidFill>
                <a:latin typeface="Courier New"/>
                <a:ea typeface="Courier New"/>
                <a:cs typeface="Courier New"/>
                <a:sym typeface="Courier New"/>
              </a:defRPr>
            </a:pPr>
            <a:r>
              <a: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 Placeholder 2"/>
          <p:cNvSpPr txBox="1"/>
          <p:nvPr/>
        </p:nvSpPr>
        <p:spPr>
          <a:xfrm>
            <a:off x="1155700" y="4071673"/>
            <a:ext cx="13919200" cy="467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lvl="3" indent="260350" algn="l">
              <a:lnSpc>
                <a:spcPct val="80000"/>
              </a:lnSpc>
              <a:spcBef>
                <a:spcPts val="600"/>
              </a:spcBef>
              <a:defRPr sz="2000" b="1">
                <a:solidFill>
                  <a:srgbClr val="303030"/>
                </a:solidFill>
              </a:defRPr>
            </a:pPr>
            <a:r>
              <a:t>Arguments</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s			–	SOCKET whose options the function will get / set. </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level 		–	The layer in which the option resides* (uses OSI layering.)</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optname 	–	The name of the socket option to be changed / acquired.</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optval 		–	The new value of the option / the place to write the current value of the option.</a:t>
            </a:r>
            <a:endParaRPr sz="2400"/>
          </a:p>
          <a:p>
            <a:pPr marL="1085850" lvl="4" indent="-317500" algn="l">
              <a:lnSpc>
                <a:spcPct val="80000"/>
              </a:lnSpc>
              <a:spcBef>
                <a:spcPts val="600"/>
              </a:spcBef>
              <a:buClr>
                <a:srgbClr val="ED6A00"/>
              </a:buClr>
              <a:buSzPct val="100000"/>
              <a:buFont typeface="Lucida Grande"/>
              <a:buChar char="‣"/>
              <a:defRPr sz="2000">
                <a:solidFill>
                  <a:srgbClr val="303030"/>
                </a:solidFill>
              </a:defRPr>
            </a:pPr>
            <a:r>
              <a:t>optlen 		–	The length of the optval parameter.</a:t>
            </a:r>
            <a:endParaRPr sz="2400"/>
          </a:p>
          <a:p>
            <a:pPr marL="577850" lvl="3" indent="-317500" algn="l">
              <a:lnSpc>
                <a:spcPct val="80000"/>
              </a:lnSpc>
              <a:spcBef>
                <a:spcPts val="600"/>
              </a:spcBef>
              <a:buClr>
                <a:srgbClr val="ED6A00"/>
              </a:buClr>
              <a:buSzPct val="100000"/>
              <a:buFont typeface="Lucida Grande"/>
              <a:buChar char="‣"/>
              <a:defRPr sz="2000" i="1">
                <a:solidFill>
                  <a:srgbClr val="303030"/>
                </a:solidFill>
              </a:defRPr>
            </a:pPr>
            <a:endParaRPr sz="2400"/>
          </a:p>
          <a:p>
            <a:pPr marL="317500" indent="-317500" algn="l">
              <a:lnSpc>
                <a:spcPct val="80000"/>
              </a:lnSpc>
              <a:spcBef>
                <a:spcPts val="400"/>
              </a:spcBef>
              <a:buClr>
                <a:srgbClr val="ED6A00"/>
              </a:buClr>
              <a:buSzPts val="2000"/>
              <a:buFont typeface="Lucida Grande"/>
              <a:buChar char="‣"/>
              <a:defRPr sz="2000">
                <a:solidFill>
                  <a:srgbClr val="303030"/>
                </a:solidFill>
              </a:defRPr>
            </a:pPr>
            <a:r>
              <a:t>Types of options:</a:t>
            </a:r>
            <a:endParaRPr sz="2400"/>
          </a:p>
          <a:p>
            <a:pPr marL="990575" lvl="1" indent="-380990" algn="l">
              <a:lnSpc>
                <a:spcPct val="80000"/>
              </a:lnSpc>
              <a:spcBef>
                <a:spcPts val="400"/>
              </a:spcBef>
              <a:buClr>
                <a:srgbClr val="ED6A00"/>
              </a:buClr>
              <a:buSzPts val="2000"/>
              <a:buFont typeface="Lucida Grande"/>
              <a:buChar char="■"/>
              <a:defRPr sz="2000">
                <a:solidFill>
                  <a:srgbClr val="303030"/>
                </a:solidFill>
              </a:defRPr>
            </a:pPr>
            <a:r>
              <a:t>Boolean options that enable or disable a feature.</a:t>
            </a:r>
            <a:endParaRPr sz="2400"/>
          </a:p>
          <a:p>
            <a:pPr marL="990575" lvl="1" indent="-380990" algn="l">
              <a:lnSpc>
                <a:spcPct val="80000"/>
              </a:lnSpc>
              <a:spcBef>
                <a:spcPts val="400"/>
              </a:spcBef>
              <a:buClr>
                <a:srgbClr val="ED6A00"/>
              </a:buClr>
              <a:buSzPts val="2000"/>
              <a:buFont typeface="Lucida Grande"/>
              <a:buChar char="■"/>
              <a:defRPr sz="2000">
                <a:solidFill>
                  <a:srgbClr val="303030"/>
                </a:solidFill>
              </a:defRPr>
            </a:pPr>
            <a:r>
              <a:t>Options that get or set specific values.</a:t>
            </a:r>
            <a:endParaRPr b="1">
              <a:solidFill>
                <a:srgbClr val="13B5EA"/>
              </a:solidFill>
            </a:endParaRPr>
          </a:p>
          <a:p>
            <a:pPr marL="457189" indent="-457189" algn="l">
              <a:lnSpc>
                <a:spcPct val="80000"/>
              </a:lnSpc>
              <a:spcBef>
                <a:spcPts val="400"/>
              </a:spcBef>
              <a:defRPr sz="2000" b="1">
                <a:solidFill>
                  <a:srgbClr val="13B5EA"/>
                </a:solidFill>
              </a:defRPr>
            </a:pPr>
            <a:endParaRPr b="1">
              <a:solidFill>
                <a:srgbClr val="13B5EA"/>
              </a:solidFill>
            </a:endParaRPr>
          </a:p>
          <a:p>
            <a:pPr algn="l">
              <a:lnSpc>
                <a:spcPct val="80000"/>
              </a:lnSpc>
              <a:spcBef>
                <a:spcPts val="400"/>
              </a:spcBef>
              <a:defRPr sz="2000" b="1"/>
            </a:pPr>
            <a:r>
              <a:t>NOTE: For flag options, the optlen should be zero if it is disabled or nonzero if enabled.</a:t>
            </a:r>
          </a:p>
          <a:p>
            <a:pPr marL="374217" indent="-291245" algn="l">
              <a:lnSpc>
                <a:spcPct val="80000"/>
              </a:lnSpc>
              <a:spcBef>
                <a:spcPts val="300"/>
              </a:spcBef>
              <a:defRPr sz="2000">
                <a:solidFill>
                  <a:srgbClr val="303030"/>
                </a:solidFill>
              </a:defRPr>
            </a:pPr>
            <a:endParaRPr/>
          </a:p>
          <a:p>
            <a:pPr algn="l">
              <a:lnSpc>
                <a:spcPct val="80000"/>
              </a:lnSpc>
              <a:spcBef>
                <a:spcPts val="400"/>
              </a:spcBef>
              <a:defRPr sz="2000" b="1">
                <a:solidFill>
                  <a:srgbClr val="FF0000"/>
                </a:solidFill>
              </a:defRPr>
            </a:pPr>
            <a:r>
              <a:t>WARNING:  NOT ALL OPTIONS ARE SUPPORTED IN WINDOWS!</a:t>
            </a:r>
            <a:endParaRPr>
              <a:solidFill>
                <a:srgbClr val="303030"/>
              </a:solidFill>
            </a:endParaRPr>
          </a:p>
        </p:txBody>
      </p:sp>
      <p:sp>
        <p:nvSpPr>
          <p:cNvPr id="388"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Get or Set a Socket Options</a:t>
            </a:r>
          </a:p>
        </p:txBody>
      </p:sp>
      <p:sp>
        <p:nvSpPr>
          <p:cNvPr id="389" name="Rectangle 6"/>
          <p:cNvSpPr txBox="1"/>
          <p:nvPr/>
        </p:nvSpPr>
        <p:spPr>
          <a:xfrm>
            <a:off x="1214119" y="2540000"/>
            <a:ext cx="13815062" cy="1118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189" indent="-457189" algn="l">
              <a:lnSpc>
                <a:spcPct val="90000"/>
              </a:lnSpc>
              <a:defRPr sz="2400">
                <a:solidFill>
                  <a:srgbClr val="0070C0"/>
                </a:solidFill>
                <a:latin typeface="Courier New"/>
                <a:ea typeface="Courier New"/>
                <a:cs typeface="Courier New"/>
                <a:sym typeface="Courier New"/>
              </a:defRPr>
            </a:pPr>
            <a:r>
              <a:t>int</a:t>
            </a:r>
            <a:r>
              <a:rPr>
                <a:solidFill>
                  <a:srgbClr val="303030"/>
                </a:solidFill>
              </a:rPr>
              <a:t> </a:t>
            </a:r>
            <a:r>
              <a:rPr b="1">
                <a:solidFill>
                  <a:srgbClr val="303030"/>
                </a:solidFill>
              </a:rPr>
              <a:t>getsockopt</a:t>
            </a:r>
            <a:r>
              <a:rPr>
                <a:solidFill>
                  <a:srgbClr val="303030"/>
                </a:solidFill>
              </a:rPr>
              <a:t>(</a:t>
            </a:r>
            <a:r>
              <a:t>SOCKET</a:t>
            </a:r>
            <a:r>
              <a:rPr>
                <a:solidFill>
                  <a:srgbClr val="00FFFF"/>
                </a:solidFill>
              </a:rPr>
              <a:t> </a:t>
            </a:r>
            <a:r>
              <a:rPr i="1">
                <a:solidFill>
                  <a:srgbClr val="303030"/>
                </a:solidFill>
              </a:rPr>
              <a:t>s</a:t>
            </a:r>
            <a:r>
              <a:rPr>
                <a:solidFill>
                  <a:srgbClr val="303030"/>
                </a:solidFill>
              </a:rPr>
              <a:t>, </a:t>
            </a:r>
            <a:r>
              <a:t>int</a:t>
            </a:r>
            <a:r>
              <a:rPr>
                <a:solidFill>
                  <a:srgbClr val="303030"/>
                </a:solidFill>
              </a:rPr>
              <a:t> </a:t>
            </a:r>
            <a:r>
              <a:rPr i="1">
                <a:solidFill>
                  <a:srgbClr val="303030"/>
                </a:solidFill>
              </a:rPr>
              <a:t>level</a:t>
            </a:r>
            <a:r>
              <a:rPr>
                <a:solidFill>
                  <a:srgbClr val="303030"/>
                </a:solidFill>
              </a:rPr>
              <a:t>, </a:t>
            </a:r>
            <a:r>
              <a:t>int</a:t>
            </a:r>
            <a:r>
              <a:rPr>
                <a:solidFill>
                  <a:srgbClr val="303030"/>
                </a:solidFill>
              </a:rPr>
              <a:t> </a:t>
            </a:r>
            <a:r>
              <a:rPr i="1">
                <a:solidFill>
                  <a:srgbClr val="303030"/>
                </a:solidFill>
              </a:rPr>
              <a:t>optname</a:t>
            </a:r>
            <a:r>
              <a:rPr>
                <a:solidFill>
                  <a:srgbClr val="303030"/>
                </a:solidFill>
              </a:rPr>
              <a:t>, </a:t>
            </a:r>
            <a:r>
              <a:t>char*</a:t>
            </a:r>
            <a:r>
              <a:rPr>
                <a:solidFill>
                  <a:srgbClr val="303030"/>
                </a:solidFill>
              </a:rPr>
              <a:t> optval, </a:t>
            </a:r>
            <a:r>
              <a:t>int*</a:t>
            </a:r>
            <a:r>
              <a:rPr i="1">
                <a:solidFill>
                  <a:srgbClr val="303030"/>
                </a:solidFill>
              </a:rPr>
              <a:t>optlen</a:t>
            </a:r>
            <a:r>
              <a:rPr>
                <a:solidFill>
                  <a:srgbClr val="303030"/>
                </a:solidFill>
              </a:rPr>
              <a:t>);</a:t>
            </a:r>
          </a:p>
          <a:p>
            <a:pPr marL="457189" indent="-457189" algn="l">
              <a:lnSpc>
                <a:spcPct val="80000"/>
              </a:lnSpc>
              <a:spcBef>
                <a:spcPts val="400"/>
              </a:spcBef>
              <a:defRPr sz="2400">
                <a:solidFill>
                  <a:srgbClr val="303030"/>
                </a:solidFill>
                <a:latin typeface="Courier New"/>
                <a:ea typeface="Courier New"/>
                <a:cs typeface="Courier New"/>
                <a:sym typeface="Courier New"/>
              </a:defRPr>
            </a:pPr>
            <a:endParaRPr>
              <a:solidFill>
                <a:srgbClr val="303030"/>
              </a:solidFill>
            </a:endParaRPr>
          </a:p>
          <a:p>
            <a:pPr marL="457189" indent="-457189" algn="l">
              <a:lnSpc>
                <a:spcPct val="90000"/>
              </a:lnSpc>
              <a:spcBef>
                <a:spcPts val="400"/>
              </a:spcBef>
              <a:defRPr sz="2400">
                <a:solidFill>
                  <a:srgbClr val="0070C0"/>
                </a:solidFill>
                <a:latin typeface="Courier New"/>
                <a:ea typeface="Courier New"/>
                <a:cs typeface="Courier New"/>
                <a:sym typeface="Courier New"/>
              </a:defRPr>
            </a:pPr>
            <a:r>
              <a:t>int</a:t>
            </a:r>
            <a:r>
              <a:rPr>
                <a:solidFill>
                  <a:srgbClr val="303030"/>
                </a:solidFill>
              </a:rPr>
              <a:t> </a:t>
            </a:r>
            <a:r>
              <a:rPr b="1">
                <a:solidFill>
                  <a:srgbClr val="303030"/>
                </a:solidFill>
              </a:rPr>
              <a:t>setsockopt</a:t>
            </a:r>
            <a:r>
              <a:rPr>
                <a:solidFill>
                  <a:srgbClr val="303030"/>
                </a:solidFill>
              </a:rPr>
              <a:t>(</a:t>
            </a:r>
            <a:r>
              <a:t>SOCKET</a:t>
            </a:r>
            <a:r>
              <a:rPr>
                <a:solidFill>
                  <a:srgbClr val="00FFFF"/>
                </a:solidFill>
              </a:rPr>
              <a:t> </a:t>
            </a:r>
            <a:r>
              <a:rPr i="1">
                <a:solidFill>
                  <a:srgbClr val="303030"/>
                </a:solidFill>
              </a:rPr>
              <a:t>s</a:t>
            </a:r>
            <a:r>
              <a:rPr>
                <a:solidFill>
                  <a:srgbClr val="303030"/>
                </a:solidFill>
              </a:rPr>
              <a:t>, </a:t>
            </a:r>
            <a:r>
              <a:t>int</a:t>
            </a:r>
            <a:r>
              <a:rPr>
                <a:solidFill>
                  <a:srgbClr val="303030"/>
                </a:solidFill>
              </a:rPr>
              <a:t> </a:t>
            </a:r>
            <a:r>
              <a:rPr i="1">
                <a:solidFill>
                  <a:srgbClr val="303030"/>
                </a:solidFill>
              </a:rPr>
              <a:t>level</a:t>
            </a:r>
            <a:r>
              <a:rPr>
                <a:solidFill>
                  <a:srgbClr val="303030"/>
                </a:solidFill>
              </a:rPr>
              <a:t>, </a:t>
            </a:r>
            <a:r>
              <a:t>int</a:t>
            </a:r>
            <a:r>
              <a:rPr>
                <a:solidFill>
                  <a:srgbClr val="303030"/>
                </a:solidFill>
              </a:rPr>
              <a:t> </a:t>
            </a:r>
            <a:r>
              <a:rPr i="1">
                <a:solidFill>
                  <a:srgbClr val="303030"/>
                </a:solidFill>
              </a:rPr>
              <a:t>optname</a:t>
            </a:r>
            <a:r>
              <a:rPr>
                <a:solidFill>
                  <a:srgbClr val="303030"/>
                </a:solidFill>
              </a:rPr>
              <a:t>, </a:t>
            </a:r>
            <a:r>
              <a:t>char*</a:t>
            </a:r>
            <a:r>
              <a:rPr>
                <a:solidFill>
                  <a:srgbClr val="303030"/>
                </a:solidFill>
              </a:rPr>
              <a:t> optval, </a:t>
            </a:r>
            <a:r>
              <a:t>int*</a:t>
            </a:r>
            <a:r>
              <a:rPr i="1">
                <a:solidFill>
                  <a:srgbClr val="303030"/>
                </a:solidFill>
              </a:rPr>
              <a:t>optlen</a:t>
            </a:r>
            <a:r>
              <a:rPr>
                <a:solidFill>
                  <a:srgbClr val="303030"/>
                </a:solidFill>
              </a:rP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Google Shape;405;p28"/>
          <p:cNvSpPr txBox="1">
            <a:spLocks noGrp="1"/>
          </p:cNvSpPr>
          <p:nvPr>
            <p:ph type="title"/>
          </p:nvPr>
        </p:nvSpPr>
        <p:spPr>
          <a:xfrm>
            <a:off x="812799" y="366183"/>
            <a:ext cx="14954069" cy="1524001"/>
          </a:xfrm>
          <a:prstGeom prst="rect">
            <a:avLst/>
          </a:prstGeom>
        </p:spPr>
        <p:txBody>
          <a:bodyPr lIns="60932" tIns="60932" rIns="60932" bIns="60932" anchor="b"/>
          <a:lstStyle/>
          <a:p>
            <a:r>
              <a:t>Commonly Used Socket Options</a:t>
            </a:r>
          </a:p>
        </p:txBody>
      </p:sp>
      <p:graphicFrame>
        <p:nvGraphicFramePr>
          <p:cNvPr id="392" name="Table 6"/>
          <p:cNvGraphicFramePr/>
          <p:nvPr/>
        </p:nvGraphicFramePr>
        <p:xfrm>
          <a:off x="1265695" y="3491639"/>
          <a:ext cx="13724611" cy="2407817"/>
        </p:xfrm>
        <a:graphic>
          <a:graphicData uri="http://schemas.openxmlformats.org/drawingml/2006/table">
            <a:tbl>
              <a:tblPr>
                <a:tableStyleId>{4C3C2611-4C71-4FC5-86AE-919BDF0F9419}</a:tableStyleId>
              </a:tblPr>
              <a:tblGrid>
                <a:gridCol w="3216759">
                  <a:extLst>
                    <a:ext uri="{9D8B030D-6E8A-4147-A177-3AD203B41FA5}">
                      <a16:colId xmlns:a16="http://schemas.microsoft.com/office/drawing/2014/main" val="20000"/>
                    </a:ext>
                  </a:extLst>
                </a:gridCol>
                <a:gridCol w="1766807">
                  <a:extLst>
                    <a:ext uri="{9D8B030D-6E8A-4147-A177-3AD203B41FA5}">
                      <a16:colId xmlns:a16="http://schemas.microsoft.com/office/drawing/2014/main" val="20001"/>
                    </a:ext>
                  </a:extLst>
                </a:gridCol>
                <a:gridCol w="8741044">
                  <a:extLst>
                    <a:ext uri="{9D8B030D-6E8A-4147-A177-3AD203B41FA5}">
                      <a16:colId xmlns:a16="http://schemas.microsoft.com/office/drawing/2014/main" val="20002"/>
                    </a:ext>
                  </a:extLst>
                </a:gridCol>
              </a:tblGrid>
              <a:tr h="522422">
                <a:tc>
                  <a:txBody>
                    <a:bodyPr/>
                    <a:lstStyle/>
                    <a:p>
                      <a:pPr algn="l" defTabSz="546085">
                        <a:defRPr sz="1800" b="0">
                          <a:solidFill>
                            <a:srgbClr val="000000"/>
                          </a:solidFill>
                        </a:defRPr>
                      </a:pPr>
                      <a:r>
                        <a:rPr sz="2400" b="1">
                          <a:solidFill>
                            <a:srgbClr val="FFFFFF"/>
                          </a:solidFill>
                        </a:rPr>
                        <a:t>Value</a:t>
                      </a:r>
                    </a:p>
                  </a:txBody>
                  <a:tcPr marL="45720" marR="45720" anchor="ctr" horzOverflow="overflow">
                    <a:lnL w="12700">
                      <a:solidFill>
                        <a:srgbClr val="242424"/>
                      </a:solidFill>
                    </a:lnL>
                    <a:lnR w="12700">
                      <a:solidFill>
                        <a:srgbClr val="242424"/>
                      </a:solidFill>
                    </a:lnR>
                    <a:lnT w="12700">
                      <a:solidFill>
                        <a:srgbClr val="242424"/>
                      </a:solidFill>
                    </a:lnT>
                    <a:lnB w="12700">
                      <a:solidFill>
                        <a:srgbClr val="242424"/>
                      </a:solidFill>
                    </a:lnB>
                    <a:solidFill>
                      <a:srgbClr val="ED6A00"/>
                    </a:solidFill>
                  </a:tcPr>
                </a:tc>
                <a:tc>
                  <a:txBody>
                    <a:bodyPr/>
                    <a:lstStyle/>
                    <a:p>
                      <a:pPr algn="l" defTabSz="546085">
                        <a:defRPr sz="1800" b="0">
                          <a:solidFill>
                            <a:srgbClr val="000000"/>
                          </a:solidFill>
                        </a:defRPr>
                      </a:pPr>
                      <a:r>
                        <a:rPr sz="2400" b="1">
                          <a:solidFill>
                            <a:srgbClr val="FFFFFF"/>
                          </a:solidFill>
                        </a:rPr>
                        <a:t>Type</a:t>
                      </a:r>
                    </a:p>
                  </a:txBody>
                  <a:tcPr marL="45720" marR="45720" anchor="ctr" horzOverflow="overflow">
                    <a:lnL w="12700">
                      <a:solidFill>
                        <a:srgbClr val="242424"/>
                      </a:solidFill>
                    </a:lnL>
                    <a:lnR w="12700">
                      <a:solidFill>
                        <a:srgbClr val="242424"/>
                      </a:solidFill>
                    </a:lnR>
                    <a:lnT w="12700">
                      <a:solidFill>
                        <a:srgbClr val="242424"/>
                      </a:solidFill>
                    </a:lnT>
                    <a:lnB w="12700">
                      <a:solidFill>
                        <a:srgbClr val="242424"/>
                      </a:solidFill>
                    </a:lnB>
                    <a:solidFill>
                      <a:srgbClr val="ED6A00"/>
                    </a:solidFill>
                  </a:tcPr>
                </a:tc>
                <a:tc>
                  <a:txBody>
                    <a:bodyPr/>
                    <a:lstStyle/>
                    <a:p>
                      <a:pPr algn="ctr" defTabSz="546085">
                        <a:defRPr sz="1800" b="0">
                          <a:solidFill>
                            <a:srgbClr val="000000"/>
                          </a:solidFill>
                        </a:defRPr>
                      </a:pPr>
                      <a:r>
                        <a:rPr sz="2400" b="1">
                          <a:solidFill>
                            <a:srgbClr val="FFFFFF"/>
                          </a:solidFill>
                        </a:rPr>
                        <a:t>Meaning</a:t>
                      </a:r>
                    </a:p>
                  </a:txBody>
                  <a:tcPr marL="45720" marR="45720" anchor="ctr" horzOverflow="overflow">
                    <a:lnL w="12700">
                      <a:solidFill>
                        <a:srgbClr val="242424"/>
                      </a:solidFill>
                    </a:lnL>
                    <a:lnR w="12700">
                      <a:solidFill>
                        <a:srgbClr val="242424"/>
                      </a:solidFill>
                    </a:lnR>
                    <a:lnT w="12700">
                      <a:solidFill>
                        <a:srgbClr val="242424"/>
                      </a:solidFill>
                    </a:lnT>
                    <a:lnB w="12700">
                      <a:solidFill>
                        <a:srgbClr val="242424"/>
                      </a:solidFill>
                    </a:lnB>
                    <a:solidFill>
                      <a:srgbClr val="ED6A00"/>
                    </a:solidFill>
                  </a:tcPr>
                </a:tc>
                <a:extLst>
                  <a:ext uri="{0D108BD9-81ED-4DB2-BD59-A6C34878D82A}">
                    <a16:rowId xmlns:a16="http://schemas.microsoft.com/office/drawing/2014/main" val="10000"/>
                  </a:ext>
                </a:extLst>
              </a:tr>
              <a:tr h="601505">
                <a:tc>
                  <a:txBody>
                    <a:bodyPr/>
                    <a:lstStyle/>
                    <a:p>
                      <a:pPr algn="l" defTabSz="546085">
                        <a:defRPr sz="1800" b="0">
                          <a:solidFill>
                            <a:srgbClr val="000000"/>
                          </a:solidFill>
                        </a:defRPr>
                      </a:pPr>
                      <a:r>
                        <a:rPr sz="2400">
                          <a:solidFill>
                            <a:srgbClr val="242424"/>
                          </a:solidFill>
                        </a:rPr>
                        <a:t>SO_BROADCAST </a:t>
                      </a:r>
                    </a:p>
                  </a:txBody>
                  <a:tcPr marL="45720" marR="45720"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BOOL</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Permits sending of broadcast messages, if this is supported by the protocol.</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1"/>
                  </a:ext>
                </a:extLst>
              </a:tr>
              <a:tr h="370840">
                <a:tc>
                  <a:txBody>
                    <a:bodyPr/>
                    <a:lstStyle/>
                    <a:p>
                      <a:pPr algn="l" defTabSz="546085">
                        <a:defRPr sz="1800" b="0">
                          <a:solidFill>
                            <a:srgbClr val="000000"/>
                          </a:solidFill>
                        </a:defRPr>
                      </a:pPr>
                      <a:r>
                        <a:rPr sz="2400">
                          <a:solidFill>
                            <a:srgbClr val="242424"/>
                          </a:solidFill>
                        </a:rPr>
                        <a:t>SO_LINGER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linger {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Lingers on close if unsent data is present. (Stream sockets (TCP).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2"/>
                  </a:ext>
                </a:extLst>
              </a:tr>
              <a:tr h="542209">
                <a:tc>
                  <a:txBody>
                    <a:bodyPr/>
                    <a:lstStyle/>
                    <a:p>
                      <a:pPr algn="l" defTabSz="546085">
                        <a:defRPr sz="1800" b="0">
                          <a:solidFill>
                            <a:srgbClr val="000000"/>
                          </a:solidFill>
                        </a:defRPr>
                      </a:pPr>
                      <a:r>
                        <a:rPr sz="2400">
                          <a:solidFill>
                            <a:srgbClr val="242424"/>
                          </a:solidFill>
                        </a:rPr>
                        <a:t>SO_REUSEADDR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BOOL</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Specifies that the rules used in validating addresses supplied to bind() should allow reuse of local addresses, if this is supported by the protocol.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3"/>
                  </a:ext>
                </a:extLst>
              </a:tr>
              <a:tr h="370840">
                <a:tc>
                  <a:txBody>
                    <a:bodyPr/>
                    <a:lstStyle/>
                    <a:p>
                      <a:pPr algn="l" defTabSz="546085">
                        <a:defRPr sz="1800" b="0">
                          <a:solidFill>
                            <a:srgbClr val="000000"/>
                          </a:solidFill>
                        </a:defRPr>
                      </a:pPr>
                      <a:r>
                        <a:rPr sz="2400">
                          <a:solidFill>
                            <a:srgbClr val="242424"/>
                          </a:solidFill>
                        </a:rPr>
                        <a:t>SO_MAX_MSG_SIZE </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1800" b="0">
                          <a:solidFill>
                            <a:srgbClr val="000000"/>
                          </a:solidFill>
                        </a:defRPr>
                      </a:pPr>
                      <a:r>
                        <a:rPr sz="2400">
                          <a:solidFill>
                            <a:srgbClr val="242424"/>
                          </a:solidFill>
                        </a:rPr>
                        <a:t>int</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defTabSz="546085">
                        <a:defRPr sz="2400" b="0"/>
                      </a:pPr>
                      <a:r>
                        <a:t>Maximum size of a </a:t>
                      </a:r>
                      <a:r>
                        <a:rPr b="1"/>
                        <a:t>message for message-oriented socket types</a:t>
                      </a:r>
                      <a:r>
                        <a:t> (for example, SOCK_DGRAM). Has no meaning for stream-oriented sockets (TCP).</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4"/>
                  </a:ext>
                </a:extLst>
              </a:tr>
            </a:tbl>
          </a:graphicData>
        </a:graphic>
      </p:graphicFrame>
      <p:sp>
        <p:nvSpPr>
          <p:cNvPr id="393" name="Google Shape;407;p28"/>
          <p:cNvSpPr txBox="1"/>
          <p:nvPr/>
        </p:nvSpPr>
        <p:spPr>
          <a:xfrm>
            <a:off x="8686634" y="495300"/>
            <a:ext cx="10647668" cy="4647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p>
            <a:pPr marL="457189" indent="-457189" algn="l">
              <a:buClr>
                <a:srgbClr val="8A8C8E"/>
              </a:buClr>
              <a:buSzPts val="2400"/>
              <a:buFont typeface="Helvetica"/>
              <a:buChar char="■"/>
              <a:defRPr sz="2400" b="1" i="1">
                <a:solidFill>
                  <a:srgbClr val="FFFFFF"/>
                </a:solidFill>
                <a:latin typeface="Garamond"/>
                <a:ea typeface="Garamond"/>
                <a:cs typeface="Garamond"/>
                <a:sym typeface="Garamond"/>
              </a:defRPr>
            </a:pPr>
            <a:r>
              <a:t>level =</a:t>
            </a:r>
            <a:r>
              <a:rPr i="0"/>
              <a:t> SOL_SOCKET</a:t>
            </a:r>
          </a:p>
        </p:txBody>
      </p:sp>
      <p:sp>
        <p:nvSpPr>
          <p:cNvPr id="394" name="Rectangle 8"/>
          <p:cNvSpPr txBox="1"/>
          <p:nvPr/>
        </p:nvSpPr>
        <p:spPr>
          <a:xfrm>
            <a:off x="1311415" y="2637010"/>
            <a:ext cx="3297099"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a:defRPr sz="2400" b="1">
                <a:solidFill>
                  <a:srgbClr val="000000"/>
                </a:solidFill>
              </a:defRPr>
            </a:pPr>
            <a:r>
              <a:t>Socket-Level Options</a:t>
            </a:r>
            <a:endParaRPr>
              <a:solidFill>
                <a:srgbClr val="303030"/>
              </a:solidFill>
            </a:endParaRPr>
          </a:p>
          <a:p>
            <a:pPr algn="l">
              <a:defRPr sz="2400" b="1">
                <a:solidFill>
                  <a:srgbClr val="000000"/>
                </a:solidFill>
              </a:defRPr>
            </a:pPr>
            <a:r>
              <a:t>Level = SOL_SOCKET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 Placeholder 2"/>
          <p:cNvSpPr txBox="1"/>
          <p:nvPr/>
        </p:nvSpPr>
        <p:spPr>
          <a:xfrm>
            <a:off x="1155698" y="3822699"/>
            <a:ext cx="13931900" cy="320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sz="2400">
                <a:solidFill>
                  <a:srgbClr val="303030"/>
                </a:solidFill>
              </a:defRPr>
            </a:pPr>
            <a:r>
              <a:t>Blocking</a:t>
            </a:r>
          </a:p>
          <a:p>
            <a:pPr marL="317500" indent="-317500" algn="l">
              <a:spcBef>
                <a:spcPts val="1400"/>
              </a:spcBef>
              <a:buClr>
                <a:srgbClr val="ED6A00"/>
              </a:buClr>
              <a:buSzPct val="100000"/>
              <a:buFont typeface="Lucida Grande"/>
              <a:buChar char="‣"/>
              <a:defRPr sz="2400">
                <a:solidFill>
                  <a:srgbClr val="303030"/>
                </a:solidFill>
              </a:defRPr>
            </a:pPr>
            <a:r>
              <a:t>Non-blocking</a:t>
            </a:r>
          </a:p>
          <a:p>
            <a:pPr marL="317500" indent="-317500" algn="l">
              <a:spcBef>
                <a:spcPts val="1400"/>
              </a:spcBef>
              <a:buClr>
                <a:srgbClr val="ED6A00"/>
              </a:buClr>
              <a:buSzPct val="100000"/>
              <a:buFont typeface="Lucida Grande"/>
              <a:buChar char="‣"/>
              <a:defRPr sz="2400">
                <a:solidFill>
                  <a:srgbClr val="303030"/>
                </a:solidFill>
              </a:defRPr>
            </a:pPr>
            <a:r>
              <a:t>Multiplexing</a:t>
            </a:r>
          </a:p>
          <a:p>
            <a:pPr marL="317500" indent="-317500" algn="l">
              <a:spcBef>
                <a:spcPts val="1400"/>
              </a:spcBef>
              <a:buClr>
                <a:srgbClr val="ED6A00"/>
              </a:buClr>
              <a:buSzPct val="100000"/>
              <a:buFont typeface="Lucida Grande"/>
              <a:buChar char="‣"/>
              <a:defRPr sz="2400">
                <a:solidFill>
                  <a:srgbClr val="303030"/>
                </a:solidFill>
              </a:defRPr>
            </a:pPr>
            <a:endParaRPr/>
          </a:p>
          <a:p>
            <a:pPr algn="l">
              <a:spcBef>
                <a:spcPts val="1400"/>
              </a:spcBef>
              <a:defRPr sz="2400">
                <a:solidFill>
                  <a:srgbClr val="303030"/>
                </a:solidFill>
              </a:defRPr>
            </a:pPr>
            <a:r>
              <a:t>This list is a toolbox to choose from.  </a:t>
            </a:r>
          </a:p>
          <a:p>
            <a:pPr algn="l">
              <a:spcBef>
                <a:spcPts val="1400"/>
              </a:spcBef>
              <a:defRPr sz="2400">
                <a:solidFill>
                  <a:srgbClr val="303030"/>
                </a:solidFill>
              </a:defRPr>
            </a:pPr>
            <a:r>
              <a:t>Can use a mixture of methods? Based on the application need</a:t>
            </a:r>
          </a:p>
        </p:txBody>
      </p:sp>
      <p:sp>
        <p:nvSpPr>
          <p:cNvPr id="242"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I/O methods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
          <p:cNvSpPr txBox="1"/>
          <p:nvPr/>
        </p:nvSpPr>
        <p:spPr>
          <a:xfrm>
            <a:off x="1155700" y="4267200"/>
            <a:ext cx="9079966" cy="231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400">
                <a:solidFill>
                  <a:srgbClr val="303030"/>
                </a:solidFill>
              </a:defRPr>
            </a:pPr>
            <a:r>
              <a:t>What happens when </a:t>
            </a:r>
            <a:r>
              <a:rPr b="1"/>
              <a:t>cin</a:t>
            </a:r>
            <a:r>
              <a:t> is executed?</a:t>
            </a:r>
          </a:p>
          <a:p>
            <a:pPr algn="l">
              <a:defRPr sz="2400">
                <a:solidFill>
                  <a:srgbClr val="303030"/>
                </a:solidFill>
              </a:defRPr>
            </a:pPr>
            <a:endParaRPr/>
          </a:p>
          <a:p>
            <a:pPr algn="l">
              <a:defRPr sz="2400">
                <a:solidFill>
                  <a:srgbClr val="303030"/>
                </a:solidFill>
              </a:defRPr>
            </a:pPr>
            <a:endParaRPr/>
          </a:p>
          <a:p>
            <a:pPr algn="l">
              <a:defRPr sz="2400">
                <a:solidFill>
                  <a:srgbClr val="303030"/>
                </a:solidFill>
              </a:defRPr>
            </a:pPr>
            <a:endParaRPr/>
          </a:p>
          <a:p>
            <a:pPr algn="l">
              <a:defRPr sz="2400">
                <a:solidFill>
                  <a:srgbClr val="303030"/>
                </a:solidFill>
              </a:defRPr>
            </a:pPr>
            <a:r>
              <a:t>The program waits for the User Input before the function returns.</a:t>
            </a:r>
          </a:p>
        </p:txBody>
      </p:sp>
      <p:sp>
        <p:nvSpPr>
          <p:cNvPr id="245"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I/O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 Placeholder 2"/>
          <p:cNvSpPr txBox="1"/>
          <p:nvPr/>
        </p:nvSpPr>
        <p:spPr>
          <a:xfrm>
            <a:off x="1155700" y="3448049"/>
            <a:ext cx="7843157" cy="39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spcBef>
                <a:spcPts val="1400"/>
              </a:spcBef>
              <a:buClr>
                <a:srgbClr val="ED6A00"/>
              </a:buClr>
              <a:buSzPct val="100000"/>
              <a:buFont typeface="Lucida Grande"/>
              <a:buChar char="‣"/>
              <a:defRPr sz="2400">
                <a:solidFill>
                  <a:srgbClr val="303030"/>
                </a:solidFill>
              </a:defRPr>
            </a:pPr>
            <a:r>
              <a:t>The execution of programs and processes alternates between </a:t>
            </a:r>
            <a:r>
              <a:rPr b="1"/>
              <a:t>CPU execution state </a:t>
            </a:r>
            <a:r>
              <a:t>and </a:t>
            </a:r>
            <a:r>
              <a:rPr b="1"/>
              <a:t>IO waiting state</a:t>
            </a:r>
          </a:p>
          <a:p>
            <a:pPr marL="825500" lvl="1" indent="-317500" algn="l">
              <a:spcBef>
                <a:spcPts val="1400"/>
              </a:spcBef>
              <a:buClr>
                <a:srgbClr val="ED6A00"/>
              </a:buClr>
              <a:buSzPct val="100000"/>
              <a:buFont typeface="Lucida Grande"/>
              <a:buChar char="‣"/>
              <a:defRPr sz="2400">
                <a:solidFill>
                  <a:srgbClr val="303030"/>
                </a:solidFill>
              </a:defRPr>
            </a:pPr>
            <a:r>
              <a:t>CPU operations: mathematical computation, 3D rendering, image and video processing, etc.</a:t>
            </a:r>
          </a:p>
          <a:p>
            <a:pPr marL="825500" lvl="1" indent="-317500" algn="l">
              <a:spcBef>
                <a:spcPts val="1400"/>
              </a:spcBef>
              <a:buClr>
                <a:srgbClr val="ED6A00"/>
              </a:buClr>
              <a:buSzPct val="100000"/>
              <a:buFont typeface="Lucida Grande"/>
              <a:buChar char="‣"/>
              <a:defRPr sz="2400">
                <a:solidFill>
                  <a:srgbClr val="303030"/>
                </a:solidFill>
              </a:defRPr>
            </a:pPr>
            <a:r>
              <a:t>IO operations: reading from a file, database, or a network etc.</a:t>
            </a:r>
          </a:p>
          <a:p>
            <a:pPr marL="317500" indent="-317500" algn="l">
              <a:spcBef>
                <a:spcPts val="1400"/>
              </a:spcBef>
              <a:buClr>
                <a:srgbClr val="ED6A00"/>
              </a:buClr>
              <a:buSzPct val="100000"/>
              <a:buFont typeface="Lucida Grande"/>
              <a:buChar char="‣"/>
              <a:defRPr sz="2400">
                <a:solidFill>
                  <a:srgbClr val="303030"/>
                </a:solidFill>
              </a:defRPr>
            </a:pPr>
            <a:r>
              <a:t>While the program is under IO operations, the CPU is in idle mode waiting for the IO operation to be complete</a:t>
            </a:r>
          </a:p>
        </p:txBody>
      </p:sp>
      <p:sp>
        <p:nvSpPr>
          <p:cNvPr id="248"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CPU and IO</a:t>
            </a:r>
          </a:p>
        </p:txBody>
      </p:sp>
      <p:sp>
        <p:nvSpPr>
          <p:cNvPr id="249" name="Rectangle 11"/>
          <p:cNvSpPr/>
          <p:nvPr/>
        </p:nvSpPr>
        <p:spPr>
          <a:xfrm>
            <a:off x="10935648" y="4922882"/>
            <a:ext cx="4458064" cy="3758566"/>
          </a:xfrm>
          <a:prstGeom prst="rect">
            <a:avLst/>
          </a:prstGeom>
          <a:ln>
            <a:solidFill>
              <a:srgbClr val="242424"/>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sz="2000" b="1">
                <a:solidFill>
                  <a:srgbClr val="303030"/>
                </a:solidFill>
              </a:defRPr>
            </a:pPr>
            <a:r>
              <a:t>Program/Process</a:t>
            </a:r>
          </a:p>
          <a:p>
            <a:pPr>
              <a:defRPr sz="2000">
                <a:solidFill>
                  <a:srgbClr val="303030"/>
                </a:solidFill>
              </a:defRPr>
            </a:pPr>
            <a:endParaRPr/>
          </a:p>
          <a:p>
            <a:pPr algn="l">
              <a:defRPr sz="2000">
                <a:solidFill>
                  <a:srgbClr val="303030"/>
                </a:solidFill>
              </a:defRPr>
            </a:pPr>
            <a:r>
              <a:t>Starts with CPU execution</a:t>
            </a:r>
          </a:p>
          <a:p>
            <a:pPr algn="l">
              <a:defRPr sz="2000">
                <a:solidFill>
                  <a:srgbClr val="303030"/>
                </a:solidFill>
              </a:defRPr>
            </a:pPr>
            <a:r>
              <a:t>	IO operations</a:t>
            </a:r>
          </a:p>
          <a:p>
            <a:pPr algn="l">
              <a:defRPr sz="2000">
                <a:solidFill>
                  <a:srgbClr val="303030"/>
                </a:solidFill>
              </a:defRPr>
            </a:pPr>
            <a:r>
              <a:t>		</a:t>
            </a:r>
          </a:p>
          <a:p>
            <a:pPr algn="l">
              <a:defRPr sz="2000">
                <a:solidFill>
                  <a:srgbClr val="303030"/>
                </a:solidFill>
              </a:defRPr>
            </a:pPr>
            <a:r>
              <a:t>		CPU execution</a:t>
            </a:r>
          </a:p>
          <a:p>
            <a:pPr algn="l">
              <a:defRPr sz="2000">
                <a:solidFill>
                  <a:srgbClr val="303030"/>
                </a:solidFill>
              </a:defRPr>
            </a:pPr>
            <a:r>
              <a:t>			.</a:t>
            </a:r>
          </a:p>
          <a:p>
            <a:pPr algn="l">
              <a:defRPr sz="2000">
                <a:solidFill>
                  <a:srgbClr val="303030"/>
                </a:solidFill>
              </a:defRPr>
            </a:pPr>
            <a:r>
              <a:t>			.</a:t>
            </a:r>
          </a:p>
          <a:p>
            <a:pPr algn="l">
              <a:defRPr sz="2000">
                <a:solidFill>
                  <a:srgbClr val="303030"/>
                </a:solidFill>
              </a:defRPr>
            </a:pPr>
            <a:r>
              <a:t>			.</a:t>
            </a:r>
          </a:p>
          <a:p>
            <a:pPr algn="l">
              <a:defRPr sz="2000">
                <a:solidFill>
                  <a:srgbClr val="303030"/>
                </a:solidFill>
              </a:defRPr>
            </a:pPr>
            <a:r>
              <a:t>			.</a:t>
            </a:r>
          </a:p>
          <a:p>
            <a:pPr algn="l">
              <a:defRPr sz="2000">
                <a:solidFill>
                  <a:srgbClr val="303030"/>
                </a:solidFill>
              </a:defRPr>
            </a:pPr>
            <a:r>
              <a:t>			IO operations</a:t>
            </a:r>
          </a:p>
          <a:p>
            <a:pPr algn="l">
              <a:defRPr sz="2000">
                <a:solidFill>
                  <a:srgbClr val="303030"/>
                </a:solidFill>
              </a:defRPr>
            </a:pPr>
            <a:r>
              <a:t>Terminates with CPU execution</a:t>
            </a:r>
          </a:p>
        </p:txBody>
      </p:sp>
      <p:pic>
        <p:nvPicPr>
          <p:cNvPr id="250" name="Picture 45" descr="Picture 45"/>
          <p:cNvPicPr>
            <a:picLocks noChangeAspect="1"/>
          </p:cNvPicPr>
          <p:nvPr/>
        </p:nvPicPr>
        <p:blipFill>
          <a:blip r:embed="rId2"/>
          <a:stretch>
            <a:fillRect/>
          </a:stretch>
        </p:blipFill>
        <p:spPr>
          <a:xfrm>
            <a:off x="10624000" y="1786384"/>
            <a:ext cx="5081361" cy="278561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
          <p:cNvSpPr txBox="1"/>
          <p:nvPr/>
        </p:nvSpPr>
        <p:spPr>
          <a:xfrm>
            <a:off x="1155700" y="2978150"/>
            <a:ext cx="13931900" cy="4889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400"/>
            </a:pPr>
            <a:r>
              <a:t>The </a:t>
            </a:r>
            <a:r>
              <a:rPr b="1"/>
              <a:t>input operation </a:t>
            </a:r>
            <a:r>
              <a:t>in </a:t>
            </a:r>
            <a:r>
              <a:rPr b="1"/>
              <a:t>general </a:t>
            </a:r>
            <a:r>
              <a:t>has two distinct phases:</a:t>
            </a:r>
            <a:endParaRPr>
              <a:solidFill>
                <a:srgbClr val="303030"/>
              </a:solidFill>
            </a:endParaRPr>
          </a:p>
          <a:p>
            <a:pPr marL="965200" lvl="1" indent="-457200" algn="l">
              <a:buClr>
                <a:srgbClr val="ED6A00"/>
              </a:buClr>
              <a:buSzPts val="2400"/>
              <a:buAutoNum type="arabicPeriod"/>
              <a:defRPr sz="2400"/>
            </a:pPr>
            <a:r>
              <a:t>Waiting for the data to be ready</a:t>
            </a:r>
            <a:endParaRPr>
              <a:solidFill>
                <a:srgbClr val="303030"/>
              </a:solidFill>
            </a:endParaRPr>
          </a:p>
          <a:p>
            <a:pPr marL="965200" lvl="1" indent="-457200" algn="l">
              <a:buClr>
                <a:srgbClr val="ED6A00"/>
              </a:buClr>
              <a:buSzPts val="2400"/>
              <a:buAutoNum type="arabicPeriod"/>
              <a:defRPr sz="2400"/>
            </a:pPr>
            <a:r>
              <a:t>Copying the data from the kernel to the process</a:t>
            </a:r>
            <a:endParaRPr>
              <a:solidFill>
                <a:srgbClr val="303030"/>
              </a:solidFill>
            </a:endParaRPr>
          </a:p>
          <a:p>
            <a:pPr lvl="1" indent="508000" algn="l">
              <a:defRPr sz="2400"/>
            </a:pPr>
            <a:endParaRPr>
              <a:solidFill>
                <a:srgbClr val="303030"/>
              </a:solidFill>
            </a:endParaRPr>
          </a:p>
          <a:p>
            <a:pPr lvl="1" indent="508000" algn="l">
              <a:defRPr sz="2400"/>
            </a:pPr>
            <a:r>
              <a:t>	System call: switching from running in the application to running in the kernel, followed by some 		time later by a return to the application.  </a:t>
            </a:r>
            <a:endParaRPr>
              <a:solidFill>
                <a:srgbClr val="303030"/>
              </a:solidFill>
            </a:endParaRPr>
          </a:p>
          <a:p>
            <a:pPr lvl="1" indent="508000" algn="l">
              <a:defRPr sz="2400"/>
            </a:pPr>
            <a:r>
              <a:t>	Output operation would be similar.</a:t>
            </a:r>
            <a:endParaRPr>
              <a:solidFill>
                <a:srgbClr val="303030"/>
              </a:solidFill>
            </a:endParaRPr>
          </a:p>
          <a:p>
            <a:pPr marL="457200" indent="-457200" algn="l">
              <a:buClr>
                <a:srgbClr val="ED6A00"/>
              </a:buClr>
              <a:buSzPts val="2400"/>
              <a:buAutoNum type="arabicPeriod"/>
              <a:defRPr sz="2400"/>
            </a:pPr>
            <a:endParaRPr>
              <a:solidFill>
                <a:srgbClr val="303030"/>
              </a:solidFill>
            </a:endParaRPr>
          </a:p>
          <a:p>
            <a:pPr marL="457200" indent="-457200" algn="l">
              <a:buClr>
                <a:srgbClr val="ED6A00"/>
              </a:buClr>
              <a:buSzPts val="2400"/>
              <a:buAutoNum type="arabicPeriod" startAt="2"/>
              <a:defRPr sz="2400"/>
            </a:pPr>
            <a:endParaRPr>
              <a:solidFill>
                <a:srgbClr val="303030"/>
              </a:solidFill>
            </a:endParaRPr>
          </a:p>
          <a:p>
            <a:pPr algn="l">
              <a:defRPr sz="2400"/>
            </a:pPr>
            <a:r>
              <a:t>The </a:t>
            </a:r>
            <a:r>
              <a:rPr b="1"/>
              <a:t>input operation </a:t>
            </a:r>
            <a:r>
              <a:t>relating to </a:t>
            </a:r>
            <a:r>
              <a:rPr b="1"/>
              <a:t>networking</a:t>
            </a:r>
            <a:endParaRPr>
              <a:solidFill>
                <a:srgbClr val="303030"/>
              </a:solidFill>
            </a:endParaRPr>
          </a:p>
          <a:p>
            <a:pPr marL="965200" lvl="1" indent="-457200" algn="l">
              <a:buClr>
                <a:srgbClr val="ED6A00"/>
              </a:buClr>
              <a:buSzPts val="2400"/>
              <a:buAutoNum type="arabicPeriod"/>
              <a:defRPr sz="2400"/>
            </a:pPr>
            <a:r>
              <a:t>Waiting for data to arrive on the network </a:t>
            </a:r>
            <a:endParaRPr>
              <a:solidFill>
                <a:srgbClr val="303030"/>
              </a:solidFill>
            </a:endParaRPr>
          </a:p>
          <a:p>
            <a:pPr marL="965200" lvl="1" indent="-457200" algn="l">
              <a:buClr>
                <a:srgbClr val="ED6A00"/>
              </a:buClr>
              <a:buSzPts val="2400"/>
              <a:buAutoNum type="arabicPeriod"/>
              <a:defRPr sz="2400"/>
            </a:pPr>
            <a:r>
              <a:t>Copying data from the kernel buffer to the application buffer</a:t>
            </a:r>
            <a:endParaRPr>
              <a:solidFill>
                <a:srgbClr val="303030"/>
              </a:solidFill>
            </a:endParaRPr>
          </a:p>
        </p:txBody>
      </p:sp>
      <p:sp>
        <p:nvSpPr>
          <p:cNvPr id="253"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Input Operation in General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5" name="Google Shape;145;p6"/>
          <p:cNvGraphicFramePr/>
          <p:nvPr/>
        </p:nvGraphicFramePr>
        <p:xfrm>
          <a:off x="3081540" y="5169877"/>
          <a:ext cx="10370692" cy="3316862"/>
        </p:xfrm>
        <a:graphic>
          <a:graphicData uri="http://schemas.openxmlformats.org/drawingml/2006/table">
            <a:tbl>
              <a:tblPr>
                <a:tableStyleId>{4C3C2611-4C71-4FC5-86AE-919BDF0F9419}</a:tableStyleId>
              </a:tblPr>
              <a:tblGrid>
                <a:gridCol w="305549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791308">
                <a:tc>
                  <a:txBody>
                    <a:bodyPr/>
                    <a:lstStyle/>
                    <a:p>
                      <a:pPr algn="l">
                        <a:defRPr sz="1800" b="0">
                          <a:solidFill>
                            <a:srgbClr val="000000"/>
                          </a:solidFill>
                        </a:defRPr>
                      </a:pPr>
                      <a:r>
                        <a:rPr sz="2400" b="1">
                          <a:solidFill>
                            <a:srgbClr val="FFFFFF"/>
                          </a:solidFill>
                        </a:rPr>
                        <a:t>Function Name</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solidFill>
                      <a:srgbClr val="ED6A00"/>
                    </a:solidFill>
                  </a:tcPr>
                </a:tc>
                <a:tc>
                  <a:txBody>
                    <a:bodyPr/>
                    <a:lstStyle/>
                    <a:p>
                      <a:pPr algn="l">
                        <a:defRPr sz="1800" b="0">
                          <a:solidFill>
                            <a:srgbClr val="000000"/>
                          </a:solidFill>
                        </a:defRPr>
                      </a:pPr>
                      <a:r>
                        <a:rPr sz="2400" b="1">
                          <a:solidFill>
                            <a:srgbClr val="FFFFFF"/>
                          </a:solidFill>
                        </a:rPr>
                        <a:t>Blocks Until…</a:t>
                      </a:r>
                    </a:p>
                  </a:txBody>
                  <a:tcPr marL="60967" marR="60967" marT="60967" marB="60967" anchor="ctr" horzOverflow="overflow">
                    <a:lnL w="12700">
                      <a:solidFill>
                        <a:srgbClr val="242424"/>
                      </a:solidFill>
                    </a:lnL>
                    <a:lnR w="12700">
                      <a:solidFill>
                        <a:srgbClr val="242424"/>
                      </a:solidFill>
                    </a:lnR>
                    <a:lnT w="12700">
                      <a:solidFill>
                        <a:srgbClr val="242424"/>
                      </a:solidFill>
                    </a:lnT>
                    <a:lnB w="12700">
                      <a:solidFill>
                        <a:srgbClr val="242424"/>
                      </a:solidFill>
                    </a:lnB>
                    <a:solidFill>
                      <a:srgbClr val="ED6A00"/>
                    </a:solidFill>
                  </a:tcPr>
                </a:tc>
                <a:extLst>
                  <a:ext uri="{0D108BD9-81ED-4DB2-BD59-A6C34878D82A}">
                    <a16:rowId xmlns:a16="http://schemas.microsoft.com/office/drawing/2014/main" val="10000"/>
                  </a:ext>
                </a:extLst>
              </a:tr>
              <a:tr h="531698">
                <a:tc>
                  <a:txBody>
                    <a:bodyPr/>
                    <a:lstStyle/>
                    <a:p>
                      <a:pPr algn="l">
                        <a:defRPr sz="1800" b="0">
                          <a:solidFill>
                            <a:srgbClr val="000000"/>
                          </a:solidFill>
                        </a:defRPr>
                      </a:pPr>
                      <a:r>
                        <a:rPr sz="2400" b="1">
                          <a:solidFill>
                            <a:srgbClr val="242424"/>
                          </a:solidFill>
                        </a:rPr>
                        <a:t>accept()</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a:defRPr sz="1800" b="0">
                          <a:solidFill>
                            <a:srgbClr val="000000"/>
                          </a:solidFill>
                        </a:defRPr>
                      </a:pPr>
                      <a:r>
                        <a:rPr sz="2400">
                          <a:solidFill>
                            <a:srgbClr val="242424"/>
                          </a:solidFill>
                        </a:rPr>
                        <a:t>The application receives a connection request.</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1"/>
                  </a:ext>
                </a:extLst>
              </a:tr>
              <a:tr h="531698">
                <a:tc>
                  <a:txBody>
                    <a:bodyPr/>
                    <a:lstStyle/>
                    <a:p>
                      <a:pPr algn="l">
                        <a:defRPr sz="1800" b="0">
                          <a:solidFill>
                            <a:srgbClr val="000000"/>
                          </a:solidFill>
                        </a:defRPr>
                      </a:pPr>
                      <a:r>
                        <a:rPr sz="2400" b="1">
                          <a:solidFill>
                            <a:srgbClr val="242424"/>
                          </a:solidFill>
                        </a:rPr>
                        <a:t>connect()</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a:defRPr sz="1800" b="0">
                          <a:solidFill>
                            <a:srgbClr val="000000"/>
                          </a:solidFill>
                        </a:defRPr>
                      </a:pPr>
                      <a:r>
                        <a:rPr sz="2400">
                          <a:solidFill>
                            <a:srgbClr val="242424"/>
                          </a:solidFill>
                        </a:rPr>
                        <a:t>The connect completes (stream sockets).</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2"/>
                  </a:ext>
                </a:extLst>
              </a:tr>
              <a:tr h="531698">
                <a:tc>
                  <a:txBody>
                    <a:bodyPr/>
                    <a:lstStyle/>
                    <a:p>
                      <a:pPr algn="l">
                        <a:defRPr sz="1800" b="0">
                          <a:solidFill>
                            <a:srgbClr val="000000"/>
                          </a:solidFill>
                        </a:defRPr>
                      </a:pPr>
                      <a:r>
                        <a:rPr sz="2400" b="1">
                          <a:solidFill>
                            <a:srgbClr val="242424"/>
                          </a:solidFill>
                        </a:rPr>
                        <a:t>recv()</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a:defRPr sz="1800" b="0">
                          <a:solidFill>
                            <a:srgbClr val="000000"/>
                          </a:solidFill>
                        </a:defRPr>
                      </a:pPr>
                      <a:r>
                        <a:rPr sz="2400">
                          <a:solidFill>
                            <a:srgbClr val="242424"/>
                          </a:solidFill>
                        </a:rPr>
                        <a:t>The network system receives data for this socket.</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3"/>
                  </a:ext>
                </a:extLst>
              </a:tr>
              <a:tr h="930460">
                <a:tc>
                  <a:txBody>
                    <a:bodyPr/>
                    <a:lstStyle/>
                    <a:p>
                      <a:pPr algn="l">
                        <a:defRPr sz="1800" b="0">
                          <a:solidFill>
                            <a:srgbClr val="000000"/>
                          </a:solidFill>
                        </a:defRPr>
                      </a:pPr>
                      <a:r>
                        <a:rPr sz="2400" b="1">
                          <a:solidFill>
                            <a:srgbClr val="242424"/>
                          </a:solidFill>
                        </a:rPr>
                        <a:t>send()</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tc>
                  <a:txBody>
                    <a:bodyPr/>
                    <a:lstStyle/>
                    <a:p>
                      <a:pPr algn="l">
                        <a:defRPr sz="1800" b="0">
                          <a:solidFill>
                            <a:srgbClr val="000000"/>
                          </a:solidFill>
                        </a:defRPr>
                      </a:pPr>
                      <a:r>
                        <a:rPr sz="2400">
                          <a:solidFill>
                            <a:srgbClr val="242424"/>
                          </a:solidFill>
                        </a:rPr>
                        <a:t>Buffers are available in the network system for outgoing data (stream sockets).</a:t>
                      </a:r>
                    </a:p>
                  </a:txBody>
                  <a:tcPr marL="60967" marR="60967" marT="60967" marB="60967" horzOverflow="overflow">
                    <a:lnL w="12700">
                      <a:solidFill>
                        <a:srgbClr val="242424"/>
                      </a:solidFill>
                    </a:lnL>
                    <a:lnR w="12700">
                      <a:solidFill>
                        <a:srgbClr val="242424"/>
                      </a:solidFill>
                    </a:lnR>
                    <a:lnT w="12700">
                      <a:solidFill>
                        <a:srgbClr val="242424"/>
                      </a:solidFill>
                    </a:lnT>
                    <a:lnB w="12700">
                      <a:solidFill>
                        <a:srgbClr val="242424"/>
                      </a:solidFill>
                    </a:lnB>
                  </a:tcPr>
                </a:tc>
                <a:extLst>
                  <a:ext uri="{0D108BD9-81ED-4DB2-BD59-A6C34878D82A}">
                    <a16:rowId xmlns:a16="http://schemas.microsoft.com/office/drawing/2014/main" val="10004"/>
                  </a:ext>
                </a:extLst>
              </a:tr>
            </a:tbl>
          </a:graphicData>
        </a:graphic>
      </p:graphicFrame>
      <p:sp>
        <p:nvSpPr>
          <p:cNvPr id="256" name="Title 1"/>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Blocking Calls</a:t>
            </a:r>
          </a:p>
        </p:txBody>
      </p:sp>
      <p:sp>
        <p:nvSpPr>
          <p:cNvPr id="257" name="Text Placeholder 2"/>
          <p:cNvSpPr txBox="1"/>
          <p:nvPr/>
        </p:nvSpPr>
        <p:spPr>
          <a:xfrm>
            <a:off x="1155698" y="2857500"/>
            <a:ext cx="13931900" cy="231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17500" indent="-317500" algn="l">
              <a:buClr>
                <a:srgbClr val="ED6A00"/>
              </a:buClr>
              <a:buSzPts val="2400"/>
              <a:buFont typeface="Lucida Grande"/>
              <a:buChar char="‣"/>
              <a:defRPr sz="2400">
                <a:solidFill>
                  <a:srgbClr val="303030"/>
                </a:solidFill>
              </a:defRPr>
            </a:pPr>
            <a:r>
              <a:t>Blocking functions </a:t>
            </a:r>
            <a:r>
              <a:rPr b="1"/>
              <a:t>wait</a:t>
            </a:r>
            <a:r>
              <a:t> </a:t>
            </a:r>
            <a:r>
              <a:rPr b="1"/>
              <a:t>until</a:t>
            </a:r>
            <a:r>
              <a:t> the </a:t>
            </a:r>
            <a:r>
              <a:rPr u="sng"/>
              <a:t>requested operation completes </a:t>
            </a:r>
            <a:r>
              <a:t>or when </a:t>
            </a:r>
            <a:r>
              <a:rPr u="sng"/>
              <a:t>an error occurs</a:t>
            </a:r>
            <a:r>
              <a:t>.</a:t>
            </a:r>
          </a:p>
          <a:p>
            <a:pPr algn="l">
              <a:defRPr sz="2400">
                <a:solidFill>
                  <a:srgbClr val="303030"/>
                </a:solidFill>
              </a:defRPr>
            </a:pPr>
            <a:r>
              <a:t> </a:t>
            </a:r>
          </a:p>
          <a:p>
            <a:pPr marL="317500" indent="-317500" algn="l">
              <a:buClr>
                <a:srgbClr val="ED6A00"/>
              </a:buClr>
              <a:buSzPts val="2400"/>
              <a:buFont typeface="Lucida Grande"/>
              <a:buChar char="‣"/>
              <a:defRPr sz="2400" u="sng">
                <a:solidFill>
                  <a:srgbClr val="303030"/>
                </a:solidFill>
              </a:defRPr>
            </a:pPr>
            <a:r>
              <a:t>Blocking mode is the default</a:t>
            </a:r>
            <a:r>
              <a:rPr u="none"/>
              <a:t>; unless specified, sockets are blocking.</a:t>
            </a:r>
          </a:p>
          <a:p>
            <a:pPr marL="317500" indent="-317500" algn="l">
              <a:buClr>
                <a:srgbClr val="ED6A00"/>
              </a:buClr>
              <a:buSzPts val="2400"/>
              <a:buFont typeface="Lucida Grande"/>
              <a:buChar char="‣"/>
              <a:defRPr sz="2400">
                <a:solidFill>
                  <a:srgbClr val="303030"/>
                </a:solidFill>
              </a:defRPr>
            </a:pPr>
            <a:endParaRPr u="none"/>
          </a:p>
          <a:p>
            <a:pPr marL="317500" indent="-317500" algn="l">
              <a:buClr>
                <a:srgbClr val="ED6A00"/>
              </a:buClr>
              <a:buSzPts val="2400"/>
              <a:buFont typeface="Lucida Grande"/>
              <a:buChar char="‣"/>
              <a:defRPr sz="2400" b="1">
                <a:solidFill>
                  <a:srgbClr val="303030"/>
                </a:solidFill>
              </a:defRPr>
            </a:pPr>
            <a:r>
              <a:t>This can cause us problems when serving multiple clients.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2"/>
          <p:cNvSpPr txBox="1">
            <a:spLocks noGrp="1"/>
          </p:cNvSpPr>
          <p:nvPr>
            <p:ph type="title"/>
          </p:nvPr>
        </p:nvSpPr>
        <p:spPr>
          <a:prstGeom prst="rect">
            <a:avLst/>
          </a:prstGeom>
        </p:spPr>
        <p:txBody>
          <a:bodyPr/>
          <a:lstStyle/>
          <a:p>
            <a:r>
              <a:t>Blocking I/O Model</a:t>
            </a:r>
          </a:p>
        </p:txBody>
      </p:sp>
      <p:pic>
        <p:nvPicPr>
          <p:cNvPr id="260" name="Picture 5" descr="Picture 5"/>
          <p:cNvPicPr>
            <a:picLocks noChangeAspect="1"/>
          </p:cNvPicPr>
          <p:nvPr/>
        </p:nvPicPr>
        <p:blipFill>
          <a:blip r:embed="rId2"/>
          <a:stretch>
            <a:fillRect/>
          </a:stretch>
        </p:blipFill>
        <p:spPr>
          <a:xfrm>
            <a:off x="2624015" y="2663093"/>
            <a:ext cx="10656277" cy="5357058"/>
          </a:xfrm>
          <a:prstGeom prst="rect">
            <a:avLst/>
          </a:prstGeom>
          <a:ln w="12700">
            <a:miter lim="400000"/>
          </a:ln>
        </p:spPr>
      </p:pic>
      <p:sp>
        <p:nvSpPr>
          <p:cNvPr id="261" name="Rectangle 8"/>
          <p:cNvSpPr txBox="1"/>
          <p:nvPr/>
        </p:nvSpPr>
        <p:spPr>
          <a:xfrm>
            <a:off x="1201419" y="8321557"/>
            <a:ext cx="13840462"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sz="2400">
                <a:solidFill>
                  <a:srgbClr val="303030"/>
                </a:solidFill>
              </a:defRPr>
            </a:pPr>
            <a:r>
              <a:t>The process is blocked for the entire time from when </a:t>
            </a:r>
            <a:r>
              <a:rPr b="1"/>
              <a:t>recvfrom</a:t>
            </a:r>
            <a:r>
              <a:t> is called until it returns.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Image" descr="Image"/>
          <p:cNvPicPr>
            <a:picLocks noChangeAspect="1"/>
          </p:cNvPicPr>
          <p:nvPr/>
        </p:nvPicPr>
        <p:blipFill>
          <a:blip r:embed="rId2"/>
          <a:stretch>
            <a:fillRect/>
          </a:stretch>
        </p:blipFill>
        <p:spPr>
          <a:xfrm>
            <a:off x="8533369" y="3209854"/>
            <a:ext cx="6585116" cy="5041625"/>
          </a:xfrm>
          <a:prstGeom prst="rect">
            <a:avLst/>
          </a:prstGeom>
          <a:ln w="12700">
            <a:miter lim="400000"/>
          </a:ln>
        </p:spPr>
      </p:pic>
      <p:sp>
        <p:nvSpPr>
          <p:cNvPr id="264" name="Text Placeholder 2"/>
          <p:cNvSpPr txBox="1"/>
          <p:nvPr/>
        </p:nvSpPr>
        <p:spPr>
          <a:xfrm>
            <a:off x="10346263" y="2325469"/>
            <a:ext cx="416201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210552" indent="-210552" algn="l">
              <a:buSzPct val="100000"/>
              <a:buChar char="•"/>
              <a:defRPr sz="1800">
                <a:solidFill>
                  <a:srgbClr val="303030"/>
                </a:solidFill>
              </a:defRPr>
            </a:pPr>
            <a:r>
              <a:t>One listening socket</a:t>
            </a:r>
          </a:p>
          <a:p>
            <a:pPr marL="210552" indent="-210552" algn="l">
              <a:buSzPct val="100000"/>
              <a:buChar char="•"/>
              <a:defRPr sz="1800">
                <a:solidFill>
                  <a:srgbClr val="303030"/>
                </a:solidFill>
              </a:defRPr>
            </a:pPr>
            <a:r>
              <a:t>3 connected client sockets</a:t>
            </a:r>
          </a:p>
          <a:p>
            <a:pPr marL="210552" indent="-210552" algn="l">
              <a:buSzPct val="100000"/>
              <a:buChar char="•"/>
              <a:defRPr sz="1800">
                <a:solidFill>
                  <a:srgbClr val="303030"/>
                </a:solidFill>
              </a:defRPr>
            </a:pPr>
            <a:r>
              <a:t>Default socket mode “Blocking”</a:t>
            </a:r>
          </a:p>
        </p:txBody>
      </p:sp>
      <p:sp>
        <p:nvSpPr>
          <p:cNvPr id="265" name="Title 2"/>
          <p:cNvSpPr txBox="1"/>
          <p:nvPr/>
        </p:nvSpPr>
        <p:spPr>
          <a:xfrm>
            <a:off x="1155700" y="838200"/>
            <a:ext cx="13931900" cy="1701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algn="l">
              <a:defRPr sz="7200" b="1">
                <a:solidFill>
                  <a:srgbClr val="ED6A00"/>
                </a:solidFill>
              </a:defRPr>
            </a:lvl1pPr>
          </a:lstStyle>
          <a:p>
            <a:r>
              <a:t>Blocking I/O Model</a:t>
            </a:r>
          </a:p>
        </p:txBody>
      </p:sp>
      <p:sp>
        <p:nvSpPr>
          <p:cNvPr id="266" name="Straight Connector 8"/>
          <p:cNvSpPr/>
          <p:nvPr/>
        </p:nvSpPr>
        <p:spPr>
          <a:xfrm flipV="1">
            <a:off x="11190469" y="6800904"/>
            <a:ext cx="991987" cy="810413"/>
          </a:xfrm>
          <a:prstGeom prst="line">
            <a:avLst/>
          </a:prstGeom>
          <a:ln w="19050">
            <a:solidFill>
              <a:srgbClr val="ED6A00"/>
            </a:solidFill>
            <a:prstDash val="sysDot"/>
            <a:miter lim="400000"/>
            <a:tailEnd type="stealth"/>
          </a:ln>
        </p:spPr>
        <p:txBody>
          <a:bodyPr lIns="45718" tIns="45718" rIns="45718" bIns="45718"/>
          <a:lstStyle/>
          <a:p>
            <a:endParaRPr/>
          </a:p>
        </p:txBody>
      </p:sp>
      <p:sp>
        <p:nvSpPr>
          <p:cNvPr id="267" name="Rectangle 9"/>
          <p:cNvSpPr txBox="1"/>
          <p:nvPr/>
        </p:nvSpPr>
        <p:spPr>
          <a:xfrm>
            <a:off x="11244477" y="6923687"/>
            <a:ext cx="1162901" cy="320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500" b="1">
                <a:solidFill>
                  <a:srgbClr val="303030"/>
                </a:solidFill>
              </a:defRPr>
            </a:lvl1pPr>
          </a:lstStyle>
          <a:p>
            <a:r>
              <a:t>connect()</a:t>
            </a:r>
          </a:p>
        </p:txBody>
      </p:sp>
      <p:sp>
        <p:nvSpPr>
          <p:cNvPr id="268" name="Straight Connector 10"/>
          <p:cNvSpPr/>
          <p:nvPr/>
        </p:nvSpPr>
        <p:spPr>
          <a:xfrm flipH="1">
            <a:off x="11453250" y="6894771"/>
            <a:ext cx="1144365" cy="932420"/>
          </a:xfrm>
          <a:prstGeom prst="line">
            <a:avLst/>
          </a:prstGeom>
          <a:ln w="19050">
            <a:solidFill>
              <a:srgbClr val="ED6A00"/>
            </a:solidFill>
            <a:prstDash val="sysDot"/>
            <a:miter lim="400000"/>
            <a:tailEnd type="stealth"/>
          </a:ln>
        </p:spPr>
        <p:txBody>
          <a:bodyPr lIns="45718" tIns="45718" rIns="45718" bIns="45718"/>
          <a:lstStyle/>
          <a:p>
            <a:endParaRPr/>
          </a:p>
        </p:txBody>
      </p:sp>
      <p:sp>
        <p:nvSpPr>
          <p:cNvPr id="269" name="Rectangle 11"/>
          <p:cNvSpPr txBox="1"/>
          <p:nvPr/>
        </p:nvSpPr>
        <p:spPr>
          <a:xfrm>
            <a:off x="11800634" y="7217796"/>
            <a:ext cx="897627" cy="320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500" b="1">
                <a:solidFill>
                  <a:srgbClr val="303030"/>
                </a:solidFill>
              </a:defRPr>
            </a:lvl1pPr>
          </a:lstStyle>
          <a:p>
            <a:r>
              <a:t>accept()</a:t>
            </a:r>
          </a:p>
        </p:txBody>
      </p:sp>
      <p:sp>
        <p:nvSpPr>
          <p:cNvPr id="270" name="Arrow: Right 14"/>
          <p:cNvSpPr/>
          <p:nvPr/>
        </p:nvSpPr>
        <p:spPr>
          <a:xfrm rot="9841593">
            <a:off x="11879970" y="5685342"/>
            <a:ext cx="282488" cy="210163"/>
          </a:xfrm>
          <a:prstGeom prst="rightArrow">
            <a:avLst>
              <a:gd name="adj1" fmla="val 50000"/>
              <a:gd name="adj2" fmla="val 50000"/>
            </a:avLst>
          </a:prstGeom>
          <a:solidFill>
            <a:srgbClr val="0070C0"/>
          </a:solidFill>
          <a:ln w="12700">
            <a:miter lim="400000"/>
          </a:ln>
        </p:spPr>
        <p:txBody>
          <a:bodyPr lIns="152400" tIns="152400" rIns="152400" bIns="152400" anchor="ctr"/>
          <a:lstStyle/>
          <a:p>
            <a:pPr>
              <a:lnSpc>
                <a:spcPct val="90000"/>
              </a:lnSpc>
              <a:defRPr sz="2400" i="1">
                <a:solidFill>
                  <a:srgbClr val="303030"/>
                </a:solidFill>
                <a:latin typeface="Open Sans Semibold"/>
                <a:ea typeface="Open Sans Semibold"/>
                <a:cs typeface="Open Sans Semibold"/>
                <a:sym typeface="Open Sans Semibold"/>
              </a:defRPr>
            </a:pPr>
            <a:endParaRPr/>
          </a:p>
        </p:txBody>
      </p:sp>
      <p:grpSp>
        <p:nvGrpSpPr>
          <p:cNvPr id="273" name="Rectangle: Rounded Corners 15"/>
          <p:cNvGrpSpPr/>
          <p:nvPr/>
        </p:nvGrpSpPr>
        <p:grpSpPr>
          <a:xfrm>
            <a:off x="10739244" y="6381012"/>
            <a:ext cx="1295415" cy="1054101"/>
            <a:chOff x="0" y="0"/>
            <a:chExt cx="1295413" cy="1054100"/>
          </a:xfrm>
        </p:grpSpPr>
        <p:sp>
          <p:nvSpPr>
            <p:cNvPr id="271" name="Rounded Rectangle"/>
            <p:cNvSpPr/>
            <p:nvPr/>
          </p:nvSpPr>
          <p:spPr>
            <a:xfrm rot="19420172">
              <a:off x="-97717" y="480001"/>
              <a:ext cx="1490849" cy="94097"/>
            </a:xfrm>
            <a:prstGeom prst="roundRect">
              <a:avLst>
                <a:gd name="adj" fmla="val 16667"/>
              </a:avLst>
            </a:prstGeom>
            <a:solidFill>
              <a:srgbClr val="E5E4DF"/>
            </a:solidFill>
            <a:ln w="12700" cap="flat">
              <a:noFill/>
              <a:miter lim="400000"/>
            </a:ln>
            <a:effectLst/>
          </p:spPr>
          <p:txBody>
            <a:bodyPr wrap="square" lIns="152400" tIns="152400" rIns="152400" bIns="152400" numCol="1" anchor="ctr">
              <a:noAutofit/>
            </a:bodyPr>
            <a:lstStyle/>
            <a:p>
              <a:pPr>
                <a:defRPr>
                  <a:solidFill>
                    <a:srgbClr val="FFFFFF"/>
                  </a:solidFill>
                </a:defRPr>
              </a:pPr>
              <a:endParaRPr/>
            </a:p>
          </p:txBody>
        </p:sp>
        <p:sp>
          <p:nvSpPr>
            <p:cNvPr id="272" name="Connected"/>
            <p:cNvSpPr txBox="1"/>
            <p:nvPr/>
          </p:nvSpPr>
          <p:spPr>
            <a:xfrm rot="19420172">
              <a:off x="-55438" y="389914"/>
              <a:ext cx="1406289" cy="2742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defRPr sz="1600"/>
              </a:lvl1pPr>
            </a:lstStyle>
            <a:p>
              <a:r>
                <a:t>Connected</a:t>
              </a:r>
            </a:p>
          </p:txBody>
        </p:sp>
      </p:grpSp>
      <p:grpSp>
        <p:nvGrpSpPr>
          <p:cNvPr id="276" name="Rectangle: Rounded Corners 17"/>
          <p:cNvGrpSpPr/>
          <p:nvPr/>
        </p:nvGrpSpPr>
        <p:grpSpPr>
          <a:xfrm>
            <a:off x="12267507" y="6381627"/>
            <a:ext cx="997835" cy="689972"/>
            <a:chOff x="0" y="-99913"/>
            <a:chExt cx="997834" cy="689971"/>
          </a:xfrm>
        </p:grpSpPr>
        <p:sp>
          <p:nvSpPr>
            <p:cNvPr id="274" name="Rounded Rectangle"/>
            <p:cNvSpPr/>
            <p:nvPr/>
          </p:nvSpPr>
          <p:spPr>
            <a:xfrm>
              <a:off x="0" y="0"/>
              <a:ext cx="997835" cy="490147"/>
            </a:xfrm>
            <a:prstGeom prst="roundRect">
              <a:avLst>
                <a:gd name="adj" fmla="val 16667"/>
              </a:avLst>
            </a:prstGeom>
            <a:solidFill>
              <a:srgbClr val="ED6A00"/>
            </a:solidFill>
            <a:ln w="12700" cap="flat">
              <a:noFill/>
              <a:miter lim="400000"/>
            </a:ln>
            <a:effectLst/>
          </p:spPr>
          <p:txBody>
            <a:bodyPr wrap="square" lIns="152400" tIns="152400" rIns="152400" bIns="152400" numCol="1" anchor="ctr">
              <a:noAutofit/>
            </a:bodyPr>
            <a:lstStyle/>
            <a:p>
              <a:pPr>
                <a:defRPr>
                  <a:solidFill>
                    <a:srgbClr val="FFFFFF"/>
                  </a:solidFill>
                </a:defRPr>
              </a:pPr>
              <a:endParaRPr/>
            </a:p>
          </p:txBody>
        </p:sp>
        <p:sp>
          <p:nvSpPr>
            <p:cNvPr id="275" name="Accept"/>
            <p:cNvSpPr txBox="1"/>
            <p:nvPr/>
          </p:nvSpPr>
          <p:spPr>
            <a:xfrm>
              <a:off x="78880" y="-99914"/>
              <a:ext cx="840074" cy="6899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defRPr sz="1600" b="1" i="1">
                  <a:solidFill>
                    <a:srgbClr val="FFFFFF"/>
                  </a:solidFill>
                </a:defRPr>
              </a:lvl1pPr>
            </a:lstStyle>
            <a:p>
              <a:r>
                <a:t>Accept</a:t>
              </a:r>
            </a:p>
          </p:txBody>
        </p:sp>
      </p:grpSp>
      <p:pic>
        <p:nvPicPr>
          <p:cNvPr id="277" name="Screen Shot 2023-10-03 at 9.22.52 AM.png" descr="Screen Shot 2023-10-03 at 9.22.52 AM.png"/>
          <p:cNvPicPr>
            <a:picLocks noChangeAspect="1"/>
          </p:cNvPicPr>
          <p:nvPr/>
        </p:nvPicPr>
        <p:blipFill>
          <a:blip r:embed="rId3"/>
          <a:stretch>
            <a:fillRect/>
          </a:stretch>
        </p:blipFill>
        <p:spPr>
          <a:xfrm>
            <a:off x="1274048" y="3206750"/>
            <a:ext cx="6647744" cy="4506691"/>
          </a:xfrm>
          <a:prstGeom prst="rect">
            <a:avLst/>
          </a:prstGeom>
          <a:ln w="12700">
            <a:miter lim="400000"/>
          </a:ln>
        </p:spPr>
      </p:pic>
      <p:sp>
        <p:nvSpPr>
          <p:cNvPr id="278" name="//—————-——Server stuck at ClientA, and ClientB and ClientC can’t be processed —————————//"/>
          <p:cNvSpPr txBox="1"/>
          <p:nvPr/>
        </p:nvSpPr>
        <p:spPr>
          <a:xfrm>
            <a:off x="596151" y="5720248"/>
            <a:ext cx="837622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300" b="1">
                <a:solidFill>
                  <a:srgbClr val="F71B06"/>
                </a:solidFill>
              </a:defRPr>
            </a:lvl1pPr>
          </a:lstStyle>
          <a:p>
            <a:r>
              <a:t>//—————-——Server stuck at ClientA, and ClientB and ClientC can’t be processed —————————//</a:t>
            </a:r>
          </a:p>
        </p:txBody>
      </p:sp>
      <p:sp>
        <p:nvSpPr>
          <p:cNvPr id="279" name="Rounded Rectangle"/>
          <p:cNvSpPr/>
          <p:nvPr/>
        </p:nvSpPr>
        <p:spPr>
          <a:xfrm>
            <a:off x="1782626" y="5452474"/>
            <a:ext cx="6816844" cy="294641"/>
          </a:xfrm>
          <a:prstGeom prst="roundRect">
            <a:avLst>
              <a:gd name="adj" fmla="val 50000"/>
            </a:avLst>
          </a:prstGeom>
          <a:ln w="25400">
            <a:solidFill>
              <a:schemeClr val="accent1"/>
            </a:solidFill>
          </a:ln>
        </p:spPr>
        <p:txBody>
          <a:bodyPr lIns="152400" tIns="152400" rIns="152400" bIns="152400" anchor="ctr"/>
          <a:lstStyle/>
          <a:p>
            <a:endParaRPr/>
          </a:p>
        </p:txBody>
      </p:sp>
      <p:sp>
        <p:nvSpPr>
          <p:cNvPr id="280" name="Rounded Rectangle"/>
          <p:cNvSpPr/>
          <p:nvPr/>
        </p:nvSpPr>
        <p:spPr>
          <a:xfrm>
            <a:off x="1782626" y="3842567"/>
            <a:ext cx="6816844" cy="294641"/>
          </a:xfrm>
          <a:prstGeom prst="roundRect">
            <a:avLst>
              <a:gd name="adj" fmla="val 50000"/>
            </a:avLst>
          </a:prstGeom>
          <a:ln w="25400">
            <a:solidFill>
              <a:schemeClr val="accent1"/>
            </a:solidFill>
          </a:ln>
        </p:spPr>
        <p:txBody>
          <a:bodyPr lIns="152400" tIns="152400" rIns="152400" bIns="152400" anchor="ctr"/>
          <a:lstStyle/>
          <a:p>
            <a:endParaRPr/>
          </a:p>
        </p:txBody>
      </p:sp>
      <p:sp>
        <p:nvSpPr>
          <p:cNvPr id="281" name="Rounded Rectangle"/>
          <p:cNvSpPr/>
          <p:nvPr/>
        </p:nvSpPr>
        <p:spPr>
          <a:xfrm>
            <a:off x="1782626" y="4634821"/>
            <a:ext cx="6816844" cy="294641"/>
          </a:xfrm>
          <a:prstGeom prst="roundRect">
            <a:avLst>
              <a:gd name="adj" fmla="val 50000"/>
            </a:avLst>
          </a:prstGeom>
          <a:ln w="25400">
            <a:solidFill>
              <a:schemeClr val="accent1"/>
            </a:solidFill>
          </a:ln>
        </p:spPr>
        <p:txBody>
          <a:bodyPr lIns="152400" tIns="152400" rIns="152400" bIns="152400" anchor="ctr"/>
          <a:lstStyle/>
          <a:p>
            <a:endParaRPr/>
          </a:p>
        </p:txBody>
      </p:sp>
      <p:grpSp>
        <p:nvGrpSpPr>
          <p:cNvPr id="284" name="Rectangle: Rounded Corners 19"/>
          <p:cNvGrpSpPr/>
          <p:nvPr/>
        </p:nvGrpSpPr>
        <p:grpSpPr>
          <a:xfrm>
            <a:off x="12698683" y="5071774"/>
            <a:ext cx="830175" cy="407791"/>
            <a:chOff x="0" y="0"/>
            <a:chExt cx="830174" cy="407789"/>
          </a:xfrm>
        </p:grpSpPr>
        <p:sp>
          <p:nvSpPr>
            <p:cNvPr id="282" name="Rounded Rectangle"/>
            <p:cNvSpPr/>
            <p:nvPr/>
          </p:nvSpPr>
          <p:spPr>
            <a:xfrm>
              <a:off x="0" y="0"/>
              <a:ext cx="830175" cy="407790"/>
            </a:xfrm>
            <a:prstGeom prst="roundRect">
              <a:avLst>
                <a:gd name="adj" fmla="val 16667"/>
              </a:avLst>
            </a:prstGeom>
            <a:solidFill>
              <a:srgbClr val="ED6A00"/>
            </a:solidFill>
            <a:ln w="12700" cap="flat">
              <a:noFill/>
              <a:miter lim="400000"/>
            </a:ln>
            <a:effectLst/>
          </p:spPr>
          <p:txBody>
            <a:bodyPr wrap="square" lIns="152400" tIns="152400" rIns="152400" bIns="152400" numCol="1" anchor="ctr">
              <a:noAutofit/>
            </a:bodyPr>
            <a:lstStyle/>
            <a:p>
              <a:pPr>
                <a:defRPr>
                  <a:solidFill>
                    <a:srgbClr val="FFFFFF"/>
                  </a:solidFill>
                </a:defRPr>
              </a:pPr>
              <a:endParaRPr/>
            </a:p>
          </p:txBody>
        </p:sp>
        <p:sp>
          <p:nvSpPr>
            <p:cNvPr id="283" name="Parse"/>
            <p:cNvSpPr txBox="1"/>
            <p:nvPr/>
          </p:nvSpPr>
          <p:spPr>
            <a:xfrm>
              <a:off x="65627" y="37524"/>
              <a:ext cx="698920"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1600" b="1" i="1">
                  <a:solidFill>
                    <a:srgbClr val="FFFFFF"/>
                  </a:solidFill>
                </a:defRPr>
              </a:lvl1pPr>
            </a:lstStyle>
            <a:p>
              <a:r>
                <a:t>Parse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iterate>
                                    <p:tmAbs val="0"/>
                                  </p:iterate>
                                  <p:childTnLst>
                                    <p:set>
                                      <p:cBhvr>
                                        <p:cTn id="6" fill="hold"/>
                                        <p:tgtEl>
                                          <p:spTgt spid="284"/>
                                        </p:tgtEl>
                                        <p:attrNameLst>
                                          <p:attrName>style.visibility</p:attrName>
                                        </p:attrNameLst>
                                      </p:cBhvr>
                                      <p:to>
                                        <p:strVal val="visible"/>
                                      </p:to>
                                    </p:set>
                                    <p:anim calcmode="lin" valueType="num">
                                      <p:cBhvr>
                                        <p:cTn id="7" dur="1000" fill="hold"/>
                                        <p:tgtEl>
                                          <p:spTgt spid="284"/>
                                        </p:tgtEl>
                                        <p:attrNameLst>
                                          <p:attrName>ppt_w</p:attrName>
                                        </p:attrNameLst>
                                      </p:cBhvr>
                                      <p:tavLst>
                                        <p:tav tm="0">
                                          <p:val>
                                            <p:strVal val="4*#ppt_w"/>
                                          </p:val>
                                        </p:tav>
                                        <p:tav tm="100000">
                                          <p:val>
                                            <p:strVal val="#ppt_w"/>
                                          </p:val>
                                        </p:tav>
                                      </p:tavLst>
                                    </p:anim>
                                    <p:anim calcmode="lin" valueType="num">
                                      <p:cBhvr>
                                        <p:cTn id="8" dur="1000" fill="hold"/>
                                        <p:tgtEl>
                                          <p:spTgt spid="284"/>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 presetClass="entr" presetSubtype="8" fill="hold" grpId="2" nodeType="afterEffect">
                                  <p:stCondLst>
                                    <p:cond delay="0"/>
                                  </p:stCondLst>
                                  <p:iterate type="lt">
                                    <p:tmAbs val="0"/>
                                  </p:iterate>
                                  <p:childTnLst>
                                    <p:set>
                                      <p:cBhvr>
                                        <p:cTn id="11" fill="hold"/>
                                        <p:tgtEl>
                                          <p:spTgt spid="280"/>
                                        </p:tgtEl>
                                        <p:attrNameLst>
                                          <p:attrName>style.visibility</p:attrName>
                                        </p:attrNameLst>
                                      </p:cBhvr>
                                      <p:to>
                                        <p:strVal val="visible"/>
                                      </p:to>
                                    </p:set>
                                    <p:anim calcmode="lin" valueType="num">
                                      <p:cBhvr>
                                        <p:cTn id="12" dur="0" fill="hold"/>
                                        <p:tgtEl>
                                          <p:spTgt spid="280"/>
                                        </p:tgtEl>
                                        <p:attrNameLst>
                                          <p:attrName>ppt_x</p:attrName>
                                        </p:attrNameLst>
                                      </p:cBhvr>
                                      <p:tavLst>
                                        <p:tav tm="0">
                                          <p:val>
                                            <p:strVal val="0-#ppt_w/2"/>
                                          </p:val>
                                        </p:tav>
                                        <p:tav tm="100000">
                                          <p:val>
                                            <p:strVal val="#ppt_x"/>
                                          </p:val>
                                        </p:tav>
                                      </p:tavLst>
                                    </p:anim>
                                    <p:anim calcmode="lin" valueType="num">
                                      <p:cBhvr>
                                        <p:cTn id="13" dur="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3" nodeType="clickEffect">
                                  <p:stCondLst>
                                    <p:cond delay="0"/>
                                  </p:stCondLst>
                                  <p:iterate>
                                    <p:tmAbs val="0"/>
                                  </p:iterate>
                                  <p:childTnLst>
                                    <p:set>
                                      <p:cBhvr>
                                        <p:cTn id="17" fill="hold"/>
                                        <p:tgtEl>
                                          <p:spTgt spid="276"/>
                                        </p:tgtEl>
                                        <p:attrNameLst>
                                          <p:attrName>style.visibility</p:attrName>
                                        </p:attrNameLst>
                                      </p:cBhvr>
                                      <p:to>
                                        <p:strVal val="visible"/>
                                      </p:to>
                                    </p:set>
                                    <p:anim calcmode="lin" valueType="num">
                                      <p:cBhvr>
                                        <p:cTn id="18" dur="1000" fill="hold"/>
                                        <p:tgtEl>
                                          <p:spTgt spid="276"/>
                                        </p:tgtEl>
                                        <p:attrNameLst>
                                          <p:attrName>ppt_w</p:attrName>
                                        </p:attrNameLst>
                                      </p:cBhvr>
                                      <p:tavLst>
                                        <p:tav tm="0">
                                          <p:val>
                                            <p:strVal val="4*#ppt_w"/>
                                          </p:val>
                                        </p:tav>
                                        <p:tav tm="100000">
                                          <p:val>
                                            <p:strVal val="#ppt_w"/>
                                          </p:val>
                                        </p:tav>
                                      </p:tavLst>
                                    </p:anim>
                                    <p:anim calcmode="lin" valueType="num">
                                      <p:cBhvr>
                                        <p:cTn id="19" dur="1000" fill="hold"/>
                                        <p:tgtEl>
                                          <p:spTgt spid="276"/>
                                        </p:tgtEl>
                                        <p:attrNameLst>
                                          <p:attrName>ppt_h</p:attrName>
                                        </p:attrNameLst>
                                      </p:cBhvr>
                                      <p:tavLst>
                                        <p:tav tm="0">
                                          <p:val>
                                            <p:strVal val="4*#ppt_h"/>
                                          </p:val>
                                        </p:tav>
                                        <p:tav tm="100000">
                                          <p:val>
                                            <p:strVal val="#ppt_h"/>
                                          </p:val>
                                        </p:tav>
                                      </p:tavLst>
                                    </p:anim>
                                  </p:childTnLst>
                                </p:cTn>
                              </p:par>
                            </p:childTnLst>
                          </p:cTn>
                        </p:par>
                        <p:par>
                          <p:cTn id="20" fill="hold">
                            <p:stCondLst>
                              <p:cond delay="1000"/>
                            </p:stCondLst>
                            <p:childTnLst>
                              <p:par>
                                <p:cTn id="21" presetID="1" presetClass="exit" presetSubtype="0" fill="hold" grpId="4" nodeType="afterEffect">
                                  <p:stCondLst>
                                    <p:cond delay="0"/>
                                  </p:stCondLst>
                                  <p:iterate>
                                    <p:tmAbs val="0"/>
                                  </p:iterate>
                                  <p:childTnLst>
                                    <p:set>
                                      <p:cBhvr>
                                        <p:cTn id="22" fill="hold">
                                          <p:stCondLst>
                                            <p:cond delay="0"/>
                                          </p:stCondLst>
                                        </p:cTn>
                                        <p:tgtEl>
                                          <p:spTgt spid="280"/>
                                        </p:tgtEl>
                                        <p:attrNameLst>
                                          <p:attrName>style.visibility</p:attrName>
                                        </p:attrNameLst>
                                      </p:cBhvr>
                                      <p:to>
                                        <p:strVal val="hidden"/>
                                      </p:to>
                                    </p:set>
                                  </p:childTnLst>
                                </p:cTn>
                              </p:par>
                            </p:childTnLst>
                          </p:cTn>
                        </p:par>
                        <p:par>
                          <p:cTn id="23" fill="hold">
                            <p:stCondLst>
                              <p:cond delay="1000"/>
                            </p:stCondLst>
                            <p:childTnLst>
                              <p:par>
                                <p:cTn id="24" presetID="2" presetClass="entr" presetSubtype="8" fill="hold" grpId="5" nodeType="afterEffect">
                                  <p:stCondLst>
                                    <p:cond delay="0"/>
                                  </p:stCondLst>
                                  <p:iterate type="lt">
                                    <p:tmAbs val="0"/>
                                  </p:iterate>
                                  <p:childTnLst>
                                    <p:set>
                                      <p:cBhvr>
                                        <p:cTn id="25" fill="hold"/>
                                        <p:tgtEl>
                                          <p:spTgt spid="281"/>
                                        </p:tgtEl>
                                        <p:attrNameLst>
                                          <p:attrName>style.visibility</p:attrName>
                                        </p:attrNameLst>
                                      </p:cBhvr>
                                      <p:to>
                                        <p:strVal val="visible"/>
                                      </p:to>
                                    </p:set>
                                    <p:anim calcmode="lin" valueType="num">
                                      <p:cBhvr>
                                        <p:cTn id="26" dur="0" fill="hold"/>
                                        <p:tgtEl>
                                          <p:spTgt spid="281"/>
                                        </p:tgtEl>
                                        <p:attrNameLst>
                                          <p:attrName>ppt_x</p:attrName>
                                        </p:attrNameLst>
                                      </p:cBhvr>
                                      <p:tavLst>
                                        <p:tav tm="0">
                                          <p:val>
                                            <p:strVal val="0-#ppt_w/2"/>
                                          </p:val>
                                        </p:tav>
                                        <p:tav tm="100000">
                                          <p:val>
                                            <p:strVal val="#ppt_x"/>
                                          </p:val>
                                        </p:tav>
                                      </p:tavLst>
                                    </p:anim>
                                    <p:anim calcmode="lin" valueType="num">
                                      <p:cBhvr>
                                        <p:cTn id="27" dur="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266"/>
                                        </p:tgtEl>
                                        <p:attrNameLst>
                                          <p:attrName>style.visibility</p:attrName>
                                        </p:attrNameLst>
                                      </p:cBhvr>
                                      <p:to>
                                        <p:strVal val="visible"/>
                                      </p:to>
                                    </p:set>
                                  </p:childTnLst>
                                </p:cTn>
                              </p:par>
                            </p:childTnLst>
                          </p:cTn>
                        </p:par>
                        <p:par>
                          <p:cTn id="32" fill="hold">
                            <p:stCondLst>
                              <p:cond delay="0"/>
                            </p:stCondLst>
                            <p:childTnLst>
                              <p:par>
                                <p:cTn id="33" presetID="10" presetClass="entr" fill="hold" grpId="7" nodeType="afterEffect">
                                  <p:stCondLst>
                                    <p:cond delay="0"/>
                                  </p:stCondLst>
                                  <p:iterate>
                                    <p:tmAbs val="0"/>
                                  </p:iterate>
                                  <p:childTnLst>
                                    <p:set>
                                      <p:cBhvr>
                                        <p:cTn id="34" fill="hold"/>
                                        <p:tgtEl>
                                          <p:spTgt spid="267"/>
                                        </p:tgtEl>
                                        <p:attrNameLst>
                                          <p:attrName>style.visibility</p:attrName>
                                        </p:attrNameLst>
                                      </p:cBhvr>
                                      <p:to>
                                        <p:strVal val="visible"/>
                                      </p:to>
                                    </p:set>
                                    <p:animEffect transition="in" filter="fade">
                                      <p:cBhvr>
                                        <p:cTn id="35" dur="100"/>
                                        <p:tgtEl>
                                          <p:spTgt spid="26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8" nodeType="clickEffect">
                                  <p:stCondLst>
                                    <p:cond delay="0"/>
                                  </p:stCondLst>
                                  <p:iterate>
                                    <p:tmAbs val="0"/>
                                  </p:iterate>
                                  <p:childTnLst>
                                    <p:set>
                                      <p:cBhvr>
                                        <p:cTn id="39" fill="hold"/>
                                        <p:tgtEl>
                                          <p:spTgt spid="268"/>
                                        </p:tgtEl>
                                        <p:attrNameLst>
                                          <p:attrName>style.visibility</p:attrName>
                                        </p:attrNameLst>
                                      </p:cBhvr>
                                      <p:to>
                                        <p:strVal val="visible"/>
                                      </p:to>
                                    </p:set>
                                  </p:childTnLst>
                                </p:cTn>
                              </p:par>
                            </p:childTnLst>
                          </p:cTn>
                        </p:par>
                        <p:par>
                          <p:cTn id="40" fill="hold">
                            <p:stCondLst>
                              <p:cond delay="0"/>
                            </p:stCondLst>
                            <p:childTnLst>
                              <p:par>
                                <p:cTn id="41" presetID="10" presetClass="entr" fill="hold" grpId="9" nodeType="afterEffect">
                                  <p:stCondLst>
                                    <p:cond delay="0"/>
                                  </p:stCondLst>
                                  <p:iterate>
                                    <p:tmAbs val="0"/>
                                  </p:iterate>
                                  <p:childTnLst>
                                    <p:set>
                                      <p:cBhvr>
                                        <p:cTn id="42" fill="hold"/>
                                        <p:tgtEl>
                                          <p:spTgt spid="269"/>
                                        </p:tgtEl>
                                        <p:attrNameLst>
                                          <p:attrName>style.visibility</p:attrName>
                                        </p:attrNameLst>
                                      </p:cBhvr>
                                      <p:to>
                                        <p:strVal val="visible"/>
                                      </p:to>
                                    </p:set>
                                    <p:animEffect transition="in" filter="fade">
                                      <p:cBhvr>
                                        <p:cTn id="43" dur="100"/>
                                        <p:tgtEl>
                                          <p:spTgt spid="269"/>
                                        </p:tgtEl>
                                      </p:cBhvr>
                                    </p:animEffect>
                                  </p:childTnLst>
                                </p:cTn>
                              </p:par>
                            </p:childTnLst>
                          </p:cTn>
                        </p:par>
                        <p:par>
                          <p:cTn id="44" fill="hold">
                            <p:stCondLst>
                              <p:cond delay="100"/>
                            </p:stCondLst>
                            <p:childTnLst>
                              <p:par>
                                <p:cTn id="45" presetID="10" presetClass="entr" fill="hold" grpId="10" nodeType="afterEffect">
                                  <p:stCondLst>
                                    <p:cond delay="0"/>
                                  </p:stCondLst>
                                  <p:iterate>
                                    <p:tmAbs val="0"/>
                                  </p:iterate>
                                  <p:childTnLst>
                                    <p:set>
                                      <p:cBhvr>
                                        <p:cTn id="46" fill="hold"/>
                                        <p:tgtEl>
                                          <p:spTgt spid="273"/>
                                        </p:tgtEl>
                                        <p:attrNameLst>
                                          <p:attrName>style.visibility</p:attrName>
                                        </p:attrNameLst>
                                      </p:cBhvr>
                                      <p:to>
                                        <p:strVal val="visible"/>
                                      </p:to>
                                    </p:set>
                                    <p:animEffect transition="in" filter="fade">
                                      <p:cBhvr>
                                        <p:cTn id="47" dur="1000"/>
                                        <p:tgtEl>
                                          <p:spTgt spid="27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1" nodeType="clickEffect">
                                  <p:stCondLst>
                                    <p:cond delay="0"/>
                                  </p:stCondLst>
                                  <p:iterate>
                                    <p:tmAbs val="0"/>
                                  </p:iterate>
                                  <p:childTnLst>
                                    <p:set>
                                      <p:cBhvr>
                                        <p:cTn id="51" fill="hold"/>
                                        <p:tgtEl>
                                          <p:spTgt spid="270"/>
                                        </p:tgtEl>
                                        <p:attrNameLst>
                                          <p:attrName>style.visibility</p:attrName>
                                        </p:attrNameLst>
                                      </p:cBhvr>
                                      <p:to>
                                        <p:strVal val="visible"/>
                                      </p:to>
                                    </p:set>
                                  </p:childTnLst>
                                </p:cTn>
                              </p:par>
                            </p:childTnLst>
                          </p:cTn>
                        </p:par>
                        <p:par>
                          <p:cTn id="52" fill="hold">
                            <p:stCondLst>
                              <p:cond delay="0"/>
                            </p:stCondLst>
                            <p:childTnLst>
                              <p:par>
                                <p:cTn id="53" presetID="1" presetClass="exit" presetSubtype="0" fill="hold" grpId="12" nodeType="afterEffect">
                                  <p:stCondLst>
                                    <p:cond delay="0"/>
                                  </p:stCondLst>
                                  <p:iterate>
                                    <p:tmAbs val="0"/>
                                  </p:iterate>
                                  <p:childTnLst>
                                    <p:set>
                                      <p:cBhvr>
                                        <p:cTn id="54" fill="hold">
                                          <p:stCondLst>
                                            <p:cond delay="0"/>
                                          </p:stCondLst>
                                        </p:cTn>
                                        <p:tgtEl>
                                          <p:spTgt spid="281"/>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13" nodeType="afterEffect">
                                  <p:stCondLst>
                                    <p:cond delay="0"/>
                                  </p:stCondLst>
                                  <p:iterate type="lt">
                                    <p:tmAbs val="0"/>
                                  </p:iterate>
                                  <p:childTnLst>
                                    <p:set>
                                      <p:cBhvr>
                                        <p:cTn id="57" fill="hold"/>
                                        <p:tgtEl>
                                          <p:spTgt spid="279"/>
                                        </p:tgtEl>
                                        <p:attrNameLst>
                                          <p:attrName>style.visibility</p:attrName>
                                        </p:attrNameLst>
                                      </p:cBhvr>
                                      <p:to>
                                        <p:strVal val="visible"/>
                                      </p:to>
                                    </p:set>
                                    <p:anim calcmode="lin" valueType="num">
                                      <p:cBhvr>
                                        <p:cTn id="58" dur="0" fill="hold"/>
                                        <p:tgtEl>
                                          <p:spTgt spid="279"/>
                                        </p:tgtEl>
                                        <p:attrNameLst>
                                          <p:attrName>ppt_x</p:attrName>
                                        </p:attrNameLst>
                                      </p:cBhvr>
                                      <p:tavLst>
                                        <p:tav tm="0">
                                          <p:val>
                                            <p:strVal val="0-#ppt_w/2"/>
                                          </p:val>
                                        </p:tav>
                                        <p:tav tm="100000">
                                          <p:val>
                                            <p:strVal val="#ppt_x"/>
                                          </p:val>
                                        </p:tav>
                                      </p:tavLst>
                                    </p:anim>
                                    <p:anim calcmode="lin" valueType="num">
                                      <p:cBhvr>
                                        <p:cTn id="59" dur="0" fill="hold"/>
                                        <p:tgtEl>
                                          <p:spTgt spid="279"/>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4" nodeType="clickEffect">
                                  <p:stCondLst>
                                    <p:cond delay="0"/>
                                  </p:stCondLst>
                                  <p:iterate type="lt">
                                    <p:tmAbs val="100"/>
                                  </p:iterate>
                                  <p:childTnLst>
                                    <p:set>
                                      <p:cBhvr>
                                        <p:cTn id="63" fill="hold"/>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6" animBg="1" advAuto="0"/>
      <p:bldP spid="267" grpId="7" animBg="1" advAuto="0"/>
      <p:bldP spid="268" grpId="8" animBg="1" advAuto="0"/>
      <p:bldP spid="269" grpId="9" animBg="1" advAuto="0"/>
      <p:bldP spid="270" grpId="11" animBg="1" advAuto="0"/>
      <p:bldP spid="273" grpId="10" animBg="1" advAuto="0"/>
      <p:bldP spid="276" grpId="3" animBg="1" advAuto="0"/>
      <p:bldP spid="278" grpId="14" animBg="1" advAuto="0"/>
      <p:bldP spid="279" grpId="13" animBg="1" advAuto="0"/>
      <p:bldP spid="280" grpId="2" animBg="1" advAuto="0"/>
      <p:bldP spid="280" grpId="4" animBg="1" advAuto="0"/>
      <p:bldP spid="281" grpId="5" animBg="1" advAuto="0"/>
      <p:bldP spid="281" grpId="12" animBg="1" advAuto="0"/>
      <p:bldP spid="284" grpId="1" animBg="1" advAuto="0"/>
    </p:bldLst>
  </p:timing>
</p:sld>
</file>

<file path=ppt/theme/theme1.xml><?xml version="1.0" encoding="utf-8"?>
<a:theme xmlns:a="http://schemas.openxmlformats.org/drawingml/2006/main" name="White">
  <a:themeElements>
    <a:clrScheme name="White">
      <a:dk1>
        <a:srgbClr val="242424"/>
      </a:dk1>
      <a:lt1>
        <a:srgbClr val="FFFFFF"/>
      </a:lt1>
      <a:dk2>
        <a:srgbClr val="A7A7A7"/>
      </a:dk2>
      <a:lt2>
        <a:srgbClr val="535353"/>
      </a:lt2>
      <a:accent1>
        <a:srgbClr val="E65400"/>
      </a:accent1>
      <a:accent2>
        <a:srgbClr val="4C412A"/>
      </a:accent2>
      <a:accent3>
        <a:srgbClr val="83CFCA"/>
      </a:accent3>
      <a:accent4>
        <a:srgbClr val="C1D82F"/>
      </a:accent4>
      <a:accent5>
        <a:srgbClr val="008DA8"/>
      </a:accent5>
      <a:accent6>
        <a:srgbClr val="FDB913"/>
      </a:accent6>
      <a:hlink>
        <a:srgbClr val="0000FF"/>
      </a:hlink>
      <a:folHlink>
        <a:srgbClr val="FF00FF"/>
      </a:folHlink>
    </a:clrScheme>
    <a:fontScheme name="White">
      <a:majorFont>
        <a:latin typeface="Helvetica"/>
        <a:ea typeface="Helvetica"/>
        <a:cs typeface="Helvetica"/>
      </a:majorFont>
      <a:minorFont>
        <a:latin typeface="Lucida Grande"/>
        <a:ea typeface="Lucida Grande"/>
        <a:cs typeface="Lucida Gran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52400" tIns="152400" rIns="152400" bIns="1524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E65400"/>
      </a:accent1>
      <a:accent2>
        <a:srgbClr val="4C412A"/>
      </a:accent2>
      <a:accent3>
        <a:srgbClr val="83CFCA"/>
      </a:accent3>
      <a:accent4>
        <a:srgbClr val="C1D82F"/>
      </a:accent4>
      <a:accent5>
        <a:srgbClr val="008DA8"/>
      </a:accent5>
      <a:accent6>
        <a:srgbClr val="FDB913"/>
      </a:accent6>
      <a:hlink>
        <a:srgbClr val="0000FF"/>
      </a:hlink>
      <a:folHlink>
        <a:srgbClr val="FF00FF"/>
      </a:folHlink>
    </a:clrScheme>
    <a:fontScheme name="White">
      <a:majorFont>
        <a:latin typeface="Helvetica"/>
        <a:ea typeface="Helvetica"/>
        <a:cs typeface="Helvetica"/>
      </a:majorFont>
      <a:minorFont>
        <a:latin typeface="Lucida Grande"/>
        <a:ea typeface="Lucida Grande"/>
        <a:cs typeface="Lucida Gran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52400" tIns="152400" rIns="152400" bIns="1524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242424"/>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2574</Words>
  <Application>Microsoft Office PowerPoint</Application>
  <PresentationFormat>Custom</PresentationFormat>
  <Paragraphs>350</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Courier New</vt:lpstr>
      <vt:lpstr>Helvetica</vt:lpstr>
      <vt:lpstr>Lato</vt:lpstr>
      <vt:lpstr>Lucida Grande</vt:lpstr>
      <vt:lpstr>Open Sans</vt:lpstr>
      <vt:lpstr>Open Sans Semibold</vt:lpstr>
      <vt:lpstr>Wingdings</vt:lpstr>
      <vt:lpstr>White</vt:lpstr>
      <vt:lpstr>Computer Networks               </vt:lpstr>
      <vt:lpstr>Table of Contents</vt:lpstr>
      <vt:lpstr>PowerPoint Presentation</vt:lpstr>
      <vt:lpstr>PowerPoint Presentation</vt:lpstr>
      <vt:lpstr>PowerPoint Presentation</vt:lpstr>
      <vt:lpstr>PowerPoint Presentation</vt:lpstr>
      <vt:lpstr>PowerPoint Presentation</vt:lpstr>
      <vt:lpstr>Blocking I/O Model</vt:lpstr>
      <vt:lpstr>PowerPoint Presentation</vt:lpstr>
      <vt:lpstr>PowerPoint Presentation</vt:lpstr>
      <vt:lpstr>Some Example  Times to Use Multiplexing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Non-blocking I/O</vt:lpstr>
      <vt:lpstr>PowerPoint Presentation</vt:lpstr>
      <vt:lpstr>PowerPoint Presentation</vt:lpstr>
      <vt:lpstr>PowerPoint Presentation</vt:lpstr>
      <vt:lpstr>PowerPoint Presentation</vt:lpstr>
      <vt:lpstr>Commonly Used Socket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Sephen Smothers</dc:creator>
  <cp:lastModifiedBy>Sephen Smothers</cp:lastModifiedBy>
  <cp:revision>1</cp:revision>
  <dcterms:modified xsi:type="dcterms:W3CDTF">2024-03-19T03:30:33Z</dcterms:modified>
</cp:coreProperties>
</file>