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2" r:id="rId3"/>
    <p:sldId id="266" r:id="rId4"/>
    <p:sldId id="260" r:id="rId5"/>
    <p:sldId id="267" r:id="rId6"/>
    <p:sldId id="263" r:id="rId7"/>
    <p:sldId id="264" r:id="rId8"/>
    <p:sldId id="265" r:id="rId9"/>
  </p:sldIdLst>
  <p:sldSz cx="12192000" cy="6858000"/>
  <p:notesSz cx="7077075" cy="9363075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a Fuenzalida T." initials="EFT" lastIdx="1" clrIdx="0">
    <p:extLst>
      <p:ext uri="{19B8F6BF-5375-455C-9EA6-DF929625EA0E}">
        <p15:presenceInfo xmlns:p15="http://schemas.microsoft.com/office/powerpoint/2012/main" userId="eb9528602f4070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35" autoAdjust="0"/>
    <p:restoredTop sz="39734" autoAdjust="0"/>
  </p:normalViewPr>
  <p:slideViewPr>
    <p:cSldViewPr snapToGrid="0">
      <p:cViewPr varScale="1">
        <p:scale>
          <a:sx n="52" d="100"/>
          <a:sy n="52" d="100"/>
        </p:scale>
        <p:origin x="1025" y="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96C94EA4-2C7F-4263-8A6D-FCC838C47A33}" type="datetimeFigureOut">
              <a:rPr lang="es-CL" smtClean="0"/>
              <a:t>09-03-2022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B88DEFB0-D751-4F4E-BFFB-BAF247C8E89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292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DEFB0-D751-4F4E-BFFB-BAF247C8E890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434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Construcción social de la realidad: aporte de las ciencias sociales para explicar qué es y cómo se forma la realidad </a:t>
            </a:r>
          </a:p>
          <a:p>
            <a:r>
              <a:rPr lang="es-ES" dirty="0"/>
              <a:t>La realidad es concebida como el resultado consensuado de procesos perceptivos, cognitivos y sociales que tienen una dimensión individual y una dimensión social. Estos concesos evolucionan y cambian de acuerdo al tiempo y el lugar donde se expresan. </a:t>
            </a:r>
          </a:p>
          <a:p>
            <a:pPr algn="l"/>
            <a:r>
              <a:rPr lang="es-ES" dirty="0"/>
              <a:t>Por ejemplo, lo</a:t>
            </a:r>
            <a:r>
              <a:rPr lang="es-ES" baseline="0" dirty="0"/>
              <a:t> que se entendía como mujer o hombre a inicio del siglo XX no es lo mismo que hoy entendemos por mujer y hombre.</a:t>
            </a:r>
            <a:r>
              <a:rPr lang="es-ES" dirty="0"/>
              <a:t> Hasta mediados del siglo  XX</a:t>
            </a:r>
            <a:r>
              <a:rPr lang="es-ES" baseline="0" dirty="0"/>
              <a:t> se entendía que el ser hombre y el ser mujer estaba dado principalmente por las características biológicas y a partir de estas características se establecían y naturalizaban valoraciones y roles diferenciados por el sexo.</a:t>
            </a:r>
          </a:p>
          <a:p>
            <a:pPr algn="l"/>
            <a:r>
              <a:rPr lang="es-ES" baseline="0" dirty="0"/>
              <a:t>En la actualidad se comparte el conocimiento de que ser hombre y ser mujer son el resultado de una construcción social dicotómica de la realidad, que nos permite explicar el cosmo, las divisiones de tareas y los roles o papeles sociales junto con jerarquizar las relaciones entre hombres, mujeres y naturaleza, Estableciendo que los primeros están llamados a dominar a las mujeres y a la naturaleza (Santos, 2010; Mead, 1949)</a:t>
            </a:r>
          </a:p>
          <a:p>
            <a:pPr algn="l"/>
            <a:endParaRPr lang="es-ES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DEFB0-D751-4F4E-BFFB-BAF247C8E890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851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DEFB0-D751-4F4E-BFFB-BAF247C8E890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1998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división social del trabajo es un concepto que la antropología incorpora al conocimiento a partir de la observación del ser humano en las distintas culturas. </a:t>
            </a:r>
            <a:r>
              <a:rPr lang="es-ES" b="1" dirty="0"/>
              <a:t>Margaret Mead señala que la división sexual del trabajo esta presente en todas las culturas </a:t>
            </a:r>
            <a:r>
              <a:rPr lang="es-ES" b="1" dirty="0" err="1"/>
              <a:t>Riane</a:t>
            </a:r>
            <a:r>
              <a:rPr lang="es-ES" b="1" dirty="0"/>
              <a:t> </a:t>
            </a:r>
            <a:r>
              <a:rPr lang="es-ES" b="1" dirty="0" err="1"/>
              <a:t>Eisler</a:t>
            </a:r>
            <a:r>
              <a:rPr lang="es-ES" b="1" dirty="0"/>
              <a:t> en el libro el Cáliz y la Espada señala que con la creación de las espadas y las guerras por la conquista de los territorios el trabajo pasó de tener una estructura colaborativa a una estructura jerárquica que separo el trabajo doméstico del trabajo público</a:t>
            </a:r>
            <a:r>
              <a:rPr lang="es-ES" dirty="0"/>
              <a:t>, la paz de la guerra.</a:t>
            </a:r>
          </a:p>
          <a:p>
            <a:r>
              <a:rPr lang="es-ES" dirty="0"/>
              <a:t>La división sexual del trabajo es la segmentación de los espacio y funciones que cumplen hombres y mujeres, y consiste en la asignación social de, funciones, y valoraciones diferenciadas, donde a los hombres se les asigna el espacio publico y la jefatura de hogar (</a:t>
            </a:r>
            <a:r>
              <a:rPr lang="es-ES" dirty="0" err="1"/>
              <a:t>pater</a:t>
            </a:r>
            <a:r>
              <a:rPr lang="es-ES" dirty="0"/>
              <a:t> familia), para la cual debe ser productor y proveedor de recursos y bienes materiales, ambientales y culturales, y a las mujeres se le asigna el espacio doméstico, y las funciones de madre, esposa y dueña de casa reproductora de bienes y servicios sociales, económicos y ambientales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8DEFB0-D751-4F4E-BFFB-BAF247C8E890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105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DEFB0-D751-4F4E-BFFB-BAF247C8E890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9363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Ejemplos de la incorporación de las mujeres a la educación. </a:t>
            </a:r>
          </a:p>
          <a:p>
            <a:r>
              <a:rPr lang="es-ES" dirty="0"/>
              <a:t>En 1833 y al alero de la Constitución se masifica la educación básica para las mujeres y se crea la Universidad de Chile (1842).</a:t>
            </a:r>
          </a:p>
          <a:p>
            <a:r>
              <a:rPr lang="es-ES" dirty="0"/>
              <a:t>1877 (45 años después)  el decreto Amunátegui les dio a las mujeres la posibilidad de cursar estudios superiores en las universidades del país.</a:t>
            </a:r>
          </a:p>
          <a:p>
            <a:r>
              <a:rPr lang="es-ES" dirty="0"/>
              <a:t>1913 (63 años después de ser inaugurada la Universidad de Chile) Ingresa la primera mujer a la Facultad de Ciencias Físicas y Matemáticas Justicia Espada Acuña Mena (1893- 1980), se atrevió a dar el paso en donde sólo hombres lo hacían, Justicia Acuña estudió y se tituló como la primera ingeniera de Sudamérica</a:t>
            </a:r>
          </a:p>
          <a:p>
            <a:r>
              <a:rPr lang="es-ES" dirty="0"/>
              <a:t>En la década de los años 80 el ingreso de mujeres a la FCFM alcanzaba alrededor del 10%</a:t>
            </a:r>
          </a:p>
          <a:p>
            <a:r>
              <a:rPr lang="es-ES" dirty="0"/>
              <a:t>En 2013 el número de alumnas nuevas llegaba al 20,1%, este 2018 alcanzó un 32,8% con 264 </a:t>
            </a:r>
            <a:r>
              <a:rPr lang="es-ES" dirty="0" err="1"/>
              <a:t>beauchefianas</a:t>
            </a:r>
            <a:r>
              <a:rPr lang="es-ES" dirty="0"/>
              <a:t>. El decano Patricio Aceituno y académicas de la Facultad les dieron la bienvenida a la vida universitaria en </a:t>
            </a:r>
            <a:r>
              <a:rPr lang="es-ES" dirty="0" err="1"/>
              <a:t>Beauchef</a:t>
            </a:r>
            <a:r>
              <a:rPr lang="es-ES" dirty="0"/>
              <a:t>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DEFB0-D751-4F4E-BFFB-BAF247C8E890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4836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Chile la división sexual del trabajo se observa a través de la incorporación tardía de las mujeres al trabajo público. En la actualidad las mujeres representan el 36,2% de la fuerza laboral chilena y las </a:t>
            </a:r>
            <a:r>
              <a:rPr lang="es-ES" dirty="0" err="1"/>
              <a:t>remunaraciones</a:t>
            </a:r>
            <a:r>
              <a:rPr lang="es-ES" dirty="0"/>
              <a:t> por las mismas tareas pueden llegar a ser casi un 70% inferior a los sueldos de los hombres por las mismas tareas.</a:t>
            </a:r>
          </a:p>
          <a:p>
            <a:r>
              <a:rPr lang="es-ES" dirty="0"/>
              <a:t>La principales actividades que realizan las mujeres están relacionadas con Servicios, un 46% (comunales, sociales y personales relacionados con la función de cuidado del espacio privado, Comercio, un 25%,(detallista, mayorista y retail , Industria manufacturera, un 11% (confección de calzados y vestuario, a industria alimenticia; cantidades menores están en la industria química y metalúrgica) Agricultura, alrededor de un 6%,, Establecimientos financieros, un 7% Dirección del Trabajo, 2018)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DEFB0-D751-4F4E-BFFB-BAF247C8E890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4665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DEFB0-D751-4F4E-BFFB-BAF247C8E89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095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98C66-0313-444C-9711-DF94A6AB6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283866-524D-433F-87CF-219284C4A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1A7724-EC18-47B1-AC06-0750B1E0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39DA-0BC0-4B6A-9C34-EAED8CF09444}" type="datetimeFigureOut">
              <a:rPr lang="es-CL" smtClean="0"/>
              <a:t>09-03-2022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571D11-70AD-43DF-9EB2-F303ACA8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DFA005-86C3-4A4A-8184-D72B0E52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32BE-6101-41E3-8533-21F814772F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3730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B5DE7-F969-4538-BEB2-0EF2D676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6982CA-A89E-4C05-B01B-4D6A8A333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CC1EBD-B3D3-4E5E-95A2-F53D4BC63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39DA-0BC0-4B6A-9C34-EAED8CF09444}" type="datetimeFigureOut">
              <a:rPr lang="es-CL" smtClean="0"/>
              <a:t>09-03-2022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B488D8-01FE-477A-9956-C2E82B84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99D102-3EE8-4B29-A20F-F8D32C4D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32BE-6101-41E3-8533-21F814772F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240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405EA4-7E9B-4F72-B194-694B72A8C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633ACA-3C26-4DFB-83BF-2C635AE7B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649745-865E-413C-A721-569CFB77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39DA-0BC0-4B6A-9C34-EAED8CF09444}" type="datetimeFigureOut">
              <a:rPr lang="es-CL" smtClean="0"/>
              <a:t>09-03-2022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DDC0AB-C8EB-460B-8B44-BA095C03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FEFC4D-E11A-4312-876B-D87DD186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32BE-6101-41E3-8533-21F814772F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375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BF8CB-EEAD-428F-B522-64034771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E47A1D-A127-4154-9C15-23836A7F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FF3429-8DB3-4A2A-AA95-35D03D42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39DA-0BC0-4B6A-9C34-EAED8CF09444}" type="datetimeFigureOut">
              <a:rPr lang="es-CL" smtClean="0"/>
              <a:t>09-03-2022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F23E16-740E-4577-BD13-96DA454D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AB85D9-C400-4D1F-82A6-E9C1E0DD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32BE-6101-41E3-8533-21F814772F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955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E3A39-2549-475F-AEE3-1992BF46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664654-8F97-4440-8396-38D22D895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786FD0-515A-4DC5-8BE1-41667F87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39DA-0BC0-4B6A-9C34-EAED8CF09444}" type="datetimeFigureOut">
              <a:rPr lang="es-CL" smtClean="0"/>
              <a:t>09-03-2022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315ED8-0C62-473E-BFA5-B42F5A92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955CB4-368E-4BC7-8D3B-F9A8F88C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32BE-6101-41E3-8533-21F814772F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719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EDC2E-DA3C-4660-B1D0-EAC61D23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F14536-8EE0-4915-9BEE-CDBADE8CE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9F4138-D6B5-4C61-B9FE-73B5BEEA8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DB8DA3-7555-424D-A166-C181D73D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39DA-0BC0-4B6A-9C34-EAED8CF09444}" type="datetimeFigureOut">
              <a:rPr lang="es-CL" smtClean="0"/>
              <a:t>09-03-2022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B4E60E-ED22-48A7-80B8-3745485D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16B05A-BEF1-4742-A9E9-96B35383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32BE-6101-41E3-8533-21F814772F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680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A5810-E916-4D86-A837-766A31E8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3A1955-4641-4AEE-A127-0F77F006D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5BD1D3-4881-4CA0-9A38-CE024A2E7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B14D11-46B2-4EDD-86AF-FCDED4FFB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E39F9FF-63D5-4B39-84DD-40B1F2709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D0B3DB6-CFA4-48A8-AB42-28B60369B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39DA-0BC0-4B6A-9C34-EAED8CF09444}" type="datetimeFigureOut">
              <a:rPr lang="es-CL" smtClean="0"/>
              <a:t>09-03-2022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FC5A73-4913-4283-93A4-C58EB909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FCCFB4-D18B-46FB-A0ED-54B5F21D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32BE-6101-41E3-8533-21F814772F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043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AE5F1-C7B2-4F7F-AEB1-69EF4301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A0C811-4616-47B5-B763-1E4FDDB5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39DA-0BC0-4B6A-9C34-EAED8CF09444}" type="datetimeFigureOut">
              <a:rPr lang="es-CL" smtClean="0"/>
              <a:t>09-03-2022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34E241-B521-4B8B-B913-0C48CEAC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5B9AA6-8686-4048-BDFB-922265D8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32BE-6101-41E3-8533-21F814772F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25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2FB52F-AB7D-4861-8CD7-C0699448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39DA-0BC0-4B6A-9C34-EAED8CF09444}" type="datetimeFigureOut">
              <a:rPr lang="es-CL" smtClean="0"/>
              <a:t>09-03-2022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E15408-17E5-44E4-A4C2-9898AB25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CDFFC3-C818-41FF-9B78-EBFA47EF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32BE-6101-41E3-8533-21F814772F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693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FB199-42D1-4AD2-90AE-05405BE7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3CD140-D402-41C5-A5DA-D6E3CF90F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D00DFD-F13F-4DF7-9A59-91C06F41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2D62B8-ACC4-4D5E-B733-B07592BB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39DA-0BC0-4B6A-9C34-EAED8CF09444}" type="datetimeFigureOut">
              <a:rPr lang="es-CL" smtClean="0"/>
              <a:t>09-03-2022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824008-88E2-4C09-956F-C2AB1695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91BCA4-8BA1-4F5E-9857-F1265009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32BE-6101-41E3-8533-21F814772F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540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CB201-B8F7-4217-B7DA-2FD8FFD2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6CFB3B-A1BA-46E4-9CB4-AC2668DAD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53D5B1-2ED2-4587-A08C-699C740FB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4AC2E4-4BBB-4B90-AEEC-F33E6A09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39DA-0BC0-4B6A-9C34-EAED8CF09444}" type="datetimeFigureOut">
              <a:rPr lang="es-CL" smtClean="0"/>
              <a:t>09-03-2022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553519-3D45-43DA-86F8-7301F0E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1975D3-50F5-4065-8F0A-E36E71E5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32BE-6101-41E3-8533-21F814772F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361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3A4C86-5AD1-49B3-A860-740C8B64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25BBD7-D623-4A7D-AB4F-3206E4B00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995C2-D15B-4C3F-9462-1E4892EEC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239DA-0BC0-4B6A-9C34-EAED8CF09444}" type="datetimeFigureOut">
              <a:rPr lang="es-CL" smtClean="0"/>
              <a:t>09-03-2022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CF9A11-05B2-4155-B837-311D87FB3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083819-1621-4174-8865-069CCE976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432BE-6101-41E3-8533-21F814772F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537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61CE18F-195D-45B2-8574-8F71814FF19A}"/>
              </a:ext>
            </a:extLst>
          </p:cNvPr>
          <p:cNvSpPr txBox="1"/>
          <p:nvPr/>
        </p:nvSpPr>
        <p:spPr>
          <a:xfrm>
            <a:off x="998483" y="2057143"/>
            <a:ext cx="104262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Curso EH2701.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Introducción al Enfoque de Género para las Ciencias y las Ingenierías.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2CB9BF7-C176-4B7C-94DB-DEBD9F42B9A5}"/>
              </a:ext>
            </a:extLst>
          </p:cNvPr>
          <p:cNvSpPr txBox="1"/>
          <p:nvPr/>
        </p:nvSpPr>
        <p:spPr>
          <a:xfrm>
            <a:off x="7956330" y="6356596"/>
            <a:ext cx="368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Santiago, segundo semestre 2021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36C6C07-9637-43DE-A6FF-27CBF50F4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715" y="0"/>
            <a:ext cx="5493175" cy="186487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46A8F0-4927-4CD2-A122-4FA2F641A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695" y="3011249"/>
            <a:ext cx="2539075" cy="253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D672CA1-9029-4245-B9D1-EB7E8D8676DD}"/>
              </a:ext>
            </a:extLst>
          </p:cNvPr>
          <p:cNvSpPr txBox="1"/>
          <p:nvPr/>
        </p:nvSpPr>
        <p:spPr>
          <a:xfrm>
            <a:off x="4261332" y="58496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/>
              <a:t>Profesora </a:t>
            </a:r>
            <a:r>
              <a:rPr lang="es-CL" dirty="0"/>
              <a:t>Erika Fuenzalida Tolorza</a:t>
            </a:r>
          </a:p>
        </p:txBody>
      </p:sp>
    </p:spTree>
    <p:extLst>
      <p:ext uri="{BB962C8B-B14F-4D97-AF65-F5344CB8AC3E}">
        <p14:creationId xmlns:p14="http://schemas.microsoft.com/office/powerpoint/2010/main" val="287468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3598A-1D57-4919-AFC6-E102C248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La Construcción Social del Género</a:t>
            </a:r>
            <a:endParaRPr lang="es-CL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7C7773-CF71-42C4-AEFD-E7D4D749F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1284"/>
            <a:ext cx="10515600" cy="508512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ES" sz="5100" dirty="0"/>
              <a:t>¿</a:t>
            </a:r>
            <a:r>
              <a:rPr lang="es-ES" sz="8000" dirty="0"/>
              <a:t>Qué es la realidad?</a:t>
            </a:r>
          </a:p>
          <a:p>
            <a:pPr marL="0" indent="0">
              <a:buNone/>
            </a:pPr>
            <a:endParaRPr lang="es-ES" sz="8000" dirty="0"/>
          </a:p>
          <a:p>
            <a:r>
              <a:rPr lang="es-ES" sz="8000" dirty="0"/>
              <a:t>La realidad es algo que no esta dado, es una construcción de la humanidad originada por procesos cognitivos e interacciones histórica, sociales, económicas y ambientales que le permiten al ser humano explicarse un entorno que  se presenta como caótico (Berger y Luckmann, 1966).</a:t>
            </a:r>
          </a:p>
          <a:p>
            <a:r>
              <a:rPr lang="es-ES" sz="8000" dirty="0"/>
              <a:t>La construcción social de la realidad esta basada en concesos que evolucionan y cambian de acuerdo al tiempo y el lugar donde se expresan (Lamas, 2010)</a:t>
            </a:r>
          </a:p>
          <a:p>
            <a:r>
              <a:rPr lang="es-ES" sz="8000" dirty="0"/>
              <a:t>La construcción de la realidad es el resultado de procesos perceptivos, cognitivos y sociales que tienen una dimensión individual y una dimensión colectiva o social (Berger y Luckmann, 1966).</a:t>
            </a:r>
          </a:p>
          <a:p>
            <a:r>
              <a:rPr lang="es-ES" sz="8000" dirty="0"/>
              <a:t>La realidad construida actúa como “un filtro cultural” que nos permite descifrar el entorno que nos rodea y al mismo tiempo “es una especie de armadura con la que se constriñen las decisiones y oportunidades de las personas dependiendo de su sexo” (Lamas, 2007:1) , religión, raza, posición social etc., reglamentando la existencia humana.</a:t>
            </a:r>
          </a:p>
          <a:p>
            <a:r>
              <a:rPr lang="es-ES" sz="8000" dirty="0"/>
              <a:t>Lo característico de los seres humanos es el lenguaje y este es un elemento basal de la cultura que permite hacer inteligibles nuestras experiencias</a:t>
            </a:r>
          </a:p>
          <a:p>
            <a:r>
              <a:rPr lang="es-ES" sz="8000" dirty="0"/>
              <a:t>Por medio del lenguaje expresamos nuestra experiencias y simbolizamos las diferencias sexuales.</a:t>
            </a:r>
          </a:p>
        </p:txBody>
      </p:sp>
    </p:spTree>
    <p:extLst>
      <p:ext uri="{BB962C8B-B14F-4D97-AF65-F5344CB8AC3E}">
        <p14:creationId xmlns:p14="http://schemas.microsoft.com/office/powerpoint/2010/main" val="295026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34A6A05-FB6D-4905-8797-1184AA17A717}"/>
              </a:ext>
            </a:extLst>
          </p:cNvPr>
          <p:cNvSpPr txBox="1"/>
          <p:nvPr/>
        </p:nvSpPr>
        <p:spPr>
          <a:xfrm>
            <a:off x="662151" y="856357"/>
            <a:ext cx="1086769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¿</a:t>
            </a:r>
            <a:r>
              <a:rPr lang="es-ES" sz="2000" dirty="0"/>
              <a:t>Qué es ser hombre y ser mujer?</a:t>
            </a:r>
          </a:p>
          <a:p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Ser hombre y ser mujer son construcciones sociales que establecen las diferentes formas de comportamiento, actitudes y valoraciones otorgadas por la sociedad al sexo masculino y al sexo femenino (Santos, 2010; Lamas, 2000)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Las diferencias entre los sexos son parte del conjunto de dicotomías que organizan nuestras formas de entender el entorno, la división de tareas y actividades, y los papeles (roles) sociales que desempañan hombres y mujeres (Bourdieu en Lamas, 2000)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Desde la infancia vamos percibiendo las representaciones de “lo femenino” y “lo masculino” mediante el lenguaje y la materialidad de la cultura (los objetos, las imágenes,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Todas las sociedades clasifican qué es “lo propio” de las mujeres y “lo propio” de los hombres y establecen las obligaciones sociales que separa a los hombres de las mujeres en base a sus características biológicas (Santos, 2010; Lamas, 2007; 2000).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Las características biológicas de hombres y mujeres son la base de las obligaciones sociales que separan las funciones productivas de las funciones reproductivas como parte de la división sexual del trabajo (Lamas,2007)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La división sexual del trabajo es la segmentación y valoración diferenciada de los espacio y las funciones que la sociedad le asigna a hombres y mujeres.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A los hombres se les asigna el espacio publico y la jefatura de hogar (</a:t>
            </a:r>
            <a:r>
              <a:rPr lang="es-ES" dirty="0" err="1"/>
              <a:t>pater</a:t>
            </a:r>
            <a:r>
              <a:rPr lang="es-ES" dirty="0"/>
              <a:t> familia) y a las mujeres se le asigna el espacio doméstico, y las funciones de madre, esposa y dueña de casa reproductora de bienes y servicios sociales, económicos y ambientales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E4A2E31-33E0-4714-9FEF-0650DA43DBF7}"/>
              </a:ext>
            </a:extLst>
          </p:cNvPr>
          <p:cNvSpPr txBox="1">
            <a:spLocks/>
          </p:cNvSpPr>
          <p:nvPr/>
        </p:nvSpPr>
        <p:spPr>
          <a:xfrm>
            <a:off x="1784131" y="84904"/>
            <a:ext cx="802202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La Construcción Social del Género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2428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85411-ACF0-4FE5-8E77-19F515ABC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462" y="56550"/>
            <a:ext cx="10515600" cy="1325563"/>
          </a:xfrm>
        </p:spPr>
        <p:txBody>
          <a:bodyPr/>
          <a:lstStyle/>
          <a:p>
            <a:r>
              <a:rPr lang="es-ES" dirty="0"/>
              <a:t>¿Qué es la División Sexual del Trabajo?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DA2AFC-283B-40C6-AD51-1C48034C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2435"/>
            <a:ext cx="11993880" cy="758952"/>
          </a:xfrm>
        </p:spPr>
        <p:txBody>
          <a:bodyPr>
            <a:noAutofit/>
          </a:bodyPr>
          <a:lstStyle/>
          <a:p>
            <a:pPr algn="ctr"/>
            <a:r>
              <a:rPr lang="es-ES" sz="2000" dirty="0"/>
              <a:t>La división sexual del trabajo es la segmentación de los espacio, funciones y valoraciones  que la sociedad le otorga a hombres y mujeres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34BE519-B2BB-4848-84C4-0F12C74283AC}"/>
              </a:ext>
            </a:extLst>
          </p:cNvPr>
          <p:cNvSpPr txBox="1"/>
          <p:nvPr/>
        </p:nvSpPr>
        <p:spPr>
          <a:xfrm>
            <a:off x="7839400" y="2510189"/>
            <a:ext cx="38546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Espacio Doméstico o Privado.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 relaciones de cuidado y reproducción de la fuerza de trabajo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Rol: tridimensional de madres, esposas y dueñas de casa. Reproductoras de bienes y servicios sociales, económicos y ambientales 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lecha: a la izquierda y arriba 3">
            <a:extLst>
              <a:ext uri="{FF2B5EF4-FFF2-40B4-BE49-F238E27FC236}">
                <a16:creationId xmlns:a16="http://schemas.microsoft.com/office/drawing/2014/main" id="{F03EE445-EE11-4C4E-98E0-B51FC98041C7}"/>
              </a:ext>
            </a:extLst>
          </p:cNvPr>
          <p:cNvSpPr/>
          <p:nvPr/>
        </p:nvSpPr>
        <p:spPr>
          <a:xfrm>
            <a:off x="5124455" y="2239878"/>
            <a:ext cx="938180" cy="832945"/>
          </a:xfrm>
          <a:prstGeom prst="leftUpArrow">
            <a:avLst>
              <a:gd name="adj1" fmla="val 0"/>
              <a:gd name="adj2" fmla="val 25000"/>
              <a:gd name="adj3" fmla="val 25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C0C0C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lecha: a la izquierda y arriba 8">
            <a:extLst>
              <a:ext uri="{FF2B5EF4-FFF2-40B4-BE49-F238E27FC236}">
                <a16:creationId xmlns:a16="http://schemas.microsoft.com/office/drawing/2014/main" id="{A03B6C95-5488-4A9A-9CD3-35E028377622}"/>
              </a:ext>
            </a:extLst>
          </p:cNvPr>
          <p:cNvSpPr/>
          <p:nvPr/>
        </p:nvSpPr>
        <p:spPr>
          <a:xfrm rot="5400000">
            <a:off x="6668174" y="2156553"/>
            <a:ext cx="935135" cy="1074570"/>
          </a:xfrm>
          <a:prstGeom prst="leftUpArrow">
            <a:avLst>
              <a:gd name="adj1" fmla="val 0"/>
              <a:gd name="adj2" fmla="val 25000"/>
              <a:gd name="adj3" fmla="val 25000"/>
            </a:avLst>
          </a:prstGeom>
          <a:solidFill>
            <a:schemeClr val="bg2">
              <a:lumMod val="90000"/>
            </a:schemeClr>
          </a:solidFill>
          <a:ln cmpd="thinThick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 cmpd="sng">
                <a:solidFill>
                  <a:prstClr val="black">
                    <a:lumMod val="50000"/>
                    <a:lumOff val="50000"/>
                  </a:prstClr>
                </a:solidFill>
                <a:miter lim="800000"/>
              </a:ln>
              <a:noFill/>
              <a:effectLst/>
              <a:highlight>
                <a:srgbClr val="C0C0C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8D0218A-F753-4D70-9B2D-5F2D12CF3883}"/>
              </a:ext>
            </a:extLst>
          </p:cNvPr>
          <p:cNvSpPr txBox="1"/>
          <p:nvPr/>
        </p:nvSpPr>
        <p:spPr>
          <a:xfrm>
            <a:off x="497923" y="2557547"/>
            <a:ext cx="45920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Espacio Público.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 relaciones de poder, producción de cultura y conocimiento.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Rol: bidimensional de padres productores y proveedores de bienes y servicios sociales, económicos y ambientales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8B8343C-D764-45A9-A85E-B9275CA8F70A}"/>
              </a:ext>
            </a:extLst>
          </p:cNvPr>
          <p:cNvSpPr txBox="1"/>
          <p:nvPr/>
        </p:nvSpPr>
        <p:spPr>
          <a:xfrm>
            <a:off x="7839400" y="4750716"/>
            <a:ext cx="3832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Trabajo espacio doméstico sin reconocimiento social ni monetario.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Trabajo sub valorado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0DE084A-2E9E-498B-B908-10A1E4B111C7}"/>
              </a:ext>
            </a:extLst>
          </p:cNvPr>
          <p:cNvSpPr txBox="1"/>
          <p:nvPr/>
        </p:nvSpPr>
        <p:spPr>
          <a:xfrm>
            <a:off x="497923" y="4750716"/>
            <a:ext cx="3677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Trabajo espacio público con alto reconocimiento social y monetario Trabajo sobre valorado</a:t>
            </a:r>
          </a:p>
        </p:txBody>
      </p:sp>
    </p:spTree>
    <p:extLst>
      <p:ext uri="{BB962C8B-B14F-4D97-AF65-F5344CB8AC3E}">
        <p14:creationId xmlns:p14="http://schemas.microsoft.com/office/powerpoint/2010/main" val="94987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61CE18F-195D-45B2-8574-8F71814FF19A}"/>
              </a:ext>
            </a:extLst>
          </p:cNvPr>
          <p:cNvSpPr txBox="1"/>
          <p:nvPr/>
        </p:nvSpPr>
        <p:spPr>
          <a:xfrm>
            <a:off x="998483" y="2057143"/>
            <a:ext cx="104262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Curso EH2701.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Introducción al Enfoque de Género para las Ciencias y las Ingenierías.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2CB9BF7-C176-4B7C-94DB-DEBD9F42B9A5}"/>
              </a:ext>
            </a:extLst>
          </p:cNvPr>
          <p:cNvSpPr txBox="1"/>
          <p:nvPr/>
        </p:nvSpPr>
        <p:spPr>
          <a:xfrm>
            <a:off x="7956330" y="6356596"/>
            <a:ext cx="368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Santiago, segundo semestre 2021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36C6C07-9637-43DE-A6FF-27CBF50F4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715" y="0"/>
            <a:ext cx="5493175" cy="186487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46A8F0-4927-4CD2-A122-4FA2F641A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695" y="3011249"/>
            <a:ext cx="2539075" cy="253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D672CA1-9029-4245-B9D1-EB7E8D8676DD}"/>
              </a:ext>
            </a:extLst>
          </p:cNvPr>
          <p:cNvSpPr txBox="1"/>
          <p:nvPr/>
        </p:nvSpPr>
        <p:spPr>
          <a:xfrm>
            <a:off x="4261332" y="58496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/>
              <a:t>Profesora </a:t>
            </a:r>
            <a:r>
              <a:rPr lang="es-CL" dirty="0"/>
              <a:t>Erika Fuenzalida Tolorza</a:t>
            </a:r>
          </a:p>
        </p:txBody>
      </p:sp>
    </p:spTree>
    <p:extLst>
      <p:ext uri="{BB962C8B-B14F-4D97-AF65-F5344CB8AC3E}">
        <p14:creationId xmlns:p14="http://schemas.microsoft.com/office/powerpoint/2010/main" val="229269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54F9C-7390-4189-AD4C-ABF326D6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la participación de las mujeres en el espacio público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A2E8CD-8D95-4A57-9D6A-7B199CB0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Educación</a:t>
            </a:r>
          </a:p>
          <a:p>
            <a:pPr marL="0" indent="0">
              <a:buNone/>
            </a:pPr>
            <a:r>
              <a:rPr lang="es-ES" dirty="0"/>
              <a:t>1833 La mujer accede en forma masiva a la educación básica como un derecho consagrado constitucionalmente.</a:t>
            </a:r>
          </a:p>
          <a:p>
            <a:pPr marL="0" indent="0">
              <a:buNone/>
            </a:pPr>
            <a:r>
              <a:rPr lang="es-ES" dirty="0"/>
              <a:t>1877 Decreto Amunategui posibilito que la mujeres siguieran estudios superiores.</a:t>
            </a:r>
          </a:p>
          <a:p>
            <a:pPr marL="0" indent="0">
              <a:buNone/>
            </a:pPr>
            <a:r>
              <a:rPr lang="es-ES" dirty="0"/>
              <a:t>1913 Ingresa Justicia Espada Acuña Mena a la Facultad de Ciencias de la Universidad de Chile y se convirtió en la primera mujer de Sudamérica en titularse de geóloga.</a:t>
            </a:r>
          </a:p>
          <a:p>
            <a:pPr marL="0" indent="0">
              <a:buNone/>
            </a:pPr>
            <a:r>
              <a:rPr lang="es-CL" dirty="0"/>
              <a:t>2013 las mujeres que ingresaron a la FCFM correspondieron al 20,1% del total de estudiantes y  2018 alcanzo el 32,8% (264) (Biblioteca del Congreso Nacional, 2021)</a:t>
            </a:r>
          </a:p>
        </p:txBody>
      </p:sp>
    </p:spTree>
    <p:extLst>
      <p:ext uri="{BB962C8B-B14F-4D97-AF65-F5344CB8AC3E}">
        <p14:creationId xmlns:p14="http://schemas.microsoft.com/office/powerpoint/2010/main" val="155559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B1320-21B7-435E-8710-58761CBA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la participación de las mujeres en el espacio público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306AEA-0106-4285-8237-02647458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690687"/>
            <a:ext cx="10728960" cy="4802187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Trabajo Público</a:t>
            </a:r>
          </a:p>
          <a:p>
            <a:pPr marL="0" indent="0">
              <a:buNone/>
            </a:pPr>
            <a:r>
              <a:rPr lang="es-CL" dirty="0"/>
              <a:t>El trabajo de las mujeres es subvalorado y considerado como un trabajo que complementa los ingresos de la familia. El trabajo doméstico no es considerado trabajo</a:t>
            </a:r>
          </a:p>
          <a:p>
            <a:pPr marL="0" indent="0">
              <a:buNone/>
            </a:pPr>
            <a:r>
              <a:rPr lang="es-ES" dirty="0"/>
              <a:t>Las mujeres representan el 36,2% de la fuerza laboral. El 46% de las mujeres trabaja en el </a:t>
            </a:r>
            <a:r>
              <a:rPr lang="es-ES" b="1" dirty="0"/>
              <a:t>sector servicios vinculados</a:t>
            </a:r>
            <a:r>
              <a:rPr lang="es-ES" dirty="0"/>
              <a:t> </a:t>
            </a:r>
            <a:r>
              <a:rPr lang="es-ES" b="1" dirty="0"/>
              <a:t>a las tares domésticas</a:t>
            </a:r>
            <a:r>
              <a:rPr lang="es-ES" dirty="0"/>
              <a:t> (Dirección del Trabajo, 2018).</a:t>
            </a:r>
          </a:p>
          <a:p>
            <a:pPr marL="0" indent="0">
              <a:buNone/>
            </a:pPr>
            <a:r>
              <a:rPr lang="es-CL" dirty="0"/>
              <a:t>Las mujeres más vulnerables tienen mayores dificultades para obtener trabajos que las mujeres de sectores medios y altos, y estos son precarios, con bajas remuneraciones, inestables y sin previsión que los trabajos que obtienen los hombres</a:t>
            </a:r>
          </a:p>
          <a:p>
            <a:pPr marL="0" indent="0">
              <a:buNone/>
            </a:pPr>
            <a:r>
              <a:rPr lang="es-CL" dirty="0"/>
              <a:t>El 33% de las investigaciones están  a cargo de  investigaciones</a:t>
            </a:r>
          </a:p>
        </p:txBody>
      </p:sp>
    </p:spTree>
    <p:extLst>
      <p:ext uri="{BB962C8B-B14F-4D97-AF65-F5344CB8AC3E}">
        <p14:creationId xmlns:p14="http://schemas.microsoft.com/office/powerpoint/2010/main" val="364270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96949-7A4D-4490-AF63-074DAEB4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la participación de las mujeres en el espacio público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A124F8-1CCF-45CC-9DB6-EE50E33C3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Medio Ambiente .</a:t>
            </a:r>
          </a:p>
          <a:p>
            <a:pPr marL="0" indent="0">
              <a:buNone/>
            </a:pPr>
            <a:r>
              <a:rPr lang="es-ES" dirty="0"/>
              <a:t>Distintas visiones sobre la relación de las mujeres con el medio ambiente</a:t>
            </a:r>
          </a:p>
          <a:p>
            <a:pPr marL="0" indent="0">
              <a:buNone/>
            </a:pPr>
            <a:r>
              <a:rPr lang="es-ES" dirty="0"/>
              <a:t>1) Visión esencialista donde los hombres productores y proveedores son depredadores y las mujeres reproductora tienen la función de conservación. </a:t>
            </a:r>
          </a:p>
          <a:p>
            <a:pPr marL="0" indent="0">
              <a:buNone/>
            </a:pPr>
            <a:r>
              <a:rPr lang="es-ES" dirty="0"/>
              <a:t>2) Visión ecofeminista donde las mujeres son salvadoras de la naturaleza.</a:t>
            </a:r>
          </a:p>
          <a:p>
            <a:pPr marL="0" indent="0">
              <a:buNone/>
            </a:pPr>
            <a:r>
              <a:rPr lang="es-CL" dirty="0"/>
              <a:t>3) Visión de género donde hombres y mujeres se relacionan con los recursos de la naturaleza de forma diferenciada (depredan). Debido a las relaciones de poder y la división sexual del trabajo los hombres obtienen mayores beneficios que las mujeres de las relaciones con el medio ambiente</a:t>
            </a:r>
          </a:p>
        </p:txBody>
      </p:sp>
    </p:spTree>
    <p:extLst>
      <p:ext uri="{BB962C8B-B14F-4D97-AF65-F5344CB8AC3E}">
        <p14:creationId xmlns:p14="http://schemas.microsoft.com/office/powerpoint/2010/main" val="439300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4859</TotalTime>
  <Words>1781</Words>
  <Application>Microsoft Office PowerPoint</Application>
  <PresentationFormat>Panorámica</PresentationFormat>
  <Paragraphs>80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La Construcción Social del Género</vt:lpstr>
      <vt:lpstr>Presentación de PowerPoint</vt:lpstr>
      <vt:lpstr>¿Qué es la División Sexual del Trabajo?</vt:lpstr>
      <vt:lpstr>Presentación de PowerPoint</vt:lpstr>
      <vt:lpstr>Ejemplos de la participación de las mujeres en el espacio público</vt:lpstr>
      <vt:lpstr>Ejemplos de la participación de las mujeres en el espacio público</vt:lpstr>
      <vt:lpstr>Ejemplos de la participación de las mujeres en el espacio público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Erika Fuenzalida T.</dc:creator>
  <cp:lastModifiedBy>Erika Fuenzalida T.</cp:lastModifiedBy>
  <cp:revision>30</cp:revision>
  <cp:lastPrinted>2021-08-23T11:52:02Z</cp:lastPrinted>
  <dcterms:created xsi:type="dcterms:W3CDTF">2021-08-02T21:19:11Z</dcterms:created>
  <dcterms:modified xsi:type="dcterms:W3CDTF">2022-03-10T02:40:19Z</dcterms:modified>
</cp:coreProperties>
</file>