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A1824-D9F3-49A0-9B61-F63CF4A01C04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005B3-821E-417C-BCD1-AD54E069CE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11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Clase virtuales expositivas y participativas</a:t>
            </a:r>
          </a:p>
          <a:p>
            <a:r>
              <a:rPr lang="es-ES" dirty="0"/>
              <a:t>Estudio de Caso Formulación de un problema de ingeniería y ciencias con enfoque de género.</a:t>
            </a:r>
          </a:p>
          <a:p>
            <a:r>
              <a:rPr lang="es-ES" dirty="0"/>
              <a:t>Trabajo en grupos de 5 </a:t>
            </a:r>
            <a:r>
              <a:rPr lang="es-ES" dirty="0" err="1"/>
              <a:t>alumnxs</a:t>
            </a:r>
            <a:r>
              <a:rPr lang="es-ES" dirty="0"/>
              <a:t>, </a:t>
            </a:r>
            <a:r>
              <a:rPr lang="es-ES" dirty="0" err="1"/>
              <a:t>unidxs</a:t>
            </a:r>
            <a:r>
              <a:rPr lang="es-ES" dirty="0"/>
              <a:t> por afinidad.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05B3-821E-417C-BCD1-AD54E069CE6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9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DF0E-E89A-410E-BB4D-AC37BA73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E8869-38E7-4AFC-AEBA-3FF5FFBA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7A621-76BA-4B91-961D-C7FBAB94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BF7B0-8FCD-4A58-BD88-90B774C5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0A74D-ED1C-44D9-9DCA-0EB463D4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0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AF6A2-073F-4984-8160-67B8EEAB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CC5B17-C761-4753-8931-FDEAA1135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AE422-9AA1-451A-94B1-AF9E8313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468F2-4E52-4ACE-AE87-98E58EB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05F02-04D7-4CA4-BB41-D6CFF86D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17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339FE-A47D-4039-9618-233B0D633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E3EB7C-978B-4106-97E6-BD9E2AB0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D00086-12A8-4B9B-A117-C9E1444C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0A746-D3E8-4D65-8B97-A214F218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F9AEB-338F-4E73-8F8B-C6397FD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83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E9AF5-31E5-4350-AEED-B2CAF22B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E7541-CC23-4856-BCE1-942C51B5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D08B1-F67D-40FA-A559-99B036A1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D594B-0FD0-478D-A848-46366376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985D3-F3DA-4869-998B-771856C8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32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D3BA-29FE-413E-BC87-7B94BB08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5557AA-A52C-4FB0-A364-9FCCAE11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560160-01D8-4E76-9A8D-52934788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E216F-D018-4135-9D6A-51CF3A7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5C7FE-A458-4825-93C7-C6CA9AD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23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8D226-1EA1-4060-92B1-493FF69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AE16B-CF45-4224-B3A2-4C2048FD8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8EA2AC-B51B-4574-ADE1-ACDF32EE7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AAFA2-9DC9-4997-B5FE-5E1007BB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67560B-5EEB-4250-9A51-AD4088C0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8F6556-5D15-45A9-9D77-9E0835FE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3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DA680-F241-4392-B3DE-4BCFD93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202F4-F21A-40CB-8746-06333E6B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D3B360-98F3-4871-8CCF-DF49EE11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B5B51A-F718-4D24-987B-B71D4DEE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2FC24A-8F1C-4A39-9B39-5E4E1B89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FA6E76-DCE9-4CF7-9FF9-032E7152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CC1BF9-F4E6-4CDD-B55C-2DC5E3A0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D26045-5D13-409B-8800-D3C4D277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09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D266B-B8FF-44DF-A9E1-2A60C6A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520DBE-FD6F-4889-8D88-AB453308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319544-BF3E-4BF9-901F-E2EDD407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8AE4C-0F1E-4E68-927E-A9D16C1E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2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1A8412-F61C-4C67-8BA6-F027D6FE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CD9C5B-0114-4BBE-B8EC-20F4735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306E4-C7E8-4478-9412-18FEF888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38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6480-BE12-425C-A476-7AF6BAC2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97BA5-86E8-435A-8068-74F2CC57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33D1D1-580A-4C5F-8D14-7CA1B5B03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FF4789-64DF-42C2-A378-D840F579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6A1209-D406-4A3C-8F8D-BECAC01E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9C12A-6C7D-4794-A2B7-8A5431B2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E705F-B8FA-42C4-AEED-B8E3BA48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65C7BB-C3FB-4D09-B2CF-CBCFCD1F3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0B66D-9F5D-4B09-B001-EEE660AE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AE022F-2CF8-432E-A6ED-30570111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7A699A-4101-4B9E-A0CB-65769AB6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5AAF84-01C1-4926-A034-B8D5ABB8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660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FCC-2D64-482C-9748-70667187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D95276-8E69-4295-9972-5FBE88556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0ABB0-FC97-450D-B8CA-36A1538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DAF3-12CC-4B0F-A2A5-83AC2AC124A5}" type="datetimeFigureOut">
              <a:rPr lang="es-CL" smtClean="0"/>
              <a:t>14-03-2022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669F1F-23E0-4A00-8F83-E1CC66F52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DBB38-5E7B-48D5-AB07-0937E9CA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80B7-4FFB-4B4A-A9B8-BB04989E3E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55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1CE18F-195D-45B2-8574-8F71814FF19A}"/>
              </a:ext>
            </a:extLst>
          </p:cNvPr>
          <p:cNvSpPr txBox="1"/>
          <p:nvPr/>
        </p:nvSpPr>
        <p:spPr>
          <a:xfrm>
            <a:off x="998483" y="1864878"/>
            <a:ext cx="104262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Curso EH2520.</a:t>
            </a:r>
          </a:p>
          <a:p>
            <a:pPr algn="ctr"/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Introducción al Enfoque de Género para las Ciencias y las Ingenierías.</a:t>
            </a:r>
          </a:p>
          <a:p>
            <a:pPr algn="ctr"/>
            <a:r>
              <a:rPr lang="es-E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Profesoras Erika Fuenzalida Tolorza.</a:t>
            </a:r>
            <a:endParaRPr lang="es-CL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CB9BF7-C176-4B7C-94DB-DEBD9F42B9A5}"/>
              </a:ext>
            </a:extLst>
          </p:cNvPr>
          <p:cNvSpPr txBox="1"/>
          <p:nvPr/>
        </p:nvSpPr>
        <p:spPr>
          <a:xfrm>
            <a:off x="7956330" y="6356596"/>
            <a:ext cx="36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Santiago, Otoño 2022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6C6C07-9637-43DE-A6FF-27CBF50F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715" y="0"/>
            <a:ext cx="5493175" cy="18648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BBCBD4-5F4E-439F-94EF-26771539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14" y="3429000"/>
            <a:ext cx="3279227" cy="32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12234-C812-4EE7-B4F8-EA2CE07C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222"/>
            <a:ext cx="9144000" cy="780009"/>
          </a:xfrm>
        </p:spPr>
        <p:txBody>
          <a:bodyPr>
            <a:normAutofit/>
          </a:bodyPr>
          <a:lstStyle/>
          <a:p>
            <a:r>
              <a:rPr lang="es-ES" sz="3600" dirty="0"/>
              <a:t>Objetivo Pedagógico del Curso </a:t>
            </a:r>
            <a:endParaRPr lang="es-CL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33613F-BF34-4DA9-A8D9-0B152E755AF2}"/>
              </a:ext>
            </a:extLst>
          </p:cNvPr>
          <p:cNvSpPr txBox="1"/>
          <p:nvPr/>
        </p:nvSpPr>
        <p:spPr>
          <a:xfrm>
            <a:off x="1443010" y="2812233"/>
            <a:ext cx="98902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Aplicar el enfoque de género identificando las desigualdades entre hombre y mujeres en el acceso a los bienes y servicios sociales, económicos y medioambientales, considerando a las mujeres como potenciales actores en la solución de los problemas de ingeniería y ciencia.</a:t>
            </a:r>
            <a:endParaRPr lang="es-CL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CFF49F-A26C-40A4-91ED-0663D332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54" y="68796"/>
            <a:ext cx="4189892" cy="14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2756-A394-4FE8-9B7E-F49FD8DE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2" y="1178858"/>
            <a:ext cx="10515600" cy="842890"/>
          </a:xfrm>
        </p:spPr>
        <p:txBody>
          <a:bodyPr/>
          <a:lstStyle/>
          <a:p>
            <a:r>
              <a:rPr lang="es-ES" dirty="0"/>
              <a:t>Unidades Temáticas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A48DA-C378-4EAE-8CAC-D2D02B8CA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177911"/>
            <a:ext cx="10515600" cy="4415836"/>
          </a:xfrm>
        </p:spPr>
        <p:txBody>
          <a:bodyPr>
            <a:normAutofit/>
          </a:bodyPr>
          <a:lstStyle/>
          <a:p>
            <a:r>
              <a:rPr lang="es-ES" dirty="0"/>
              <a:t>1 </a:t>
            </a:r>
            <a:r>
              <a:rPr lang="es-ES" i="1" dirty="0"/>
              <a:t>El enfoque de género y sus corrientes</a:t>
            </a:r>
            <a:r>
              <a:rPr lang="es-ES" dirty="0"/>
              <a:t>.</a:t>
            </a:r>
          </a:p>
          <a:p>
            <a:pPr marL="514350" indent="-514350">
              <a:buAutoNum type="alphaLcParenR"/>
            </a:pPr>
            <a:r>
              <a:rPr lang="es-ES" dirty="0"/>
              <a:t>La construcción social del género y la división sexual del trabajo.</a:t>
            </a:r>
          </a:p>
          <a:p>
            <a:pPr marL="514350" indent="-514350">
              <a:buAutoNum type="alphaLcParenR"/>
            </a:pPr>
            <a:r>
              <a:rPr lang="es-ES" dirty="0"/>
              <a:t>Patriarcado, mujeres y feminismo.</a:t>
            </a:r>
          </a:p>
          <a:p>
            <a:pPr marL="514350" indent="-514350">
              <a:buAutoNum type="alphaLcParenR"/>
            </a:pPr>
            <a:r>
              <a:rPr lang="es-ES" dirty="0"/>
              <a:t>La historia del enfoque de género y sus principales corrientes.</a:t>
            </a:r>
          </a:p>
          <a:p>
            <a:pPr marL="514350" indent="-514350">
              <a:buAutoNum type="alphaLcParenR"/>
            </a:pPr>
            <a:r>
              <a:rPr lang="es-ES" dirty="0"/>
              <a:t>Las inequidades de género en el acceso a los recursos y servicios sociales, económicos y medioambientales.</a:t>
            </a:r>
          </a:p>
          <a:p>
            <a:pPr marL="514350" indent="-514350">
              <a:buAutoNum type="alphaLcParenR"/>
            </a:pPr>
            <a:r>
              <a:rPr lang="es-ES" dirty="0"/>
              <a:t>Las mujeres y los principales convenios internacionales suscritos por Chile.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C458D7-03C6-48AD-A2BC-2347C549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52" y="-29158"/>
            <a:ext cx="4194412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2756-A394-4FE8-9B7E-F49FD8DE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2" y="1178858"/>
            <a:ext cx="10515600" cy="842890"/>
          </a:xfrm>
        </p:spPr>
        <p:txBody>
          <a:bodyPr/>
          <a:lstStyle/>
          <a:p>
            <a:r>
              <a:rPr lang="es-ES" dirty="0"/>
              <a:t>Unidades Temáticas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A48DA-C378-4EAE-8CAC-D2D02B8CA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021749"/>
            <a:ext cx="10515600" cy="4613944"/>
          </a:xfrm>
        </p:spPr>
        <p:txBody>
          <a:bodyPr>
            <a:normAutofit fontScale="40000" lnSpcReduction="20000"/>
          </a:bodyPr>
          <a:lstStyle/>
          <a:p>
            <a:r>
              <a:rPr lang="es-ES" sz="7000" dirty="0"/>
              <a:t>2 </a:t>
            </a:r>
            <a:r>
              <a:rPr lang="es-ES" sz="7000" i="1" dirty="0"/>
              <a:t>Aplicación del enfoque de género en las soluciones a problemas de inequidades entre hombres y mujeres en el acceso a los recursos sociales, económicos y naturales presentes en los espacios académicos y laborales</a:t>
            </a:r>
          </a:p>
          <a:p>
            <a:pPr marL="0" indent="0">
              <a:buNone/>
            </a:pPr>
            <a:endParaRPr lang="es-ES" sz="7000" dirty="0"/>
          </a:p>
          <a:p>
            <a:pPr marL="1143000" indent="-1143000">
              <a:buFont typeface="+mj-lt"/>
              <a:buAutoNum type="alphaLcParenR"/>
            </a:pPr>
            <a:r>
              <a:rPr lang="es-ES" sz="7000" dirty="0"/>
              <a:t>Ámbitos en los que se aplica el enfoque de género</a:t>
            </a:r>
          </a:p>
          <a:p>
            <a:pPr marL="1143000" indent="-1143000">
              <a:buFont typeface="+mj-lt"/>
              <a:buAutoNum type="alphaLcParenR"/>
            </a:pPr>
            <a:r>
              <a:rPr lang="es-ES" sz="7000" dirty="0"/>
              <a:t>La importancia de aplicar el enfoque el género para visibilizar los aportes de las mujeres en los espacios académicos y laborales</a:t>
            </a:r>
          </a:p>
          <a:p>
            <a:pPr marL="1143000" indent="-1143000">
              <a:buFont typeface="+mj-lt"/>
              <a:buAutoNum type="alphaLcParenR"/>
            </a:pPr>
            <a:r>
              <a:rPr lang="es-ES" sz="7000" dirty="0"/>
              <a:t>Ejemplos de aplicación del enfoque de género en programas y proyectos académicos y laborales que incorporan a las mujeres en la solución de problemas de inequidad entre hombre y mujeres.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C458D7-03C6-48AD-A2BC-2347C549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52" y="-29158"/>
            <a:ext cx="4194412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CEA35-1EB9-400D-A5CA-9A86E35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5625"/>
            <a:ext cx="9085729" cy="5059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52428-549D-4041-8AD9-34BB2111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685581"/>
            <a:ext cx="8556812" cy="681401"/>
          </a:xfrm>
        </p:spPr>
        <p:txBody>
          <a:bodyPr>
            <a:normAutofit fontScale="92500"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ES" sz="3200" dirty="0"/>
              <a:t>Clases virtuales, expositivas y participativas.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s-ES" sz="3200" dirty="0"/>
          </a:p>
          <a:p>
            <a:pPr marL="0" indent="0" algn="just">
              <a:buNone/>
            </a:pPr>
            <a:endParaRPr lang="es-ES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00A40B-DEBC-4F10-A927-E5C27CE94694}"/>
              </a:ext>
            </a:extLst>
          </p:cNvPr>
          <p:cNvSpPr txBox="1"/>
          <p:nvPr/>
        </p:nvSpPr>
        <p:spPr>
          <a:xfrm>
            <a:off x="838197" y="5190390"/>
            <a:ext cx="824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CL" sz="3200" dirty="0"/>
              <a:t>Video Foros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CDF472-667E-4296-A130-3CF475203FAD}"/>
              </a:ext>
            </a:extLst>
          </p:cNvPr>
          <p:cNvSpPr txBox="1"/>
          <p:nvPr/>
        </p:nvSpPr>
        <p:spPr>
          <a:xfrm>
            <a:off x="911770" y="3508650"/>
            <a:ext cx="824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CL" sz="3200" dirty="0"/>
              <a:t>Trabajos en grupos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5E99BF-52EA-4F64-A419-94D6D40F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94" y="-115019"/>
            <a:ext cx="4194412" cy="14265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9F3095-B1BE-40E9-9362-822BB796A1B1}"/>
              </a:ext>
            </a:extLst>
          </p:cNvPr>
          <p:cNvSpPr txBox="1"/>
          <p:nvPr/>
        </p:nvSpPr>
        <p:spPr>
          <a:xfrm>
            <a:off x="838198" y="4349950"/>
            <a:ext cx="824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CL" sz="3200" dirty="0"/>
              <a:t>Estudio de Caso </a:t>
            </a:r>
          </a:p>
        </p:txBody>
      </p:sp>
    </p:spTree>
    <p:extLst>
      <p:ext uri="{BB962C8B-B14F-4D97-AF65-F5344CB8AC3E}">
        <p14:creationId xmlns:p14="http://schemas.microsoft.com/office/powerpoint/2010/main" val="11023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C6661B-0099-45F5-9810-F5C21D6C0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94" y="0"/>
            <a:ext cx="4194412" cy="142658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A9B74D5-3B4A-408F-9026-8721B46D24AB}"/>
              </a:ext>
            </a:extLst>
          </p:cNvPr>
          <p:cNvSpPr txBox="1"/>
          <p:nvPr/>
        </p:nvSpPr>
        <p:spPr>
          <a:xfrm>
            <a:off x="1984987" y="2232301"/>
            <a:ext cx="8646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Tareas 30% (Tres tareas de 10% cada una) </a:t>
            </a:r>
            <a:endParaRPr lang="es-CL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92CA2C3-E519-453E-9163-72EDBA0C671A}"/>
              </a:ext>
            </a:extLst>
          </p:cNvPr>
          <p:cNvSpPr txBox="1"/>
          <p:nvPr/>
        </p:nvSpPr>
        <p:spPr>
          <a:xfrm>
            <a:off x="1984987" y="3856696"/>
            <a:ext cx="6611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Informe Final 40%  (Eximición nota 5,0)</a:t>
            </a:r>
            <a:endParaRPr lang="es-CL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C1AC16-71EE-41FF-8375-AC3D2AB2A54F}"/>
              </a:ext>
            </a:extLst>
          </p:cNvPr>
          <p:cNvSpPr txBox="1"/>
          <p:nvPr/>
        </p:nvSpPr>
        <p:spPr>
          <a:xfrm>
            <a:off x="1984987" y="3067772"/>
            <a:ext cx="681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Controles 30% (dos controles)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B627F3-5A43-44B6-9676-89666F58DD94}"/>
              </a:ext>
            </a:extLst>
          </p:cNvPr>
          <p:cNvSpPr txBox="1"/>
          <p:nvPr/>
        </p:nvSpPr>
        <p:spPr>
          <a:xfrm>
            <a:off x="4325625" y="1328933"/>
            <a:ext cx="615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Evaluaciones</a:t>
            </a:r>
            <a:endParaRPr lang="es-CL" sz="4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A0688D-AF6A-483D-9A69-90DE13FD4067}"/>
              </a:ext>
            </a:extLst>
          </p:cNvPr>
          <p:cNvSpPr txBox="1"/>
          <p:nvPr/>
        </p:nvSpPr>
        <p:spPr>
          <a:xfrm>
            <a:off x="1984987" y="4688287"/>
            <a:ext cx="66114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Nota inferior a 5,0 se da examen.</a:t>
            </a:r>
          </a:p>
          <a:p>
            <a:r>
              <a:rPr lang="es-ES" sz="2800" dirty="0"/>
              <a:t>En este caso las tareas valen 30%, el informe 30% y el examen 40%.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7821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1CE18F-195D-45B2-8574-8F71814FF19A}"/>
              </a:ext>
            </a:extLst>
          </p:cNvPr>
          <p:cNvSpPr txBox="1"/>
          <p:nvPr/>
        </p:nvSpPr>
        <p:spPr>
          <a:xfrm>
            <a:off x="998483" y="1990338"/>
            <a:ext cx="104262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Curso EH2520.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Introducción al Enfoque de Género para las Ciencias y las Ingenierías.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Profesoras Erika Fuenzalida Tolorza.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CB9BF7-C176-4B7C-94DB-DEBD9F42B9A5}"/>
              </a:ext>
            </a:extLst>
          </p:cNvPr>
          <p:cNvSpPr txBox="1"/>
          <p:nvPr/>
        </p:nvSpPr>
        <p:spPr>
          <a:xfrm>
            <a:off x="7956330" y="6356596"/>
            <a:ext cx="36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Santiago, segundo semestre 2021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6C6C07-9637-43DE-A6FF-27CBF50F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715" y="0"/>
            <a:ext cx="5493175" cy="18648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BBCBD4-5F4E-439F-94EF-26771539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60" y="3429000"/>
            <a:ext cx="2564479" cy="256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05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9965</TotalTime>
  <Words>368</Words>
  <Application>Microsoft Office PowerPoint</Application>
  <PresentationFormat>Panorámica</PresentationFormat>
  <Paragraphs>71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Objetivo Pedagógico del Curso </vt:lpstr>
      <vt:lpstr>Unidades Temáticas</vt:lpstr>
      <vt:lpstr>Unidades Temáticas</vt:lpstr>
      <vt:lpstr>Metodología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Objetivos</dc:title>
  <dc:creator>Erika Fuenzalida T.</dc:creator>
  <cp:lastModifiedBy>Erika Fuenzalida T.</cp:lastModifiedBy>
  <cp:revision>24</cp:revision>
  <dcterms:created xsi:type="dcterms:W3CDTF">2021-07-16T01:24:41Z</dcterms:created>
  <dcterms:modified xsi:type="dcterms:W3CDTF">2022-03-14T16:17:10Z</dcterms:modified>
</cp:coreProperties>
</file>