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71" r:id="rId4"/>
    <p:sldId id="258" r:id="rId5"/>
    <p:sldId id="262" r:id="rId6"/>
    <p:sldId id="259" r:id="rId7"/>
    <p:sldId id="260" r:id="rId8"/>
    <p:sldId id="261" r:id="rId9"/>
    <p:sldId id="264" r:id="rId10"/>
    <p:sldId id="263" r:id="rId11"/>
    <p:sldId id="265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4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7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9527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7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21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4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5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5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8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4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4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0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6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151250022@smail.nju.edu.cn" TargetMode="External"/><Relationship Id="rId3" Type="http://schemas.openxmlformats.org/officeDocument/2006/relationships/hyperlink" Target="mailto:151250017@smail.nju.edu.cn" TargetMode="External"/><Relationship Id="rId7" Type="http://schemas.openxmlformats.org/officeDocument/2006/relationships/hyperlink" Target="mailto:131250185@smail.nju.edu.cn" TargetMode="External"/><Relationship Id="rId2" Type="http://schemas.openxmlformats.org/officeDocument/2006/relationships/hyperlink" Target="mailto:131250207@smail.nju.edu.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151250181@smail.nju.edu.cn" TargetMode="External"/><Relationship Id="rId11" Type="http://schemas.openxmlformats.org/officeDocument/2006/relationships/hyperlink" Target="mailto:151250175@smail.nju.edu.cn" TargetMode="External"/><Relationship Id="rId5" Type="http://schemas.openxmlformats.org/officeDocument/2006/relationships/hyperlink" Target="mailto:151250182@smail.nju.edu.cn" TargetMode="External"/><Relationship Id="rId10" Type="http://schemas.openxmlformats.org/officeDocument/2006/relationships/hyperlink" Target="mailto:151099149@smail.nju.edu.cn" TargetMode="External"/><Relationship Id="rId4" Type="http://schemas.openxmlformats.org/officeDocument/2006/relationships/hyperlink" Target="mailto:151250167@smail.nju.edu.cn" TargetMode="External"/><Relationship Id="rId9" Type="http://schemas.openxmlformats.org/officeDocument/2006/relationships/hyperlink" Target="mailto:151250119@smail.nj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an.baidu.com/s/1pJBEa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操作系统实验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南京大学软件学院</a:t>
            </a:r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年春</a:t>
            </a:r>
          </a:p>
        </p:txBody>
      </p:sp>
    </p:spTree>
    <p:extLst>
      <p:ext uri="{BB962C8B-B14F-4D97-AF65-F5344CB8AC3E}">
        <p14:creationId xmlns:p14="http://schemas.microsoft.com/office/powerpoint/2010/main" val="3049999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实验总分计算公式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6950300" cy="4381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第一次代码分 * 权重</a:t>
            </a:r>
            <a:r>
              <a:rPr lang="en-US" altLang="zh-CN" sz="2400" dirty="0"/>
              <a:t>1</a:t>
            </a:r>
          </a:p>
          <a:p>
            <a:pPr marL="0" indent="0">
              <a:buNone/>
            </a:pPr>
            <a:r>
              <a:rPr lang="en-US" altLang="zh-CN" sz="2400" dirty="0"/>
              <a:t>+	</a:t>
            </a:r>
            <a:r>
              <a:rPr lang="zh-CN" altLang="en-US" sz="2400" dirty="0"/>
              <a:t>第二次代码分 * 权重</a:t>
            </a:r>
            <a:r>
              <a:rPr lang="en-US" altLang="zh-CN" sz="2400" dirty="0"/>
              <a:t>2</a:t>
            </a:r>
          </a:p>
          <a:p>
            <a:pPr marL="0" indent="0">
              <a:buNone/>
            </a:pPr>
            <a:r>
              <a:rPr lang="en-US" altLang="zh-CN" sz="2400" dirty="0"/>
              <a:t>+	</a:t>
            </a:r>
            <a:r>
              <a:rPr lang="zh-CN" altLang="en-US" sz="2400" dirty="0"/>
              <a:t>第三次代码分 * 权重</a:t>
            </a:r>
            <a:r>
              <a:rPr lang="en-US" altLang="zh-CN" sz="2400" dirty="0"/>
              <a:t>3</a:t>
            </a:r>
          </a:p>
          <a:p>
            <a:pPr marL="0" indent="0">
              <a:buNone/>
            </a:pPr>
            <a:r>
              <a:rPr lang="en-US" altLang="zh-CN" sz="2400" dirty="0"/>
              <a:t>+	</a:t>
            </a:r>
            <a:r>
              <a:rPr lang="zh-CN" altLang="en-US" sz="2400" dirty="0"/>
              <a:t>第四次代码分 * 权重</a:t>
            </a:r>
            <a:r>
              <a:rPr lang="en-US" altLang="zh-CN" sz="2400" dirty="0"/>
              <a:t>4</a:t>
            </a:r>
          </a:p>
          <a:p>
            <a:pPr marL="0" indent="0">
              <a:buNone/>
            </a:pPr>
            <a:r>
              <a:rPr lang="en-US" altLang="zh-CN" sz="2400" dirty="0"/>
              <a:t>+	</a:t>
            </a:r>
            <a:r>
              <a:rPr lang="zh-CN" altLang="en-US" sz="2400" dirty="0"/>
              <a:t>问题部分最终</a:t>
            </a:r>
            <a:r>
              <a:rPr lang="zh-CN" altLang="en-US" sz="2400" dirty="0" smtClean="0"/>
              <a:t>得分 </a:t>
            </a:r>
            <a:r>
              <a:rPr lang="en-US" altLang="zh-CN" sz="2400" dirty="0" smtClean="0"/>
              <a:t>* </a:t>
            </a:r>
            <a:r>
              <a:rPr lang="zh-CN" altLang="en-US" sz="2400" dirty="0" smtClean="0"/>
              <a:t>问题部分权重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+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附加实验分数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=	</a:t>
            </a:r>
            <a:r>
              <a:rPr lang="zh-CN" altLang="en-US" sz="2400" dirty="0"/>
              <a:t>实验</a:t>
            </a:r>
            <a:r>
              <a:rPr lang="zh-CN" altLang="en-US" sz="2400" dirty="0" smtClean="0"/>
              <a:t>总分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实验</a:t>
            </a:r>
            <a:r>
              <a:rPr lang="zh-CN" altLang="en-US" sz="2400" dirty="0"/>
              <a:t>总分 </a:t>
            </a:r>
            <a:r>
              <a:rPr lang="en-US" altLang="zh-CN" sz="2400" dirty="0"/>
              <a:t>+ </a:t>
            </a:r>
            <a:r>
              <a:rPr lang="zh-CN" altLang="en-US" sz="2400" dirty="0"/>
              <a:t>卷面 </a:t>
            </a:r>
            <a:r>
              <a:rPr lang="en-US" altLang="zh-CN" sz="2400" dirty="0"/>
              <a:t>+ </a:t>
            </a:r>
            <a:r>
              <a:rPr lang="zh-CN" altLang="en-US" sz="2400" dirty="0"/>
              <a:t>平时分 </a:t>
            </a:r>
            <a:r>
              <a:rPr lang="en-US" altLang="zh-CN" sz="2400" dirty="0"/>
              <a:t>= </a:t>
            </a:r>
            <a:r>
              <a:rPr lang="zh-CN" altLang="en-US" sz="2400" dirty="0"/>
              <a:t>操作系统总评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2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124" y="1519708"/>
            <a:ext cx="7263684" cy="4906850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完成如下作业：一个简单地操作系统，放置于软盘中。系统启动后，从该软盘里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software</a:t>
            </a:r>
            <a:r>
              <a:rPr lang="zh-CN" altLang="en-US" sz="2000" dirty="0"/>
              <a:t>文件夹遍历每⼀个</a:t>
            </a:r>
            <a:r>
              <a:rPr lang="en-US" altLang="zh-CN" sz="2000" dirty="0"/>
              <a:t>.bin</a:t>
            </a:r>
            <a:r>
              <a:rPr lang="zh-CN" altLang="en-US" sz="2000" dirty="0"/>
              <a:t>⽂件并加载执行。这些</a:t>
            </a:r>
            <a:r>
              <a:rPr lang="en-US" altLang="zh-CN" sz="2000" dirty="0"/>
              <a:t>.bin</a:t>
            </a:r>
            <a:r>
              <a:rPr lang="zh-CN" altLang="en-US" sz="2000" dirty="0"/>
              <a:t>文件是</a:t>
            </a:r>
            <a:r>
              <a:rPr lang="en-US" altLang="zh-CN" sz="2000" dirty="0" err="1"/>
              <a:t>gcc</a:t>
            </a:r>
            <a:r>
              <a:rPr lang="zh-CN" altLang="en-US" sz="2000" dirty="0"/>
              <a:t>编译的，可以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ubuntu</a:t>
            </a:r>
            <a:r>
              <a:rPr lang="zh-CN" altLang="en-US" sz="2000" dirty="0"/>
              <a:t>里动态地添加到软盘中。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以上探索可以在</a:t>
            </a:r>
            <a:r>
              <a:rPr lang="en-US" altLang="zh-CN" sz="2000" dirty="0"/>
              <a:t>orange’s</a:t>
            </a:r>
            <a:r>
              <a:rPr lang="zh-CN" altLang="en-US" sz="2000" dirty="0"/>
              <a:t>的源代码上修改，但请不要拿</a:t>
            </a:r>
            <a:r>
              <a:rPr lang="en-US" altLang="zh-CN" sz="2000" dirty="0"/>
              <a:t>linux1.0</a:t>
            </a:r>
            <a:r>
              <a:rPr lang="zh-CN" altLang="en-US" sz="2000" dirty="0"/>
              <a:t>或其它已经蛮成熟地</a:t>
            </a:r>
            <a:r>
              <a:rPr lang="zh-CN" altLang="en-US" sz="2000" dirty="0" smtClean="0"/>
              <a:t>操作系统</a:t>
            </a:r>
            <a:r>
              <a:rPr lang="zh-CN" altLang="en-US" sz="2000" dirty="0"/>
              <a:t>的源代码来使用。当然，如果你确实有很好的想法，并且可以证明你在操作系统实验</a:t>
            </a:r>
            <a:r>
              <a:rPr lang="zh-CN" altLang="en-US" sz="2000" dirty="0" smtClean="0"/>
              <a:t>上做</a:t>
            </a:r>
            <a:r>
              <a:rPr lang="zh-CN" altLang="en-US" sz="2000" dirty="0"/>
              <a:t>了探索和工作，则不需要拘泥于任何约束，仍然可以拿到高分，这种情况请提前和葛老师联系。</a:t>
            </a:r>
          </a:p>
        </p:txBody>
      </p:sp>
    </p:spTree>
    <p:extLst>
      <p:ext uri="{BB962C8B-B14F-4D97-AF65-F5344CB8AC3E}">
        <p14:creationId xmlns:p14="http://schemas.microsoft.com/office/powerpoint/2010/main" val="340384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系统安装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779" y="1444337"/>
            <a:ext cx="8253848" cy="513310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选择</a:t>
            </a:r>
            <a:r>
              <a:rPr lang="zh-CN" altLang="en-US" sz="2400" dirty="0"/>
              <a:t>发行版本：</a:t>
            </a:r>
            <a:r>
              <a:rPr lang="en-US" altLang="zh-CN" sz="2400" dirty="0" smtClean="0"/>
              <a:t>CentOS, Ubuntu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r>
              <a:rPr lang="zh-CN" altLang="en-US" sz="2400" dirty="0" smtClean="0"/>
              <a:t>任选一种方式：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虚拟机安装：</a:t>
            </a:r>
            <a:r>
              <a:rPr lang="en-US" altLang="zh-CN" sz="2200" dirty="0" smtClean="0"/>
              <a:t>VMware, </a:t>
            </a:r>
            <a:r>
              <a:rPr lang="en-US" altLang="zh-CN" sz="2200" dirty="0" err="1" smtClean="0"/>
              <a:t>Virtualbox</a:t>
            </a:r>
            <a:r>
              <a:rPr lang="zh-CN" altLang="en-US" sz="2200" dirty="0" smtClean="0"/>
              <a:t>等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双</a:t>
            </a:r>
            <a:r>
              <a:rPr lang="zh-CN" altLang="en-US" sz="2200" dirty="0" smtClean="0"/>
              <a:t>系统安装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Windows 10 Linux </a:t>
            </a:r>
            <a:r>
              <a:rPr lang="zh-CN" altLang="en-US" sz="2200" dirty="0" smtClean="0"/>
              <a:t>子系统</a:t>
            </a:r>
            <a:endParaRPr lang="en-US" altLang="zh-CN" sz="2200" dirty="0"/>
          </a:p>
          <a:p>
            <a:r>
              <a:rPr lang="zh-CN" altLang="en-US" sz="2400" dirty="0" smtClean="0"/>
              <a:t>具体安装教程请自行搜索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7577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助教列表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1632270"/>
            <a:ext cx="6347714" cy="4402770"/>
          </a:xfrm>
        </p:spPr>
        <p:txBody>
          <a:bodyPr>
            <a:normAutofit/>
          </a:bodyPr>
          <a:lstStyle/>
          <a:p>
            <a:r>
              <a:rPr lang="zh-Hans" altLang="en-US" dirty="0" smtClean="0"/>
              <a:t>梁</a:t>
            </a:r>
            <a:r>
              <a:rPr lang="zh-Hans" altLang="en-US" dirty="0"/>
              <a:t>家铭</a:t>
            </a:r>
            <a:r>
              <a:rPr lang="en-US" altLang="zh-CN" dirty="0"/>
              <a:t>	</a:t>
            </a:r>
            <a:r>
              <a:rPr lang="en-US" altLang="zh-CN" dirty="0">
                <a:hlinkClick r:id="rId2"/>
              </a:rPr>
              <a:t>ljm</a:t>
            </a:r>
            <a:r>
              <a:rPr lang="zh-CN" altLang="zh-CN" dirty="0">
                <a:hlinkClick r:id="rId2"/>
              </a:rPr>
              <a:t>@smail.nju.edu.cn </a:t>
            </a:r>
            <a:endParaRPr lang="en-US" altLang="zh-CN" dirty="0"/>
          </a:p>
          <a:p>
            <a:r>
              <a:rPr lang="zh-Hans" altLang="en-US" dirty="0"/>
              <a:t>王帅惟</a:t>
            </a:r>
            <a:r>
              <a:rPr lang="en-US" altLang="zh-CN" dirty="0"/>
              <a:t>	</a:t>
            </a:r>
            <a:r>
              <a:rPr lang="zh-CN" altLang="zh-CN" dirty="0">
                <a:hlinkClick r:id="rId2"/>
              </a:rPr>
              <a:t>1</a:t>
            </a:r>
            <a:r>
              <a:rPr lang="en-US" altLang="zh-CN" dirty="0">
                <a:hlinkClick r:id="rId2"/>
              </a:rPr>
              <a:t>5</a:t>
            </a:r>
            <a:r>
              <a:rPr lang="zh-CN" altLang="zh-CN" dirty="0">
                <a:hlinkClick r:id="rId2"/>
              </a:rPr>
              <a:t>1250</a:t>
            </a:r>
            <a:r>
              <a:rPr lang="en-US" altLang="zh-CN" dirty="0">
                <a:hlinkClick r:id="rId2"/>
              </a:rPr>
              <a:t>145</a:t>
            </a:r>
            <a:r>
              <a:rPr lang="zh-CN" altLang="zh-CN" dirty="0">
                <a:hlinkClick r:id="rId2"/>
              </a:rPr>
              <a:t>@smail.nju.edu.cn </a:t>
            </a:r>
            <a:endParaRPr lang="en-US" altLang="zh-CN" dirty="0"/>
          </a:p>
          <a:p>
            <a:r>
              <a:rPr lang="zh-Hans" altLang="en-US" dirty="0"/>
              <a:t>陈书玉</a:t>
            </a:r>
            <a:r>
              <a:rPr lang="zh-CN" altLang="zh-CN" dirty="0"/>
              <a:t>   </a:t>
            </a:r>
            <a:r>
              <a:rPr lang="en-US" altLang="zh-CN" dirty="0"/>
              <a:t>	</a:t>
            </a:r>
            <a:r>
              <a:rPr lang="zh-CN" altLang="zh-CN" dirty="0">
                <a:hlinkClick r:id="rId3"/>
              </a:rPr>
              <a:t>1</a:t>
            </a:r>
            <a:r>
              <a:rPr lang="en-US" altLang="zh-CN" dirty="0">
                <a:hlinkClick r:id="rId3"/>
              </a:rPr>
              <a:t>5</a:t>
            </a:r>
            <a:r>
              <a:rPr lang="zh-CN" altLang="zh-CN" dirty="0">
                <a:hlinkClick r:id="rId3"/>
              </a:rPr>
              <a:t>1250</a:t>
            </a:r>
            <a:r>
              <a:rPr lang="en-US" altLang="zh-CN" dirty="0">
                <a:hlinkClick r:id="rId3"/>
              </a:rPr>
              <a:t>0</a:t>
            </a:r>
            <a:r>
              <a:rPr lang="en-US" altLang="zh-Hans" dirty="0">
                <a:hlinkClick r:id="rId3"/>
              </a:rPr>
              <a:t>1</a:t>
            </a:r>
            <a:r>
              <a:rPr lang="en-US" altLang="zh-CN" dirty="0">
                <a:hlinkClick r:id="rId3"/>
              </a:rPr>
              <a:t>7</a:t>
            </a:r>
            <a:r>
              <a:rPr lang="zh-CN" altLang="zh-CN" dirty="0">
                <a:hlinkClick r:id="rId3"/>
              </a:rPr>
              <a:t>@smail.nju.edu.cn</a:t>
            </a:r>
            <a:endParaRPr lang="en-US" altLang="zh-CN" dirty="0"/>
          </a:p>
          <a:p>
            <a:r>
              <a:rPr lang="zh-Hans" altLang="en-US" dirty="0"/>
              <a:t>谢凯航</a:t>
            </a:r>
            <a:r>
              <a:rPr lang="zh-CN" altLang="zh-CN" dirty="0"/>
              <a:t>   </a:t>
            </a:r>
            <a:r>
              <a:rPr lang="en-US" altLang="zh-CN" dirty="0"/>
              <a:t>	</a:t>
            </a:r>
            <a:r>
              <a:rPr lang="zh-CN" altLang="zh-CN" dirty="0">
                <a:hlinkClick r:id="rId4"/>
              </a:rPr>
              <a:t>1</a:t>
            </a:r>
            <a:r>
              <a:rPr lang="en-US" altLang="zh-CN" dirty="0">
                <a:hlinkClick r:id="rId4"/>
              </a:rPr>
              <a:t>5</a:t>
            </a:r>
            <a:r>
              <a:rPr lang="zh-CN" altLang="zh-CN" dirty="0">
                <a:hlinkClick r:id="rId4"/>
              </a:rPr>
              <a:t>1250</a:t>
            </a:r>
            <a:r>
              <a:rPr lang="en-US" altLang="zh-CN" dirty="0">
                <a:hlinkClick r:id="rId4"/>
              </a:rPr>
              <a:t>1</a:t>
            </a:r>
            <a:r>
              <a:rPr lang="en-US" altLang="zh-Hans" dirty="0">
                <a:hlinkClick r:id="rId4"/>
              </a:rPr>
              <a:t>67</a:t>
            </a:r>
            <a:r>
              <a:rPr lang="zh-CN" altLang="zh-CN" dirty="0">
                <a:hlinkClick r:id="rId4"/>
              </a:rPr>
              <a:t>@smail.nju.edu.cn</a:t>
            </a:r>
            <a:endParaRPr lang="en-US" altLang="zh-CN" dirty="0"/>
          </a:p>
          <a:p>
            <a:r>
              <a:rPr lang="zh-Hans" altLang="en-US" dirty="0"/>
              <a:t>杨思佳</a:t>
            </a:r>
            <a:r>
              <a:rPr lang="zh-CN" altLang="zh-CN" dirty="0"/>
              <a:t>   </a:t>
            </a:r>
            <a:r>
              <a:rPr lang="en-US" altLang="zh-CN" dirty="0"/>
              <a:t>	</a:t>
            </a:r>
            <a:r>
              <a:rPr lang="zh-CN" altLang="zh-CN" dirty="0">
                <a:hlinkClick r:id="rId5"/>
              </a:rPr>
              <a:t>1</a:t>
            </a:r>
            <a:r>
              <a:rPr lang="en-US" altLang="zh-CN" dirty="0">
                <a:hlinkClick r:id="rId5"/>
              </a:rPr>
              <a:t>5</a:t>
            </a:r>
            <a:r>
              <a:rPr lang="zh-CN" altLang="zh-CN" dirty="0">
                <a:hlinkClick r:id="rId5"/>
              </a:rPr>
              <a:t>1250</a:t>
            </a:r>
            <a:r>
              <a:rPr lang="en-US" altLang="zh-CN" dirty="0">
                <a:hlinkClick r:id="rId5"/>
              </a:rPr>
              <a:t>182</a:t>
            </a:r>
            <a:r>
              <a:rPr lang="zh-CN" altLang="zh-CN" dirty="0">
                <a:hlinkClick r:id="rId5"/>
              </a:rPr>
              <a:t>@smail.nju.edu.cn</a:t>
            </a:r>
            <a:endParaRPr lang="en-US" altLang="zh-CN" dirty="0"/>
          </a:p>
          <a:p>
            <a:r>
              <a:rPr lang="zh-Hans" altLang="en-US" dirty="0"/>
              <a:t>杨诗宇</a:t>
            </a:r>
            <a:r>
              <a:rPr lang="zh-CN" altLang="zh-CN" dirty="0"/>
              <a:t>     </a:t>
            </a:r>
            <a:r>
              <a:rPr lang="zh-CN" altLang="zh-CN" dirty="0">
                <a:hlinkClick r:id="rId6"/>
              </a:rPr>
              <a:t>1</a:t>
            </a:r>
            <a:r>
              <a:rPr lang="en-US" altLang="zh-CN" dirty="0">
                <a:hlinkClick r:id="rId6"/>
              </a:rPr>
              <a:t>5</a:t>
            </a:r>
            <a:r>
              <a:rPr lang="zh-CN" altLang="zh-CN" dirty="0">
                <a:hlinkClick r:id="rId6"/>
              </a:rPr>
              <a:t>1250</a:t>
            </a:r>
            <a:r>
              <a:rPr lang="en-US" altLang="zh-CN" dirty="0">
                <a:hlinkClick r:id="rId6"/>
              </a:rPr>
              <a:t>181</a:t>
            </a:r>
            <a:r>
              <a:rPr lang="zh-CN" altLang="zh-CN" dirty="0">
                <a:hlinkClick r:id="rId6"/>
              </a:rPr>
              <a:t>@smail.nju.edu.cn</a:t>
            </a:r>
            <a:endParaRPr lang="en-US" altLang="zh-CN" dirty="0"/>
          </a:p>
          <a:p>
            <a:r>
              <a:rPr lang="zh-Hans" altLang="en-US" dirty="0"/>
              <a:t>谭   昕</a:t>
            </a:r>
            <a:r>
              <a:rPr lang="zh-CN" altLang="zh-CN" dirty="0"/>
              <a:t>   </a:t>
            </a:r>
            <a:r>
              <a:rPr lang="en-US" altLang="zh-CN" dirty="0"/>
              <a:t>	</a:t>
            </a:r>
            <a:r>
              <a:rPr lang="zh-CN" altLang="zh-CN" dirty="0">
                <a:hlinkClick r:id="rId7"/>
              </a:rPr>
              <a:t>1</a:t>
            </a:r>
            <a:r>
              <a:rPr lang="en-US" altLang="zh-CN" dirty="0">
                <a:hlinkClick r:id="rId7"/>
              </a:rPr>
              <a:t>5</a:t>
            </a:r>
            <a:r>
              <a:rPr lang="zh-CN" altLang="zh-CN" dirty="0">
                <a:hlinkClick r:id="rId7"/>
              </a:rPr>
              <a:t>12501</a:t>
            </a:r>
            <a:r>
              <a:rPr lang="en-US" altLang="zh-CN" dirty="0">
                <a:hlinkClick r:id="rId7"/>
              </a:rPr>
              <a:t>2</a:t>
            </a:r>
            <a:r>
              <a:rPr lang="en-US" altLang="zh-Hans" dirty="0">
                <a:hlinkClick r:id="rId7"/>
              </a:rPr>
              <a:t>9</a:t>
            </a:r>
            <a:r>
              <a:rPr lang="zh-CN" altLang="zh-CN" dirty="0">
                <a:hlinkClick r:id="rId7"/>
              </a:rPr>
              <a:t>@smail.nju.edu.cn</a:t>
            </a:r>
            <a:endParaRPr lang="en-US" altLang="zh-CN" dirty="0">
              <a:hlinkClick r:id="rId7"/>
            </a:endParaRPr>
          </a:p>
          <a:p>
            <a:r>
              <a:rPr lang="zh-Hans" altLang="en-US" dirty="0"/>
              <a:t>陈   悦</a:t>
            </a:r>
            <a:r>
              <a:rPr lang="zh-CN" altLang="zh-CN" dirty="0"/>
              <a:t>   </a:t>
            </a:r>
            <a:r>
              <a:rPr lang="en-US" altLang="zh-CN" dirty="0"/>
              <a:t>	</a:t>
            </a:r>
            <a:r>
              <a:rPr lang="zh-CN" altLang="zh-CN" dirty="0">
                <a:hlinkClick r:id="rId8"/>
              </a:rPr>
              <a:t>1</a:t>
            </a:r>
            <a:r>
              <a:rPr lang="en-US" altLang="zh-CN" dirty="0">
                <a:hlinkClick r:id="rId8"/>
              </a:rPr>
              <a:t>5</a:t>
            </a:r>
            <a:r>
              <a:rPr lang="zh-CN" altLang="zh-CN" dirty="0">
                <a:hlinkClick r:id="rId8"/>
              </a:rPr>
              <a:t>12500</a:t>
            </a:r>
            <a:r>
              <a:rPr lang="en-US" altLang="zh-CN" dirty="0">
                <a:hlinkClick r:id="rId8"/>
              </a:rPr>
              <a:t>2</a:t>
            </a:r>
            <a:r>
              <a:rPr lang="en-US" altLang="zh-Hans" dirty="0">
                <a:hlinkClick r:id="rId8"/>
              </a:rPr>
              <a:t>2</a:t>
            </a:r>
            <a:r>
              <a:rPr lang="zh-CN" altLang="zh-CN" dirty="0">
                <a:hlinkClick r:id="rId8"/>
              </a:rPr>
              <a:t>@smail.nju.edu.cn</a:t>
            </a:r>
            <a:endParaRPr lang="en-US" altLang="zh-CN" dirty="0"/>
          </a:p>
          <a:p>
            <a:r>
              <a:rPr lang="zh-Hans" altLang="en-US" dirty="0"/>
              <a:t>钱志豪</a:t>
            </a:r>
            <a:r>
              <a:rPr lang="zh-CN" altLang="zh-CN" dirty="0"/>
              <a:t>     </a:t>
            </a:r>
            <a:r>
              <a:rPr lang="zh-CN" altLang="zh-CN" dirty="0">
                <a:hlinkClick r:id="rId9"/>
              </a:rPr>
              <a:t>1</a:t>
            </a:r>
            <a:r>
              <a:rPr lang="en-US" altLang="zh-CN" dirty="0">
                <a:hlinkClick r:id="rId9"/>
              </a:rPr>
              <a:t>5</a:t>
            </a:r>
            <a:r>
              <a:rPr lang="zh-CN" altLang="zh-CN" dirty="0">
                <a:hlinkClick r:id="rId9"/>
              </a:rPr>
              <a:t>1250</a:t>
            </a:r>
            <a:r>
              <a:rPr lang="en-US" altLang="zh-CN" dirty="0">
                <a:hlinkClick r:id="rId9"/>
              </a:rPr>
              <a:t>1</a:t>
            </a:r>
            <a:r>
              <a:rPr lang="en-US" altLang="zh-Hans" dirty="0">
                <a:hlinkClick r:id="rId9"/>
              </a:rPr>
              <a:t>1</a:t>
            </a:r>
            <a:r>
              <a:rPr lang="en-US" altLang="zh-CN" dirty="0">
                <a:hlinkClick r:id="rId9"/>
              </a:rPr>
              <a:t>9</a:t>
            </a:r>
            <a:r>
              <a:rPr lang="zh-CN" altLang="zh-CN" dirty="0">
                <a:hlinkClick r:id="rId9"/>
              </a:rPr>
              <a:t>@smail.nju.edu.cn</a:t>
            </a:r>
            <a:endParaRPr lang="en-US" altLang="zh-CN" dirty="0"/>
          </a:p>
          <a:p>
            <a:r>
              <a:rPr lang="zh-Hans" altLang="en-US" dirty="0"/>
              <a:t>武秀峰     </a:t>
            </a:r>
            <a:r>
              <a:rPr lang="zh-CN" altLang="zh-CN" dirty="0">
                <a:hlinkClick r:id="rId10"/>
              </a:rPr>
              <a:t>1</a:t>
            </a:r>
            <a:r>
              <a:rPr lang="en-US" altLang="zh-CN" dirty="0">
                <a:hlinkClick r:id="rId10"/>
              </a:rPr>
              <a:t>5</a:t>
            </a:r>
            <a:r>
              <a:rPr lang="zh-CN" altLang="zh-CN" dirty="0">
                <a:hlinkClick r:id="rId10"/>
              </a:rPr>
              <a:t>10</a:t>
            </a:r>
            <a:r>
              <a:rPr lang="en-US" altLang="zh-CN" dirty="0">
                <a:hlinkClick r:id="rId10"/>
              </a:rPr>
              <a:t>9</a:t>
            </a:r>
            <a:r>
              <a:rPr lang="en-US" altLang="zh-Hans" dirty="0">
                <a:hlinkClick r:id="rId10"/>
              </a:rPr>
              <a:t>9</a:t>
            </a:r>
            <a:r>
              <a:rPr lang="en-US" altLang="zh-CN" dirty="0">
                <a:hlinkClick r:id="rId10"/>
              </a:rPr>
              <a:t>1</a:t>
            </a:r>
            <a:r>
              <a:rPr lang="en-US" altLang="zh-Hans" dirty="0">
                <a:hlinkClick r:id="rId10"/>
              </a:rPr>
              <a:t>4</a:t>
            </a:r>
            <a:r>
              <a:rPr lang="en-US" altLang="zh-CN" dirty="0">
                <a:hlinkClick r:id="rId10"/>
              </a:rPr>
              <a:t>9</a:t>
            </a:r>
            <a:r>
              <a:rPr lang="zh-CN" altLang="zh-CN" dirty="0">
                <a:hlinkClick r:id="rId10"/>
              </a:rPr>
              <a:t>@smail.nju.edu.cn</a:t>
            </a:r>
            <a:endParaRPr lang="en-US" altLang="zh-CN" dirty="0"/>
          </a:p>
          <a:p>
            <a:r>
              <a:rPr lang="zh-Hans" altLang="en-US" dirty="0"/>
              <a:t>徐梓航     </a:t>
            </a:r>
            <a:r>
              <a:rPr lang="zh-CN" altLang="zh-CN" dirty="0">
                <a:hlinkClick r:id="rId11"/>
              </a:rPr>
              <a:t>1</a:t>
            </a:r>
            <a:r>
              <a:rPr lang="en-US" altLang="zh-CN" dirty="0">
                <a:hlinkClick r:id="rId11"/>
              </a:rPr>
              <a:t>5</a:t>
            </a:r>
            <a:r>
              <a:rPr lang="zh-CN" altLang="zh-CN" dirty="0">
                <a:hlinkClick r:id="rId11"/>
              </a:rPr>
              <a:t>1250</a:t>
            </a:r>
            <a:r>
              <a:rPr lang="en-US" altLang="zh-CN" dirty="0">
                <a:hlinkClick r:id="rId11"/>
              </a:rPr>
              <a:t>1</a:t>
            </a:r>
            <a:r>
              <a:rPr lang="en-US" altLang="zh-Hans" dirty="0">
                <a:hlinkClick r:id="rId11"/>
              </a:rPr>
              <a:t>75</a:t>
            </a:r>
            <a:r>
              <a:rPr lang="zh-CN" altLang="zh-CN" dirty="0">
                <a:hlinkClick r:id="rId11"/>
              </a:rPr>
              <a:t>@smail.nju.edu.cn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18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dirty="0" smtClean="0"/>
              <a:t>《</a:t>
            </a:r>
            <a:r>
              <a:rPr lang="zh-CN" altLang="en-US" sz="2800" dirty="0" smtClean="0"/>
              <a:t>操作系统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计算</a:t>
            </a:r>
            <a:r>
              <a:rPr lang="zh-CN" altLang="en-US" sz="2800" dirty="0"/>
              <a:t>机组成原理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课程</a:t>
            </a:r>
            <a:r>
              <a:rPr lang="zh-CN" altLang="en-US" sz="2800" dirty="0"/>
              <a:t>的附加实验课程。</a:t>
            </a:r>
            <a:endParaRPr lang="en-US" altLang="zh-CN" sz="2800" dirty="0"/>
          </a:p>
          <a:p>
            <a:r>
              <a:rPr lang="zh-CN" altLang="en-US" sz="2800" dirty="0"/>
              <a:t>假设对操作系统和冯诺伊曼体系的基本概念有理解并了解汇编</a:t>
            </a:r>
            <a:r>
              <a:rPr lang="zh-CN" altLang="en-US" sz="2800" dirty="0" smtClean="0"/>
              <a:t>原理</a:t>
            </a:r>
            <a:r>
              <a:rPr lang="zh-CN" altLang="en-US" sz="2800" dirty="0"/>
              <a:t>和基本指令， 课程重心放在实际操作系统的实践上。</a:t>
            </a:r>
            <a:endParaRPr lang="en-US" altLang="zh-CN" sz="2800" dirty="0"/>
          </a:p>
          <a:p>
            <a:r>
              <a:rPr lang="zh-CN" altLang="en-US" sz="2800" dirty="0"/>
              <a:t>目标对像为全体同学，但更侧重对操作系统底层原理感兴趣并有余力实践者。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34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个人计算机</a:t>
            </a:r>
            <a:endParaRPr lang="en-US" altLang="zh-CN" sz="2400" dirty="0"/>
          </a:p>
          <a:p>
            <a:r>
              <a:rPr lang="zh-CN" altLang="en-US" sz="2400" dirty="0"/>
              <a:t>一般使用</a:t>
            </a:r>
            <a:r>
              <a:rPr lang="en-US" altLang="zh-CN" sz="2400" dirty="0"/>
              <a:t>Linux</a:t>
            </a:r>
            <a:r>
              <a:rPr lang="zh-CN" altLang="en-US" sz="2400" dirty="0"/>
              <a:t>，可以使用虚拟机中的</a:t>
            </a:r>
            <a:r>
              <a:rPr lang="en-US" altLang="zh-CN" sz="2400" dirty="0"/>
              <a:t>Linux</a:t>
            </a:r>
          </a:p>
          <a:p>
            <a:r>
              <a:rPr lang="zh-CN" altLang="en-US" sz="2400" dirty="0"/>
              <a:t>第一次实验，统一</a:t>
            </a:r>
            <a:r>
              <a:rPr lang="zh-CN" altLang="en-US" sz="2400" dirty="0" smtClean="0"/>
              <a:t>使用 </a:t>
            </a:r>
            <a:r>
              <a:rPr lang="en-US" altLang="zh-CN" sz="2400" dirty="0" smtClean="0"/>
              <a:t>NASM</a:t>
            </a:r>
            <a:endParaRPr lang="en-US" altLang="zh-CN" sz="2400" dirty="0"/>
          </a:p>
          <a:p>
            <a:r>
              <a:rPr lang="zh-CN" altLang="en-US" sz="2400" dirty="0" smtClean="0"/>
              <a:t>鼓励尝试使用 </a:t>
            </a:r>
            <a:r>
              <a:rPr lang="en-US" altLang="zh-CN" sz="2400" dirty="0" smtClean="0"/>
              <a:t>Windows / </a:t>
            </a:r>
            <a:r>
              <a:rPr lang="en-US" altLang="zh-CN" sz="2400" dirty="0" err="1" smtClean="0"/>
              <a:t>macOS</a:t>
            </a:r>
            <a:r>
              <a:rPr lang="zh-CN" altLang="en-US" sz="2400" dirty="0" smtClean="0"/>
              <a:t>，但不会影响实验分数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147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800" dirty="0" smtClean="0"/>
              <a:t>《</a:t>
            </a:r>
            <a:r>
              <a:rPr lang="en-US" altLang="zh-CN" sz="2800" dirty="0" err="1" smtClean="0"/>
              <a:t>Orange’S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⼀个操作系统的实现</a:t>
            </a:r>
            <a:r>
              <a:rPr lang="en-US" altLang="zh-CN" sz="2800" dirty="0"/>
              <a:t>》</a:t>
            </a:r>
            <a:br>
              <a:rPr lang="en-US" altLang="zh-CN" sz="2800" dirty="0"/>
            </a:br>
            <a:r>
              <a:rPr lang="en-US" altLang="zh-CN" sz="2800" dirty="0">
                <a:hlinkClick r:id="rId2"/>
              </a:rPr>
              <a:t>http://pan.baidu.com/s/1pJBEaHP</a:t>
            </a:r>
            <a:endParaRPr lang="en-US" altLang="zh-CN" sz="2800" dirty="0"/>
          </a:p>
          <a:p>
            <a:r>
              <a:rPr lang="en-US" altLang="zh-CN" sz="2800" dirty="0" smtClean="0"/>
              <a:t>《80x86</a:t>
            </a:r>
            <a:r>
              <a:rPr lang="zh-CN" altLang="en-US" sz="2800" dirty="0"/>
              <a:t>汇编语言程序设计教程</a:t>
            </a:r>
            <a:r>
              <a:rPr lang="en-US" altLang="zh-CN" sz="2800" dirty="0"/>
              <a:t>》 </a:t>
            </a:r>
            <a:r>
              <a:rPr lang="zh-CN" altLang="en-US" sz="2800" dirty="0"/>
              <a:t>或者其它汇编教材</a:t>
            </a:r>
            <a:endParaRPr lang="en-US" altLang="zh-CN" sz="2800" dirty="0"/>
          </a:p>
          <a:p>
            <a:r>
              <a:rPr lang="en-US" altLang="zh-CN" sz="2800" dirty="0" smtClean="0"/>
              <a:t>《Introduction </a:t>
            </a:r>
            <a:r>
              <a:rPr lang="en-US" altLang="zh-CN" sz="2800" dirty="0"/>
              <a:t>to NASM</a:t>
            </a:r>
            <a:r>
              <a:rPr lang="en-US" altLang="zh-CN" sz="2800" dirty="0" smtClean="0"/>
              <a:t>》</a:t>
            </a:r>
            <a:endParaRPr lang="en-US" altLang="zh-CN" sz="2800" dirty="0"/>
          </a:p>
          <a:p>
            <a:r>
              <a:rPr lang="en-US" altLang="zh-CN" sz="2800" dirty="0" smtClean="0"/>
              <a:t>《</a:t>
            </a:r>
            <a:r>
              <a:rPr lang="en-US" altLang="zh-CN" sz="2800" dirty="0"/>
              <a:t>PC Assembly Language》</a:t>
            </a:r>
          </a:p>
          <a:p>
            <a:r>
              <a:rPr lang="zh-CN" altLang="en-US" sz="2800" dirty="0"/>
              <a:t>其他补充材料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Moodle</a:t>
            </a:r>
            <a:r>
              <a:rPr lang="zh-CN" altLang="en-US" sz="2800" dirty="0" smtClean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7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/>
              <a:t>40</a:t>
            </a:r>
          </a:p>
          <a:p>
            <a:pPr marL="0" indent="0">
              <a:buNone/>
            </a:pPr>
            <a:r>
              <a:rPr lang="en-US" altLang="zh-Hans" sz="4400" dirty="0"/>
              <a:t>(</a:t>
            </a:r>
            <a:r>
              <a:rPr lang="zh-Hans" altLang="en-US" sz="4400" dirty="0"/>
              <a:t>今年分数分配会调整</a:t>
            </a:r>
            <a:r>
              <a:rPr lang="en-US" altLang="zh-Hans" sz="4400" dirty="0"/>
              <a:t>)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6794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53642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阅读相关资料：</a:t>
            </a:r>
            <a:endParaRPr lang="en-US" altLang="zh-CN" sz="2400" dirty="0"/>
          </a:p>
          <a:p>
            <a:pPr marL="742950" lvl="2" indent="-342900"/>
            <a:r>
              <a:rPr lang="zh-CN" altLang="en-US" sz="1800" dirty="0"/>
              <a:t>包括但不限于</a:t>
            </a:r>
            <a:r>
              <a:rPr lang="en-US" altLang="zh-CN" sz="1800" dirty="0"/>
              <a:t>《</a:t>
            </a:r>
            <a:r>
              <a:rPr lang="en-US" altLang="zh-CN" sz="2000" dirty="0"/>
              <a:t>Orange’s</a:t>
            </a:r>
            <a:r>
              <a:rPr lang="en-US" altLang="zh-CN" sz="1800" dirty="0"/>
              <a:t>》</a:t>
            </a:r>
            <a:r>
              <a:rPr lang="zh-CN" altLang="en-US" sz="1800" dirty="0"/>
              <a:t>和补充材料</a:t>
            </a:r>
            <a:endParaRPr lang="en-US" altLang="zh-CN" sz="1800" dirty="0"/>
          </a:p>
          <a:p>
            <a:r>
              <a:rPr lang="zh-CN" altLang="en-US" sz="2400" dirty="0"/>
              <a:t>完成编程作业</a:t>
            </a:r>
            <a:endParaRPr lang="en-US" altLang="zh-CN" sz="2400" dirty="0"/>
          </a:p>
          <a:p>
            <a:pPr lvl="1"/>
            <a:r>
              <a:rPr lang="zh-CN" altLang="en-US" sz="2000" dirty="0"/>
              <a:t>搭建平台</a:t>
            </a:r>
            <a:endParaRPr lang="en-US" altLang="zh-CN" sz="2000" dirty="0"/>
          </a:p>
          <a:p>
            <a:pPr lvl="1"/>
            <a:r>
              <a:rPr lang="zh-CN" altLang="en-US" sz="2000" dirty="0"/>
              <a:t>编写程序</a:t>
            </a:r>
            <a:endParaRPr lang="en-US" altLang="zh-CN" sz="2000" dirty="0"/>
          </a:p>
          <a:p>
            <a:pPr lvl="1"/>
            <a:r>
              <a:rPr lang="zh-CN" altLang="en-US" sz="2000" dirty="0"/>
              <a:t>提交截图</a:t>
            </a:r>
            <a:endParaRPr lang="en-US" altLang="zh-CN" sz="2000" dirty="0"/>
          </a:p>
          <a:p>
            <a:r>
              <a:rPr lang="zh-CN" altLang="en-US" sz="2400" dirty="0"/>
              <a:t>问答题</a:t>
            </a:r>
            <a:endParaRPr lang="en-US" altLang="zh-CN" sz="2400" dirty="0"/>
          </a:p>
          <a:p>
            <a:r>
              <a:rPr lang="zh-CN" altLang="en-US" sz="2400" dirty="0"/>
              <a:t>加分项</a:t>
            </a:r>
            <a:endParaRPr lang="en-US" altLang="zh-CN" sz="2400" dirty="0"/>
          </a:p>
          <a:p>
            <a:pPr lvl="1"/>
            <a:r>
              <a:rPr lang="zh-CN" altLang="en-US" sz="2000" dirty="0"/>
              <a:t>在实验文档中声明</a:t>
            </a:r>
            <a:endParaRPr lang="en-US" altLang="zh-CN" sz="2000" dirty="0"/>
          </a:p>
          <a:p>
            <a:pPr lvl="1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532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dirty="0"/>
              <a:t>分为两部分</a:t>
            </a:r>
            <a:r>
              <a:rPr lang="zh-CN" altLang="en-US" sz="2800" dirty="0" smtClean="0"/>
              <a:t>：实验检查、问题</a:t>
            </a:r>
            <a:r>
              <a:rPr lang="zh-CN" altLang="en-US" sz="2800" dirty="0"/>
              <a:t>回答</a:t>
            </a:r>
            <a:endParaRPr lang="en-US" altLang="zh-CN" sz="2800" dirty="0"/>
          </a:p>
          <a:p>
            <a:pPr lvl="1"/>
            <a:r>
              <a:rPr lang="zh-CN" altLang="en-US" sz="2400" dirty="0"/>
              <a:t>实验</a:t>
            </a:r>
            <a:r>
              <a:rPr lang="zh-CN" altLang="en-US" sz="2400" dirty="0" smtClean="0"/>
              <a:t>检查</a:t>
            </a:r>
            <a:r>
              <a:rPr lang="zh-CN" altLang="en-US" sz="2400" dirty="0" smtClean="0"/>
              <a:t>（可能会引入自动化测试）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运行</a:t>
            </a:r>
            <a:r>
              <a:rPr lang="zh-CN" altLang="en-US" sz="2200" dirty="0"/>
              <a:t>代码、观察输出</a:t>
            </a:r>
            <a:r>
              <a:rPr lang="zh-CN" altLang="en-US" sz="2200" dirty="0" smtClean="0"/>
              <a:t>结果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检查</a:t>
            </a:r>
            <a:r>
              <a:rPr lang="zh-CN" altLang="en-US" sz="2200" dirty="0"/>
              <a:t>源码、回答助教针对源码提出的</a:t>
            </a:r>
            <a:r>
              <a:rPr lang="zh-CN" altLang="en-US" sz="2200" dirty="0" smtClean="0"/>
              <a:t>问题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修改</a:t>
            </a:r>
            <a:r>
              <a:rPr lang="zh-CN" altLang="en-US" sz="2200" dirty="0"/>
              <a:t>代码并预测</a:t>
            </a:r>
            <a:r>
              <a:rPr lang="en-US" altLang="zh-CN" sz="2200" dirty="0"/>
              <a:t>/</a:t>
            </a:r>
            <a:r>
              <a:rPr lang="zh-CN" altLang="en-US" sz="2200" dirty="0"/>
              <a:t>解释程序行为</a:t>
            </a:r>
            <a:r>
              <a:rPr lang="zh-CN" altLang="en-US" sz="2200" dirty="0" smtClean="0"/>
              <a:t>变化</a:t>
            </a:r>
            <a:endParaRPr lang="en-US" altLang="zh-CN" sz="2200" dirty="0"/>
          </a:p>
          <a:p>
            <a:pPr lvl="1"/>
            <a:r>
              <a:rPr lang="zh-CN" altLang="en-US" sz="2400" dirty="0" smtClean="0"/>
              <a:t>问题</a:t>
            </a:r>
            <a:r>
              <a:rPr lang="zh-CN" altLang="en-US" sz="2400" dirty="0"/>
              <a:t>回答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3</a:t>
            </a:r>
            <a:r>
              <a:rPr lang="zh-CN" altLang="en-US" sz="2400" dirty="0"/>
              <a:t>道题目，事先准备，一次机会。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分别在</a:t>
            </a:r>
            <a:r>
              <a:rPr lang="zh-CN" altLang="en-US" sz="2400" dirty="0"/>
              <a:t>两个助教处检查</a:t>
            </a:r>
            <a:endParaRPr lang="en-US" altLang="zh-CN" sz="2400" dirty="0"/>
          </a:p>
          <a:p>
            <a:r>
              <a:rPr lang="zh-CN" altLang="en-US" sz="2800" dirty="0" smtClean="0"/>
              <a:t>代码上</a:t>
            </a:r>
            <a:r>
              <a:rPr lang="zh-CN" altLang="en-US" sz="2800" dirty="0"/>
              <a:t>传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 Moodle</a:t>
            </a:r>
            <a:endParaRPr lang="en-US" altLang="zh-CN" sz="28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00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实验检查</a:t>
            </a:r>
            <a:r>
              <a:rPr lang="zh-CN" altLang="en-US" dirty="0"/>
              <a:t>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3" cy="424021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每次实验满分</a:t>
            </a:r>
            <a:r>
              <a:rPr lang="en-US" altLang="zh-CN" sz="2400" dirty="0"/>
              <a:t>10</a:t>
            </a:r>
            <a:r>
              <a:rPr lang="zh-CN" altLang="en-US" sz="2400" dirty="0"/>
              <a:t>分，在总分中占权重不一样</a:t>
            </a:r>
            <a:endParaRPr lang="en-US" altLang="zh-CN" sz="2400" dirty="0"/>
          </a:p>
          <a:p>
            <a:r>
              <a:rPr lang="zh-CN" altLang="en-US" sz="2400" dirty="0"/>
              <a:t>不参加检查：</a:t>
            </a:r>
            <a:r>
              <a:rPr lang="en-US" altLang="zh-CN" sz="2400" dirty="0"/>
              <a:t>0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r>
              <a:rPr lang="zh-CN" altLang="en-US" sz="2400" dirty="0"/>
              <a:t>没有具备诚意的代码：</a:t>
            </a:r>
            <a:r>
              <a:rPr lang="en-US" altLang="zh-CN" sz="2400" dirty="0"/>
              <a:t>1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r>
              <a:rPr lang="zh-CN" altLang="en-US" sz="2400" dirty="0"/>
              <a:t>代码运行有障碍：</a:t>
            </a:r>
            <a:r>
              <a:rPr lang="en-US" altLang="zh-CN" sz="2400" dirty="0"/>
              <a:t>2~8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r>
              <a:rPr lang="zh-CN" altLang="en-US" sz="2400" dirty="0"/>
              <a:t>代码完成所有基本功能：</a:t>
            </a:r>
            <a:r>
              <a:rPr lang="en-US" altLang="zh-CN" sz="2400" dirty="0"/>
              <a:t>8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r>
              <a:rPr lang="zh-CN" altLang="en-US" sz="2400" dirty="0"/>
              <a:t>代码完成进阶功能：</a:t>
            </a:r>
            <a:r>
              <a:rPr lang="en-US" altLang="zh-CN" sz="2400" dirty="0"/>
              <a:t>10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不能解释代码，依据严重程度，扣</a:t>
            </a:r>
            <a:r>
              <a:rPr lang="en-US" altLang="zh-CN" sz="2400" dirty="0">
                <a:solidFill>
                  <a:srgbClr val="FF0000"/>
                </a:solidFill>
              </a:rPr>
              <a:t>1~10</a:t>
            </a:r>
            <a:r>
              <a:rPr lang="zh-CN" altLang="en-US" sz="2400" dirty="0">
                <a:solidFill>
                  <a:srgbClr val="FF0000"/>
                </a:solidFill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52170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问题总分计算公式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（第一次答对问题数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+	</a:t>
            </a:r>
            <a:r>
              <a:rPr lang="zh-CN" altLang="en-US" sz="2400" dirty="0"/>
              <a:t>第二次答对问题数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+	</a:t>
            </a:r>
            <a:r>
              <a:rPr lang="zh-CN" altLang="en-US" sz="2400" dirty="0"/>
              <a:t>第三次答对问题数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+	</a:t>
            </a:r>
            <a:r>
              <a:rPr lang="zh-CN" altLang="en-US" sz="2400" dirty="0"/>
              <a:t>第四次答对问题数）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/	</a:t>
            </a:r>
            <a:r>
              <a:rPr lang="zh-CN" altLang="en-US" sz="2400" dirty="0"/>
              <a:t>一共</a:t>
            </a:r>
            <a:r>
              <a:rPr lang="en-US" altLang="zh-CN" sz="2400" dirty="0"/>
              <a:t>12</a:t>
            </a:r>
            <a:r>
              <a:rPr lang="zh-CN" altLang="en-US" sz="2400" dirty="0"/>
              <a:t>道题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*	</a:t>
            </a:r>
            <a:r>
              <a:rPr lang="zh-CN" altLang="en-US" sz="2400" dirty="0"/>
              <a:t>问题部分总分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=	</a:t>
            </a:r>
            <a:r>
              <a:rPr lang="zh-CN" altLang="en-US" sz="2400" dirty="0"/>
              <a:t>问题部分最终得分</a:t>
            </a:r>
          </a:p>
        </p:txBody>
      </p:sp>
    </p:spTree>
    <p:extLst>
      <p:ext uri="{BB962C8B-B14F-4D97-AF65-F5344CB8AC3E}">
        <p14:creationId xmlns:p14="http://schemas.microsoft.com/office/powerpoint/2010/main" val="350870920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466</Words>
  <Application>Microsoft Office PowerPoint</Application>
  <PresentationFormat>全屏显示(4:3)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方正姚体</vt:lpstr>
      <vt:lpstr>华文新魏</vt:lpstr>
      <vt:lpstr>Arial</vt:lpstr>
      <vt:lpstr>Trebuchet MS</vt:lpstr>
      <vt:lpstr>Wingdings 3</vt:lpstr>
      <vt:lpstr>平面</vt:lpstr>
      <vt:lpstr>操作系统实验</vt:lpstr>
      <vt:lpstr>课程介绍</vt:lpstr>
      <vt:lpstr>实验平台</vt:lpstr>
      <vt:lpstr>参考资料</vt:lpstr>
      <vt:lpstr>总分</vt:lpstr>
      <vt:lpstr>作业内容</vt:lpstr>
      <vt:lpstr>检查与评分</vt:lpstr>
      <vt:lpstr>实验检查标准</vt:lpstr>
      <vt:lpstr>问题总分计算公式</vt:lpstr>
      <vt:lpstr>实验总分计算公式</vt:lpstr>
      <vt:lpstr>探索实验</vt:lpstr>
      <vt:lpstr>Linux系统安装</vt:lpstr>
      <vt:lpstr>助教列表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操作系统实验</dc:title>
  <dc:creator>丁霄汉</dc:creator>
  <cp:lastModifiedBy>Monkey Liang</cp:lastModifiedBy>
  <cp:revision>58</cp:revision>
  <dcterms:created xsi:type="dcterms:W3CDTF">2016-03-12T14:12:03Z</dcterms:created>
  <dcterms:modified xsi:type="dcterms:W3CDTF">2018-03-26T16:04:18Z</dcterms:modified>
</cp:coreProperties>
</file>