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AE43-3A3A-4367-B1B1-D7643475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18" y="2266603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chemeClr val="tx1"/>
                </a:solidFill>
              </a:rPr>
              <a:t>Linux shell</a:t>
            </a:r>
            <a:endParaRPr lang="zh-CN" altLang="en-US" sz="72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2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3900-D33A-405E-8485-8B4C279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C18-892F-4F2A-807A-A1E7D534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13"/>
            <a:ext cx="8596668" cy="4356649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+mn-ea"/>
              </a:rPr>
              <a:t>Shell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指“为用户提供用户界面”的软件，通常指的是命令行界面的解析器。一般来说，这个词是指操作系统中，提供访问内核所提供之服务的程序。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也用于泛指所有为用户提供操作界面的程序，也就是程序和用户交互的接口。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通常将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分为两类：命令行与图形界面。命令行壳层提供一个命令行界面（</a:t>
            </a:r>
            <a:r>
              <a:rPr lang="en-US" altLang="zh-CN" sz="2400" dirty="0">
                <a:latin typeface="+mn-ea"/>
              </a:rPr>
              <a:t>CLI</a:t>
            </a:r>
            <a:r>
              <a:rPr lang="zh-CN" altLang="en-US" sz="2400" dirty="0">
                <a:latin typeface="+mn-ea"/>
              </a:rPr>
              <a:t>）；而图形壳层提供一个图形用户界面（</a:t>
            </a: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37759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3900-D33A-405E-8485-8B4C279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Unix shell</a:t>
            </a:r>
            <a:r>
              <a:rPr lang="zh-CN" altLang="en-US" dirty="0">
                <a:solidFill>
                  <a:schemeClr val="tx1"/>
                </a:solidFill>
              </a:rPr>
              <a:t>（以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为代表）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C18-892F-4F2A-807A-A1E7D534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13"/>
            <a:ext cx="8596668" cy="435664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操作系统下传统的用户和计算机的交互界面。用户可以直接输入命令来执行各种各样的任务。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操作系统下的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既是用户交互的界面，也是控制系统的脚本语言，这一点有别于</a:t>
            </a:r>
            <a:r>
              <a:rPr lang="en-US" altLang="zh-CN" sz="2400" dirty="0">
                <a:latin typeface="+mn-ea"/>
              </a:rPr>
              <a:t>Windows</a:t>
            </a:r>
            <a:r>
              <a:rPr lang="zh-CN" altLang="en-US" sz="2400" dirty="0">
                <a:latin typeface="+mn-ea"/>
              </a:rPr>
              <a:t>下的命令行。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系列操作系统下，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是控制系统启动、</a:t>
            </a:r>
            <a:r>
              <a:rPr lang="en-US" altLang="zh-CN" sz="2400" dirty="0">
                <a:latin typeface="+mn-ea"/>
              </a:rPr>
              <a:t>X Window</a:t>
            </a:r>
            <a:r>
              <a:rPr lang="zh-CN" altLang="en-US" sz="2400" dirty="0">
                <a:latin typeface="+mn-ea"/>
              </a:rPr>
              <a:t>启动和很多其他实用工具的脚本解释程序。</a:t>
            </a:r>
          </a:p>
        </p:txBody>
      </p:sp>
    </p:spTree>
    <p:extLst>
      <p:ext uri="{BB962C8B-B14F-4D97-AF65-F5344CB8AC3E}">
        <p14:creationId xmlns:p14="http://schemas.microsoft.com/office/powerpoint/2010/main" val="61471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3900-D33A-405E-8485-8B4C279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关于</a:t>
            </a:r>
            <a:r>
              <a:rPr lang="en-US" altLang="zh-CN" dirty="0">
                <a:solidFill>
                  <a:schemeClr val="tx1"/>
                </a:solidFill>
              </a:rPr>
              <a:t>Linux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C18-892F-4F2A-807A-A1E7D534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13"/>
            <a:ext cx="8596668" cy="435664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ea"/>
              </a:rPr>
              <a:t>Linux Shell </a:t>
            </a:r>
            <a:r>
              <a:rPr lang="zh-CN" altLang="en-US" sz="2400" dirty="0">
                <a:latin typeface="+mn-ea"/>
              </a:rPr>
              <a:t>不是操作系统的组成部分，但是体现了许多操作系统特性。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Shell </a:t>
            </a:r>
            <a:r>
              <a:rPr lang="zh-CN" altLang="en-US" sz="2400" dirty="0">
                <a:latin typeface="+mn-ea"/>
              </a:rPr>
              <a:t>在用户态下运行，其主要功能是解释并执行用户键入的命令，以便执行各种程序。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系统启动后，内核为每个用户建立一个终端进程，执行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程序。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11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3900-D33A-405E-8485-8B4C279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Linux Shell </a:t>
            </a:r>
            <a:r>
              <a:rPr lang="zh-CN" altLang="en-US" dirty="0">
                <a:solidFill>
                  <a:schemeClr val="tx1"/>
                </a:solidFill>
              </a:rPr>
              <a:t>工作过程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C18-892F-4F2A-807A-A1E7D534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13"/>
            <a:ext cx="8596668" cy="435664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读取从键盘输入的命令行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在判断命令正确后，将命令行参数改造成系统调用</a:t>
            </a:r>
            <a:r>
              <a:rPr lang="en-US" altLang="zh-CN" sz="2400" dirty="0" err="1">
                <a:latin typeface="+mn-ea"/>
              </a:rPr>
              <a:t>execve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所要求的形式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终端进程调用</a:t>
            </a:r>
            <a:r>
              <a:rPr lang="en-US" altLang="zh-CN" sz="2400" dirty="0">
                <a:latin typeface="+mn-ea"/>
              </a:rPr>
              <a:t>fork()</a:t>
            </a:r>
            <a:r>
              <a:rPr lang="zh-CN" altLang="en-US" sz="2400" dirty="0">
                <a:latin typeface="+mn-ea"/>
              </a:rPr>
              <a:t>创建子进程，自身则调用系统进程</a:t>
            </a:r>
            <a:r>
              <a:rPr lang="en-US" altLang="zh-CN" sz="2400" dirty="0">
                <a:latin typeface="+mn-ea"/>
              </a:rPr>
              <a:t>wait()</a:t>
            </a:r>
            <a:r>
              <a:rPr lang="zh-CN" altLang="en-US" sz="2400" dirty="0">
                <a:latin typeface="+mn-ea"/>
              </a:rPr>
              <a:t>来等待子进程完成。</a:t>
            </a:r>
            <a:r>
              <a:rPr lang="en-US" altLang="zh-CN" sz="2400" dirty="0">
                <a:latin typeface="+mn-ea"/>
              </a:rPr>
              <a:t> </a:t>
            </a:r>
          </a:p>
          <a:p>
            <a:r>
              <a:rPr lang="zh-CN" altLang="en-US" sz="2400" dirty="0">
                <a:latin typeface="+mn-ea"/>
              </a:rPr>
              <a:t>子进程调用</a:t>
            </a:r>
            <a:r>
              <a:rPr lang="en-US" altLang="zh-CN" sz="2400" dirty="0" err="1">
                <a:latin typeface="+mn-ea"/>
              </a:rPr>
              <a:t>execve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，根据命令名指定的文件到目录中查找可执行文件，调入内存并执行该程序。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子进程完成处理之后，向父进程报告，此时终端进程被唤醒，做完必要的判定工作后，向用户发出提示符</a:t>
            </a:r>
            <a:r>
              <a:rPr lang="en-US" altLang="zh-CN" sz="2400" dirty="0">
                <a:latin typeface="+mn-ea"/>
              </a:rPr>
              <a:t>$</a:t>
            </a:r>
            <a:r>
              <a:rPr lang="zh-CN" altLang="en-US" sz="2400" dirty="0">
                <a:latin typeface="+mn-ea"/>
              </a:rPr>
              <a:t>，等待新命令的输入。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73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5D7D8-0698-4C31-9B31-002F7418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Linux Shell</a:t>
            </a:r>
            <a:r>
              <a:rPr lang="zh-CN" altLang="en-US" dirty="0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0B170-18FD-4AAE-A96A-4BE0B238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0BFF7-4143-4CB8-85C9-6D45947A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0596"/>
            <a:ext cx="7986066" cy="44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FED3D-147B-4ABF-BE8C-495A5FFB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52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其他</a:t>
            </a:r>
            <a:r>
              <a:rPr lang="en-US" altLang="zh-CN" dirty="0">
                <a:solidFill>
                  <a:schemeClr val="tx1"/>
                </a:solidFill>
              </a:rPr>
              <a:t>Unix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2852F-058B-4143-A0FF-36BF73E8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463"/>
            <a:ext cx="8596668" cy="43899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Bourne shell</a:t>
            </a:r>
            <a:r>
              <a:rPr lang="zh-CN" altLang="en-US" b="1" dirty="0"/>
              <a:t>兼</a:t>
            </a:r>
          </a:p>
          <a:p>
            <a:r>
              <a:rPr lang="en-US" altLang="zh-CN" dirty="0"/>
              <a:t>Bourne shell</a:t>
            </a:r>
            <a:r>
              <a:rPr lang="zh-CN" altLang="en-US" dirty="0"/>
              <a:t>（</a:t>
            </a:r>
            <a:r>
              <a:rPr lang="en-US" altLang="zh-CN" dirty="0" err="1"/>
              <a:t>sh</a:t>
            </a:r>
            <a:r>
              <a:rPr lang="zh-CN" altLang="en-US" dirty="0"/>
              <a:t>）史蒂夫</a:t>
            </a:r>
            <a:r>
              <a:rPr lang="en-US" altLang="zh-CN" dirty="0"/>
              <a:t>·</a:t>
            </a:r>
            <a:r>
              <a:rPr lang="zh-CN" altLang="en-US" dirty="0"/>
              <a:t>伯恩在贝尔实验室时编写。</a:t>
            </a:r>
            <a:r>
              <a:rPr lang="en-US" altLang="zh-CN" dirty="0"/>
              <a:t>1978</a:t>
            </a:r>
            <a:r>
              <a:rPr lang="zh-CN" altLang="en-US" dirty="0"/>
              <a:t>年随</a:t>
            </a:r>
            <a:r>
              <a:rPr lang="en-US" altLang="zh-CN" dirty="0"/>
              <a:t>Version 7 Unix</a:t>
            </a:r>
            <a:r>
              <a:rPr lang="zh-CN" altLang="en-US" dirty="0"/>
              <a:t>首次发布。</a:t>
            </a:r>
            <a:endParaRPr lang="en-US" altLang="zh-CN" dirty="0"/>
          </a:p>
          <a:p>
            <a:pPr lvl="1"/>
            <a:r>
              <a:rPr lang="en-US" altLang="zh-CN" dirty="0" err="1"/>
              <a:t>Almquist</a:t>
            </a:r>
            <a:r>
              <a:rPr lang="en-US" altLang="zh-CN" dirty="0"/>
              <a:t> shell</a:t>
            </a:r>
            <a:r>
              <a:rPr lang="zh-CN" altLang="en-US" dirty="0"/>
              <a:t>（</a:t>
            </a:r>
            <a:r>
              <a:rPr lang="en-US" altLang="zh-CN" dirty="0"/>
              <a:t>ash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Bourne-Again 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Debian </a:t>
            </a:r>
            <a:r>
              <a:rPr lang="en-US" altLang="zh-CN" dirty="0" err="1"/>
              <a:t>Almquist</a:t>
            </a:r>
            <a:r>
              <a:rPr lang="en-US" altLang="zh-CN" dirty="0"/>
              <a:t> shell</a:t>
            </a:r>
            <a:r>
              <a:rPr lang="zh-CN" altLang="en-US" dirty="0"/>
              <a:t>（</a:t>
            </a:r>
            <a:r>
              <a:rPr lang="en-US" altLang="zh-CN" dirty="0"/>
              <a:t>dash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Korn shell</a:t>
            </a:r>
            <a:r>
              <a:rPr lang="zh-CN" altLang="en-US" dirty="0"/>
              <a:t>（</a:t>
            </a:r>
            <a:r>
              <a:rPr lang="en-US" altLang="zh-CN" dirty="0" err="1"/>
              <a:t>ksh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Z shell</a:t>
            </a:r>
            <a:r>
              <a:rPr lang="zh-CN" altLang="en-US" dirty="0"/>
              <a:t>（</a:t>
            </a:r>
            <a:r>
              <a:rPr lang="en-US" altLang="zh-CN" dirty="0" err="1"/>
              <a:t>zsh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en-US" altLang="zh-CN" b="1" dirty="0"/>
              <a:t>C shell</a:t>
            </a:r>
            <a:r>
              <a:rPr lang="zh-CN" altLang="en-US" b="1" dirty="0"/>
              <a:t>兼容</a:t>
            </a:r>
            <a:endParaRPr lang="en-US" altLang="zh-CN" b="1" dirty="0"/>
          </a:p>
          <a:p>
            <a:r>
              <a:rPr lang="en-US" altLang="zh-CN" dirty="0"/>
              <a:t>C shell</a:t>
            </a:r>
            <a:r>
              <a:rPr lang="zh-CN" altLang="en-US" dirty="0"/>
              <a:t>（</a:t>
            </a:r>
            <a:r>
              <a:rPr lang="en-US" altLang="zh-CN" dirty="0" err="1"/>
              <a:t>csh</a:t>
            </a:r>
            <a:r>
              <a:rPr lang="zh-CN" altLang="en-US" dirty="0"/>
              <a:t>）比尔</a:t>
            </a:r>
            <a:r>
              <a:rPr lang="en-US" altLang="zh-CN" dirty="0"/>
              <a:t>·</a:t>
            </a:r>
            <a:r>
              <a:rPr lang="zh-CN" altLang="en-US" dirty="0"/>
              <a:t>乔伊在加州大学伯克利分校时编写。</a:t>
            </a:r>
            <a:r>
              <a:rPr lang="en-US" altLang="zh-CN" dirty="0"/>
              <a:t>1979</a:t>
            </a:r>
            <a:r>
              <a:rPr lang="zh-CN" altLang="en-US" dirty="0"/>
              <a:t>年随</a:t>
            </a:r>
            <a:r>
              <a:rPr lang="en-US" altLang="zh-CN" dirty="0"/>
              <a:t>BSD</a:t>
            </a:r>
            <a:r>
              <a:rPr lang="zh-CN" altLang="en-US" dirty="0"/>
              <a:t>首次发布。</a:t>
            </a:r>
          </a:p>
          <a:p>
            <a:pPr lvl="1"/>
            <a:r>
              <a:rPr lang="en-US" altLang="zh-CN" dirty="0"/>
              <a:t>TENEX C shell</a:t>
            </a:r>
            <a:r>
              <a:rPr lang="zh-CN" altLang="en-US" dirty="0"/>
              <a:t>（</a:t>
            </a:r>
            <a:r>
              <a:rPr lang="en-US" altLang="zh-CN" dirty="0" err="1"/>
              <a:t>tcsh</a:t>
            </a:r>
            <a:r>
              <a:rPr lang="zh-CN" altLang="en-US" dirty="0"/>
              <a:t>）</a:t>
            </a:r>
          </a:p>
          <a:p>
            <a:r>
              <a:rPr lang="zh-CN" altLang="en-US" b="1" dirty="0"/>
              <a:t>其他</a:t>
            </a:r>
            <a:endParaRPr lang="en-US" altLang="zh-CN" b="1" dirty="0"/>
          </a:p>
          <a:p>
            <a:r>
              <a:rPr lang="en-US" altLang="zh-CN" dirty="0"/>
              <a:t>fish</a:t>
            </a:r>
            <a:r>
              <a:rPr lang="zh-CN" altLang="en-US" dirty="0"/>
              <a:t>，第一次发布于</a:t>
            </a:r>
            <a:r>
              <a:rPr lang="en-US" altLang="zh-CN" dirty="0"/>
              <a:t>2005</a:t>
            </a:r>
            <a:r>
              <a:rPr lang="zh-CN" altLang="en-US" dirty="0"/>
              <a:t>年。</a:t>
            </a:r>
          </a:p>
          <a:p>
            <a:r>
              <a:rPr lang="en-US" altLang="zh-CN" dirty="0" err="1"/>
              <a:t>rc</a:t>
            </a:r>
            <a:r>
              <a:rPr lang="en-US" altLang="zh-CN" dirty="0"/>
              <a:t> shell</a:t>
            </a:r>
            <a:r>
              <a:rPr lang="zh-CN" altLang="en-US" dirty="0"/>
              <a:t>（</a:t>
            </a:r>
            <a:r>
              <a:rPr lang="en-US" altLang="zh-CN" dirty="0" err="1"/>
              <a:t>rc</a:t>
            </a:r>
            <a:r>
              <a:rPr lang="zh-CN" altLang="en-US" dirty="0"/>
              <a:t>）九号项目系统的</a:t>
            </a:r>
            <a:r>
              <a:rPr lang="en-US" altLang="zh-CN" dirty="0"/>
              <a:t>shell</a:t>
            </a:r>
            <a:r>
              <a:rPr lang="zh-CN" altLang="en-US" dirty="0"/>
              <a:t>，由</a:t>
            </a:r>
            <a:r>
              <a:rPr lang="en-US" altLang="zh-CN" dirty="0"/>
              <a:t>Tom Duff</a:t>
            </a:r>
            <a:r>
              <a:rPr lang="zh-CN" altLang="en-US" dirty="0"/>
              <a:t>在贝尔实验室时编写。随后移植回</a:t>
            </a:r>
            <a:r>
              <a:rPr lang="en-US" altLang="zh-CN" dirty="0"/>
              <a:t>Unix</a:t>
            </a:r>
            <a:r>
              <a:rPr lang="zh-CN" altLang="en-US" dirty="0"/>
              <a:t>和其他的操作系统。</a:t>
            </a:r>
          </a:p>
          <a:p>
            <a:pPr lvl="1"/>
            <a:r>
              <a:rPr lang="en-US" altLang="zh-CN" dirty="0" err="1"/>
              <a:t>es</a:t>
            </a:r>
            <a:r>
              <a:rPr lang="en-US" altLang="zh-CN" dirty="0"/>
              <a:t> shell</a:t>
            </a:r>
            <a:r>
              <a:rPr lang="zh-CN" altLang="en-US" dirty="0"/>
              <a:t>（</a:t>
            </a:r>
            <a:r>
              <a:rPr lang="en-US" altLang="zh-CN" dirty="0" err="1"/>
              <a:t>es</a:t>
            </a:r>
            <a:r>
              <a:rPr lang="zh-CN" altLang="en-US" dirty="0"/>
              <a:t>）一个函数式编程的</a:t>
            </a:r>
            <a:r>
              <a:rPr lang="en-US" altLang="zh-CN" dirty="0" err="1"/>
              <a:t>rc</a:t>
            </a:r>
            <a:r>
              <a:rPr lang="zh-CN" altLang="en-US" dirty="0"/>
              <a:t>兼容</a:t>
            </a:r>
            <a:r>
              <a:rPr lang="en-US" altLang="zh-CN" dirty="0"/>
              <a:t>shell</a:t>
            </a:r>
            <a:r>
              <a:rPr lang="zh-CN" altLang="en-US" dirty="0"/>
              <a:t>，编写于二十世纪九十年代中期。</a:t>
            </a:r>
          </a:p>
          <a:p>
            <a:r>
              <a:rPr lang="en-US" altLang="zh-CN" dirty="0" err="1"/>
              <a:t>scsh</a:t>
            </a:r>
            <a:r>
              <a:rPr lang="zh-CN" altLang="en-US" dirty="0"/>
              <a:t>（</a:t>
            </a:r>
            <a:r>
              <a:rPr lang="en-US" altLang="zh-CN" dirty="0"/>
              <a:t>Scheme Shell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3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3900-D33A-405E-8485-8B4C279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扩展：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3C18-892F-4F2A-807A-A1E7D534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13"/>
            <a:ext cx="8596668" cy="4356649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+mn-ea"/>
              </a:rPr>
              <a:t>Shell</a:t>
            </a:r>
            <a:r>
              <a:rPr lang="zh-CN" altLang="en-US" sz="2400" b="1" dirty="0">
                <a:latin typeface="+mn-ea"/>
              </a:rPr>
              <a:t>脚本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Shell script</a:t>
            </a:r>
            <a:r>
              <a:rPr lang="zh-CN" altLang="en-US" sz="2400" dirty="0">
                <a:latin typeface="+mn-ea"/>
              </a:rPr>
              <a:t>），是一种电脑程序与文本文件，内容由一连串的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命令组成，经由</a:t>
            </a:r>
            <a:r>
              <a:rPr lang="en-US" altLang="zh-CN" sz="2400" dirty="0">
                <a:latin typeface="+mn-ea"/>
              </a:rPr>
              <a:t>Unix Shell</a:t>
            </a:r>
            <a:r>
              <a:rPr lang="zh-CN" altLang="en-US" sz="2400" dirty="0">
                <a:latin typeface="+mn-ea"/>
              </a:rPr>
              <a:t>直译其内容后运作。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被当成是一种脚本语言来设计，其运作方式与解释型语言相当，由</a:t>
            </a:r>
            <a:r>
              <a:rPr lang="en-US" altLang="zh-CN" sz="2400" dirty="0">
                <a:latin typeface="+mn-ea"/>
              </a:rPr>
              <a:t>Unix shell</a:t>
            </a:r>
            <a:r>
              <a:rPr lang="zh-CN" altLang="en-US" sz="2400" dirty="0">
                <a:latin typeface="+mn-ea"/>
              </a:rPr>
              <a:t>扮演命令行解释器的角色。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在读取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脚本之后，依序运行其中的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命令，之后输出结果。利用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脚本可以进行系统管理，文件操作等。</a:t>
            </a:r>
          </a:p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及所有的类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系统中，如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FreeBSD</a:t>
            </a:r>
            <a:r>
              <a:rPr lang="zh-CN" altLang="en-US" sz="2400" dirty="0">
                <a:latin typeface="+mn-ea"/>
              </a:rPr>
              <a:t>等操作系统，都存在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脚本。依照</a:t>
            </a:r>
            <a:r>
              <a:rPr lang="en-US" altLang="zh-CN" sz="2400" dirty="0">
                <a:latin typeface="+mn-ea"/>
              </a:rPr>
              <a:t>Unix shell</a:t>
            </a:r>
            <a:r>
              <a:rPr lang="zh-CN" altLang="en-US" sz="2400" dirty="0">
                <a:latin typeface="+mn-ea"/>
              </a:rPr>
              <a:t>的各种不同类型，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脚本也有各种不同方言。</a:t>
            </a:r>
          </a:p>
        </p:txBody>
      </p:sp>
    </p:spTree>
    <p:extLst>
      <p:ext uri="{BB962C8B-B14F-4D97-AF65-F5344CB8AC3E}">
        <p14:creationId xmlns:p14="http://schemas.microsoft.com/office/powerpoint/2010/main" val="25279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9402-DC25-4A89-BF97-61E507D6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89" y="2471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chemeClr val="tx1"/>
                </a:solidFill>
              </a:rPr>
              <a:t>Thank You</a:t>
            </a:r>
            <a:endParaRPr lang="zh-CN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30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653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Light</vt:lpstr>
      <vt:lpstr>方正姚体</vt:lpstr>
      <vt:lpstr>华文新魏</vt:lpstr>
      <vt:lpstr>Arial</vt:lpstr>
      <vt:lpstr>Trebuchet MS</vt:lpstr>
      <vt:lpstr>Wingdings 3</vt:lpstr>
      <vt:lpstr>平面</vt:lpstr>
      <vt:lpstr>Linux shell</vt:lpstr>
      <vt:lpstr>什么是shell</vt:lpstr>
      <vt:lpstr>Unix shell（以Linux为代表）</vt:lpstr>
      <vt:lpstr>关于Linux Shell</vt:lpstr>
      <vt:lpstr>Linux Shell 工作过程</vt:lpstr>
      <vt:lpstr>Linux Shell图片</vt:lpstr>
      <vt:lpstr>其他Unix Shell</vt:lpstr>
      <vt:lpstr>扩展：Shell脚本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陈骁</dc:creator>
  <cp:lastModifiedBy>陈骁</cp:lastModifiedBy>
  <cp:revision>7</cp:revision>
  <dcterms:created xsi:type="dcterms:W3CDTF">2018-03-31T15:03:01Z</dcterms:created>
  <dcterms:modified xsi:type="dcterms:W3CDTF">2018-04-01T07:38:28Z</dcterms:modified>
</cp:coreProperties>
</file>