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7" r:id="rId4"/>
    <p:sldId id="261" r:id="rId5"/>
    <p:sldId id="268" r:id="rId6"/>
    <p:sldId id="269" r:id="rId7"/>
    <p:sldId id="270" r:id="rId8"/>
    <p:sldId id="272" r:id="rId9"/>
    <p:sldId id="273" r:id="rId10"/>
    <p:sldId id="274"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DAE43-3A3A-4367-B1B1-D76434752F63}"/>
              </a:ext>
            </a:extLst>
          </p:cNvPr>
          <p:cNvSpPr>
            <a:spLocks noGrp="1"/>
          </p:cNvSpPr>
          <p:nvPr>
            <p:ph type="title"/>
          </p:nvPr>
        </p:nvSpPr>
        <p:spPr>
          <a:xfrm>
            <a:off x="688418" y="2266603"/>
            <a:ext cx="8596668" cy="1320800"/>
          </a:xfrm>
        </p:spPr>
        <p:txBody>
          <a:bodyPr>
            <a:normAutofit/>
          </a:bodyPr>
          <a:lstStyle/>
          <a:p>
            <a:r>
              <a:rPr lang="en-US" altLang="zh-CN" sz="7200" dirty="0">
                <a:solidFill>
                  <a:schemeClr val="tx1"/>
                </a:solidFill>
              </a:rPr>
              <a:t>Linux</a:t>
            </a:r>
            <a:r>
              <a:rPr lang="zh-CN" altLang="en-US" sz="7200" dirty="0">
                <a:solidFill>
                  <a:schemeClr val="tx1"/>
                </a:solidFill>
              </a:rPr>
              <a:t>系统调用</a:t>
            </a:r>
            <a:endParaRPr lang="zh-CN" altLang="en-US" sz="7200" b="1" dirty="0">
              <a:solidFill>
                <a:schemeClr val="tx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17823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系统调用实现机制</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normAutofit/>
          </a:bodyPr>
          <a:lstStyle/>
          <a:p>
            <a:r>
              <a:rPr lang="zh-CN" altLang="en-US" sz="2400" dirty="0"/>
              <a:t>（</a:t>
            </a:r>
            <a:r>
              <a:rPr lang="en-US" altLang="zh-CN" sz="2400" dirty="0"/>
              <a:t>5</a:t>
            </a:r>
            <a:r>
              <a:rPr lang="zh-CN" altLang="en-US" sz="2400" dirty="0"/>
              <a:t>）系统调用号和系统调用表</a:t>
            </a:r>
            <a:endParaRPr lang="en-US" altLang="zh-CN" sz="2400" dirty="0"/>
          </a:p>
          <a:p>
            <a:pPr lvl="1"/>
            <a:r>
              <a:rPr lang="zh-CN" altLang="en-US" sz="2200" dirty="0"/>
              <a:t>每个系统调用对应一个系统调用号，系统调用的数量由</a:t>
            </a:r>
            <a:r>
              <a:rPr lang="en-US" altLang="zh-CN" sz="2200" dirty="0" err="1"/>
              <a:t>NR_syscalls</a:t>
            </a:r>
            <a:r>
              <a:rPr lang="zh-CN" altLang="en-US" sz="2200" dirty="0"/>
              <a:t>给定。每个系统调用对应的编号已经预先在系统文件中定义，且都用一个宏表示。</a:t>
            </a:r>
            <a:endParaRPr lang="en-US" altLang="zh-CN" sz="2200" dirty="0"/>
          </a:p>
          <a:p>
            <a:pPr lvl="1"/>
            <a:r>
              <a:rPr lang="zh-CN" altLang="en-US" sz="2200" dirty="0"/>
              <a:t>当用户请求一个系统调用时，必须将请求的系统调用号写入</a:t>
            </a:r>
            <a:r>
              <a:rPr lang="en-US" altLang="zh-CN" sz="2200" dirty="0"/>
              <a:t>EAX</a:t>
            </a:r>
            <a:r>
              <a:rPr lang="zh-CN" altLang="en-US" sz="2200" dirty="0"/>
              <a:t>寄存器，</a:t>
            </a:r>
            <a:r>
              <a:rPr lang="en-US" altLang="zh-CN" sz="2200" dirty="0" err="1"/>
              <a:t>system_call</a:t>
            </a:r>
            <a:r>
              <a:rPr lang="en-US" altLang="zh-CN" sz="2200" dirty="0"/>
              <a:t>()</a:t>
            </a:r>
            <a:r>
              <a:rPr lang="zh-CN" altLang="en-US" sz="2200" dirty="0"/>
              <a:t>将根据系统调用号跳转到对应的内核函数。</a:t>
            </a:r>
            <a:endParaRPr lang="en-US" altLang="zh-CN" sz="2200" dirty="0"/>
          </a:p>
        </p:txBody>
      </p:sp>
    </p:spTree>
    <p:extLst>
      <p:ext uri="{BB962C8B-B14F-4D97-AF65-F5344CB8AC3E}">
        <p14:creationId xmlns:p14="http://schemas.microsoft.com/office/powerpoint/2010/main" val="41609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E9402-DC25-4A89-BF97-61E507D69643}"/>
              </a:ext>
            </a:extLst>
          </p:cNvPr>
          <p:cNvSpPr>
            <a:spLocks noGrp="1"/>
          </p:cNvSpPr>
          <p:nvPr>
            <p:ph type="title"/>
          </p:nvPr>
        </p:nvSpPr>
        <p:spPr>
          <a:xfrm>
            <a:off x="843589" y="2471651"/>
            <a:ext cx="8596668" cy="1320800"/>
          </a:xfrm>
        </p:spPr>
        <p:txBody>
          <a:bodyPr>
            <a:normAutofit/>
          </a:bodyPr>
          <a:lstStyle/>
          <a:p>
            <a:r>
              <a:rPr lang="en-US" altLang="zh-CN" sz="7200" dirty="0">
                <a:solidFill>
                  <a:schemeClr val="tx1"/>
                </a:solidFill>
              </a:rPr>
              <a:t>Thank You</a:t>
            </a:r>
            <a:endParaRPr lang="zh-CN" altLang="en-US" sz="7200" dirty="0">
              <a:solidFill>
                <a:schemeClr val="tx1"/>
              </a:solidFill>
            </a:endParaRPr>
          </a:p>
        </p:txBody>
      </p:sp>
    </p:spTree>
    <p:extLst>
      <p:ext uri="{BB962C8B-B14F-4D97-AF65-F5344CB8AC3E}">
        <p14:creationId xmlns:p14="http://schemas.microsoft.com/office/powerpoint/2010/main" val="226688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93900-D33A-405E-8485-8B4C27955AE7}"/>
              </a:ext>
            </a:extLst>
          </p:cNvPr>
          <p:cNvSpPr>
            <a:spLocks noGrp="1"/>
          </p:cNvSpPr>
          <p:nvPr>
            <p:ph type="title"/>
          </p:nvPr>
        </p:nvSpPr>
        <p:spPr>
          <a:xfrm>
            <a:off x="677334" y="609600"/>
            <a:ext cx="8596668" cy="958735"/>
          </a:xfrm>
        </p:spPr>
        <p:txBody>
          <a:bodyPr/>
          <a:lstStyle/>
          <a:p>
            <a:r>
              <a:rPr lang="zh-CN" altLang="en-US" dirty="0">
                <a:solidFill>
                  <a:schemeClr val="tx1"/>
                </a:solidFill>
              </a:rPr>
              <a:t>什么是系统调用</a:t>
            </a:r>
          </a:p>
        </p:txBody>
      </p:sp>
      <p:sp>
        <p:nvSpPr>
          <p:cNvPr id="3" name="内容占位符 2">
            <a:extLst>
              <a:ext uri="{FF2B5EF4-FFF2-40B4-BE49-F238E27FC236}">
                <a16:creationId xmlns:a16="http://schemas.microsoft.com/office/drawing/2014/main" id="{3D8D3C18-892F-4F2A-807A-A1E7D534D6DB}"/>
              </a:ext>
            </a:extLst>
          </p:cNvPr>
          <p:cNvSpPr>
            <a:spLocks noGrp="1"/>
          </p:cNvSpPr>
          <p:nvPr>
            <p:ph idx="1"/>
          </p:nvPr>
        </p:nvSpPr>
        <p:spPr>
          <a:xfrm>
            <a:off x="677334" y="1684713"/>
            <a:ext cx="8596668" cy="4356649"/>
          </a:xfrm>
        </p:spPr>
        <p:txBody>
          <a:bodyPr>
            <a:normAutofit/>
          </a:bodyPr>
          <a:lstStyle/>
          <a:p>
            <a:r>
              <a:rPr lang="zh-CN" altLang="en-US" sz="2400" b="1" dirty="0"/>
              <a:t>系统调用</a:t>
            </a:r>
            <a:r>
              <a:rPr lang="zh-CN" altLang="en-US" sz="2400" dirty="0"/>
              <a:t>（英语：</a:t>
            </a:r>
            <a:r>
              <a:rPr lang="en-US" altLang="zh-CN" sz="2400" dirty="0"/>
              <a:t>system call</a:t>
            </a:r>
            <a:r>
              <a:rPr lang="zh-CN" altLang="en-US" sz="2400" dirty="0"/>
              <a:t>），又称为</a:t>
            </a:r>
            <a:r>
              <a:rPr lang="zh-CN" altLang="en-US" sz="2400" b="1" dirty="0"/>
              <a:t>系统呼叫</a:t>
            </a:r>
            <a:r>
              <a:rPr lang="zh-CN" altLang="en-US" sz="2400" dirty="0"/>
              <a:t>，指运行在使用者空间的程序向操作系统内核请求需要更高权限运行的服务。</a:t>
            </a:r>
            <a:endParaRPr lang="en-US" altLang="zh-CN" sz="2400" dirty="0"/>
          </a:p>
          <a:p>
            <a:endParaRPr lang="en-US" altLang="zh-CN" sz="2400" dirty="0"/>
          </a:p>
          <a:p>
            <a:r>
              <a:rPr lang="zh-CN" altLang="en-US" sz="2400" dirty="0"/>
              <a:t>系统调用提供用户程序与操作系统之间的接口。大多数系统交互式操作需求在内核态执行。如设备</a:t>
            </a:r>
            <a:r>
              <a:rPr lang="en-US" altLang="zh-CN" sz="2400" dirty="0"/>
              <a:t>IO</a:t>
            </a:r>
            <a:r>
              <a:rPr lang="zh-CN" altLang="en-US" sz="2400" dirty="0"/>
              <a:t>操作或者进程间通信。</a:t>
            </a:r>
            <a:endParaRPr lang="zh-CN" altLang="en-US" sz="2400" dirty="0">
              <a:latin typeface="+mn-ea"/>
            </a:endParaRPr>
          </a:p>
        </p:txBody>
      </p:sp>
    </p:spTree>
    <p:extLst>
      <p:ext uri="{BB962C8B-B14F-4D97-AF65-F5344CB8AC3E}">
        <p14:creationId xmlns:p14="http://schemas.microsoft.com/office/powerpoint/2010/main" val="137759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783FB-3F6E-4DB8-9DB2-479284B068D2}"/>
              </a:ext>
            </a:extLst>
          </p:cNvPr>
          <p:cNvSpPr>
            <a:spLocks noGrp="1"/>
          </p:cNvSpPr>
          <p:nvPr>
            <p:ph type="title"/>
          </p:nvPr>
        </p:nvSpPr>
        <p:spPr>
          <a:xfrm>
            <a:off x="677334" y="609600"/>
            <a:ext cx="8596668" cy="858982"/>
          </a:xfrm>
        </p:spPr>
        <p:txBody>
          <a:bodyPr/>
          <a:lstStyle/>
          <a:p>
            <a:r>
              <a:rPr lang="zh-CN" altLang="en-US" dirty="0">
                <a:solidFill>
                  <a:schemeClr val="tx1"/>
                </a:solidFill>
              </a:rPr>
              <a:t>补充</a:t>
            </a:r>
          </a:p>
        </p:txBody>
      </p:sp>
      <p:sp>
        <p:nvSpPr>
          <p:cNvPr id="3" name="内容占位符 2">
            <a:extLst>
              <a:ext uri="{FF2B5EF4-FFF2-40B4-BE49-F238E27FC236}">
                <a16:creationId xmlns:a16="http://schemas.microsoft.com/office/drawing/2014/main" id="{B7505313-6F58-401A-A2B4-7D8F119C6F47}"/>
              </a:ext>
            </a:extLst>
          </p:cNvPr>
          <p:cNvSpPr>
            <a:spLocks noGrp="1"/>
          </p:cNvSpPr>
          <p:nvPr>
            <p:ph idx="1"/>
          </p:nvPr>
        </p:nvSpPr>
        <p:spPr>
          <a:xfrm>
            <a:off x="677334" y="1567614"/>
            <a:ext cx="8596668" cy="3880773"/>
          </a:xfrm>
        </p:spPr>
        <p:txBody>
          <a:bodyPr/>
          <a:lstStyle/>
          <a:p>
            <a:r>
              <a:rPr lang="zh-CN" altLang="en-US" sz="2400" dirty="0"/>
              <a:t>用户空间（用户态）和内核空间（内核态）</a:t>
            </a:r>
            <a:endParaRPr lang="en-US" altLang="zh-CN" sz="2400" dirty="0"/>
          </a:p>
          <a:p>
            <a:r>
              <a:rPr lang="zh-CN" altLang="en-US" sz="2400" dirty="0"/>
              <a:t>操作系统的进程空间可分为用户空间和内核空间，它们需要不同的执行权限。其中系统调用运行在内核空间。</a:t>
            </a:r>
          </a:p>
          <a:p>
            <a:endParaRPr lang="en-US" altLang="zh-CN" sz="2400" dirty="0"/>
          </a:p>
          <a:p>
            <a:r>
              <a:rPr lang="zh-CN" altLang="en-US" sz="2400" dirty="0"/>
              <a:t>库函数</a:t>
            </a:r>
          </a:p>
          <a:p>
            <a:r>
              <a:rPr lang="zh-CN" altLang="en-US" sz="2400" dirty="0"/>
              <a:t>系统调用和普通库函数调用非常相似，只是系统调用由操作系统内核提供，运行于内核核心态，而普通的库函数调用由函数库或用户自己提供，运行于用户态。</a:t>
            </a:r>
          </a:p>
          <a:p>
            <a:endParaRPr lang="zh-CN" altLang="en-US" dirty="0"/>
          </a:p>
        </p:txBody>
      </p:sp>
    </p:spTree>
    <p:extLst>
      <p:ext uri="{BB962C8B-B14F-4D97-AF65-F5344CB8AC3E}">
        <p14:creationId xmlns:p14="http://schemas.microsoft.com/office/powerpoint/2010/main" val="20462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93900-D33A-405E-8485-8B4C27955AE7}"/>
              </a:ext>
            </a:extLst>
          </p:cNvPr>
          <p:cNvSpPr>
            <a:spLocks noGrp="1"/>
          </p:cNvSpPr>
          <p:nvPr>
            <p:ph type="title"/>
          </p:nvPr>
        </p:nvSpPr>
        <p:spPr>
          <a:xfrm>
            <a:off x="677334" y="609600"/>
            <a:ext cx="8596668" cy="958735"/>
          </a:xfrm>
        </p:spPr>
        <p:txBody>
          <a:bodyPr/>
          <a:lstStyle/>
          <a:p>
            <a:r>
              <a:rPr lang="en-US" altLang="zh-CN" dirty="0">
                <a:solidFill>
                  <a:schemeClr val="tx1"/>
                </a:solidFill>
              </a:rPr>
              <a:t>Linux</a:t>
            </a:r>
            <a:r>
              <a:rPr lang="zh-CN" altLang="en-US" dirty="0">
                <a:solidFill>
                  <a:schemeClr val="tx1"/>
                </a:solidFill>
              </a:rPr>
              <a:t>系统调用执行流程</a:t>
            </a:r>
          </a:p>
        </p:txBody>
      </p:sp>
      <p:pic>
        <p:nvPicPr>
          <p:cNvPr id="5" name="图片 4">
            <a:extLst>
              <a:ext uri="{FF2B5EF4-FFF2-40B4-BE49-F238E27FC236}">
                <a16:creationId xmlns:a16="http://schemas.microsoft.com/office/drawing/2014/main" id="{E3A34974-129E-43C9-B6EB-195393DB3875}"/>
              </a:ext>
            </a:extLst>
          </p:cNvPr>
          <p:cNvPicPr>
            <a:picLocks noChangeAspect="1"/>
          </p:cNvPicPr>
          <p:nvPr/>
        </p:nvPicPr>
        <p:blipFill>
          <a:blip r:embed="rId2"/>
          <a:stretch>
            <a:fillRect/>
          </a:stretch>
        </p:blipFill>
        <p:spPr>
          <a:xfrm rot="16200000">
            <a:off x="3392197" y="-916567"/>
            <a:ext cx="4493707" cy="9836227"/>
          </a:xfrm>
          <a:prstGeom prst="rect">
            <a:avLst/>
          </a:prstGeom>
        </p:spPr>
      </p:pic>
    </p:spTree>
    <p:extLst>
      <p:ext uri="{BB962C8B-B14F-4D97-AF65-F5344CB8AC3E}">
        <p14:creationId xmlns:p14="http://schemas.microsoft.com/office/powerpoint/2010/main" val="6147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系统调用步骤</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lstStyle/>
          <a:p>
            <a:r>
              <a:rPr lang="en-US" altLang="zh-CN" sz="2000" dirty="0"/>
              <a:t>Linux </a:t>
            </a:r>
            <a:r>
              <a:rPr lang="zh-CN" altLang="en-US" sz="2000" dirty="0"/>
              <a:t>的系统调用通过 </a:t>
            </a:r>
            <a:r>
              <a:rPr lang="en-US" altLang="zh-CN" sz="2000" dirty="0" err="1"/>
              <a:t>int</a:t>
            </a:r>
            <a:r>
              <a:rPr lang="en-US" altLang="zh-CN" sz="2000" dirty="0"/>
              <a:t> 80h </a:t>
            </a:r>
            <a:r>
              <a:rPr lang="zh-CN" altLang="en-US" sz="2000" dirty="0"/>
              <a:t>实现，用系统调用号来区分入口函数。在上图中，操作系统实现系统调用的基本过程是：</a:t>
            </a:r>
            <a:endParaRPr lang="en-US" altLang="zh-CN" sz="2000" dirty="0"/>
          </a:p>
          <a:p>
            <a:endParaRPr lang="zh-CN" altLang="en-US" sz="2000" dirty="0"/>
          </a:p>
          <a:p>
            <a:r>
              <a:rPr lang="en-US" altLang="zh-CN" sz="2000" dirty="0"/>
              <a:t>1. </a:t>
            </a:r>
            <a:r>
              <a:rPr lang="zh-CN" altLang="en-US" sz="2000" dirty="0"/>
              <a:t>应用程序准备参数，并发出</a:t>
            </a:r>
            <a:r>
              <a:rPr lang="en-US" altLang="zh-CN" sz="2000" dirty="0"/>
              <a:t>read(</a:t>
            </a:r>
            <a:r>
              <a:rPr lang="en-US" altLang="zh-CN" sz="2000" dirty="0" err="1"/>
              <a:t>fd</a:t>
            </a:r>
            <a:r>
              <a:rPr lang="en-US" altLang="zh-CN" sz="2000" dirty="0"/>
              <a:t>,</a:t>
            </a:r>
            <a:r>
              <a:rPr lang="zh-CN" altLang="en-US" sz="2000" dirty="0"/>
              <a:t> </a:t>
            </a:r>
            <a:r>
              <a:rPr lang="en-US" altLang="zh-CN" sz="2000" dirty="0"/>
              <a:t>buffer,</a:t>
            </a:r>
            <a:r>
              <a:rPr lang="zh-CN" altLang="en-US" sz="2000" dirty="0"/>
              <a:t> </a:t>
            </a:r>
            <a:r>
              <a:rPr lang="en-US" altLang="zh-CN" sz="2000" dirty="0" err="1"/>
              <a:t>nbytes</a:t>
            </a:r>
            <a:r>
              <a:rPr lang="en-US" altLang="zh-CN" sz="2000" dirty="0"/>
              <a:t>)</a:t>
            </a:r>
            <a:r>
              <a:rPr lang="zh-CN" altLang="en-US" sz="2000" dirty="0"/>
              <a:t>读函数请求</a:t>
            </a:r>
            <a:endParaRPr lang="en-US" altLang="zh-CN" sz="2000" dirty="0"/>
          </a:p>
          <a:p>
            <a:r>
              <a:rPr lang="en-US" altLang="zh-CN" sz="2000" dirty="0"/>
              <a:t>2. </a:t>
            </a:r>
            <a:r>
              <a:rPr lang="zh-CN" altLang="en-US" sz="2000" dirty="0"/>
              <a:t>应用程序调用库函数（</a:t>
            </a:r>
            <a:r>
              <a:rPr lang="en-US" altLang="zh-CN" sz="2000" dirty="0"/>
              <a:t>API</a:t>
            </a:r>
            <a:r>
              <a:rPr lang="zh-CN" altLang="en-US" sz="2000" dirty="0"/>
              <a:t>），</a:t>
            </a:r>
            <a:r>
              <a:rPr lang="en-US" altLang="zh-CN" sz="2000" dirty="0"/>
              <a:t>API </a:t>
            </a:r>
            <a:r>
              <a:rPr lang="zh-CN" altLang="en-US" sz="2000" dirty="0"/>
              <a:t>将系统调用号存入 </a:t>
            </a:r>
            <a:r>
              <a:rPr lang="en-US" altLang="zh-CN" sz="2000" dirty="0"/>
              <a:t>EAX</a:t>
            </a:r>
            <a:r>
              <a:rPr lang="zh-CN" altLang="en-US" sz="2000" dirty="0"/>
              <a:t>，将系统调用参数依次存入</a:t>
            </a:r>
            <a:r>
              <a:rPr lang="en-US" altLang="zh-CN" sz="2000" dirty="0"/>
              <a:t>EBX</a:t>
            </a:r>
            <a:r>
              <a:rPr lang="zh-CN" altLang="en-US" sz="2000" dirty="0"/>
              <a:t>、</a:t>
            </a:r>
            <a:r>
              <a:rPr lang="en-US" altLang="zh-CN" sz="2000" dirty="0"/>
              <a:t>ECX</a:t>
            </a:r>
            <a:r>
              <a:rPr lang="zh-CN" altLang="en-US" sz="2000" dirty="0"/>
              <a:t>、</a:t>
            </a:r>
            <a:r>
              <a:rPr lang="en-US" altLang="zh-CN" sz="2000" dirty="0"/>
              <a:t>EDX</a:t>
            </a:r>
            <a:r>
              <a:rPr lang="zh-CN" altLang="en-US" sz="2000" dirty="0"/>
              <a:t>，触发 </a:t>
            </a:r>
            <a:r>
              <a:rPr lang="en-US" altLang="zh-CN" sz="2000" dirty="0"/>
              <a:t>0x80 </a:t>
            </a:r>
            <a:r>
              <a:rPr lang="zh-CN" altLang="en-US" sz="2000" dirty="0"/>
              <a:t>号中断（</a:t>
            </a:r>
            <a:r>
              <a:rPr lang="en-US" altLang="zh-CN" sz="2000" dirty="0" err="1"/>
              <a:t>int</a:t>
            </a:r>
            <a:r>
              <a:rPr lang="en-US" altLang="zh-CN" sz="2000" dirty="0"/>
              <a:t> 0x80</a:t>
            </a:r>
            <a:r>
              <a:rPr lang="zh-CN" altLang="en-US" sz="2000" dirty="0"/>
              <a:t>），然后通过中断调用使系统进入内核态；</a:t>
            </a:r>
          </a:p>
          <a:p>
            <a:r>
              <a:rPr lang="en-US" altLang="zh-CN" sz="2000" dirty="0"/>
              <a:t>3. </a:t>
            </a:r>
            <a:r>
              <a:rPr lang="zh-CN" altLang="en-US" sz="2000" dirty="0"/>
              <a:t>内核中的中断处理函数根据系统调用号，调用对应的内核函数（系统调用）；</a:t>
            </a:r>
          </a:p>
          <a:p>
            <a:r>
              <a:rPr lang="en-US" altLang="zh-CN" sz="2000" dirty="0"/>
              <a:t>4. </a:t>
            </a:r>
            <a:r>
              <a:rPr lang="zh-CN" altLang="en-US" sz="2000" dirty="0"/>
              <a:t>系统调用完成相应功能，将返回值存入 </a:t>
            </a:r>
            <a:r>
              <a:rPr lang="en-US" altLang="zh-CN" sz="2000" dirty="0"/>
              <a:t>EAX</a:t>
            </a:r>
            <a:r>
              <a:rPr lang="zh-CN" altLang="en-US" sz="2000" dirty="0"/>
              <a:t>，返回到中断处理函数；中断处理函数返回到 </a:t>
            </a:r>
            <a:r>
              <a:rPr lang="en-US" altLang="zh-CN" sz="2000" dirty="0"/>
              <a:t>API </a:t>
            </a:r>
            <a:r>
              <a:rPr lang="zh-CN" altLang="en-US" sz="2000" dirty="0"/>
              <a:t>中；</a:t>
            </a:r>
            <a:r>
              <a:rPr lang="en-US" altLang="zh-CN" sz="2000" dirty="0"/>
              <a:t>API </a:t>
            </a:r>
            <a:r>
              <a:rPr lang="zh-CN" altLang="en-US" sz="2000" dirty="0"/>
              <a:t>将 </a:t>
            </a:r>
            <a:r>
              <a:rPr lang="en-US" altLang="zh-CN" sz="2000" dirty="0"/>
              <a:t>EAX </a:t>
            </a:r>
            <a:r>
              <a:rPr lang="zh-CN" altLang="en-US" sz="2000" dirty="0"/>
              <a:t>返回给应用程序</a:t>
            </a:r>
          </a:p>
          <a:p>
            <a:endParaRPr lang="zh-CN" altLang="en-US" dirty="0"/>
          </a:p>
        </p:txBody>
      </p:sp>
    </p:spTree>
    <p:extLst>
      <p:ext uri="{BB962C8B-B14F-4D97-AF65-F5344CB8AC3E}">
        <p14:creationId xmlns:p14="http://schemas.microsoft.com/office/powerpoint/2010/main" val="62692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系统调用实现机制</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normAutofit/>
          </a:bodyPr>
          <a:lstStyle/>
          <a:p>
            <a:r>
              <a:rPr lang="zh-CN" altLang="en-US" sz="2400" dirty="0"/>
              <a:t>（</a:t>
            </a:r>
            <a:r>
              <a:rPr lang="en-US" altLang="zh-CN" sz="2400" dirty="0"/>
              <a:t>1</a:t>
            </a:r>
            <a:r>
              <a:rPr lang="zh-CN" altLang="en-US" sz="2400" dirty="0"/>
              <a:t>）系统调用初始化</a:t>
            </a:r>
            <a:endParaRPr lang="en-US" altLang="zh-CN" sz="2400" dirty="0"/>
          </a:p>
          <a:p>
            <a:pPr lvl="1"/>
            <a:r>
              <a:rPr lang="en-US" altLang="zh-CN" sz="2400" dirty="0"/>
              <a:t>Linux</a:t>
            </a:r>
            <a:r>
              <a:rPr lang="zh-CN" altLang="en-US" sz="2400" dirty="0"/>
              <a:t>系统规定</a:t>
            </a:r>
            <a:r>
              <a:rPr lang="en-US" altLang="zh-CN" sz="2400" dirty="0" err="1"/>
              <a:t>int</a:t>
            </a:r>
            <a:r>
              <a:rPr lang="en-US" altLang="zh-CN" sz="2400" dirty="0"/>
              <a:t> $0x80</a:t>
            </a:r>
            <a:r>
              <a:rPr lang="zh-CN" altLang="en-US" sz="2400" dirty="0"/>
              <a:t>指令是系统调用入口，内核需要给每个系统调用分配唯一的系统调用号，而相应的内核函数的入口地址都放在系统调用表当中。</a:t>
            </a:r>
            <a:endParaRPr lang="en-US" altLang="zh-CN" sz="2400" dirty="0"/>
          </a:p>
          <a:p>
            <a:pPr lvl="1"/>
            <a:r>
              <a:rPr lang="zh-CN" altLang="en-US" sz="2400" dirty="0"/>
              <a:t>系统调用处理程序</a:t>
            </a:r>
            <a:r>
              <a:rPr lang="en-US" altLang="zh-CN" sz="2400" dirty="0" err="1"/>
              <a:t>system_call</a:t>
            </a:r>
            <a:r>
              <a:rPr lang="en-US" altLang="zh-CN" sz="2400" dirty="0"/>
              <a:t>()</a:t>
            </a:r>
            <a:r>
              <a:rPr lang="zh-CN" altLang="en-US" sz="2400" dirty="0"/>
              <a:t>的入口地址放在系统的中断描述符表</a:t>
            </a:r>
            <a:r>
              <a:rPr lang="en-US" altLang="zh-CN" sz="2400" dirty="0"/>
              <a:t>IDT</a:t>
            </a:r>
            <a:r>
              <a:rPr lang="zh-CN" altLang="en-US" sz="2400" dirty="0"/>
              <a:t>中。</a:t>
            </a:r>
            <a:endParaRPr lang="en-US" altLang="zh-CN" sz="2400" dirty="0"/>
          </a:p>
          <a:p>
            <a:pPr lvl="1"/>
            <a:r>
              <a:rPr lang="en-US" altLang="zh-CN" sz="2400" dirty="0"/>
              <a:t>Linux</a:t>
            </a:r>
            <a:r>
              <a:rPr lang="zh-CN" altLang="en-US" sz="2400" dirty="0"/>
              <a:t>系统初始化时，优</a:t>
            </a:r>
            <a:r>
              <a:rPr lang="en-US" altLang="zh-CN" sz="2400" dirty="0" err="1"/>
              <a:t>trap_init</a:t>
            </a:r>
            <a:r>
              <a:rPr lang="en-US" altLang="zh-CN" sz="2400" dirty="0"/>
              <a:t>()</a:t>
            </a:r>
            <a:r>
              <a:rPr lang="zh-CN" altLang="en-US" sz="2400" dirty="0"/>
              <a:t>将描述符表填写完整。其设置系统调用处理程序的语句为：</a:t>
            </a:r>
            <a:br>
              <a:rPr lang="en-US" altLang="zh-CN" sz="2400" dirty="0"/>
            </a:br>
            <a:r>
              <a:rPr lang="en-US" altLang="zh-CN" sz="2400" dirty="0" err="1"/>
              <a:t>set_system_gate</a:t>
            </a:r>
            <a:r>
              <a:rPr lang="en-US" altLang="zh-CN" sz="2400" dirty="0"/>
              <a:t>(0x80, &amp;</a:t>
            </a:r>
            <a:r>
              <a:rPr lang="en-US" altLang="zh-CN" sz="2400" dirty="0" err="1"/>
              <a:t>system_call</a:t>
            </a:r>
            <a:r>
              <a:rPr lang="en-US" altLang="zh-CN" sz="2400" dirty="0"/>
              <a:t>)</a:t>
            </a:r>
          </a:p>
          <a:p>
            <a:pPr marL="457200" lvl="1" indent="0">
              <a:buNone/>
            </a:pPr>
            <a:endParaRPr lang="en-US" altLang="zh-CN" sz="2200" dirty="0"/>
          </a:p>
        </p:txBody>
      </p:sp>
    </p:spTree>
    <p:extLst>
      <p:ext uri="{BB962C8B-B14F-4D97-AF65-F5344CB8AC3E}">
        <p14:creationId xmlns:p14="http://schemas.microsoft.com/office/powerpoint/2010/main" val="234601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系统调用实现机制</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normAutofit/>
          </a:bodyPr>
          <a:lstStyle/>
          <a:p>
            <a:r>
              <a:rPr lang="zh-CN" altLang="en-US" sz="2400" dirty="0"/>
              <a:t>（</a:t>
            </a:r>
            <a:r>
              <a:rPr lang="en-US" altLang="zh-CN" sz="2400" dirty="0"/>
              <a:t>2</a:t>
            </a:r>
            <a:r>
              <a:rPr lang="zh-CN" altLang="en-US" sz="2400" dirty="0"/>
              <a:t>）系统调用公共入口</a:t>
            </a:r>
            <a:endParaRPr lang="en-US" altLang="zh-CN" sz="2400" dirty="0"/>
          </a:p>
          <a:p>
            <a:pPr lvl="1"/>
            <a:r>
              <a:rPr lang="en-US" altLang="zh-CN" sz="2400" dirty="0" err="1"/>
              <a:t>system_call</a:t>
            </a:r>
            <a:r>
              <a:rPr lang="en-US" altLang="zh-CN" sz="2400" dirty="0"/>
              <a:t>()</a:t>
            </a:r>
            <a:r>
              <a:rPr lang="zh-CN" altLang="en-US" sz="2400" dirty="0"/>
              <a:t>是所有系统调用的公共入口，其功能是保护现场，进行正确性检查，根据系统调用号跳转到具体的内核函数。</a:t>
            </a:r>
            <a:endParaRPr lang="en-US" altLang="zh-CN" sz="2400" dirty="0"/>
          </a:p>
          <a:p>
            <a:pPr lvl="1"/>
            <a:r>
              <a:rPr lang="zh-CN" altLang="en-US" sz="2400" dirty="0"/>
              <a:t>该内核函数执行完成后需要调用</a:t>
            </a:r>
            <a:r>
              <a:rPr lang="en-US" altLang="zh-CN" sz="2400" dirty="0" err="1"/>
              <a:t>ret_from_sys_call</a:t>
            </a:r>
            <a:r>
              <a:rPr lang="en-US" altLang="zh-CN" sz="2400" dirty="0"/>
              <a:t>()</a:t>
            </a:r>
            <a:r>
              <a:rPr lang="zh-CN" altLang="en-US" sz="2400" dirty="0"/>
              <a:t>，完成返回用户空间之前的最后检查，用</a:t>
            </a:r>
            <a:r>
              <a:rPr lang="en-US" altLang="zh-CN" sz="2400" dirty="0"/>
              <a:t>RE-STORE_ALL</a:t>
            </a:r>
            <a:r>
              <a:rPr lang="zh-CN" altLang="en-US" sz="2400" dirty="0"/>
              <a:t>宏恢复现场并执行</a:t>
            </a:r>
            <a:r>
              <a:rPr lang="en-US" altLang="zh-CN" sz="2400" dirty="0" err="1"/>
              <a:t>iret</a:t>
            </a:r>
            <a:r>
              <a:rPr lang="zh-CN" altLang="en-US" sz="2400" dirty="0"/>
              <a:t>指令返回用户断点。</a:t>
            </a:r>
            <a:endParaRPr lang="en-US" altLang="zh-CN" sz="2400" dirty="0"/>
          </a:p>
        </p:txBody>
      </p:sp>
    </p:spTree>
    <p:extLst>
      <p:ext uri="{BB962C8B-B14F-4D97-AF65-F5344CB8AC3E}">
        <p14:creationId xmlns:p14="http://schemas.microsoft.com/office/powerpoint/2010/main" val="126523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系统调用实现机制</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normAutofit/>
          </a:bodyPr>
          <a:lstStyle/>
          <a:p>
            <a:r>
              <a:rPr lang="zh-CN" altLang="en-US" sz="2400" dirty="0"/>
              <a:t>（</a:t>
            </a:r>
            <a:r>
              <a:rPr lang="en-US" altLang="zh-CN" sz="2400" dirty="0"/>
              <a:t>3</a:t>
            </a:r>
            <a:r>
              <a:rPr lang="zh-CN" altLang="en-US" sz="2400" dirty="0"/>
              <a:t>）保护现场</a:t>
            </a:r>
            <a:endParaRPr lang="en-US" altLang="zh-CN" sz="2400" dirty="0"/>
          </a:p>
          <a:p>
            <a:pPr lvl="1"/>
            <a:r>
              <a:rPr lang="zh-CN" altLang="en-US" sz="2400" dirty="0"/>
              <a:t>每个系统调用都对应一个完成其功能的内核函数，为了使得它能够方便地使用寄存器，</a:t>
            </a:r>
            <a:r>
              <a:rPr lang="en-US" altLang="zh-CN" sz="2400" dirty="0" err="1"/>
              <a:t>system_call</a:t>
            </a:r>
            <a:r>
              <a:rPr lang="en-US" altLang="zh-CN" sz="2400" dirty="0"/>
              <a:t>()</a:t>
            </a:r>
            <a:r>
              <a:rPr lang="zh-CN" altLang="en-US" sz="2400" dirty="0"/>
              <a:t>在跳转到具体处理函数之前需要先保护所有寄存器。</a:t>
            </a:r>
            <a:endParaRPr lang="en-US" altLang="zh-CN" sz="2400" dirty="0"/>
          </a:p>
          <a:p>
            <a:pPr lvl="1"/>
            <a:r>
              <a:rPr lang="zh-CN" altLang="en-US" sz="2400" dirty="0"/>
              <a:t>用户在执行陷阱指令之后，</a:t>
            </a:r>
            <a:r>
              <a:rPr lang="en-US" altLang="zh-CN" sz="2400" dirty="0"/>
              <a:t>CPU</a:t>
            </a:r>
            <a:r>
              <a:rPr lang="zh-CN" altLang="en-US" sz="2400" dirty="0"/>
              <a:t>硬件自动地将</a:t>
            </a:r>
            <a:r>
              <a:rPr lang="en-US" altLang="zh-CN" sz="2400" dirty="0"/>
              <a:t>SS</a:t>
            </a:r>
            <a:r>
              <a:rPr lang="zh-CN" altLang="en-US" sz="2400" dirty="0"/>
              <a:t>、</a:t>
            </a:r>
            <a:r>
              <a:rPr lang="en-US" altLang="zh-CN" sz="2400" dirty="0"/>
              <a:t>ESP</a:t>
            </a:r>
            <a:r>
              <a:rPr lang="zh-CN" altLang="en-US" sz="2400" dirty="0"/>
              <a:t>、</a:t>
            </a:r>
            <a:r>
              <a:rPr lang="en-US" altLang="zh-CN" sz="2400" dirty="0"/>
              <a:t>EFLAGS</a:t>
            </a:r>
            <a:r>
              <a:rPr lang="zh-CN" altLang="en-US" sz="2400" dirty="0"/>
              <a:t>、</a:t>
            </a:r>
            <a:r>
              <a:rPr lang="en-US" altLang="zh-CN" sz="2400" dirty="0"/>
              <a:t>CS</a:t>
            </a:r>
            <a:r>
              <a:rPr lang="zh-CN" altLang="en-US" sz="2400" dirty="0"/>
              <a:t>和</a:t>
            </a:r>
            <a:r>
              <a:rPr lang="en-US" altLang="zh-CN" sz="2400" dirty="0"/>
              <a:t>EIP</a:t>
            </a:r>
            <a:r>
              <a:rPr lang="zh-CN" altLang="en-US" sz="2400" dirty="0"/>
              <a:t>寄存器的原有内容压入进程核心栈。</a:t>
            </a:r>
            <a:endParaRPr lang="en-US" altLang="zh-CN" sz="2400" dirty="0"/>
          </a:p>
          <a:p>
            <a:pPr lvl="1"/>
            <a:r>
              <a:rPr lang="zh-CN" altLang="en-US" sz="2400" dirty="0"/>
              <a:t>在</a:t>
            </a:r>
            <a:r>
              <a:rPr lang="en-US" altLang="zh-CN" sz="2400" dirty="0" err="1"/>
              <a:t>system_call</a:t>
            </a:r>
            <a:r>
              <a:rPr lang="en-US" altLang="zh-CN" sz="2400" dirty="0"/>
              <a:t>()</a:t>
            </a:r>
            <a:r>
              <a:rPr lang="zh-CN" altLang="en-US" sz="2400" dirty="0"/>
              <a:t>中，只需要将余下的寄存器压入核心栈即可。</a:t>
            </a:r>
            <a:endParaRPr lang="en-US" altLang="zh-CN" sz="2400" dirty="0"/>
          </a:p>
        </p:txBody>
      </p:sp>
    </p:spTree>
    <p:extLst>
      <p:ext uri="{BB962C8B-B14F-4D97-AF65-F5344CB8AC3E}">
        <p14:creationId xmlns:p14="http://schemas.microsoft.com/office/powerpoint/2010/main" val="174839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47BC5-DF08-401E-A3CF-8C429DF6665A}"/>
              </a:ext>
            </a:extLst>
          </p:cNvPr>
          <p:cNvSpPr>
            <a:spLocks noGrp="1"/>
          </p:cNvSpPr>
          <p:nvPr>
            <p:ph type="title"/>
          </p:nvPr>
        </p:nvSpPr>
        <p:spPr>
          <a:xfrm>
            <a:off x="677334" y="609600"/>
            <a:ext cx="8596668" cy="908858"/>
          </a:xfrm>
        </p:spPr>
        <p:txBody>
          <a:bodyPr/>
          <a:lstStyle/>
          <a:p>
            <a:r>
              <a:rPr lang="en-US" altLang="zh-CN" dirty="0">
                <a:solidFill>
                  <a:schemeClr val="tx1"/>
                </a:solidFill>
              </a:rPr>
              <a:t>Linux</a:t>
            </a:r>
            <a:r>
              <a:rPr lang="zh-CN" altLang="en-US" dirty="0">
                <a:solidFill>
                  <a:schemeClr val="tx1"/>
                </a:solidFill>
              </a:rPr>
              <a:t>系统调用实现机制</a:t>
            </a:r>
          </a:p>
        </p:txBody>
      </p:sp>
      <p:sp>
        <p:nvSpPr>
          <p:cNvPr id="3" name="内容占位符 2">
            <a:extLst>
              <a:ext uri="{FF2B5EF4-FFF2-40B4-BE49-F238E27FC236}">
                <a16:creationId xmlns:a16="http://schemas.microsoft.com/office/drawing/2014/main" id="{EF01F315-BDD7-441F-9677-4DBBBDD95EFB}"/>
              </a:ext>
            </a:extLst>
          </p:cNvPr>
          <p:cNvSpPr>
            <a:spLocks noGrp="1"/>
          </p:cNvSpPr>
          <p:nvPr>
            <p:ph idx="1"/>
          </p:nvPr>
        </p:nvSpPr>
        <p:spPr>
          <a:xfrm>
            <a:off x="677334" y="1518459"/>
            <a:ext cx="8596668" cy="4522904"/>
          </a:xfrm>
        </p:spPr>
        <p:txBody>
          <a:bodyPr>
            <a:normAutofit/>
          </a:bodyPr>
          <a:lstStyle/>
          <a:p>
            <a:r>
              <a:rPr lang="zh-CN" altLang="en-US" sz="2400" dirty="0"/>
              <a:t>（</a:t>
            </a:r>
            <a:r>
              <a:rPr lang="en-US" altLang="zh-CN" sz="2400" dirty="0"/>
              <a:t>4</a:t>
            </a:r>
            <a:r>
              <a:rPr lang="zh-CN" altLang="en-US" sz="2400" dirty="0"/>
              <a:t>）参数传递</a:t>
            </a:r>
            <a:endParaRPr lang="en-US" altLang="zh-CN" sz="2400" dirty="0"/>
          </a:p>
          <a:p>
            <a:pPr lvl="1"/>
            <a:r>
              <a:rPr lang="zh-CN" altLang="en-US" sz="2200" dirty="0"/>
              <a:t>有些系统调用不需要给内核传递参数，比如</a:t>
            </a:r>
            <a:r>
              <a:rPr lang="en-US" altLang="zh-CN" sz="2200" dirty="0" err="1"/>
              <a:t>getpid</a:t>
            </a:r>
            <a:r>
              <a:rPr lang="en-US" altLang="zh-CN" sz="2200" dirty="0"/>
              <a:t>()</a:t>
            </a:r>
            <a:r>
              <a:rPr lang="zh-CN" altLang="en-US" sz="2200" dirty="0"/>
              <a:t>系统调用，而有些系统调用需要应用进程向内核传递参数，如</a:t>
            </a:r>
            <a:r>
              <a:rPr lang="en-US" altLang="zh-CN" sz="2200" dirty="0"/>
              <a:t>exit()</a:t>
            </a:r>
            <a:r>
              <a:rPr lang="zh-CN" altLang="en-US" sz="2200" dirty="0"/>
              <a:t>系统调用。</a:t>
            </a:r>
            <a:endParaRPr lang="en-US" altLang="zh-CN" sz="2200" dirty="0"/>
          </a:p>
          <a:p>
            <a:pPr lvl="1"/>
            <a:r>
              <a:rPr lang="zh-CN" altLang="en-US" sz="2200" dirty="0"/>
              <a:t>除了系统调用号，应用程序传递给内核函数的其他参数最多为</a:t>
            </a:r>
            <a:r>
              <a:rPr lang="en-US" altLang="zh-CN" sz="2200" dirty="0"/>
              <a:t>5</a:t>
            </a:r>
            <a:r>
              <a:rPr lang="zh-CN" altLang="en-US" sz="2200" dirty="0"/>
              <a:t>个，依次存放在寄存器</a:t>
            </a:r>
            <a:r>
              <a:rPr lang="en-US" altLang="zh-CN" sz="2200" dirty="0"/>
              <a:t>EBX</a:t>
            </a:r>
            <a:r>
              <a:rPr lang="zh-CN" altLang="en-US" sz="2200" dirty="0"/>
              <a:t>、</a:t>
            </a:r>
            <a:r>
              <a:rPr lang="en-US" altLang="zh-CN" sz="2200" dirty="0"/>
              <a:t>ECX</a:t>
            </a:r>
            <a:r>
              <a:rPr lang="zh-CN" altLang="en-US" sz="2200" dirty="0"/>
              <a:t>、</a:t>
            </a:r>
            <a:r>
              <a:rPr lang="en-US" altLang="zh-CN" sz="2200" dirty="0"/>
              <a:t>EDX</a:t>
            </a:r>
            <a:r>
              <a:rPr lang="zh-CN" altLang="en-US" sz="2200" dirty="0"/>
              <a:t>、</a:t>
            </a:r>
            <a:r>
              <a:rPr lang="en-US" altLang="zh-CN" sz="2200" dirty="0"/>
              <a:t>ESI</a:t>
            </a:r>
            <a:r>
              <a:rPr lang="zh-CN" altLang="en-US" sz="2200" dirty="0"/>
              <a:t>以及</a:t>
            </a:r>
            <a:r>
              <a:rPr lang="en-US" altLang="zh-CN" sz="2200" dirty="0"/>
              <a:t>EDI</a:t>
            </a:r>
            <a:r>
              <a:rPr lang="zh-CN" altLang="en-US" sz="2200" dirty="0"/>
              <a:t>中。超过</a:t>
            </a:r>
            <a:r>
              <a:rPr lang="en-US" altLang="zh-CN" sz="2200" dirty="0"/>
              <a:t>6</a:t>
            </a:r>
            <a:r>
              <a:rPr lang="zh-CN" altLang="en-US" sz="2200" dirty="0"/>
              <a:t>个参数的情况不多见。</a:t>
            </a:r>
            <a:endParaRPr lang="en-US" altLang="zh-CN" sz="2200" dirty="0"/>
          </a:p>
          <a:p>
            <a:pPr lvl="1"/>
            <a:r>
              <a:rPr lang="zh-CN" altLang="en-US" sz="2200" dirty="0"/>
              <a:t>根据</a:t>
            </a:r>
            <a:r>
              <a:rPr lang="en-US" altLang="zh-CN" sz="2200" dirty="0"/>
              <a:t>C</a:t>
            </a:r>
            <a:r>
              <a:rPr lang="zh-CN" altLang="en-US" sz="2200" dirty="0"/>
              <a:t>函数的调用约定，整型的返回至应该存放在</a:t>
            </a:r>
            <a:r>
              <a:rPr lang="en-US" altLang="zh-CN" sz="2200" dirty="0"/>
              <a:t>EAX</a:t>
            </a:r>
            <a:r>
              <a:rPr lang="zh-CN" altLang="en-US" sz="2200" dirty="0"/>
              <a:t>寄存器中，当内核函数返回到</a:t>
            </a:r>
            <a:r>
              <a:rPr lang="en-US" altLang="zh-CN" sz="2200" dirty="0" err="1"/>
              <a:t>system_call</a:t>
            </a:r>
            <a:r>
              <a:rPr lang="en-US" altLang="zh-CN" sz="2200" dirty="0"/>
              <a:t>()</a:t>
            </a:r>
            <a:r>
              <a:rPr lang="zh-CN" altLang="en-US" sz="2200" dirty="0"/>
              <a:t>时，</a:t>
            </a:r>
            <a:r>
              <a:rPr lang="en-US" altLang="zh-CN" sz="2200" dirty="0"/>
              <a:t>EAX</a:t>
            </a:r>
            <a:r>
              <a:rPr lang="zh-CN" altLang="en-US" sz="2200" dirty="0"/>
              <a:t>中存放着内核函数的返回值。</a:t>
            </a:r>
            <a:endParaRPr lang="en-US" altLang="zh-CN" sz="2200" dirty="0"/>
          </a:p>
        </p:txBody>
      </p:sp>
    </p:spTree>
    <p:extLst>
      <p:ext uri="{BB962C8B-B14F-4D97-AF65-F5344CB8AC3E}">
        <p14:creationId xmlns:p14="http://schemas.microsoft.com/office/powerpoint/2010/main" val="3362233942"/>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818</Words>
  <Application>Microsoft Office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Microsoft YaHei Light</vt:lpstr>
      <vt:lpstr>方正姚体</vt:lpstr>
      <vt:lpstr>华文新魏</vt:lpstr>
      <vt:lpstr>Arial</vt:lpstr>
      <vt:lpstr>Trebuchet MS</vt:lpstr>
      <vt:lpstr>Wingdings 3</vt:lpstr>
      <vt:lpstr>平面</vt:lpstr>
      <vt:lpstr>Linux系统调用</vt:lpstr>
      <vt:lpstr>什么是系统调用</vt:lpstr>
      <vt:lpstr>补充</vt:lpstr>
      <vt:lpstr>Linux系统调用执行流程</vt:lpstr>
      <vt:lpstr>Linux系统调用步骤</vt:lpstr>
      <vt:lpstr>Linux系统调用实现机制</vt:lpstr>
      <vt:lpstr>Linux系统调用实现机制</vt:lpstr>
      <vt:lpstr>Linux系统调用实现机制</vt:lpstr>
      <vt:lpstr>Linux系统调用实现机制</vt:lpstr>
      <vt:lpstr>Linux系统调用实现机制</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陈骁</dc:creator>
  <cp:lastModifiedBy>陈骁</cp:lastModifiedBy>
  <cp:revision>17</cp:revision>
  <dcterms:created xsi:type="dcterms:W3CDTF">2018-03-31T15:03:01Z</dcterms:created>
  <dcterms:modified xsi:type="dcterms:W3CDTF">2018-04-01T08:52:21Z</dcterms:modified>
</cp:coreProperties>
</file>