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Inter" panose="02000503000000020004" pitchFamily="2" charset="0"/>
      <p:regular r:id="rId12"/>
      <p:bold r:id="rId13"/>
    </p:embeddedFont>
    <p:embeddedFont>
      <p:font typeface="Inter Medium" panose="02000503000000020004" pitchFamily="2" charset="0"/>
      <p:regular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Noto Sans Symbols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B66C56-39B2-19C9-4C4E-77AA519D23D1}"/>
              </a:ext>
            </a:extLst>
          </p:cNvPr>
          <p:cNvSpPr/>
          <p:nvPr/>
        </p:nvSpPr>
        <p:spPr>
          <a:xfrm>
            <a:off x="5801360" y="5618480"/>
            <a:ext cx="2214880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80793" y="0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j-lt"/>
              </a:rPr>
              <a:t>Basic Details of the Team and Problem Statement</a:t>
            </a:r>
            <a:endParaRPr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052128" y="1310416"/>
            <a:ext cx="5505666" cy="530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Ministry/Organization Name/Student Innovation: </a:t>
            </a:r>
            <a:endParaRPr lang="en-US" b="1" dirty="0"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Ministry of Law and Justice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SIH1286</a:t>
            </a:r>
            <a:b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</a:b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Incentives based Design for onboarding Legal Service Providers such as Advocates, Arbitrators, Mediators, Notaries, Document Writers, etc. on eMarketPlace for extending Legal Services to Citizens in India</a:t>
            </a:r>
            <a:b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</a:b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ENIGMA-X</a:t>
            </a:r>
            <a:b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</a:b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SEPHIN SEBASTIAN E</a:t>
            </a:r>
            <a:b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</a:b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C-9462</a:t>
            </a:r>
            <a:endParaRPr lang="en-US" dirty="0">
              <a:solidFill>
                <a:schemeClr val="tx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School of Engineering, CUSAT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Inter Medium" panose="02000503000000020004" pitchFamily="2" charset="0"/>
                <a:ea typeface="Inter Medium" panose="02000503000000020004" pitchFamily="2" charset="0"/>
                <a:cs typeface="Franklin Gothic"/>
                <a:sym typeface="Franklin Gothic"/>
              </a:rPr>
              <a:t>Miscellaneous</a:t>
            </a:r>
            <a:endParaRPr lang="en-US" dirty="0">
              <a:solidFill>
                <a:schemeClr val="tx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6FF50-BCB4-A319-8BE4-C045A06F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54" y="-41656"/>
            <a:ext cx="4501699" cy="394870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54DBAA-A871-05E7-5AC4-C57E3A138FB9}"/>
              </a:ext>
            </a:extLst>
          </p:cNvPr>
          <p:cNvSpPr/>
          <p:nvPr/>
        </p:nvSpPr>
        <p:spPr>
          <a:xfrm>
            <a:off x="0" y="3108960"/>
            <a:ext cx="3429000" cy="3749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C8E6E6-D632-4504-A480-D0E078E297EE}"/>
              </a:ext>
            </a:extLst>
          </p:cNvPr>
          <p:cNvSpPr/>
          <p:nvPr/>
        </p:nvSpPr>
        <p:spPr>
          <a:xfrm>
            <a:off x="873760" y="1767840"/>
            <a:ext cx="224536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61569" y="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54000" y="610863"/>
            <a:ext cx="7168154" cy="62039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72000" bIns="72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We are creating a solution by developing a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cross-platform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web-based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application which acts as a multipurpose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e-Marketplace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for both the legal service providers and citizens of India. Our aim is to </a:t>
            </a:r>
            <a:r>
              <a:rPr lang="en-US" sz="1300" b="1" dirty="0"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centralize the entire legal structure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on a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single platform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, which helps people to find lawyers as per their needs, to acquire legal knowledge and to get the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best legal representation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. The prototype will function as follows: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US" sz="13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Clients search for best legal options through efficient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filtering system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and legal professionals look for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clients with cases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who need representation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Clients can seek for any type of legal service providers —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advocates, arbitrators, notaries, brokers, mediators, document writers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etc.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24/7 accessible legal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AI chatbot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ready to be solving any type of queries and doubts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The application is made available in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32 different languages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and it can also be  deployed at Akshaya </a:t>
            </a:r>
            <a:r>
              <a:rPr lang="en-US" sz="1300" dirty="0" err="1">
                <a:latin typeface="Inter" panose="02000503000000020004" pitchFamily="2" charset="0"/>
                <a:ea typeface="Inter" panose="02000503000000020004" pitchFamily="2" charset="0"/>
              </a:rPr>
              <a:t>centres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which makes the platform accessible to people from all socio-economic backgrounds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Proposed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rating algorithm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for legal professionals which takes into consideration performance, client feedbacks, experience, case history and specialization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Incentivization —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Leaderboards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 are published each week that display the top lawyer performances, hence increasing ratings, competition and ultimately their quality of service. This in turn expands their reach and recognition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Blockchain technology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is implemented in the application to secure sensitive legal documents on web3 network, raising security and transparency standards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Courts and Bar Councils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are integrated in our system to cater for needs of a multipurpose platform and onboarding of whole legal system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Beneficial for both legal professionals and clients — advocates can expand their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network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and reach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while clients can find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best legal representation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with lower costs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Clients can make use of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legal information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database to increase their knowledge in legal aspects and make informed decisions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sz="13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38329" y="6654807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548061" y="3976525"/>
            <a:ext cx="4501699" cy="28383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: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DFC27F-5D40-4148-79E5-D554132803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0" t="2593"/>
          <a:stretch/>
        </p:blipFill>
        <p:spPr>
          <a:xfrm>
            <a:off x="7946848" y="4343781"/>
            <a:ext cx="3704124" cy="23110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280DE-E141-CFA6-2DE3-B7D6F9A1CF30}"/>
              </a:ext>
            </a:extLst>
          </p:cNvPr>
          <p:cNvSpPr/>
          <p:nvPr/>
        </p:nvSpPr>
        <p:spPr>
          <a:xfrm>
            <a:off x="865762" y="1809345"/>
            <a:ext cx="2276272" cy="31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562204" y="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j-lt"/>
              </a:rPr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394716" y="67351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+mj-lt"/>
              </a:rPr>
              <a:t>Describe your Use Cases here</a:t>
            </a:r>
            <a:endParaRPr dirty="0">
              <a:latin typeface="+mj-lt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72374" y="1052073"/>
            <a:ext cx="6025242" cy="546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720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Clients register on the platform and list their legal issue. They search for advocates through a efficient </a:t>
            </a:r>
            <a:r>
              <a:rPr lang="en-US" sz="1300" b="1" dirty="0">
                <a:latin typeface="Inter" panose="02000503000000020004" pitchFamily="2" charset="0"/>
                <a:ea typeface="Inter" panose="02000503000000020004" pitchFamily="2" charset="0"/>
              </a:rPr>
              <a:t>filtering system </a:t>
            </a:r>
            <a:r>
              <a:rPr lang="en-US" sz="1300" dirty="0">
                <a:latin typeface="Inter" panose="02000503000000020004" pitchFamily="2" charset="0"/>
                <a:ea typeface="Inter" panose="02000503000000020004" pitchFamily="2" charset="0"/>
              </a:rPr>
              <a:t>based on legal issue listing,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specialization,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l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ocation, years of experience, and LawBridge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lawyer ratings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Clients connect with advocates through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chat/call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and discuss the case. If both parties agree then they can appoint a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meeting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further sign the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power of attorney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(vakalatnama/contract)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Advocates register themselves and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look for clients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with cases matching their specialization. This helps solo practitioners to increase their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reach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Clients directly pay fees to advocates on the platform using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payment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gateway feature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Legal AI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Chatbot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helps both clients and lawyers with minor queries, users can also ask questions in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FAQs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section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Sensitive legal documents and information to be securely stored using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blockchain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technology, furthering transparency and security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Legal professionals make use of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community forums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get insights and publish blogs/articles/posts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Courts integration 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helps with tracking case status, court orders, e-filing and virtual courts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Users can quickly generate legal documents using inbuilt document </a:t>
            </a:r>
            <a:r>
              <a:rPr lang="en-US" sz="1300" b="1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templates</a:t>
            </a:r>
            <a:r>
              <a:rPr lang="en-US" sz="1300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 feature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38964" y="666521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560268" y="673510"/>
            <a:ext cx="3287820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Describe your Dependencies / </a:t>
            </a:r>
          </a:p>
          <a:p>
            <a:pPr marL="228600" marR="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Show stopper here</a:t>
            </a:r>
            <a:endParaRPr dirty="0">
              <a:latin typeface="+mj-lt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436894" y="1315859"/>
            <a:ext cx="5267426" cy="52038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Provider Participation: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Incentives are proposed to onboard legal service providers on the platform</a:t>
            </a: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License Verification &amp; Authentication: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Participation of legal authorities is subject to certificate verification by Bar Council’s advocate registry</a:t>
            </a: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Legal Entity Integration: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Courts and Bar Council is to be integrated to the application to provide seamless experience</a:t>
            </a: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Multilingual support:</a:t>
            </a:r>
            <a:r>
              <a:rPr lang="en-IN" sz="130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 The applications provides support for 32 different languages of India, increasing accessibility</a:t>
            </a:r>
            <a:endParaRPr lang="en-IN" sz="1300" b="1" i="0" u="none" strike="noStrike" baseline="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dirty="0">
                <a:latin typeface="Inter" panose="02000503000000020004" pitchFamily="2" charset="0"/>
                <a:ea typeface="Inter" panose="02000503000000020004" pitchFamily="2" charset="0"/>
              </a:rPr>
              <a:t>Blockchain: </a:t>
            </a:r>
            <a:r>
              <a:rPr lang="en-IN" sz="1300" dirty="0">
                <a:latin typeface="Inter" panose="02000503000000020004" pitchFamily="2" charset="0"/>
                <a:ea typeface="Inter" panose="02000503000000020004" pitchFamily="2" charset="0"/>
              </a:rPr>
              <a:t>Securing documents on blockchain require Ethereum network as main net and Sepolia as test net and is subject to scalability concerns with large amount of data</a:t>
            </a:r>
            <a:endParaRPr lang="en-IN" sz="1300" b="0" i="0" u="none" strike="noStrike" baseline="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Payment Gateway: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Advocate fees payment by clients to be operated on external payment gateways</a:t>
            </a: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Chatbot: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Chatbot API based on OpenAI model</a:t>
            </a:r>
          </a:p>
          <a:p>
            <a:pPr marL="285750" indent="-285750" algn="l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Regulatory Compliance: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Authorisation and involvement by legal bodies required fo</a:t>
            </a:r>
            <a:r>
              <a:rPr lang="en-IN" sz="1300" dirty="0">
                <a:latin typeface="Inter" panose="02000503000000020004" pitchFamily="2" charset="0"/>
                <a:ea typeface="Inter" panose="02000503000000020004" pitchFamily="2" charset="0"/>
              </a:rPr>
              <a:t>r project to be implemented</a:t>
            </a:r>
            <a:endParaRPr lang="en-IN" sz="1300" b="0" i="0" u="none" strike="noStrike" baseline="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1300" b="1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Budget Allocation: </a:t>
            </a:r>
            <a:r>
              <a:rPr lang="en-IN" sz="1300" b="0" i="0" u="none" strike="noStrike" baseline="0" dirty="0">
                <a:latin typeface="Inter" panose="02000503000000020004" pitchFamily="2" charset="0"/>
                <a:ea typeface="Inter" panose="02000503000000020004" pitchFamily="2" charset="0"/>
              </a:rPr>
              <a:t>Needed for keep</a:t>
            </a:r>
            <a:r>
              <a:rPr lang="en-IN" sz="1300" dirty="0">
                <a:latin typeface="Inter" panose="02000503000000020004" pitchFamily="2" charset="0"/>
                <a:ea typeface="Inter" panose="02000503000000020004" pitchFamily="2" charset="0"/>
              </a:rPr>
              <a:t>ing up gas prices on Ethereum/Blockchain network amongst other expenses</a:t>
            </a:r>
            <a:endParaRPr lang="en-IN" sz="1300" b="0" i="0" u="none" strike="noStrike" baseline="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j-lt"/>
              </a:rPr>
              <a:t>Team Member Details </a:t>
            </a:r>
            <a:endParaRPr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Leader Name: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SEPHIN SEBASTIAN E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n-lt"/>
              </a:rPr>
              <a:t>III</a:t>
            </a:r>
            <a:r>
              <a:rPr lang="en-US" sz="1200" dirty="0">
                <a:latin typeface="+mj-lt"/>
              </a:rPr>
              <a:t>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1 Name: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ADIL BIN SYED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 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j-lt"/>
              </a:rPr>
              <a:t>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2 Name: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ANNASUSAN MANJALY B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 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j-lt"/>
              </a:rPr>
              <a:t>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3 Name: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CHINMAY V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 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j-lt"/>
              </a:rPr>
              <a:t>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4 Name: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 L GOWRI VINOD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 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j-lt"/>
              </a:rPr>
              <a:t>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5 Name: </a:t>
            </a:r>
            <a:r>
              <a:rPr lang="en-US" sz="1200" b="1" dirty="0">
                <a:solidFill>
                  <a:schemeClr val="tx2"/>
                </a:solidFill>
                <a:latin typeface="+mj-lt"/>
              </a:rPr>
              <a:t>SRAVAN V S</a:t>
            </a:r>
            <a:endParaRPr dirty="0">
              <a:solidFill>
                <a:schemeClr val="tx2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Branch (</a:t>
            </a:r>
            <a:r>
              <a:rPr lang="en-US" sz="1200" dirty="0" err="1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/</a:t>
            </a:r>
            <a:r>
              <a:rPr lang="en-US" sz="1200" dirty="0" err="1">
                <a:latin typeface="+mj-lt"/>
              </a:rPr>
              <a:t>Mtech</a:t>
            </a:r>
            <a:r>
              <a:rPr lang="en-US" sz="1200" dirty="0">
                <a:latin typeface="+mj-lt"/>
              </a:rPr>
              <a:t>/PhD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BTECH</a:t>
            </a:r>
            <a:r>
              <a:rPr lang="en-US" sz="1200" dirty="0">
                <a:latin typeface="+mj-lt"/>
              </a:rPr>
              <a:t> 			Stream (ECE, CSE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IT</a:t>
            </a:r>
            <a:r>
              <a:rPr lang="en-US" sz="1200" dirty="0">
                <a:latin typeface="+mj-lt"/>
              </a:rPr>
              <a:t>			Year (I,II,III,IV): </a:t>
            </a:r>
            <a:r>
              <a:rPr lang="en-US" sz="1200" b="1" dirty="0">
                <a:latin typeface="+mj-lt"/>
              </a:rPr>
              <a:t>III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j-lt"/>
              </a:rPr>
              <a:t>Team Mentor 1 Name: 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Adv K Santhoshkumaran Thampi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Category: </a:t>
            </a:r>
            <a:r>
              <a:rPr lang="en-US" sz="1200" b="1" dirty="0">
                <a:latin typeface="+mj-lt"/>
              </a:rPr>
              <a:t>Legal Sector (High Court of Kerala)</a:t>
            </a:r>
            <a:r>
              <a:rPr lang="en-US" sz="1200" dirty="0">
                <a:latin typeface="+mj-lt"/>
              </a:rPr>
              <a:t>		Expertise (AI/ML/Blockchain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LAW</a:t>
            </a:r>
            <a:r>
              <a:rPr lang="en-US" sz="1200" dirty="0">
                <a:latin typeface="+mj-lt"/>
              </a:rPr>
              <a:t>		Domain Experience (in years): </a:t>
            </a:r>
            <a:r>
              <a:rPr lang="en-US" sz="1200" b="1" dirty="0">
                <a:latin typeface="+mj-lt"/>
              </a:rPr>
              <a:t>20 years   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j-lt"/>
              </a:rPr>
              <a:t>Team Mentor 2 Name: </a:t>
            </a:r>
            <a:r>
              <a:rPr lang="en-IN" sz="1200" b="1" dirty="0">
                <a:solidFill>
                  <a:schemeClr val="accent4"/>
                </a:solidFill>
                <a:latin typeface="+mj-lt"/>
              </a:rPr>
              <a:t>Aman Zishan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Category: </a:t>
            </a:r>
            <a:r>
              <a:rPr lang="en-US" sz="1200" b="1" dirty="0">
                <a:latin typeface="+mj-lt"/>
              </a:rPr>
              <a:t>IT Sector</a:t>
            </a:r>
            <a:r>
              <a:rPr lang="en-US" sz="1200" dirty="0">
                <a:latin typeface="+mj-lt"/>
              </a:rPr>
              <a:t>		 		Expertise (AI/ML/Blockchain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</a:t>
            </a:r>
            <a:r>
              <a:rPr lang="en-US" sz="1200" b="1" dirty="0">
                <a:latin typeface="+mj-lt"/>
              </a:rPr>
              <a:t>Blockchain</a:t>
            </a:r>
            <a:r>
              <a:rPr lang="en-US" sz="1200" dirty="0">
                <a:latin typeface="+mj-lt"/>
              </a:rPr>
              <a:t>	Domain Experience (in years): </a:t>
            </a:r>
            <a:r>
              <a:rPr lang="en-US" sz="1200" b="1" dirty="0">
                <a:latin typeface="+mj-lt"/>
              </a:rPr>
              <a:t>3 years</a:t>
            </a:r>
            <a:r>
              <a:rPr lang="en-US" sz="1200" dirty="0">
                <a:latin typeface="+mj-lt"/>
              </a:rPr>
              <a:t>   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1101</Words>
  <Application>Microsoft Office PowerPoint</Application>
  <PresentationFormat>Widescreen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Franklin Gothic</vt:lpstr>
      <vt:lpstr>Inter Medium</vt:lpstr>
      <vt:lpstr>Inter</vt:lpstr>
      <vt:lpstr>Wingdings</vt:lpstr>
      <vt:lpstr>Arial</vt:lpstr>
      <vt:lpstr>Noto Sans Symbols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Sephin Sebastian</cp:lastModifiedBy>
  <cp:revision>6</cp:revision>
  <cp:lastPrinted>2023-09-29T21:02:26Z</cp:lastPrinted>
  <dcterms:created xsi:type="dcterms:W3CDTF">2022-02-11T07:14:46Z</dcterms:created>
  <dcterms:modified xsi:type="dcterms:W3CDTF">2023-09-29T21:05:49Z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