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8"/>
  </p:notesMasterIdLst>
  <p:sldIdLst>
    <p:sldId id="260" r:id="rId2"/>
    <p:sldId id="262" r:id="rId3"/>
    <p:sldId id="261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3E0A61-89B0-4C2E-BB6B-00FD09AC3BB8}" type="datetimeFigureOut">
              <a:rPr lang="pt-BR" smtClean="0"/>
              <a:t>27/11/2017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FEB36-9162-4BCE-8EB4-19AB06FCCC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285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76A5-53AA-4CF2-BDC2-9F400ABA6844}" type="datetimeFigureOut">
              <a:rPr lang="pt-BR" smtClean="0"/>
              <a:t>27/11/2017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F15-294A-469A-B21C-23A6D4508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6790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76A5-53AA-4CF2-BDC2-9F400ABA6844}" type="datetimeFigureOut">
              <a:rPr lang="pt-BR" smtClean="0"/>
              <a:t>27/11/2017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F15-294A-469A-B21C-23A6D4508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5460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76A5-53AA-4CF2-BDC2-9F400ABA6844}" type="datetimeFigureOut">
              <a:rPr lang="pt-BR" smtClean="0"/>
              <a:t>27/11/2017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F15-294A-469A-B21C-23A6D4508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00939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76A5-53AA-4CF2-BDC2-9F400ABA6844}" type="datetimeFigureOut">
              <a:rPr lang="pt-BR" smtClean="0"/>
              <a:t>27/11/2017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F15-294A-469A-B21C-23A6D45088A7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2620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76A5-53AA-4CF2-BDC2-9F400ABA6844}" type="datetimeFigureOut">
              <a:rPr lang="pt-BR" smtClean="0"/>
              <a:t>27/11/2017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F15-294A-469A-B21C-23A6D4508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26679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76A5-53AA-4CF2-BDC2-9F400ABA6844}" type="datetimeFigureOut">
              <a:rPr lang="pt-BR" smtClean="0"/>
              <a:t>27/11/2017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F15-294A-469A-B21C-23A6D4508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967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76A5-53AA-4CF2-BDC2-9F400ABA6844}" type="datetimeFigureOut">
              <a:rPr lang="pt-BR" smtClean="0"/>
              <a:t>27/11/2017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F15-294A-469A-B21C-23A6D4508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7028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76A5-53AA-4CF2-BDC2-9F400ABA6844}" type="datetimeFigureOut">
              <a:rPr lang="pt-BR" smtClean="0"/>
              <a:t>27/11/2017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F15-294A-469A-B21C-23A6D4508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6095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76A5-53AA-4CF2-BDC2-9F400ABA6844}" type="datetimeFigureOut">
              <a:rPr lang="pt-BR" smtClean="0"/>
              <a:t>27/11/2017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F15-294A-469A-B21C-23A6D4508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6171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76A5-53AA-4CF2-BDC2-9F400ABA6844}" type="datetimeFigureOut">
              <a:rPr lang="pt-BR" smtClean="0"/>
              <a:t>27/11/2017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F15-294A-469A-B21C-23A6D4508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8889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76A5-53AA-4CF2-BDC2-9F400ABA6844}" type="datetimeFigureOut">
              <a:rPr lang="pt-BR" smtClean="0"/>
              <a:t>27/11/2017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F15-294A-469A-B21C-23A6D4508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5696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76A5-53AA-4CF2-BDC2-9F400ABA6844}" type="datetimeFigureOut">
              <a:rPr lang="pt-BR" smtClean="0"/>
              <a:t>27/11/2017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F15-294A-469A-B21C-23A6D4508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3986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76A5-53AA-4CF2-BDC2-9F400ABA6844}" type="datetimeFigureOut">
              <a:rPr lang="pt-BR" smtClean="0"/>
              <a:t>27/11/2017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F15-294A-469A-B21C-23A6D4508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7029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76A5-53AA-4CF2-BDC2-9F400ABA6844}" type="datetimeFigureOut">
              <a:rPr lang="pt-BR" smtClean="0"/>
              <a:t>27/11/2017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F15-294A-469A-B21C-23A6D4508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0666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76A5-53AA-4CF2-BDC2-9F400ABA6844}" type="datetimeFigureOut">
              <a:rPr lang="pt-BR" smtClean="0"/>
              <a:t>27/11/2017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F15-294A-469A-B21C-23A6D4508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9025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76A5-53AA-4CF2-BDC2-9F400ABA6844}" type="datetimeFigureOut">
              <a:rPr lang="pt-BR" smtClean="0"/>
              <a:t>27/11/2017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F15-294A-469A-B21C-23A6D4508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7442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76A5-53AA-4CF2-BDC2-9F400ABA6844}" type="datetimeFigureOut">
              <a:rPr lang="pt-BR" smtClean="0"/>
              <a:t>27/11/2017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F15-294A-469A-B21C-23A6D4508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4200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57276A5-53AA-4CF2-BDC2-9F400ABA6844}" type="datetimeFigureOut">
              <a:rPr lang="pt-BR" smtClean="0"/>
              <a:t>27/11/2017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44F15-294A-469A-B21C-23A6D4508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84813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23D5CD1-73B8-44BC-A89E-338CA86EFE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Fog Computing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450727D5-5639-496E-B3CE-5CC28C182D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Arquitetura e organização de computadores - UFRR</a:t>
            </a:r>
          </a:p>
          <a:p>
            <a:pPr algn="r"/>
            <a:r>
              <a:rPr lang="pt-BR" dirty="0"/>
              <a:t>João Pedro oliveira silva</a:t>
            </a:r>
          </a:p>
          <a:p>
            <a:pPr algn="r"/>
            <a:r>
              <a:rPr lang="pt-BR" dirty="0"/>
              <a:t>Talles bezerra de assunção</a:t>
            </a:r>
          </a:p>
        </p:txBody>
      </p:sp>
    </p:spTree>
    <p:extLst>
      <p:ext uri="{BB962C8B-B14F-4D97-AF65-F5344CB8AC3E}">
        <p14:creationId xmlns:p14="http://schemas.microsoft.com/office/powerpoint/2010/main" val="66724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7607652-469B-418B-B295-78B8EA1C7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3038978C-32DB-433E-A46D-62A9167D9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Volume de tráfego com a nuvem ve</a:t>
            </a:r>
            <a:r>
              <a:rPr lang="pt-BR" dirty="0" smtClean="0"/>
              <a:t>m aumentando</a:t>
            </a:r>
          </a:p>
          <a:p>
            <a:r>
              <a:rPr lang="pt-BR" dirty="0" smtClean="0"/>
              <a:t>Largura de banda e velocidade da conexão</a:t>
            </a:r>
          </a:p>
          <a:p>
            <a:r>
              <a:rPr lang="pt-BR" dirty="0" smtClean="0"/>
              <a:t>Expansão da </a:t>
            </a:r>
            <a:r>
              <a:rPr lang="pt-BR" dirty="0" err="1" smtClean="0"/>
              <a:t>IoT</a:t>
            </a:r>
            <a:endParaRPr lang="pt-BR" dirty="0" smtClean="0"/>
          </a:p>
          <a:p>
            <a:r>
              <a:rPr lang="pt-BR" dirty="0" smtClean="0"/>
              <a:t>Tempo de resposta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487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78AF515-9CE6-4EA1-87AD-D5A627888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Fog </a:t>
            </a:r>
            <a:r>
              <a:rPr lang="pt-BR" dirty="0" err="1" smtClean="0"/>
              <a:t>Computing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49CFAF28-7C60-46EB-A54C-3B7664638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fog </a:t>
            </a:r>
            <a:r>
              <a:rPr lang="pt-BR" dirty="0" err="1" smtClean="0"/>
              <a:t>computing</a:t>
            </a:r>
            <a:r>
              <a:rPr lang="pt-BR" dirty="0"/>
              <a:t> (computação em névoa</a:t>
            </a:r>
            <a:r>
              <a:rPr lang="pt-BR" dirty="0" smtClean="0"/>
              <a:t>)</a:t>
            </a:r>
            <a:r>
              <a:rPr lang="pt-BR" dirty="0"/>
              <a:t> </a:t>
            </a:r>
            <a:r>
              <a:rPr lang="pt-BR" dirty="0" smtClean="0"/>
              <a:t>é uma arquitetura computacional descentralizada, </a:t>
            </a:r>
            <a:r>
              <a:rPr lang="pt-BR" dirty="0"/>
              <a:t>permitindo um processamento, análise e armazenamento de dados de forma mais </a:t>
            </a:r>
            <a:r>
              <a:rPr lang="pt-BR" dirty="0" smtClean="0"/>
              <a:t>ágil em uma camada intermediária entre a nuvem e o hardware.</a:t>
            </a:r>
            <a:endParaRPr lang="pt-BR" dirty="0"/>
          </a:p>
          <a:p>
            <a:r>
              <a:rPr lang="pt-BR" dirty="0" smtClean="0"/>
              <a:t>Mantem os dados mais próximo do "chão", </a:t>
            </a:r>
            <a:r>
              <a:rPr lang="pt-BR" dirty="0"/>
              <a:t>em computadores e dispositivos locais, em vez de rotear tudo </a:t>
            </a:r>
            <a:r>
              <a:rPr lang="pt-BR" dirty="0" smtClean="0"/>
              <a:t>para um data center na nuvem, e transferir os dados que mais interessa.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0452" y="4430333"/>
            <a:ext cx="3272259" cy="2314141"/>
          </a:xfrm>
          <a:prstGeom prst="roundRect">
            <a:avLst>
              <a:gd name="adj" fmla="val 10023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21634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83F8941-AE6D-430F-8DE2-0247F965B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6482"/>
          </a:xfrm>
        </p:spPr>
        <p:txBody>
          <a:bodyPr/>
          <a:lstStyle/>
          <a:p>
            <a:r>
              <a:rPr lang="pt-BR" dirty="0"/>
              <a:t>Cloud vs Fog Computing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="" xmlns:a16="http://schemas.microsoft.com/office/drawing/2014/main" id="{63523DBF-5F8B-4C7C-9BC3-40171720D0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3349752"/>
              </p:ext>
            </p:extLst>
          </p:nvPr>
        </p:nvGraphicFramePr>
        <p:xfrm>
          <a:off x="646110" y="1398168"/>
          <a:ext cx="9404724" cy="5037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4908">
                  <a:extLst>
                    <a:ext uri="{9D8B030D-6E8A-4147-A177-3AD203B41FA5}">
                      <a16:colId xmlns="" xmlns:a16="http://schemas.microsoft.com/office/drawing/2014/main" val="4144113411"/>
                    </a:ext>
                  </a:extLst>
                </a:gridCol>
                <a:gridCol w="3134908">
                  <a:extLst>
                    <a:ext uri="{9D8B030D-6E8A-4147-A177-3AD203B41FA5}">
                      <a16:colId xmlns="" xmlns:a16="http://schemas.microsoft.com/office/drawing/2014/main" val="3389461439"/>
                    </a:ext>
                  </a:extLst>
                </a:gridCol>
                <a:gridCol w="3134908">
                  <a:extLst>
                    <a:ext uri="{9D8B030D-6E8A-4147-A177-3AD203B41FA5}">
                      <a16:colId xmlns="" xmlns:a16="http://schemas.microsoft.com/office/drawing/2014/main" val="2723774629"/>
                    </a:ext>
                  </a:extLst>
                </a:gridCol>
              </a:tblGrid>
              <a:tr h="28347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Requisitos</a:t>
                      </a: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Cloud Computing</a:t>
                      </a: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Fog Computing</a:t>
                      </a:r>
                    </a:p>
                  </a:txBody>
                  <a:tcPr marL="77801" marR="77801"/>
                </a:tc>
                <a:extLst>
                  <a:ext uri="{0D108BD9-81ED-4DB2-BD59-A6C34878D82A}">
                    <a16:rowId xmlns="" xmlns:a16="http://schemas.microsoft.com/office/drawing/2014/main" val="1645035638"/>
                  </a:ext>
                </a:extLst>
              </a:tr>
              <a:tr h="283471"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Latência</a:t>
                      </a: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Alto</a:t>
                      </a: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Baixo</a:t>
                      </a:r>
                    </a:p>
                  </a:txBody>
                  <a:tcPr marL="77801" marR="77801"/>
                </a:tc>
                <a:extLst>
                  <a:ext uri="{0D108BD9-81ED-4DB2-BD59-A6C34878D82A}">
                    <a16:rowId xmlns="" xmlns:a16="http://schemas.microsoft.com/office/drawing/2014/main" val="3913610691"/>
                  </a:ext>
                </a:extLst>
              </a:tr>
              <a:tr h="283471"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Atraso de Jitter</a:t>
                      </a: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Alto</a:t>
                      </a: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Muito Baixo</a:t>
                      </a:r>
                    </a:p>
                  </a:txBody>
                  <a:tcPr marL="77801" marR="77801"/>
                </a:tc>
                <a:extLst>
                  <a:ext uri="{0D108BD9-81ED-4DB2-BD59-A6C34878D82A}">
                    <a16:rowId xmlns="" xmlns:a16="http://schemas.microsoft.com/office/drawing/2014/main" val="4143329168"/>
                  </a:ext>
                </a:extLst>
              </a:tr>
              <a:tr h="496074"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Localização do Serviço</a:t>
                      </a: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Dentro da Internet</a:t>
                      </a: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À beira (edge) da rede local</a:t>
                      </a:r>
                    </a:p>
                  </a:txBody>
                  <a:tcPr marL="77801" marR="77801"/>
                </a:tc>
                <a:extLst>
                  <a:ext uri="{0D108BD9-81ED-4DB2-BD59-A6C34878D82A}">
                    <a16:rowId xmlns="" xmlns:a16="http://schemas.microsoft.com/office/drawing/2014/main" val="359655241"/>
                  </a:ext>
                </a:extLst>
              </a:tr>
              <a:tr h="496074"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Distância entre cliente e servidor</a:t>
                      </a: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Múltiplos saltos</a:t>
                      </a: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Um salto</a:t>
                      </a:r>
                    </a:p>
                  </a:txBody>
                  <a:tcPr marL="77801" marR="77801"/>
                </a:tc>
                <a:extLst>
                  <a:ext uri="{0D108BD9-81ED-4DB2-BD59-A6C34878D82A}">
                    <a16:rowId xmlns="" xmlns:a16="http://schemas.microsoft.com/office/drawing/2014/main" val="334185147"/>
                  </a:ext>
                </a:extLst>
              </a:tr>
              <a:tr h="283471"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Segurança</a:t>
                      </a: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Indefinido</a:t>
                      </a: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Pode ser definido</a:t>
                      </a:r>
                    </a:p>
                  </a:txBody>
                  <a:tcPr marL="77801" marR="77801"/>
                </a:tc>
                <a:extLst>
                  <a:ext uri="{0D108BD9-81ED-4DB2-BD59-A6C34878D82A}">
                    <a16:rowId xmlns="" xmlns:a16="http://schemas.microsoft.com/office/drawing/2014/main" val="473385853"/>
                  </a:ext>
                </a:extLst>
              </a:tr>
              <a:tr h="283471"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Ataque em dados a caminho</a:t>
                      </a: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Alta probabilidade</a:t>
                      </a: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Muito baixa probabilidade</a:t>
                      </a:r>
                    </a:p>
                  </a:txBody>
                  <a:tcPr marL="77801" marR="77801"/>
                </a:tc>
                <a:extLst>
                  <a:ext uri="{0D108BD9-81ED-4DB2-BD59-A6C34878D82A}">
                    <a16:rowId xmlns="" xmlns:a16="http://schemas.microsoft.com/office/drawing/2014/main" val="176966939"/>
                  </a:ext>
                </a:extLst>
              </a:tr>
              <a:tr h="283471"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Consciência de Localização</a:t>
                      </a: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Não</a:t>
                      </a: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Sim</a:t>
                      </a:r>
                    </a:p>
                  </a:txBody>
                  <a:tcPr marL="77801" marR="77801"/>
                </a:tc>
                <a:extLst>
                  <a:ext uri="{0D108BD9-81ED-4DB2-BD59-A6C34878D82A}">
                    <a16:rowId xmlns="" xmlns:a16="http://schemas.microsoft.com/office/drawing/2014/main" val="3367505840"/>
                  </a:ext>
                </a:extLst>
              </a:tr>
              <a:tr h="283471"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Geo-distribuição</a:t>
                      </a: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Centralizado</a:t>
                      </a: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Distribuído</a:t>
                      </a:r>
                    </a:p>
                  </a:txBody>
                  <a:tcPr marL="77801" marR="77801"/>
                </a:tc>
                <a:extLst>
                  <a:ext uri="{0D108BD9-81ED-4DB2-BD59-A6C34878D82A}">
                    <a16:rowId xmlns="" xmlns:a16="http://schemas.microsoft.com/office/drawing/2014/main" val="1323265505"/>
                  </a:ext>
                </a:extLst>
              </a:tr>
              <a:tr h="283471"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Nº de nós de servidores</a:t>
                      </a: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Poucos</a:t>
                      </a: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Muito amplo</a:t>
                      </a:r>
                    </a:p>
                  </a:txBody>
                  <a:tcPr marL="77801" marR="77801"/>
                </a:tc>
                <a:extLst>
                  <a:ext uri="{0D108BD9-81ED-4DB2-BD59-A6C34878D82A}">
                    <a16:rowId xmlns="" xmlns:a16="http://schemas.microsoft.com/office/drawing/2014/main" val="1809725230"/>
                  </a:ext>
                </a:extLst>
              </a:tr>
              <a:tr h="283471"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Suporte para mobilidade</a:t>
                      </a: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Limitado</a:t>
                      </a: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Suportado</a:t>
                      </a:r>
                    </a:p>
                  </a:txBody>
                  <a:tcPr marL="77801" marR="77801"/>
                </a:tc>
                <a:extLst>
                  <a:ext uri="{0D108BD9-81ED-4DB2-BD59-A6C34878D82A}">
                    <a16:rowId xmlns="" xmlns:a16="http://schemas.microsoft.com/office/drawing/2014/main" val="3324681038"/>
                  </a:ext>
                </a:extLst>
              </a:tr>
              <a:tr h="283471"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Interações em tempo real</a:t>
                      </a: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Suportado</a:t>
                      </a: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Suportado</a:t>
                      </a:r>
                    </a:p>
                  </a:txBody>
                  <a:tcPr marL="77801" marR="77801"/>
                </a:tc>
                <a:extLst>
                  <a:ext uri="{0D108BD9-81ED-4DB2-BD59-A6C34878D82A}">
                    <a16:rowId xmlns="" xmlns:a16="http://schemas.microsoft.com/office/drawing/2014/main" val="110761079"/>
                  </a:ext>
                </a:extLst>
              </a:tr>
              <a:tr h="496074"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Tipo de conectividade da última milha</a:t>
                      </a: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Linha alugada</a:t>
                      </a: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Sem fio</a:t>
                      </a:r>
                    </a:p>
                  </a:txBody>
                  <a:tcPr marL="77801" marR="77801"/>
                </a:tc>
                <a:extLst>
                  <a:ext uri="{0D108BD9-81ED-4DB2-BD59-A6C34878D82A}">
                    <a16:rowId xmlns="" xmlns:a16="http://schemas.microsoft.com/office/drawing/2014/main" val="530345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096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1184FBC-0334-4157-BC37-27C990E3D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Fog Computing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="" xmlns:a16="http://schemas.microsoft.com/office/drawing/2014/main" id="{804AFD8E-AB19-487B-A7ED-5733C3E4BD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4470260"/>
              </p:ext>
            </p:extLst>
          </p:nvPr>
        </p:nvGraphicFramePr>
        <p:xfrm>
          <a:off x="646111" y="1404938"/>
          <a:ext cx="9404724" cy="503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2362">
                  <a:extLst>
                    <a:ext uri="{9D8B030D-6E8A-4147-A177-3AD203B41FA5}">
                      <a16:colId xmlns="" xmlns:a16="http://schemas.microsoft.com/office/drawing/2014/main" val="2243281744"/>
                    </a:ext>
                  </a:extLst>
                </a:gridCol>
                <a:gridCol w="4702362">
                  <a:extLst>
                    <a:ext uri="{9D8B030D-6E8A-4147-A177-3AD203B41FA5}">
                      <a16:colId xmlns="" xmlns:a16="http://schemas.microsoft.com/office/drawing/2014/main" val="29957962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Prós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Contras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87319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Reduz a quantidade de dados que são mandados para a nuvem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PT" dirty="0"/>
                        <a:t>A localização física tira de qualquer momento, em qualquer lugar, qualquer benefício de dados da nuvem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12430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Conserva a largura de banda da rede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Problemas com a segurança: mascarar endereços IP, ataques do homem-do-meio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30365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Melhora o tempo de resposta do sistema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Problemas de privacidade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26877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Melhora a segurança por ficar mantendo os dados perto da borda (edge)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Disponibilidade/custo do equipamento fog/hardware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93661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Suporta mobilidade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Problemas com confiança e autenticação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47815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Minimiza a latência da rede e da internet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Problemas de segurança da rede sem fio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07656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288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ço Reservado para Conteúdo 9">
            <a:extLst>
              <a:ext uri="{FF2B5EF4-FFF2-40B4-BE49-F238E27FC236}">
                <a16:creationId xmlns="" xmlns:a16="http://schemas.microsoft.com/office/drawing/2014/main" id="{10A36F22-330D-46AD-AEA9-EE2CDF13B0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" y="0"/>
            <a:ext cx="12189016" cy="6858000"/>
          </a:xfrm>
        </p:spPr>
      </p:pic>
    </p:spTree>
    <p:extLst>
      <p:ext uri="{BB962C8B-B14F-4D97-AF65-F5344CB8AC3E}">
        <p14:creationId xmlns:p14="http://schemas.microsoft.com/office/powerpoint/2010/main" val="93756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218</TotalTime>
  <Words>309</Words>
  <Application>Microsoft Office PowerPoint</Application>
  <PresentationFormat>Widescreen</PresentationFormat>
  <Paragraphs>67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Íon</vt:lpstr>
      <vt:lpstr>Fog Computing</vt:lpstr>
      <vt:lpstr>Problemática</vt:lpstr>
      <vt:lpstr>Fog Computing</vt:lpstr>
      <vt:lpstr>Cloud vs Fog Computing</vt:lpstr>
      <vt:lpstr>Fog Computing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Joao Pedro Oliveira Silva</dc:creator>
  <cp:lastModifiedBy>Talles Bezerra</cp:lastModifiedBy>
  <cp:revision>22</cp:revision>
  <dcterms:created xsi:type="dcterms:W3CDTF">2017-11-22T19:37:48Z</dcterms:created>
  <dcterms:modified xsi:type="dcterms:W3CDTF">2017-11-28T03:31:53Z</dcterms:modified>
</cp:coreProperties>
</file>