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11" r:id="rId2"/>
    <p:sldId id="481" r:id="rId3"/>
    <p:sldId id="486" r:id="rId4"/>
    <p:sldId id="344" r:id="rId5"/>
    <p:sldId id="482" r:id="rId6"/>
    <p:sldId id="483" r:id="rId7"/>
    <p:sldId id="485" r:id="rId8"/>
    <p:sldId id="484" r:id="rId9"/>
    <p:sldId id="487" r:id="rId10"/>
    <p:sldId id="488"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C0E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10" autoAdjust="0"/>
    <p:restoredTop sz="94841" autoAdjust="0"/>
  </p:normalViewPr>
  <p:slideViewPr>
    <p:cSldViewPr>
      <p:cViewPr varScale="1">
        <p:scale>
          <a:sx n="112" d="100"/>
          <a:sy n="112" d="100"/>
        </p:scale>
        <p:origin x="966" y="96"/>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47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7" rIns="93172" bIns="46587"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7" rIns="93172" bIns="46587" rtlCol="0"/>
          <a:lstStyle>
            <a:lvl1pPr algn="r">
              <a:defRPr sz="1200"/>
            </a:lvl1pPr>
          </a:lstStyle>
          <a:p>
            <a:fld id="{7804E905-2D0C-440F-AF92-0FCAB438951B}" type="datetimeFigureOut">
              <a:rPr lang="en-US" smtClean="0"/>
              <a:t>1/6/2023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7" rIns="93172" bIns="46587"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7" rIns="93172" bIns="46587" rtlCol="0" anchor="b"/>
          <a:lstStyle>
            <a:lvl1pPr algn="r">
              <a:defRPr sz="1200"/>
            </a:lvl1pPr>
          </a:lstStyle>
          <a:p>
            <a:fld id="{80691C3A-3B03-4E89-ABD7-82EA89C86E11}" type="slidenum">
              <a:rPr lang="en-US" smtClean="0"/>
              <a:t>‹#›</a:t>
            </a:fld>
            <a:endParaRPr lang="en-US"/>
          </a:p>
        </p:txBody>
      </p:sp>
    </p:spTree>
    <p:extLst>
      <p:ext uri="{BB962C8B-B14F-4D97-AF65-F5344CB8AC3E}">
        <p14:creationId xmlns:p14="http://schemas.microsoft.com/office/powerpoint/2010/main" val="1624422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7" rIns="93172" bIns="46587"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7" rIns="93172" bIns="46587" rtlCol="0"/>
          <a:lstStyle>
            <a:lvl1pPr algn="r">
              <a:defRPr sz="1200"/>
            </a:lvl1pPr>
          </a:lstStyle>
          <a:p>
            <a:fld id="{E0A5DEF5-49D1-42DC-8F93-700C2594CA83}" type="datetimeFigureOut">
              <a:rPr lang="en-US" smtClean="0"/>
              <a:t>1/6/2023</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2" tIns="46587" rIns="93172" bIns="46587"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7" rIns="93172" bIns="465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7" rIns="93172"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7" rIns="93172" bIns="46587" rtlCol="0" anchor="b"/>
          <a:lstStyle>
            <a:lvl1pPr algn="r">
              <a:defRPr sz="1200"/>
            </a:lvl1pPr>
          </a:lstStyle>
          <a:p>
            <a:fld id="{98A9F02B-ACC3-4E18-92D2-3CA788208E9E}" type="slidenum">
              <a:rPr lang="en-US" smtClean="0"/>
              <a:t>‹#›</a:t>
            </a:fld>
            <a:endParaRPr lang="en-US"/>
          </a:p>
        </p:txBody>
      </p:sp>
    </p:spTree>
    <p:extLst>
      <p:ext uri="{BB962C8B-B14F-4D97-AF65-F5344CB8AC3E}">
        <p14:creationId xmlns:p14="http://schemas.microsoft.com/office/powerpoint/2010/main" val="105283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0213" y="708025"/>
            <a:ext cx="6296025" cy="3541713"/>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F8F340F-433E-424F-98B5-F698153AC7C5}"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7175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8DB72D-3226-4788-BFC9-8E8FB9E6BF5E}" type="datetime1">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169676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2DBC77-12C1-4816-862B-416DD3934E14}" type="datetime1">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407635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9D71B-BC79-41C7-A819-E36FCBD4D900}" type="datetime1">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131235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6CEE2-4B80-4032-A4CA-465D979DFFA8}" type="datetime1">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294993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8848B-C8A0-4375-85FD-3E53DCE22625}" type="datetime1">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71023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3FE102-7216-46EF-9939-DF21DA44D2B3}" type="datetime1">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65650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8ED1D-B3AD-4155-86A4-E5F82143B6DF}" type="datetime1">
              <a:rPr lang="en-US" smtClean="0"/>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414929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03816D-C1F0-4242-859F-3971E00F3DB7}" type="datetime1">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240650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AE3C4-6D24-4AAA-AED2-370566D00663}" type="datetime1">
              <a:rPr lang="en-US" smtClean="0"/>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16037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40915-2336-4F28-9005-804BDBF020B4}" type="datetime1">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34893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10093-9E5D-47A4-A9E0-D2819547A8C7}" type="datetime1">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607A5-761E-4428-ABD1-842CBCD27B92}" type="slidenum">
              <a:rPr lang="en-US" smtClean="0"/>
              <a:t>‹#›</a:t>
            </a:fld>
            <a:endParaRPr lang="en-US"/>
          </a:p>
        </p:txBody>
      </p:sp>
    </p:spTree>
    <p:extLst>
      <p:ext uri="{BB962C8B-B14F-4D97-AF65-F5344CB8AC3E}">
        <p14:creationId xmlns:p14="http://schemas.microsoft.com/office/powerpoint/2010/main" val="161502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5A0D7-D7A5-408A-A619-BBA51CB3B3DD}" type="datetime1">
              <a:rPr lang="en-US" smtClean="0"/>
              <a:t>1/6/2023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607A5-761E-4428-ABD1-842CBCD27B92}" type="slidenum">
              <a:rPr lang="en-US" smtClean="0"/>
              <a:t>‹#›</a:t>
            </a:fld>
            <a:endParaRPr lang="en-US"/>
          </a:p>
        </p:txBody>
      </p:sp>
    </p:spTree>
    <p:extLst>
      <p:ext uri="{BB962C8B-B14F-4D97-AF65-F5344CB8AC3E}">
        <p14:creationId xmlns:p14="http://schemas.microsoft.com/office/powerpoint/2010/main" val="39866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zaeemlab.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doi.org/10.1016/j.actamat.2020.116562"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tif"/><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hyperlink" Target="https://doi.org/10.3390/met810078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6.png"/><Relationship Id="rId7"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57307" y="110421"/>
            <a:ext cx="4477387" cy="513034"/>
          </a:xfrm>
          <a:prstGeom prst="rect">
            <a:avLst/>
          </a:prstGeom>
        </p:spPr>
      </p:pic>
      <p:sp>
        <p:nvSpPr>
          <p:cNvPr id="25" name="Subtitle 2"/>
          <p:cNvSpPr>
            <a:spLocks noGrp="1"/>
          </p:cNvSpPr>
          <p:nvPr>
            <p:ph type="subTitle" idx="1"/>
          </p:nvPr>
        </p:nvSpPr>
        <p:spPr>
          <a:xfrm>
            <a:off x="-50279" y="3117500"/>
            <a:ext cx="12191999" cy="1911700"/>
          </a:xfrm>
        </p:spPr>
        <p:txBody>
          <a:bodyPr>
            <a:normAutofit/>
          </a:bodyPr>
          <a:lstStyle/>
          <a:p>
            <a:r>
              <a:rPr lang="en-US" sz="2000" b="1" dirty="0">
                <a:solidFill>
                  <a:srgbClr val="0070C0"/>
                </a:solidFill>
                <a:latin typeface="Arial" panose="020B0604020202020204" pitchFamily="34" charset="0"/>
                <a:cs typeface="Arial" panose="020B0604020202020204" pitchFamily="34" charset="0"/>
              </a:rPr>
              <a:t>Sepideh Kavousi</a:t>
            </a:r>
            <a:br>
              <a:rPr lang="en-US" sz="2400" b="1" dirty="0">
                <a:solidFill>
                  <a:srgbClr val="0070C0"/>
                </a:solidFill>
                <a:latin typeface="Arial" panose="020B0604020202020204" pitchFamily="34" charset="0"/>
                <a:cs typeface="Arial" panose="020B0604020202020204" pitchFamily="34" charset="0"/>
              </a:rPr>
            </a:br>
            <a:r>
              <a:rPr lang="en-US" sz="1600" dirty="0">
                <a:solidFill>
                  <a:srgbClr val="0070C0"/>
                </a:solidFill>
                <a:latin typeface="Arial" panose="020B0604020202020204" pitchFamily="34" charset="0"/>
                <a:cs typeface="Arial" panose="020B0604020202020204" pitchFamily="34" charset="0"/>
              </a:rPr>
              <a:t>Department of Mechanical Engineering &amp; Materials Science Program</a:t>
            </a:r>
          </a:p>
          <a:p>
            <a:r>
              <a:rPr lang="en-US" sz="1600" dirty="0">
                <a:solidFill>
                  <a:srgbClr val="0070C0"/>
                </a:solidFill>
                <a:latin typeface="Arial" panose="020B0604020202020204" pitchFamily="34" charset="0"/>
                <a:cs typeface="Arial" panose="020B0604020202020204" pitchFamily="34" charset="0"/>
              </a:rPr>
              <a:t>Colorado School of Mines</a:t>
            </a:r>
          </a:p>
          <a:p>
            <a:r>
              <a:rPr lang="en-US" sz="1600" dirty="0">
                <a:solidFill>
                  <a:srgbClr val="0070C0"/>
                </a:solidFill>
                <a:latin typeface="Arial" panose="020B0604020202020204" pitchFamily="34" charset="0"/>
                <a:cs typeface="Arial" panose="020B0604020202020204" pitchFamily="34" charset="0"/>
                <a:hlinkClick r:id="rId4"/>
              </a:rPr>
              <a:t>ZaeemLab.com</a:t>
            </a:r>
            <a:endParaRPr lang="en-US" sz="1800" dirty="0">
              <a:solidFill>
                <a:srgbClr val="0070C0"/>
              </a:solidFill>
              <a:latin typeface="Arial" panose="020B0604020202020204" pitchFamily="34" charset="0"/>
              <a:cs typeface="Arial" panose="020B0604020202020204" pitchFamily="34" charset="0"/>
            </a:endParaRPr>
          </a:p>
        </p:txBody>
      </p:sp>
      <p:sp>
        <p:nvSpPr>
          <p:cNvPr id="30" name="Title 1"/>
          <p:cNvSpPr txBox="1">
            <a:spLocks/>
          </p:cNvSpPr>
          <p:nvPr/>
        </p:nvSpPr>
        <p:spPr>
          <a:xfrm>
            <a:off x="1" y="1524000"/>
            <a:ext cx="12192000" cy="9271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5000"/>
              </a:lnSpc>
            </a:pPr>
            <a:r>
              <a:rPr lang="en-US" sz="3500" b="1" dirty="0"/>
              <a:t>Supervised linear regression machine learning model to predict the primary dendritic arm spacing</a:t>
            </a:r>
          </a:p>
        </p:txBody>
      </p:sp>
      <p:cxnSp>
        <p:nvCxnSpPr>
          <p:cNvPr id="24" name="Straight Connector 23"/>
          <p:cNvCxnSpPr/>
          <p:nvPr/>
        </p:nvCxnSpPr>
        <p:spPr>
          <a:xfrm>
            <a:off x="15240" y="7620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7" name="Picture 16" descr="group picture.JPG">
            <a:extLst>
              <a:ext uri="{FF2B5EF4-FFF2-40B4-BE49-F238E27FC236}">
                <a16:creationId xmlns:a16="http://schemas.microsoft.com/office/drawing/2014/main" id="{98F37C16-AA9F-4C48-8627-BD0C2B6A099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96" t="33990" r="16255" b="51315"/>
          <a:stretch/>
        </p:blipFill>
        <p:spPr>
          <a:xfrm>
            <a:off x="9351019" y="6050803"/>
            <a:ext cx="2790701" cy="364401"/>
          </a:xfrm>
          <a:prstGeom prst="rect">
            <a:avLst/>
          </a:prstGeom>
        </p:spPr>
      </p:pic>
      <p:pic>
        <p:nvPicPr>
          <p:cNvPr id="18" name="Picture 17">
            <a:extLst>
              <a:ext uri="{FF2B5EF4-FFF2-40B4-BE49-F238E27FC236}">
                <a16:creationId xmlns:a16="http://schemas.microsoft.com/office/drawing/2014/main" id="{C9150231-F26A-A44F-A501-09F469D30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64" y="6166814"/>
            <a:ext cx="5701902" cy="566648"/>
          </a:xfrm>
          <a:prstGeom prst="rect">
            <a:avLst/>
          </a:prstGeom>
        </p:spPr>
      </p:pic>
      <p:cxnSp>
        <p:nvCxnSpPr>
          <p:cNvPr id="29" name="Straight Connector 28">
            <a:extLst>
              <a:ext uri="{FF2B5EF4-FFF2-40B4-BE49-F238E27FC236}">
                <a16:creationId xmlns:a16="http://schemas.microsoft.com/office/drawing/2014/main" id="{FB8205F6-B7DB-784E-B1C4-6273FB0615E7}"/>
              </a:ext>
            </a:extLst>
          </p:cNvPr>
          <p:cNvCxnSpPr/>
          <p:nvPr/>
        </p:nvCxnSpPr>
        <p:spPr>
          <a:xfrm>
            <a:off x="0" y="644514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1" name="Picture 30" descr="Graphical user interface, text&#10;&#10;Description automatically generated">
            <a:extLst>
              <a:ext uri="{FF2B5EF4-FFF2-40B4-BE49-F238E27FC236}">
                <a16:creationId xmlns:a16="http://schemas.microsoft.com/office/drawing/2014/main" id="{D78CDF7F-485E-6143-ADDC-7DE37CD63BEC}"/>
              </a:ext>
            </a:extLst>
          </p:cNvPr>
          <p:cNvPicPr>
            <a:picLocks noChangeAspect="1"/>
          </p:cNvPicPr>
          <p:nvPr/>
        </p:nvPicPr>
        <p:blipFill rotWithShape="1">
          <a:blip r:embed="rId7">
            <a:extLst>
              <a:ext uri="{28A0092B-C50C-407E-A947-70E740481C1C}">
                <a14:useLocalDpi xmlns:a14="http://schemas.microsoft.com/office/drawing/2010/main" val="0"/>
              </a:ext>
            </a:extLst>
          </a:blip>
          <a:srcRect l="76138" t="89794" b="5525"/>
          <a:stretch/>
        </p:blipFill>
        <p:spPr bwMode="auto">
          <a:xfrm>
            <a:off x="9265920" y="6499371"/>
            <a:ext cx="2926080" cy="3586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49907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Recommendation</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10</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A075B1-1F91-3695-8522-EF59CDB87E9D}"/>
              </a:ext>
            </a:extLst>
          </p:cNvPr>
          <p:cNvSpPr txBox="1"/>
          <p:nvPr/>
        </p:nvSpPr>
        <p:spPr>
          <a:xfrm>
            <a:off x="165860" y="852278"/>
            <a:ext cx="11568940" cy="830997"/>
          </a:xfrm>
          <a:prstGeom prst="rect">
            <a:avLst/>
          </a:prstGeom>
          <a:noFill/>
        </p:spPr>
        <p:txBody>
          <a:bodyPr wrap="square">
            <a:spAutoFit/>
          </a:bodyPr>
          <a:lstStyle/>
          <a:p>
            <a:pPr marL="285750" indent="-285750" algn="just" rtl="0">
              <a:buFont typeface="Wingdings" panose="05000000000000000000" pitchFamily="2" charset="2"/>
              <a:buChar char="ü"/>
            </a:pPr>
            <a:r>
              <a:rPr lang="en-US" sz="2400" dirty="0"/>
              <a:t> The material scientists are recommended to use the modified-HB and modified-KF models instead of the original analytical HB and KF models.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1CB99C0-6D33-BDB3-F2B8-E62CBB98968A}"/>
                  </a:ext>
                </a:extLst>
              </p:cNvPr>
              <p:cNvSpPr txBox="1"/>
              <p:nvPr/>
            </p:nvSpPr>
            <p:spPr>
              <a:xfrm>
                <a:off x="685800" y="2750074"/>
                <a:ext cx="3778867" cy="338554"/>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1" smtClean="0">
                          <a:latin typeface="Cambria Math" panose="02040503050406030204" pitchFamily="18" charset="0"/>
                        </a:rPr>
                        <m:t> ∝</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a:rPr lang="en-US" sz="1600" b="0" i="1" smtClean="0">
                              <a:latin typeface="Cambria Math" panose="02040503050406030204" pitchFamily="18" charset="0"/>
                            </a:rPr>
                            <m:t>−0.7</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b="0" i="1" smtClean="0">
                              <a:latin typeface="Cambria Math" panose="02040503050406030204" pitchFamily="18" charset="0"/>
                            </a:rPr>
                            <m:t>−0.68</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k</m:t>
                                  </m:r>
                                </m:e>
                                <m:sub>
                                  <m:r>
                                    <m:rPr>
                                      <m:sty m:val="p"/>
                                    </m:rPr>
                                    <a:rPr lang="en-US" sz="1600">
                                      <a:latin typeface="Cambria Math" panose="02040503050406030204" pitchFamily="18" charset="0"/>
                                    </a:rPr>
                                    <m:t>e</m:t>
                                  </m:r>
                                </m:sub>
                              </m:sSub>
                              <m:r>
                                <m:rPr>
                                  <m:sty m:val="p"/>
                                </m:rPr>
                                <a:rPr lang="en-US" sz="1600">
                                  <a:latin typeface="Cambria Math" panose="02040503050406030204" pitchFamily="18" charset="0"/>
                                </a:rPr>
                                <m:t>ΓΔ</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T</m:t>
                                  </m:r>
                                </m:e>
                                <m:sub>
                                  <m:r>
                                    <a:rPr lang="en-US" sz="1600">
                                      <a:latin typeface="Cambria Math" panose="02040503050406030204" pitchFamily="18" charset="0"/>
                                    </a:rPr>
                                    <m:t>0</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𝐿</m:t>
                                  </m:r>
                                </m:sub>
                              </m:sSub>
                            </m:e>
                          </m:d>
                        </m:e>
                        <m:sup>
                          <m:r>
                            <a:rPr lang="en-US" sz="1600" b="0" i="0" smtClean="0">
                              <a:solidFill>
                                <a:schemeClr val="tx1"/>
                              </a:solidFill>
                              <a:latin typeface="Cambria Math" panose="02040503050406030204" pitchFamily="18" charset="0"/>
                            </a:rPr>
                            <m:t>0.46</m:t>
                          </m:r>
                        </m:sup>
                      </m:sSup>
                    </m:oMath>
                  </m:oMathPara>
                </a14:m>
                <a:endParaRPr lang="en-US" sz="1600" dirty="0"/>
              </a:p>
            </p:txBody>
          </p:sp>
        </mc:Choice>
        <mc:Fallback>
          <p:sp>
            <p:nvSpPr>
              <p:cNvPr id="2" name="TextBox 1">
                <a:extLst>
                  <a:ext uri="{FF2B5EF4-FFF2-40B4-BE49-F238E27FC236}">
                    <a16:creationId xmlns:a16="http://schemas.microsoft.com/office/drawing/2014/main" id="{31CB99C0-6D33-BDB3-F2B8-E62CBB98968A}"/>
                  </a:ext>
                </a:extLst>
              </p:cNvPr>
              <p:cNvSpPr txBox="1">
                <a:spLocks noRot="1" noChangeAspect="1" noMove="1" noResize="1" noEditPoints="1" noAdjustHandles="1" noChangeArrowheads="1" noChangeShapeType="1" noTextEdit="1"/>
              </p:cNvSpPr>
              <p:nvPr/>
            </p:nvSpPr>
            <p:spPr>
              <a:xfrm>
                <a:off x="685800" y="2750074"/>
                <a:ext cx="3778867" cy="338554"/>
              </a:xfrm>
              <a:prstGeom prst="rect">
                <a:avLst/>
              </a:prstGeom>
              <a:blipFill>
                <a:blip r:embed="rId4"/>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F4F3DC9-5DB1-A524-8126-07F50E5973FA}"/>
                  </a:ext>
                </a:extLst>
              </p:cNvPr>
              <p:cNvSpPr txBox="1"/>
              <p:nvPr/>
            </p:nvSpPr>
            <p:spPr>
              <a:xfrm>
                <a:off x="685800" y="4203260"/>
                <a:ext cx="3778867" cy="342081"/>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1" smtClean="0">
                          <a:latin typeface="Cambria Math" panose="02040503050406030204" pitchFamily="18" charset="0"/>
                        </a:rPr>
                        <m:t> ∝</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a:rPr lang="en-US" sz="1600" b="0" i="0" smtClean="0">
                              <a:latin typeface="Cambria Math" panose="02040503050406030204" pitchFamily="18" charset="0"/>
                            </a:rPr>
                            <m:t>0</m:t>
                          </m:r>
                          <m:r>
                            <a:rPr lang="en-US" sz="1600" b="0" i="1" smtClean="0">
                              <a:latin typeface="Cambria Math" panose="02040503050406030204" pitchFamily="18" charset="0"/>
                            </a:rPr>
                            <m:t>−0.25</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b="0" i="1" smtClean="0">
                              <a:latin typeface="Cambria Math" panose="02040503050406030204" pitchFamily="18" charset="0"/>
                            </a:rPr>
                            <m:t>−0.5</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r>
                                <m:rPr>
                                  <m:sty m:val="p"/>
                                </m:rPr>
                                <a:rPr lang="en-US" sz="1600">
                                  <a:latin typeface="Cambria Math" panose="02040503050406030204" pitchFamily="18" charset="0"/>
                                </a:rPr>
                                <m:t>ΓΔ</m:t>
                              </m:r>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T</m:t>
                                  </m:r>
                                </m:e>
                                <m:sub>
                                  <m:r>
                                    <a:rPr lang="en-US" sz="1600">
                                      <a:latin typeface="Cambria Math" panose="02040503050406030204" pitchFamily="18" charset="0"/>
                                    </a:rPr>
                                    <m:t>0</m:t>
                                  </m:r>
                                </m:sub>
                              </m:sSub>
                              <m:f>
                                <m:fPr>
                                  <m:type m:val="lin"/>
                                  <m:ctrlPr>
                                    <a:rPr lang="en-US" sz="1600" i="1">
                                      <a:latin typeface="Cambria Math" panose="02040503050406030204" pitchFamily="18" charset="0"/>
                                    </a:rPr>
                                  </m:ctrlPr>
                                </m:fPr>
                                <m:num>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𝐿</m:t>
                                      </m:r>
                                    </m:sub>
                                  </m:sSub>
                                </m:num>
                                <m:den>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k</m:t>
                                      </m:r>
                                    </m:e>
                                    <m:sub>
                                      <m:r>
                                        <m:rPr>
                                          <m:sty m:val="p"/>
                                        </m:rPr>
                                        <a:rPr lang="en-US" sz="1600">
                                          <a:latin typeface="Cambria Math" panose="02040503050406030204" pitchFamily="18" charset="0"/>
                                        </a:rPr>
                                        <m:t>e</m:t>
                                      </m:r>
                                    </m:sub>
                                  </m:sSub>
                                </m:den>
                              </m:f>
                            </m:e>
                          </m:d>
                        </m:e>
                        <m:sup>
                          <m:r>
                            <a:rPr lang="en-US" sz="1600" b="0" i="0" smtClean="0">
                              <a:solidFill>
                                <a:schemeClr val="tx1"/>
                              </a:solidFill>
                              <a:latin typeface="Cambria Math" panose="02040503050406030204" pitchFamily="18" charset="0"/>
                            </a:rPr>
                            <m:t>0.25</m:t>
                          </m:r>
                        </m:sup>
                      </m:sSup>
                    </m:oMath>
                  </m:oMathPara>
                </a14:m>
                <a:endParaRPr lang="en-US" sz="1600" dirty="0"/>
              </a:p>
            </p:txBody>
          </p:sp>
        </mc:Choice>
        <mc:Fallback>
          <p:sp>
            <p:nvSpPr>
              <p:cNvPr id="7" name="TextBox 6">
                <a:extLst>
                  <a:ext uri="{FF2B5EF4-FFF2-40B4-BE49-F238E27FC236}">
                    <a16:creationId xmlns:a16="http://schemas.microsoft.com/office/drawing/2014/main" id="{8F4F3DC9-5DB1-A524-8126-07F50E5973FA}"/>
                  </a:ext>
                </a:extLst>
              </p:cNvPr>
              <p:cNvSpPr txBox="1">
                <a:spLocks noRot="1" noChangeAspect="1" noMove="1" noResize="1" noEditPoints="1" noAdjustHandles="1" noChangeArrowheads="1" noChangeShapeType="1" noTextEdit="1"/>
              </p:cNvSpPr>
              <p:nvPr/>
            </p:nvSpPr>
            <p:spPr>
              <a:xfrm>
                <a:off x="685800" y="4203260"/>
                <a:ext cx="3778867" cy="342081"/>
              </a:xfrm>
              <a:prstGeom prst="rect">
                <a:avLst/>
              </a:prstGeom>
              <a:blipFill>
                <a:blip r:embed="rId5"/>
                <a:stretch>
                  <a:fillRect t="-88525" b="-145902"/>
                </a:stretch>
              </a:blipFill>
              <a:ln w="28575">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541DDCA-94CB-5B68-5D15-C3C5B2BFDE81}"/>
                  </a:ext>
                </a:extLst>
              </p:cNvPr>
              <p:cNvSpPr txBox="1"/>
              <p:nvPr/>
            </p:nvSpPr>
            <p:spPr>
              <a:xfrm>
                <a:off x="685799" y="2355263"/>
                <a:ext cx="3778867" cy="338554"/>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1" smtClean="0">
                          <a:latin typeface="Cambria Math" panose="02040503050406030204" pitchFamily="18" charset="0"/>
                        </a:rPr>
                        <m:t> ∝</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a:rPr lang="en-US" sz="1600" b="0" i="1" smtClean="0">
                              <a:latin typeface="Cambria Math" panose="02040503050406030204" pitchFamily="18" charset="0"/>
                            </a:rPr>
                            <m:t>−0.25</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b="0" i="1" smtClean="0">
                              <a:latin typeface="Cambria Math" panose="02040503050406030204" pitchFamily="18" charset="0"/>
                            </a:rPr>
                            <m:t>−0.5</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k</m:t>
                                  </m:r>
                                </m:e>
                                <m:sub>
                                  <m:r>
                                    <m:rPr>
                                      <m:sty m:val="p"/>
                                    </m:rPr>
                                    <a:rPr lang="en-US" sz="1600">
                                      <a:latin typeface="Cambria Math" panose="02040503050406030204" pitchFamily="18" charset="0"/>
                                    </a:rPr>
                                    <m:t>e</m:t>
                                  </m:r>
                                </m:sub>
                              </m:sSub>
                              <m:r>
                                <m:rPr>
                                  <m:sty m:val="p"/>
                                </m:rPr>
                                <a:rPr lang="en-US" sz="1600">
                                  <a:latin typeface="Cambria Math" panose="02040503050406030204" pitchFamily="18" charset="0"/>
                                </a:rPr>
                                <m:t>ΓΔ</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T</m:t>
                                  </m:r>
                                </m:e>
                                <m:sub>
                                  <m:r>
                                    <a:rPr lang="en-US" sz="1600">
                                      <a:latin typeface="Cambria Math" panose="02040503050406030204" pitchFamily="18" charset="0"/>
                                    </a:rPr>
                                    <m:t>0</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𝐿</m:t>
                                  </m:r>
                                </m:sub>
                              </m:sSub>
                            </m:e>
                          </m:d>
                        </m:e>
                        <m:sup>
                          <m:r>
                            <a:rPr lang="en-US" sz="1600" b="0" i="0" smtClean="0">
                              <a:solidFill>
                                <a:schemeClr val="tx1"/>
                              </a:solidFill>
                              <a:latin typeface="Cambria Math" panose="02040503050406030204" pitchFamily="18" charset="0"/>
                            </a:rPr>
                            <m:t>0.</m:t>
                          </m:r>
                          <m:r>
                            <a:rPr lang="en-US" sz="1600" b="0" i="1" smtClean="0">
                              <a:solidFill>
                                <a:schemeClr val="tx1"/>
                              </a:solidFill>
                              <a:latin typeface="Cambria Math" panose="02040503050406030204" pitchFamily="18" charset="0"/>
                            </a:rPr>
                            <m:t>25</m:t>
                          </m:r>
                        </m:sup>
                      </m:sSup>
                    </m:oMath>
                  </m:oMathPara>
                </a14:m>
                <a:endParaRPr lang="en-US" sz="1600" dirty="0"/>
              </a:p>
            </p:txBody>
          </p:sp>
        </mc:Choice>
        <mc:Fallback>
          <p:sp>
            <p:nvSpPr>
              <p:cNvPr id="19" name="TextBox 18">
                <a:extLst>
                  <a:ext uri="{FF2B5EF4-FFF2-40B4-BE49-F238E27FC236}">
                    <a16:creationId xmlns:a16="http://schemas.microsoft.com/office/drawing/2014/main" id="{B541DDCA-94CB-5B68-5D15-C3C5B2BFDE81}"/>
                  </a:ext>
                </a:extLst>
              </p:cNvPr>
              <p:cNvSpPr txBox="1">
                <a:spLocks noRot="1" noChangeAspect="1" noMove="1" noResize="1" noEditPoints="1" noAdjustHandles="1" noChangeArrowheads="1" noChangeShapeType="1" noTextEdit="1"/>
              </p:cNvSpPr>
              <p:nvPr/>
            </p:nvSpPr>
            <p:spPr>
              <a:xfrm>
                <a:off x="685799" y="2355263"/>
                <a:ext cx="3778867" cy="338554"/>
              </a:xfrm>
              <a:prstGeom prst="rect">
                <a:avLst/>
              </a:prstGeom>
              <a:blipFill>
                <a:blip r:embed="rId6"/>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ABA7424-6ADD-FDC6-AF20-52862A1D483B}"/>
                  </a:ext>
                </a:extLst>
              </p:cNvPr>
              <p:cNvSpPr txBox="1"/>
              <p:nvPr/>
            </p:nvSpPr>
            <p:spPr>
              <a:xfrm>
                <a:off x="685799" y="4634553"/>
                <a:ext cx="3778867" cy="342081"/>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1" smtClean="0">
                          <a:latin typeface="Cambria Math" panose="02040503050406030204" pitchFamily="18" charset="0"/>
                        </a:rPr>
                        <m:t> ∝</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a:rPr lang="en-US" sz="1600" b="0" i="0" smtClean="0">
                              <a:latin typeface="Cambria Math" panose="02040503050406030204" pitchFamily="18" charset="0"/>
                            </a:rPr>
                            <m:t>−0.72</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b="0" i="1" smtClean="0">
                              <a:latin typeface="Cambria Math" panose="02040503050406030204" pitchFamily="18" charset="0"/>
                            </a:rPr>
                            <m:t>−0.84</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r>
                                <m:rPr>
                                  <m:sty m:val="p"/>
                                </m:rPr>
                                <a:rPr lang="en-US" sz="1600">
                                  <a:latin typeface="Cambria Math" panose="02040503050406030204" pitchFamily="18" charset="0"/>
                                </a:rPr>
                                <m:t>ΓΔ</m:t>
                              </m:r>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T</m:t>
                                  </m:r>
                                </m:e>
                                <m:sub>
                                  <m:r>
                                    <a:rPr lang="en-US" sz="1600">
                                      <a:latin typeface="Cambria Math" panose="02040503050406030204" pitchFamily="18" charset="0"/>
                                    </a:rPr>
                                    <m:t>0</m:t>
                                  </m:r>
                                </m:sub>
                              </m:sSub>
                              <m:f>
                                <m:fPr>
                                  <m:type m:val="lin"/>
                                  <m:ctrlPr>
                                    <a:rPr lang="en-US" sz="1600" i="1">
                                      <a:latin typeface="Cambria Math" panose="02040503050406030204" pitchFamily="18" charset="0"/>
                                    </a:rPr>
                                  </m:ctrlPr>
                                </m:fPr>
                                <m:num>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𝐿</m:t>
                                      </m:r>
                                    </m:sub>
                                  </m:sSub>
                                </m:num>
                                <m:den>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k</m:t>
                                      </m:r>
                                    </m:e>
                                    <m:sub>
                                      <m:r>
                                        <m:rPr>
                                          <m:sty m:val="p"/>
                                        </m:rPr>
                                        <a:rPr lang="en-US" sz="1600">
                                          <a:latin typeface="Cambria Math" panose="02040503050406030204" pitchFamily="18" charset="0"/>
                                        </a:rPr>
                                        <m:t>e</m:t>
                                      </m:r>
                                    </m:sub>
                                  </m:sSub>
                                </m:den>
                              </m:f>
                            </m:e>
                          </m:d>
                        </m:e>
                        <m:sup>
                          <m:r>
                            <a:rPr lang="en-US" sz="1600" b="0" i="0" smtClean="0">
                              <a:solidFill>
                                <a:schemeClr val="tx1"/>
                              </a:solidFill>
                              <a:latin typeface="Cambria Math" panose="02040503050406030204" pitchFamily="18" charset="0"/>
                            </a:rPr>
                            <m:t>0.65</m:t>
                          </m:r>
                        </m:sup>
                      </m:sSup>
                    </m:oMath>
                  </m:oMathPara>
                </a14:m>
                <a:endParaRPr lang="en-US" sz="1600" dirty="0"/>
              </a:p>
            </p:txBody>
          </p:sp>
        </mc:Choice>
        <mc:Fallback>
          <p:sp>
            <p:nvSpPr>
              <p:cNvPr id="20" name="TextBox 19">
                <a:extLst>
                  <a:ext uri="{FF2B5EF4-FFF2-40B4-BE49-F238E27FC236}">
                    <a16:creationId xmlns:a16="http://schemas.microsoft.com/office/drawing/2014/main" id="{4ABA7424-6ADD-FDC6-AF20-52862A1D483B}"/>
                  </a:ext>
                </a:extLst>
              </p:cNvPr>
              <p:cNvSpPr txBox="1">
                <a:spLocks noRot="1" noChangeAspect="1" noMove="1" noResize="1" noEditPoints="1" noAdjustHandles="1" noChangeArrowheads="1" noChangeShapeType="1" noTextEdit="1"/>
              </p:cNvSpPr>
              <p:nvPr/>
            </p:nvSpPr>
            <p:spPr>
              <a:xfrm>
                <a:off x="685799" y="4634553"/>
                <a:ext cx="3778867" cy="342081"/>
              </a:xfrm>
              <a:prstGeom prst="rect">
                <a:avLst/>
              </a:prstGeom>
              <a:blipFill>
                <a:blip r:embed="rId7"/>
                <a:stretch>
                  <a:fillRect t="-88525" b="-145902"/>
                </a:stretch>
              </a:blipFill>
              <a:ln w="28575">
                <a:solidFill>
                  <a:schemeClr val="bg1"/>
                </a:solidFill>
              </a:ln>
            </p:spPr>
            <p:txBody>
              <a:bodyPr/>
              <a:lstStyle/>
              <a:p>
                <a:r>
                  <a:rPr lang="en-US">
                    <a:noFill/>
                  </a:rPr>
                  <a:t> </a:t>
                </a:r>
              </a:p>
            </p:txBody>
          </p:sp>
        </mc:Fallback>
      </mc:AlternateContent>
      <p:sp>
        <p:nvSpPr>
          <p:cNvPr id="21" name="TextBox 20">
            <a:extLst>
              <a:ext uri="{FF2B5EF4-FFF2-40B4-BE49-F238E27FC236}">
                <a16:creationId xmlns:a16="http://schemas.microsoft.com/office/drawing/2014/main" id="{B8768334-44C5-17B7-180C-30BCD75DA114}"/>
              </a:ext>
            </a:extLst>
          </p:cNvPr>
          <p:cNvSpPr txBox="1"/>
          <p:nvPr/>
        </p:nvSpPr>
        <p:spPr>
          <a:xfrm flipH="1">
            <a:off x="5057237" y="2276870"/>
            <a:ext cx="2439545" cy="338554"/>
          </a:xfrm>
          <a:prstGeom prst="rect">
            <a:avLst/>
          </a:prstGeom>
          <a:noFill/>
          <a:ln w="28575">
            <a:solidFill>
              <a:schemeClr val="bg1"/>
            </a:solidFill>
          </a:ln>
        </p:spPr>
        <p:txBody>
          <a:bodyPr wrap="square" rtlCol="0">
            <a:spAutoFit/>
          </a:bodyPr>
          <a:lstStyle/>
          <a:p>
            <a:pPr algn="ctr"/>
            <a:r>
              <a:rPr lang="en-US" sz="1600" dirty="0"/>
              <a:t>HB model</a:t>
            </a:r>
          </a:p>
        </p:txBody>
      </p:sp>
      <p:sp>
        <p:nvSpPr>
          <p:cNvPr id="22" name="TextBox 21">
            <a:extLst>
              <a:ext uri="{FF2B5EF4-FFF2-40B4-BE49-F238E27FC236}">
                <a16:creationId xmlns:a16="http://schemas.microsoft.com/office/drawing/2014/main" id="{75D35D73-8628-DD85-7022-CD23CBDDE1E5}"/>
              </a:ext>
            </a:extLst>
          </p:cNvPr>
          <p:cNvSpPr txBox="1"/>
          <p:nvPr/>
        </p:nvSpPr>
        <p:spPr>
          <a:xfrm flipH="1">
            <a:off x="4947484" y="4115454"/>
            <a:ext cx="2266552" cy="338554"/>
          </a:xfrm>
          <a:prstGeom prst="rect">
            <a:avLst/>
          </a:prstGeom>
          <a:noFill/>
          <a:ln w="28575">
            <a:solidFill>
              <a:schemeClr val="bg1"/>
            </a:solidFill>
          </a:ln>
        </p:spPr>
        <p:txBody>
          <a:bodyPr wrap="square" rtlCol="0">
            <a:spAutoFit/>
          </a:bodyPr>
          <a:lstStyle/>
          <a:p>
            <a:pPr algn="ctr"/>
            <a:r>
              <a:rPr lang="en-US" sz="1600" dirty="0"/>
              <a:t>KF model</a:t>
            </a:r>
          </a:p>
        </p:txBody>
      </p:sp>
      <p:sp>
        <p:nvSpPr>
          <p:cNvPr id="23" name="TextBox 22">
            <a:extLst>
              <a:ext uri="{FF2B5EF4-FFF2-40B4-BE49-F238E27FC236}">
                <a16:creationId xmlns:a16="http://schemas.microsoft.com/office/drawing/2014/main" id="{9BB22865-9C6A-4704-2E13-9A036CD0BF27}"/>
              </a:ext>
            </a:extLst>
          </p:cNvPr>
          <p:cNvSpPr txBox="1"/>
          <p:nvPr/>
        </p:nvSpPr>
        <p:spPr>
          <a:xfrm flipH="1">
            <a:off x="5089996" y="2615424"/>
            <a:ext cx="2439545" cy="338554"/>
          </a:xfrm>
          <a:prstGeom prst="rect">
            <a:avLst/>
          </a:prstGeom>
          <a:noFill/>
          <a:ln w="28575">
            <a:solidFill>
              <a:schemeClr val="bg1"/>
            </a:solidFill>
          </a:ln>
        </p:spPr>
        <p:txBody>
          <a:bodyPr wrap="square" rtlCol="0">
            <a:spAutoFit/>
          </a:bodyPr>
          <a:lstStyle/>
          <a:p>
            <a:pPr algn="ctr"/>
            <a:r>
              <a:rPr lang="en-US" sz="1600" dirty="0"/>
              <a:t>Modified HB model</a:t>
            </a:r>
          </a:p>
        </p:txBody>
      </p:sp>
      <p:sp>
        <p:nvSpPr>
          <p:cNvPr id="24" name="TextBox 23">
            <a:extLst>
              <a:ext uri="{FF2B5EF4-FFF2-40B4-BE49-F238E27FC236}">
                <a16:creationId xmlns:a16="http://schemas.microsoft.com/office/drawing/2014/main" id="{40BF70B9-29A4-1F70-3538-FAEE9D06ECC6}"/>
              </a:ext>
            </a:extLst>
          </p:cNvPr>
          <p:cNvSpPr txBox="1"/>
          <p:nvPr/>
        </p:nvSpPr>
        <p:spPr>
          <a:xfrm flipH="1">
            <a:off x="5023961" y="4551065"/>
            <a:ext cx="2266552" cy="338554"/>
          </a:xfrm>
          <a:prstGeom prst="rect">
            <a:avLst/>
          </a:prstGeom>
          <a:noFill/>
          <a:ln w="28575">
            <a:solidFill>
              <a:schemeClr val="bg1"/>
            </a:solidFill>
          </a:ln>
        </p:spPr>
        <p:txBody>
          <a:bodyPr wrap="square" rtlCol="0">
            <a:spAutoFit/>
          </a:bodyPr>
          <a:lstStyle/>
          <a:p>
            <a:pPr algn="ctr"/>
            <a:r>
              <a:rPr lang="en-US" sz="1600" dirty="0"/>
              <a:t>Modified KF model</a:t>
            </a:r>
          </a:p>
        </p:txBody>
      </p:sp>
    </p:spTree>
    <p:extLst>
      <p:ext uri="{BB962C8B-B14F-4D97-AF65-F5344CB8AC3E}">
        <p14:creationId xmlns:p14="http://schemas.microsoft.com/office/powerpoint/2010/main" val="19979961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Problem Statement</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2</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0C0FBDA-1C25-26D1-C7CD-60ADC4B55A23}"/>
                  </a:ext>
                </a:extLst>
              </p:cNvPr>
              <p:cNvSpPr txBox="1"/>
              <p:nvPr/>
            </p:nvSpPr>
            <p:spPr>
              <a:xfrm>
                <a:off x="333130" y="1726347"/>
                <a:ext cx="3914774" cy="341376"/>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0">
                          <a:latin typeface="Cambria Math" panose="02040503050406030204" pitchFamily="18" charset="0"/>
                        </a:rPr>
                        <m:t>=4.3</m:t>
                      </m:r>
                      <m:sSup>
                        <m:sSupPr>
                          <m:ctrlPr>
                            <a:rPr lang="en-US" sz="1600" i="1">
                              <a:solidFill>
                                <a:srgbClr val="836967"/>
                              </a:solidFill>
                              <a:latin typeface="Cambria Math" panose="02040503050406030204" pitchFamily="18" charset="0"/>
                            </a:rPr>
                          </m:ctrlPr>
                        </m:sSupPr>
                        <m:e>
                          <m:d>
                            <m:dPr>
                              <m:ctrlPr>
                                <a:rPr lang="en-US" sz="1600" i="1">
                                  <a:solidFill>
                                    <a:srgbClr val="836967"/>
                                  </a:solidFill>
                                  <a:latin typeface="Cambria Math" panose="02040503050406030204" pitchFamily="18" charset="0"/>
                                </a:rPr>
                              </m:ctrlPr>
                            </m:dPr>
                            <m:e>
                              <m:r>
                                <m:rPr>
                                  <m:sty m:val="p"/>
                                </m:rPr>
                                <a:rPr lang="en-US" sz="1600" i="0">
                                  <a:latin typeface="Cambria Math" panose="02040503050406030204" pitchFamily="18" charset="0"/>
                                </a:rPr>
                                <m:t>ΓΔ</m:t>
                              </m:r>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T</m:t>
                                  </m:r>
                                </m:e>
                                <m:sub>
                                  <m:r>
                                    <a:rPr lang="en-US" sz="1600" i="0">
                                      <a:latin typeface="Cambria Math" panose="02040503050406030204" pitchFamily="18" charset="0"/>
                                    </a:rPr>
                                    <m:t>0</m:t>
                                  </m:r>
                                </m:sub>
                              </m:sSub>
                              <m:f>
                                <m:fPr>
                                  <m:type m:val="lin"/>
                                  <m:ctrlPr>
                                    <a:rPr lang="en-US" sz="1600" i="1">
                                      <a:latin typeface="Cambria Math" panose="02040503050406030204" pitchFamily="18" charset="0"/>
                                    </a:rPr>
                                  </m:ctrlPr>
                                </m:fPr>
                                <m:num>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𝐿</m:t>
                                      </m:r>
                                    </m:sub>
                                  </m:sSub>
                                </m:num>
                                <m:den>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k</m:t>
                                      </m:r>
                                    </m:e>
                                    <m:sub>
                                      <m:r>
                                        <m:rPr>
                                          <m:sty m:val="p"/>
                                        </m:rPr>
                                        <a:rPr lang="en-US" sz="1600" i="0">
                                          <a:latin typeface="Cambria Math" panose="02040503050406030204" pitchFamily="18" charset="0"/>
                                        </a:rPr>
                                        <m:t>e</m:t>
                                      </m:r>
                                    </m:sub>
                                  </m:sSub>
                                </m:den>
                              </m:f>
                            </m:e>
                          </m:d>
                        </m:e>
                        <m:sup>
                          <m:r>
                            <a:rPr lang="en-US" sz="1600" i="0">
                              <a:latin typeface="Cambria Math" panose="02040503050406030204" pitchFamily="18" charset="0"/>
                            </a:rPr>
                            <m:t>0.25</m:t>
                          </m:r>
                        </m:sup>
                      </m:sSup>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𝐺</m:t>
                          </m:r>
                        </m:e>
                        <m:sup>
                          <m:r>
                            <a:rPr lang="en-US" sz="1600" i="0">
                              <a:latin typeface="Cambria Math" panose="02040503050406030204" pitchFamily="18" charset="0"/>
                            </a:rPr>
                            <m:t>−0.5</m:t>
                          </m:r>
                        </m:sup>
                      </m:sSup>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a:rPr lang="en-US" sz="1600" i="0">
                              <a:latin typeface="Cambria Math" panose="02040503050406030204" pitchFamily="18" charset="0"/>
                            </a:rPr>
                            <m:t>−0.25</m:t>
                          </m:r>
                        </m:sup>
                      </m:sSup>
                    </m:oMath>
                  </m:oMathPara>
                </a14:m>
                <a:endParaRPr lang="en-US" sz="1600" dirty="0"/>
              </a:p>
            </p:txBody>
          </p:sp>
        </mc:Choice>
        <mc:Fallback>
          <p:sp>
            <p:nvSpPr>
              <p:cNvPr id="2" name="TextBox 1">
                <a:extLst>
                  <a:ext uri="{FF2B5EF4-FFF2-40B4-BE49-F238E27FC236}">
                    <a16:creationId xmlns:a16="http://schemas.microsoft.com/office/drawing/2014/main" id="{D0C0FBDA-1C25-26D1-C7CD-60ADC4B55A23}"/>
                  </a:ext>
                </a:extLst>
              </p:cNvPr>
              <p:cNvSpPr txBox="1">
                <a:spLocks noRot="1" noChangeAspect="1" noMove="1" noResize="1" noEditPoints="1" noAdjustHandles="1" noChangeArrowheads="1" noChangeShapeType="1" noTextEdit="1"/>
              </p:cNvSpPr>
              <p:nvPr/>
            </p:nvSpPr>
            <p:spPr>
              <a:xfrm>
                <a:off x="333130" y="1726347"/>
                <a:ext cx="3914774" cy="341376"/>
              </a:xfrm>
              <a:prstGeom prst="rect">
                <a:avLst/>
              </a:prstGeom>
              <a:blipFill>
                <a:blip r:embed="rId4"/>
                <a:stretch>
                  <a:fillRect t="-88525" b="-145902"/>
                </a:stretch>
              </a:blipFill>
              <a:ln w="28575">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F1BD34A-6DCB-D458-5B1D-872646FEDD6B}"/>
                  </a:ext>
                </a:extLst>
              </p:cNvPr>
              <p:cNvSpPr txBox="1"/>
              <p:nvPr/>
            </p:nvSpPr>
            <p:spPr>
              <a:xfrm>
                <a:off x="401083" y="1196313"/>
                <a:ext cx="3778867" cy="341376"/>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0">
                          <a:latin typeface="Cambria Math" panose="02040503050406030204" pitchFamily="18" charset="0"/>
                        </a:rPr>
                        <m:t>=2.83</m:t>
                      </m:r>
                      <m:sSup>
                        <m:sSupPr>
                          <m:ctrlPr>
                            <a:rPr lang="en-US" sz="1600" i="1">
                              <a:solidFill>
                                <a:srgbClr val="836967"/>
                              </a:solidFill>
                              <a:latin typeface="Cambria Math" panose="02040503050406030204" pitchFamily="18" charset="0"/>
                            </a:rPr>
                          </m:ctrlPr>
                        </m:sSupPr>
                        <m:e>
                          <m:d>
                            <m:dPr>
                              <m:ctrlPr>
                                <a:rPr lang="en-US" sz="1600" i="1">
                                  <a:solidFill>
                                    <a:srgbClr val="836967"/>
                                  </a:solidFill>
                                  <a:latin typeface="Cambria Math" panose="02040503050406030204" pitchFamily="18" charset="0"/>
                                </a:rPr>
                              </m:ctrlPr>
                            </m:dPr>
                            <m:e>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k</m:t>
                                  </m:r>
                                </m:e>
                                <m:sub>
                                  <m:r>
                                    <m:rPr>
                                      <m:sty m:val="p"/>
                                    </m:rPr>
                                    <a:rPr lang="en-US" sz="1600" i="0">
                                      <a:latin typeface="Cambria Math" panose="02040503050406030204" pitchFamily="18" charset="0"/>
                                    </a:rPr>
                                    <m:t>e</m:t>
                                  </m:r>
                                </m:sub>
                              </m:sSub>
                              <m:r>
                                <m:rPr>
                                  <m:sty m:val="p"/>
                                </m:rPr>
                                <a:rPr lang="en-US" sz="1600" i="0">
                                  <a:latin typeface="Cambria Math" panose="02040503050406030204" pitchFamily="18" charset="0"/>
                                </a:rPr>
                                <m:t>ΓΔ</m:t>
                              </m:r>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T</m:t>
                                  </m:r>
                                </m:e>
                                <m:sub>
                                  <m:r>
                                    <a:rPr lang="en-US" sz="1600" i="0">
                                      <a:latin typeface="Cambria Math" panose="02040503050406030204" pitchFamily="18" charset="0"/>
                                    </a:rPr>
                                    <m:t>0</m:t>
                                  </m:r>
                                </m:sub>
                              </m:sSub>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𝐿</m:t>
                                  </m:r>
                                </m:sub>
                              </m:sSub>
                            </m:e>
                          </m:d>
                        </m:e>
                        <m:sup>
                          <m:r>
                            <a:rPr lang="en-US" sz="1600" i="0">
                              <a:latin typeface="Cambria Math" panose="02040503050406030204" pitchFamily="18" charset="0"/>
                            </a:rPr>
                            <m:t>0.25</m:t>
                          </m:r>
                        </m:sup>
                      </m:sSup>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𝐺</m:t>
                          </m:r>
                        </m:e>
                        <m:sup>
                          <m:r>
                            <a:rPr lang="en-US" sz="1600" i="0">
                              <a:latin typeface="Cambria Math" panose="02040503050406030204" pitchFamily="18" charset="0"/>
                            </a:rPr>
                            <m:t>−0.5</m:t>
                          </m:r>
                        </m:sup>
                      </m:sSup>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a:rPr lang="en-US" sz="1600" i="0">
                              <a:latin typeface="Cambria Math" panose="02040503050406030204" pitchFamily="18" charset="0"/>
                            </a:rPr>
                            <m:t>−0.25</m:t>
                          </m:r>
                        </m:sup>
                      </m:sSup>
                    </m:oMath>
                  </m:oMathPara>
                </a14:m>
                <a:endParaRPr lang="en-US" sz="1600" dirty="0"/>
              </a:p>
            </p:txBody>
          </p:sp>
        </mc:Choice>
        <mc:Fallback>
          <p:sp>
            <p:nvSpPr>
              <p:cNvPr id="3" name="TextBox 2">
                <a:extLst>
                  <a:ext uri="{FF2B5EF4-FFF2-40B4-BE49-F238E27FC236}">
                    <a16:creationId xmlns:a16="http://schemas.microsoft.com/office/drawing/2014/main" id="{FF1BD34A-6DCB-D458-5B1D-872646FEDD6B}"/>
                  </a:ext>
                </a:extLst>
              </p:cNvPr>
              <p:cNvSpPr txBox="1">
                <a:spLocks noRot="1" noChangeAspect="1" noMove="1" noResize="1" noEditPoints="1" noAdjustHandles="1" noChangeArrowheads="1" noChangeShapeType="1" noTextEdit="1"/>
              </p:cNvSpPr>
              <p:nvPr/>
            </p:nvSpPr>
            <p:spPr>
              <a:xfrm>
                <a:off x="401083" y="1196313"/>
                <a:ext cx="3778867" cy="341376"/>
              </a:xfrm>
              <a:prstGeom prst="rect">
                <a:avLst/>
              </a:prstGeom>
              <a:blipFill>
                <a:blip r:embed="rId5"/>
                <a:stretch>
                  <a:fillRect/>
                </a:stretch>
              </a:blipFill>
              <a:ln w="28575">
                <a:solidFill>
                  <a:schemeClr val="bg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ACA52329-D881-6871-5476-7B5492449857}"/>
              </a:ext>
            </a:extLst>
          </p:cNvPr>
          <p:cNvSpPr txBox="1"/>
          <p:nvPr/>
        </p:nvSpPr>
        <p:spPr>
          <a:xfrm flipH="1">
            <a:off x="5074328" y="1196313"/>
            <a:ext cx="2439545" cy="338554"/>
          </a:xfrm>
          <a:prstGeom prst="rect">
            <a:avLst/>
          </a:prstGeom>
          <a:noFill/>
          <a:ln w="28575">
            <a:solidFill>
              <a:schemeClr val="bg1"/>
            </a:solidFill>
          </a:ln>
        </p:spPr>
        <p:txBody>
          <a:bodyPr wrap="square" rtlCol="0">
            <a:spAutoFit/>
          </a:bodyPr>
          <a:lstStyle/>
          <a:p>
            <a:pPr algn="ctr"/>
            <a:r>
              <a:rPr lang="en-US" sz="1600" dirty="0"/>
              <a:t>Hunt-Burden (HB) model</a:t>
            </a:r>
          </a:p>
        </p:txBody>
      </p:sp>
      <p:sp>
        <p:nvSpPr>
          <p:cNvPr id="7" name="TextBox 6">
            <a:extLst>
              <a:ext uri="{FF2B5EF4-FFF2-40B4-BE49-F238E27FC236}">
                <a16:creationId xmlns:a16="http://schemas.microsoft.com/office/drawing/2014/main" id="{ED3FA8C8-51BC-DC5F-B38B-3E8AA405CAF2}"/>
              </a:ext>
            </a:extLst>
          </p:cNvPr>
          <p:cNvSpPr txBox="1"/>
          <p:nvPr/>
        </p:nvSpPr>
        <p:spPr>
          <a:xfrm flipH="1">
            <a:off x="5048648" y="1717442"/>
            <a:ext cx="2266552" cy="338554"/>
          </a:xfrm>
          <a:prstGeom prst="rect">
            <a:avLst/>
          </a:prstGeom>
          <a:noFill/>
          <a:ln w="28575">
            <a:solidFill>
              <a:schemeClr val="bg1"/>
            </a:solidFill>
          </a:ln>
        </p:spPr>
        <p:txBody>
          <a:bodyPr wrap="square" rtlCol="0">
            <a:spAutoFit/>
          </a:bodyPr>
          <a:lstStyle/>
          <a:p>
            <a:pPr algn="ctr"/>
            <a:r>
              <a:rPr lang="en-US" sz="1600" dirty="0"/>
              <a:t>Kurz-Fisher (KF) model</a:t>
            </a:r>
          </a:p>
        </p:txBody>
      </p:sp>
      <p:pic>
        <p:nvPicPr>
          <p:cNvPr id="8" name="Picture 7" descr="A screenshot of a cell phone&#10;&#10;Description automatically generated">
            <a:extLst>
              <a:ext uri="{FF2B5EF4-FFF2-40B4-BE49-F238E27FC236}">
                <a16:creationId xmlns:a16="http://schemas.microsoft.com/office/drawing/2014/main" id="{722DBCA0-1559-F1F7-6A61-72E23B9A10C5}"/>
              </a:ext>
            </a:extLst>
          </p:cNvPr>
          <p:cNvPicPr>
            <a:picLocks noChangeAspect="1"/>
          </p:cNvPicPr>
          <p:nvPr/>
        </p:nvPicPr>
        <p:blipFill>
          <a:blip r:embed="rId6"/>
          <a:stretch>
            <a:fillRect/>
          </a:stretch>
        </p:blipFill>
        <p:spPr>
          <a:xfrm>
            <a:off x="255348" y="3283072"/>
            <a:ext cx="3683971" cy="2762978"/>
          </a:xfrm>
          <a:prstGeom prst="rect">
            <a:avLst/>
          </a:prstGeom>
        </p:spPr>
      </p:pic>
      <p:sp>
        <p:nvSpPr>
          <p:cNvPr id="9" name="TextBox 8">
            <a:extLst>
              <a:ext uri="{FF2B5EF4-FFF2-40B4-BE49-F238E27FC236}">
                <a16:creationId xmlns:a16="http://schemas.microsoft.com/office/drawing/2014/main" id="{98BE57B9-87E1-5ECA-A07F-EAF37BD25AED}"/>
              </a:ext>
            </a:extLst>
          </p:cNvPr>
          <p:cNvSpPr txBox="1"/>
          <p:nvPr/>
        </p:nvSpPr>
        <p:spPr>
          <a:xfrm>
            <a:off x="255348" y="3083364"/>
            <a:ext cx="479330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Computational PDAS versus analytical models for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Si-9at.%As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baseline="30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FA22A24-1526-31D8-0027-135BD1879C9C}"/>
              </a:ext>
            </a:extLst>
          </p:cNvPr>
          <p:cNvSpPr txBox="1"/>
          <p:nvPr/>
        </p:nvSpPr>
        <p:spPr>
          <a:xfrm>
            <a:off x="376004" y="730091"/>
            <a:ext cx="6602385" cy="369332"/>
          </a:xfrm>
          <a:prstGeom prst="rect">
            <a:avLst/>
          </a:prstGeom>
          <a:noFill/>
        </p:spPr>
        <p:txBody>
          <a:bodyPr wrap="none" rtlCol="0">
            <a:spAutoFit/>
          </a:bodyPr>
          <a:lstStyle/>
          <a:p>
            <a:r>
              <a:rPr lang="en-US" b="1" dirty="0"/>
              <a:t>Analytical Models predicting Primary Dendritic Arm Spacing (PDAS)</a:t>
            </a:r>
          </a:p>
        </p:txBody>
      </p:sp>
      <p:sp>
        <p:nvSpPr>
          <p:cNvPr id="12" name="TextBox 11">
            <a:extLst>
              <a:ext uri="{FF2B5EF4-FFF2-40B4-BE49-F238E27FC236}">
                <a16:creationId xmlns:a16="http://schemas.microsoft.com/office/drawing/2014/main" id="{219173B5-61C5-C8FD-AF6C-3EACA2848DA9}"/>
              </a:ext>
            </a:extLst>
          </p:cNvPr>
          <p:cNvSpPr txBox="1"/>
          <p:nvPr/>
        </p:nvSpPr>
        <p:spPr>
          <a:xfrm>
            <a:off x="609600" y="2492330"/>
            <a:ext cx="9733114" cy="338554"/>
          </a:xfrm>
          <a:prstGeom prst="rect">
            <a:avLst/>
          </a:prstGeom>
          <a:solidFill>
            <a:srgbClr val="FFC000"/>
          </a:solidFill>
        </p:spPr>
        <p:txBody>
          <a:bodyPr wrap="none" rtlCol="0">
            <a:spAutoFit/>
          </a:bodyPr>
          <a:lstStyle/>
          <a:p>
            <a:r>
              <a:rPr lang="en-US" sz="1600" b="1" dirty="0">
                <a:solidFill>
                  <a:srgbClr val="FF0000"/>
                </a:solidFill>
              </a:rPr>
              <a:t>Analytical relations for PDAS have </a:t>
            </a:r>
            <a:r>
              <a:rPr lang="en-US" sz="1600" b="1" u="sng" dirty="0">
                <a:solidFill>
                  <a:srgbClr val="FF0000"/>
                </a:solidFill>
              </a:rPr>
              <a:t>significant deviations </a:t>
            </a:r>
            <a:r>
              <a:rPr lang="en-US" sz="1600" b="1" dirty="0">
                <a:solidFill>
                  <a:srgbClr val="FF0000"/>
                </a:solidFill>
              </a:rPr>
              <a:t>from computational predications and experimental data</a:t>
            </a:r>
          </a:p>
        </p:txBody>
      </p:sp>
      <p:sp>
        <p:nvSpPr>
          <p:cNvPr id="20" name="TextBox 19">
            <a:extLst>
              <a:ext uri="{FF2B5EF4-FFF2-40B4-BE49-F238E27FC236}">
                <a16:creationId xmlns:a16="http://schemas.microsoft.com/office/drawing/2014/main" id="{FEDDA15D-E242-8D2A-5E2C-D0FD99438130}"/>
              </a:ext>
            </a:extLst>
          </p:cNvPr>
          <p:cNvSpPr txBox="1"/>
          <p:nvPr/>
        </p:nvSpPr>
        <p:spPr>
          <a:xfrm>
            <a:off x="404569" y="6194045"/>
            <a:ext cx="3272627" cy="276999"/>
          </a:xfrm>
          <a:prstGeom prst="rect">
            <a:avLst/>
          </a:prstGeom>
          <a:noFill/>
        </p:spPr>
        <p:txBody>
          <a:bodyPr wrap="none" rtlCol="0">
            <a:spAutoFit/>
          </a:bodyPr>
          <a:lstStyle/>
          <a:p>
            <a:r>
              <a:rPr lang="en-US" sz="1200" baseline="30000" dirty="0"/>
              <a:t>1</a:t>
            </a:r>
            <a:r>
              <a:rPr lang="en-US" sz="1200" dirty="0"/>
              <a:t> </a:t>
            </a:r>
            <a:r>
              <a:rPr lang="en-US" sz="1200" dirty="0">
                <a:hlinkClick r:id="rId7" tooltip="Persistent link using digital object identifier"/>
              </a:rPr>
              <a:t>https://doi.org/10.1016/j.actamat.2020.116562</a:t>
            </a:r>
            <a:endParaRPr lang="en-US" sz="1200" dirty="0"/>
          </a:p>
        </p:txBody>
      </p:sp>
      <p:pic>
        <p:nvPicPr>
          <p:cNvPr id="24" name="Picture 23" descr="Diagram&#10;&#10;Description automatically generated">
            <a:extLst>
              <a:ext uri="{FF2B5EF4-FFF2-40B4-BE49-F238E27FC236}">
                <a16:creationId xmlns:a16="http://schemas.microsoft.com/office/drawing/2014/main" id="{FC1EE9EC-EF5D-3448-AE2B-230AD386421F}"/>
              </a:ext>
            </a:extLst>
          </p:cNvPr>
          <p:cNvPicPr>
            <a:picLocks noChangeAspect="1"/>
          </p:cNvPicPr>
          <p:nvPr/>
        </p:nvPicPr>
        <p:blipFill rotWithShape="1">
          <a:blip r:embed="rId8"/>
          <a:srcRect l="12025" r="10026" b="67778"/>
          <a:stretch/>
        </p:blipFill>
        <p:spPr>
          <a:xfrm>
            <a:off x="6075416" y="3429000"/>
            <a:ext cx="3537199" cy="2630225"/>
          </a:xfrm>
          <a:prstGeom prst="rect">
            <a:avLst/>
          </a:prstGeom>
        </p:spPr>
      </p:pic>
      <p:sp>
        <p:nvSpPr>
          <p:cNvPr id="25" name="TextBox 24">
            <a:extLst>
              <a:ext uri="{FF2B5EF4-FFF2-40B4-BE49-F238E27FC236}">
                <a16:creationId xmlns:a16="http://schemas.microsoft.com/office/drawing/2014/main" id="{A1A3BB0C-256B-3B40-4A4C-E9BE72A46804}"/>
              </a:ext>
            </a:extLst>
          </p:cNvPr>
          <p:cNvSpPr txBox="1"/>
          <p:nvPr/>
        </p:nvSpPr>
        <p:spPr>
          <a:xfrm>
            <a:off x="5791200" y="3055778"/>
            <a:ext cx="442089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Experimental PDAS versus analytical models for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Al-11Si </a:t>
            </a:r>
            <a:r>
              <a:rPr lang="en-US" sz="1400" baseline="30000" dirty="0">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baseline="30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C101B21-D2C0-D849-E784-E541547AD7EA}"/>
              </a:ext>
            </a:extLst>
          </p:cNvPr>
          <p:cNvSpPr txBox="1"/>
          <p:nvPr/>
        </p:nvSpPr>
        <p:spPr>
          <a:xfrm>
            <a:off x="6400800" y="6169915"/>
            <a:ext cx="2625847" cy="276999"/>
          </a:xfrm>
          <a:prstGeom prst="rect">
            <a:avLst/>
          </a:prstGeom>
          <a:noFill/>
        </p:spPr>
        <p:txBody>
          <a:bodyPr wrap="none" rtlCol="0">
            <a:spAutoFit/>
          </a:bodyPr>
          <a:lstStyle/>
          <a:p>
            <a:r>
              <a:rPr lang="en-US" sz="1200" baseline="30000" dirty="0"/>
              <a:t>2</a:t>
            </a:r>
            <a:r>
              <a:rPr lang="en-US" sz="1200" dirty="0"/>
              <a:t> </a:t>
            </a:r>
            <a:r>
              <a:rPr lang="en-US" sz="1200" dirty="0">
                <a:hlinkClick r:id="rId9"/>
              </a:rPr>
              <a:t>https://doi.org/10.3390/met8100784</a:t>
            </a:r>
            <a:endParaRPr lang="en-US" sz="1200" dirty="0"/>
          </a:p>
        </p:txBody>
      </p:sp>
    </p:spTree>
    <p:extLst>
      <p:ext uri="{BB962C8B-B14F-4D97-AF65-F5344CB8AC3E}">
        <p14:creationId xmlns:p14="http://schemas.microsoft.com/office/powerpoint/2010/main" val="23032510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Workflow</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3</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719E19FD-A8A2-4EF1-4589-E0C58E017A45}"/>
              </a:ext>
            </a:extLst>
          </p:cNvPr>
          <p:cNvPicPr>
            <a:picLocks noChangeAspect="1"/>
          </p:cNvPicPr>
          <p:nvPr/>
        </p:nvPicPr>
        <p:blipFill rotWithShape="1">
          <a:blip r:embed="rId4"/>
          <a:srcRect r="13844"/>
          <a:stretch/>
        </p:blipFill>
        <p:spPr>
          <a:xfrm>
            <a:off x="5791200" y="990600"/>
            <a:ext cx="5430675" cy="4727462"/>
          </a:xfrm>
          <a:prstGeom prst="rect">
            <a:avLst/>
          </a:prstGeom>
        </p:spPr>
      </p:pic>
      <p:sp>
        <p:nvSpPr>
          <p:cNvPr id="6" name="TextBox 5">
            <a:extLst>
              <a:ext uri="{FF2B5EF4-FFF2-40B4-BE49-F238E27FC236}">
                <a16:creationId xmlns:a16="http://schemas.microsoft.com/office/drawing/2014/main" id="{F985C88B-3961-4769-EDC2-2331FEFCC471}"/>
              </a:ext>
            </a:extLst>
          </p:cNvPr>
          <p:cNvSpPr txBox="1"/>
          <p:nvPr/>
        </p:nvSpPr>
        <p:spPr>
          <a:xfrm>
            <a:off x="609600" y="1828800"/>
            <a:ext cx="4094904" cy="923330"/>
          </a:xfrm>
          <a:prstGeom prst="rect">
            <a:avLst/>
          </a:prstGeom>
          <a:noFill/>
        </p:spPr>
        <p:txBody>
          <a:bodyPr wrap="none" rtlCol="0">
            <a:spAutoFit/>
          </a:bodyPr>
          <a:lstStyle/>
          <a:p>
            <a:r>
              <a:rPr lang="en-US" dirty="0"/>
              <a:t>FCC system:  </a:t>
            </a:r>
            <a:r>
              <a:rPr lang="en-US" dirty="0" err="1"/>
              <a:t>Ti</a:t>
            </a:r>
            <a:r>
              <a:rPr lang="en-US" dirty="0"/>
              <a:t>-X at% Ni ( X=3.4, 7.1, 10.7)</a:t>
            </a:r>
          </a:p>
          <a:p>
            <a:r>
              <a:rPr lang="en-US" dirty="0"/>
              <a:t>HCP system: Mg-9 </a:t>
            </a:r>
            <a:r>
              <a:rPr lang="en-US" dirty="0" err="1"/>
              <a:t>at%Al</a:t>
            </a:r>
            <a:endParaRPr lang="en-US" dirty="0"/>
          </a:p>
          <a:p>
            <a:r>
              <a:rPr lang="en-US" dirty="0"/>
              <a:t>BCC system: Al-X </a:t>
            </a:r>
            <a:r>
              <a:rPr lang="en-US" dirty="0" err="1"/>
              <a:t>at%Cu</a:t>
            </a:r>
            <a:r>
              <a:rPr lang="en-US" dirty="0"/>
              <a:t> (X=6,8,10)</a:t>
            </a:r>
          </a:p>
        </p:txBody>
      </p:sp>
    </p:spTree>
    <p:extLst>
      <p:ext uri="{BB962C8B-B14F-4D97-AF65-F5344CB8AC3E}">
        <p14:creationId xmlns:p14="http://schemas.microsoft.com/office/powerpoint/2010/main" val="3496054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The Computational Data </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4</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72588910-6429-778C-58FA-A41B078D6E86}"/>
              </a:ext>
            </a:extLst>
          </p:cNvPr>
          <p:cNvGraphicFramePr>
            <a:graphicFrameLocks noGrp="1"/>
          </p:cNvGraphicFramePr>
          <p:nvPr>
            <p:extLst>
              <p:ext uri="{D42A27DB-BD31-4B8C-83A1-F6EECF244321}">
                <p14:modId xmlns:p14="http://schemas.microsoft.com/office/powerpoint/2010/main" val="3973727648"/>
              </p:ext>
            </p:extLst>
          </p:nvPr>
        </p:nvGraphicFramePr>
        <p:xfrm>
          <a:off x="1295400" y="1676400"/>
          <a:ext cx="10134600" cy="3200400"/>
        </p:xfrm>
        <a:graphic>
          <a:graphicData uri="http://schemas.openxmlformats.org/drawingml/2006/table">
            <a:tbl>
              <a:tblPr firstRow="1" bandRow="1">
                <a:tableStyleId>{5C22544A-7EE6-4342-B048-85BDC9FD1C3A}</a:tableStyleId>
              </a:tblPr>
              <a:tblGrid>
                <a:gridCol w="2533650">
                  <a:extLst>
                    <a:ext uri="{9D8B030D-6E8A-4147-A177-3AD203B41FA5}">
                      <a16:colId xmlns:a16="http://schemas.microsoft.com/office/drawing/2014/main" val="2964825637"/>
                    </a:ext>
                  </a:extLst>
                </a:gridCol>
                <a:gridCol w="1581150">
                  <a:extLst>
                    <a:ext uri="{9D8B030D-6E8A-4147-A177-3AD203B41FA5}">
                      <a16:colId xmlns:a16="http://schemas.microsoft.com/office/drawing/2014/main" val="1617815996"/>
                    </a:ext>
                  </a:extLst>
                </a:gridCol>
                <a:gridCol w="3505200">
                  <a:extLst>
                    <a:ext uri="{9D8B030D-6E8A-4147-A177-3AD203B41FA5}">
                      <a16:colId xmlns:a16="http://schemas.microsoft.com/office/drawing/2014/main" val="1118825600"/>
                    </a:ext>
                  </a:extLst>
                </a:gridCol>
                <a:gridCol w="2514600">
                  <a:extLst>
                    <a:ext uri="{9D8B030D-6E8A-4147-A177-3AD203B41FA5}">
                      <a16:colId xmlns:a16="http://schemas.microsoft.com/office/drawing/2014/main" val="4138023481"/>
                    </a:ext>
                  </a:extLst>
                </a:gridCol>
              </a:tblGrid>
              <a:tr h="340567">
                <a:tc>
                  <a:txBody>
                    <a:bodyPr/>
                    <a:lstStyle/>
                    <a:p>
                      <a:endParaRPr lang="en-US"/>
                    </a:p>
                  </a:txBody>
                  <a:tcPr/>
                </a:tc>
                <a:tc>
                  <a:txBody>
                    <a:bodyPr/>
                    <a:lstStyle/>
                    <a:p>
                      <a:r>
                        <a:rPr lang="en-US" dirty="0"/>
                        <a:t>V (m/s)</a:t>
                      </a:r>
                    </a:p>
                  </a:txBody>
                  <a:tcPr/>
                </a:tc>
                <a:tc>
                  <a:txBody>
                    <a:bodyPr/>
                    <a:lstStyle/>
                    <a:p>
                      <a:r>
                        <a:rPr lang="en-US" dirty="0"/>
                        <a:t>G (K/m)</a:t>
                      </a:r>
                    </a:p>
                  </a:txBody>
                  <a:tcPr/>
                </a:tc>
                <a:tc>
                  <a:txBody>
                    <a:bodyPr/>
                    <a:lstStyle/>
                    <a:p>
                      <a:r>
                        <a:rPr lang="en-US" dirty="0"/>
                        <a:t>Number of data points from PF modeling</a:t>
                      </a:r>
                    </a:p>
                  </a:txBody>
                  <a:tcPr/>
                </a:tc>
                <a:extLst>
                  <a:ext uri="{0D108BD9-81ED-4DB2-BD59-A6C34878D82A}">
                    <a16:rowId xmlns:a16="http://schemas.microsoft.com/office/drawing/2014/main" val="1499217494"/>
                  </a:ext>
                </a:extLst>
              </a:tr>
              <a:tr h="274320">
                <a:tc>
                  <a:txBody>
                    <a:bodyPr/>
                    <a:lstStyle/>
                    <a:p>
                      <a:r>
                        <a:rPr lang="en-US" dirty="0"/>
                        <a:t>Ti-3.4 at% Ni</a:t>
                      </a:r>
                    </a:p>
                  </a:txBody>
                  <a:tcPr/>
                </a:tc>
                <a:tc>
                  <a:txBody>
                    <a:bodyPr/>
                    <a:lstStyle/>
                    <a:p>
                      <a:r>
                        <a:rPr lang="en-US" dirty="0"/>
                        <a:t>0.01-0.09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r>
                        <a:rPr lang="en-US" baseline="30000" dirty="0"/>
                        <a:t>7,</a:t>
                      </a:r>
                      <a:r>
                        <a:rPr lang="en-US" dirty="0"/>
                        <a:t> 8×10</a:t>
                      </a:r>
                      <a:r>
                        <a:rPr lang="en-US" baseline="30000" dirty="0"/>
                        <a:t>6, </a:t>
                      </a:r>
                      <a:r>
                        <a:rPr lang="en-US" dirty="0"/>
                        <a:t>7×10</a:t>
                      </a:r>
                      <a:r>
                        <a:rPr lang="en-US" baseline="30000" dirty="0"/>
                        <a:t>6, </a:t>
                      </a:r>
                      <a:r>
                        <a:rPr lang="en-US" dirty="0"/>
                        <a:t>6×10</a:t>
                      </a:r>
                      <a:r>
                        <a:rPr lang="en-US" baseline="30000" dirty="0"/>
                        <a:t>6,</a:t>
                      </a:r>
                      <a:r>
                        <a:rPr lang="en-US" dirty="0"/>
                        <a:t> 5×10</a:t>
                      </a:r>
                      <a:r>
                        <a:rPr lang="en-US" baseline="30000" dirty="0"/>
                        <a:t>6</a:t>
                      </a:r>
                    </a:p>
                  </a:txBody>
                  <a:tcPr/>
                </a:tc>
                <a:tc>
                  <a:txBody>
                    <a:bodyPr/>
                    <a:lstStyle/>
                    <a:p>
                      <a:r>
                        <a:rPr lang="en-US" dirty="0"/>
                        <a:t>45</a:t>
                      </a:r>
                    </a:p>
                  </a:txBody>
                  <a:tcPr/>
                </a:tc>
                <a:extLst>
                  <a:ext uri="{0D108BD9-81ED-4DB2-BD59-A6C34878D82A}">
                    <a16:rowId xmlns:a16="http://schemas.microsoft.com/office/drawing/2014/main" val="1601095256"/>
                  </a:ext>
                </a:extLst>
              </a:tr>
              <a:tr h="340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Ti-7.1 at% Ni</a:t>
                      </a:r>
                    </a:p>
                  </a:txBody>
                  <a:tcPr/>
                </a:tc>
                <a:tc>
                  <a:txBody>
                    <a:bodyPr/>
                    <a:lstStyle/>
                    <a:p>
                      <a:r>
                        <a:rPr lang="en-US" dirty="0"/>
                        <a:t>0.01-0.09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r>
                        <a:rPr lang="en-US" baseline="30000" dirty="0"/>
                        <a:t>7,</a:t>
                      </a:r>
                      <a:r>
                        <a:rPr lang="en-US" dirty="0"/>
                        <a:t> 8×10</a:t>
                      </a:r>
                      <a:r>
                        <a:rPr lang="en-US" baseline="30000" dirty="0"/>
                        <a:t>6, </a:t>
                      </a:r>
                      <a:r>
                        <a:rPr lang="en-US" dirty="0"/>
                        <a:t>7×10</a:t>
                      </a:r>
                      <a:r>
                        <a:rPr lang="en-US" baseline="30000" dirty="0"/>
                        <a:t>6, </a:t>
                      </a:r>
                      <a:r>
                        <a:rPr lang="en-US" dirty="0"/>
                        <a:t>6×10</a:t>
                      </a:r>
                      <a:r>
                        <a:rPr lang="en-US" baseline="30000" dirty="0"/>
                        <a:t>6,</a:t>
                      </a:r>
                      <a:r>
                        <a:rPr lang="en-US" dirty="0"/>
                        <a:t> 5×10</a:t>
                      </a:r>
                      <a:r>
                        <a:rPr lang="en-US" baseline="30000" dirty="0"/>
                        <a:t>6</a:t>
                      </a:r>
                    </a:p>
                  </a:txBody>
                  <a:tcPr/>
                </a:tc>
                <a:tc>
                  <a:txBody>
                    <a:bodyPr/>
                    <a:lstStyle/>
                    <a:p>
                      <a:r>
                        <a:rPr lang="en-US" dirty="0"/>
                        <a:t>42</a:t>
                      </a:r>
                    </a:p>
                  </a:txBody>
                  <a:tcPr/>
                </a:tc>
                <a:extLst>
                  <a:ext uri="{0D108BD9-81ED-4DB2-BD59-A6C34878D82A}">
                    <a16:rowId xmlns:a16="http://schemas.microsoft.com/office/drawing/2014/main" val="3122487355"/>
                  </a:ext>
                </a:extLst>
              </a:tr>
              <a:tr h="340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Ti-10.4 at% Ni</a:t>
                      </a:r>
                    </a:p>
                  </a:txBody>
                  <a:tcPr/>
                </a:tc>
                <a:tc>
                  <a:txBody>
                    <a:bodyPr/>
                    <a:lstStyle/>
                    <a:p>
                      <a:r>
                        <a:rPr lang="en-US" dirty="0"/>
                        <a:t>0.0001-0.02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r>
                        <a:rPr lang="en-US" baseline="30000" dirty="0"/>
                        <a:t>7,</a:t>
                      </a:r>
                      <a:r>
                        <a:rPr lang="en-US" dirty="0"/>
                        <a:t> 5×10</a:t>
                      </a:r>
                      <a:r>
                        <a:rPr lang="en-US" baseline="30000" dirty="0"/>
                        <a:t>6</a:t>
                      </a:r>
                    </a:p>
                  </a:txBody>
                  <a:tcPr/>
                </a:tc>
                <a:tc>
                  <a:txBody>
                    <a:bodyPr/>
                    <a:lstStyle/>
                    <a:p>
                      <a:r>
                        <a:rPr lang="en-US" dirty="0"/>
                        <a:t>22</a:t>
                      </a:r>
                    </a:p>
                  </a:txBody>
                  <a:tcPr/>
                </a:tc>
                <a:extLst>
                  <a:ext uri="{0D108BD9-81ED-4DB2-BD59-A6C34878D82A}">
                    <a16:rowId xmlns:a16="http://schemas.microsoft.com/office/drawing/2014/main" val="2256813127"/>
                  </a:ext>
                </a:extLst>
              </a:tr>
              <a:tr h="340567">
                <a:tc>
                  <a:txBody>
                    <a:bodyPr/>
                    <a:lstStyle/>
                    <a:p>
                      <a:r>
                        <a:rPr lang="en-US" dirty="0"/>
                        <a:t>Mg-9 at% Al</a:t>
                      </a:r>
                    </a:p>
                  </a:txBody>
                  <a:tcPr/>
                </a:tc>
                <a:tc>
                  <a:txBody>
                    <a:bodyPr/>
                    <a:lstStyle/>
                    <a:p>
                      <a:r>
                        <a:rPr lang="en-US" dirty="0"/>
                        <a:t>0.005-0.12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5×10</a:t>
                      </a:r>
                      <a:r>
                        <a:rPr lang="en-US" baseline="30000" dirty="0"/>
                        <a:t>6, </a:t>
                      </a:r>
                      <a:r>
                        <a:rPr lang="en-US" dirty="0"/>
                        <a:t>3×10</a:t>
                      </a:r>
                      <a:r>
                        <a:rPr lang="en-US" baseline="30000" dirty="0"/>
                        <a:t>6,</a:t>
                      </a:r>
                      <a:r>
                        <a:rPr lang="en-US" dirty="0"/>
                        <a:t> 1×10</a:t>
                      </a:r>
                      <a:r>
                        <a:rPr lang="en-US" baseline="30000" dirty="0"/>
                        <a:t>6</a:t>
                      </a:r>
                    </a:p>
                  </a:txBody>
                  <a:tcPr/>
                </a:tc>
                <a:tc>
                  <a:txBody>
                    <a:bodyPr/>
                    <a:lstStyle/>
                    <a:p>
                      <a:r>
                        <a:rPr lang="en-US" dirty="0"/>
                        <a:t>21</a:t>
                      </a:r>
                    </a:p>
                  </a:txBody>
                  <a:tcPr/>
                </a:tc>
                <a:extLst>
                  <a:ext uri="{0D108BD9-81ED-4DB2-BD59-A6C34878D82A}">
                    <a16:rowId xmlns:a16="http://schemas.microsoft.com/office/drawing/2014/main" val="1190490361"/>
                  </a:ext>
                </a:extLst>
              </a:tr>
              <a:tr h="340567">
                <a:tc>
                  <a:txBody>
                    <a:bodyPr/>
                    <a:lstStyle/>
                    <a:p>
                      <a:r>
                        <a:rPr lang="en-US" dirty="0"/>
                        <a:t>Al-6 at% Cu</a:t>
                      </a:r>
                    </a:p>
                  </a:txBody>
                  <a:tcPr/>
                </a:tc>
                <a:tc>
                  <a:txBody>
                    <a:bodyPr/>
                    <a:lstStyle/>
                    <a:p>
                      <a:r>
                        <a:rPr lang="en-US" dirty="0"/>
                        <a:t>0.001-0.06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r>
                        <a:rPr lang="en-US" baseline="30000" dirty="0"/>
                        <a:t>7,</a:t>
                      </a:r>
                      <a:r>
                        <a:rPr lang="en-US" dirty="0"/>
                        <a:t> 8×10</a:t>
                      </a:r>
                      <a:r>
                        <a:rPr lang="en-US" baseline="30000" dirty="0"/>
                        <a:t>6, </a:t>
                      </a:r>
                      <a:r>
                        <a:rPr lang="en-US" dirty="0"/>
                        <a:t>7×10</a:t>
                      </a:r>
                      <a:r>
                        <a:rPr lang="en-US" baseline="30000" dirty="0"/>
                        <a:t>6, </a:t>
                      </a:r>
                      <a:r>
                        <a:rPr lang="en-US" dirty="0"/>
                        <a:t>6×10</a:t>
                      </a:r>
                      <a:r>
                        <a:rPr lang="en-US" baseline="30000" dirty="0"/>
                        <a:t>6,</a:t>
                      </a:r>
                      <a:r>
                        <a:rPr lang="en-US" dirty="0"/>
                        <a:t> 5×10</a:t>
                      </a:r>
                      <a:r>
                        <a:rPr lang="en-US" baseline="30000" dirty="0"/>
                        <a:t>6</a:t>
                      </a:r>
                    </a:p>
                  </a:txBody>
                  <a:tcPr/>
                </a:tc>
                <a:tc>
                  <a:txBody>
                    <a:bodyPr/>
                    <a:lstStyle/>
                    <a:p>
                      <a:r>
                        <a:rPr lang="en-US" dirty="0"/>
                        <a:t>47</a:t>
                      </a:r>
                    </a:p>
                  </a:txBody>
                  <a:tcPr/>
                </a:tc>
                <a:extLst>
                  <a:ext uri="{0D108BD9-81ED-4DB2-BD59-A6C34878D82A}">
                    <a16:rowId xmlns:a16="http://schemas.microsoft.com/office/drawing/2014/main" val="3543548965"/>
                  </a:ext>
                </a:extLst>
              </a:tr>
              <a:tr h="340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Al-8 at% Cu</a:t>
                      </a:r>
                    </a:p>
                  </a:txBody>
                  <a:tcPr/>
                </a:tc>
                <a:tc>
                  <a:txBody>
                    <a:bodyPr/>
                    <a:lstStyle/>
                    <a:p>
                      <a:r>
                        <a:rPr lang="en-US" dirty="0"/>
                        <a:t>0.01-0.08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r>
                        <a:rPr lang="en-US" baseline="30000" dirty="0"/>
                        <a:t>7,</a:t>
                      </a:r>
                      <a:r>
                        <a:rPr lang="en-US" dirty="0"/>
                        <a:t> 8×10</a:t>
                      </a:r>
                      <a:r>
                        <a:rPr lang="en-US" baseline="30000" dirty="0"/>
                        <a:t>6, </a:t>
                      </a:r>
                      <a:r>
                        <a:rPr lang="en-US" dirty="0"/>
                        <a:t>7×10</a:t>
                      </a:r>
                      <a:r>
                        <a:rPr lang="en-US" baseline="30000" dirty="0"/>
                        <a:t>6, </a:t>
                      </a:r>
                      <a:r>
                        <a:rPr lang="en-US" dirty="0"/>
                        <a:t>6×10</a:t>
                      </a:r>
                      <a:r>
                        <a:rPr lang="en-US" baseline="30000" dirty="0"/>
                        <a:t>6,</a:t>
                      </a:r>
                      <a:r>
                        <a:rPr lang="en-US" dirty="0"/>
                        <a:t> 5×10</a:t>
                      </a:r>
                      <a:r>
                        <a:rPr lang="en-US" baseline="30000" dirty="0"/>
                        <a:t>6</a:t>
                      </a:r>
                    </a:p>
                  </a:txBody>
                  <a:tcPr/>
                </a:tc>
                <a:tc>
                  <a:txBody>
                    <a:bodyPr/>
                    <a:lstStyle/>
                    <a:p>
                      <a:r>
                        <a:rPr lang="en-US" dirty="0"/>
                        <a:t>43</a:t>
                      </a:r>
                    </a:p>
                  </a:txBody>
                  <a:tcPr/>
                </a:tc>
                <a:extLst>
                  <a:ext uri="{0D108BD9-81ED-4DB2-BD59-A6C34878D82A}">
                    <a16:rowId xmlns:a16="http://schemas.microsoft.com/office/drawing/2014/main" val="1645292374"/>
                  </a:ext>
                </a:extLst>
              </a:tr>
              <a:tr h="340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Al-10 at% Cu</a:t>
                      </a:r>
                    </a:p>
                  </a:txBody>
                  <a:tcPr/>
                </a:tc>
                <a:tc>
                  <a:txBody>
                    <a:bodyPr/>
                    <a:lstStyle/>
                    <a:p>
                      <a:r>
                        <a:rPr lang="en-US" dirty="0"/>
                        <a:t>0.008-0.005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r>
                        <a:rPr lang="en-US" baseline="30000" dirty="0"/>
                        <a:t>7,</a:t>
                      </a:r>
                      <a:r>
                        <a:rPr lang="en-US" dirty="0"/>
                        <a:t> 8×10</a:t>
                      </a:r>
                      <a:r>
                        <a:rPr lang="en-US" baseline="30000" dirty="0"/>
                        <a:t>6, </a:t>
                      </a:r>
                      <a:r>
                        <a:rPr lang="en-US" dirty="0"/>
                        <a:t>7×10</a:t>
                      </a:r>
                      <a:r>
                        <a:rPr lang="en-US" baseline="30000" dirty="0"/>
                        <a:t>6, </a:t>
                      </a:r>
                      <a:r>
                        <a:rPr lang="en-US" dirty="0"/>
                        <a:t>6×10</a:t>
                      </a:r>
                      <a:r>
                        <a:rPr lang="en-US" baseline="30000" dirty="0"/>
                        <a:t>6</a:t>
                      </a:r>
                    </a:p>
                  </a:txBody>
                  <a:tcPr/>
                </a:tc>
                <a:tc>
                  <a:txBody>
                    <a:bodyPr/>
                    <a:lstStyle/>
                    <a:p>
                      <a:r>
                        <a:rPr lang="en-US" dirty="0"/>
                        <a:t>30</a:t>
                      </a:r>
                    </a:p>
                  </a:txBody>
                  <a:tcPr/>
                </a:tc>
                <a:extLst>
                  <a:ext uri="{0D108BD9-81ED-4DB2-BD59-A6C34878D82A}">
                    <a16:rowId xmlns:a16="http://schemas.microsoft.com/office/drawing/2014/main" val="3858087257"/>
                  </a:ext>
                </a:extLst>
              </a:tr>
            </a:tbl>
          </a:graphicData>
        </a:graphic>
      </p:graphicFrame>
    </p:spTree>
    <p:extLst>
      <p:ext uri="{BB962C8B-B14F-4D97-AF65-F5344CB8AC3E}">
        <p14:creationId xmlns:p14="http://schemas.microsoft.com/office/powerpoint/2010/main" val="13010119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ML model</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5</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85C7C9-0AEE-C19D-E6CC-C8F184D6349D}"/>
                  </a:ext>
                </a:extLst>
              </p:cNvPr>
              <p:cNvSpPr txBox="1"/>
              <p:nvPr/>
            </p:nvSpPr>
            <p:spPr>
              <a:xfrm>
                <a:off x="-212221" y="706557"/>
                <a:ext cx="3778867" cy="350160"/>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0">
                          <a:latin typeface="Cambria Math" panose="02040503050406030204" pitchFamily="18" charset="0"/>
                        </a:rPr>
                        <m:t>=</m:t>
                      </m:r>
                      <m:r>
                        <m:rPr>
                          <m:sty m:val="p"/>
                        </m:rPr>
                        <a:rPr lang="en-US" sz="1600" b="0" i="0" smtClean="0">
                          <a:latin typeface="Cambria Math" panose="02040503050406030204" pitchFamily="18" charset="0"/>
                        </a:rPr>
                        <m:t>A</m:t>
                      </m:r>
                      <m:r>
                        <a:rPr lang="en-US" sz="1600" b="0" i="0"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m:rPr>
                              <m:sty m:val="p"/>
                            </m:rPr>
                            <a:rPr lang="en-US" sz="1600">
                              <a:latin typeface="Cambria Math" panose="02040503050406030204" pitchFamily="18" charset="0"/>
                              <a:ea typeface="Cambria Math" panose="02040503050406030204" pitchFamily="18" charset="0"/>
                            </a:rPr>
                            <m:t>α</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i="1">
                              <a:latin typeface="Cambria Math" panose="02040503050406030204" pitchFamily="18" charset="0"/>
                              <a:ea typeface="Cambria Math" panose="02040503050406030204" pitchFamily="18" charset="0"/>
                            </a:rPr>
                            <m:t>𝛽</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𝑚𝑎𝑡</m:t>
                              </m:r>
                              <m:r>
                                <a:rPr lang="en-US" sz="1600" b="0" i="1" smtClean="0">
                                  <a:solidFill>
                                    <a:schemeClr val="tx1"/>
                                  </a:solidFill>
                                  <a:latin typeface="Cambria Math" panose="02040503050406030204" pitchFamily="18" charset="0"/>
                                </a:rPr>
                                <m:t>_</m:t>
                              </m:r>
                              <m:r>
                                <a:rPr lang="en-US" sz="1600" b="0" i="1" smtClean="0">
                                  <a:solidFill>
                                    <a:schemeClr val="tx1"/>
                                  </a:solidFill>
                                  <a:latin typeface="Cambria Math" panose="02040503050406030204" pitchFamily="18" charset="0"/>
                                </a:rPr>
                                <m:t>𝐻𝐵</m:t>
                              </m:r>
                            </m:e>
                          </m:d>
                        </m:e>
                        <m:sup>
                          <m:r>
                            <m:rPr>
                              <m:sty m:val="p"/>
                            </m:rPr>
                            <a:rPr lang="en-US" sz="1600">
                              <a:latin typeface="Cambria Math" panose="02040503050406030204" pitchFamily="18" charset="0"/>
                              <a:ea typeface="Cambria Math" panose="02040503050406030204" pitchFamily="18" charset="0"/>
                            </a:rPr>
                            <m:t>γ</m:t>
                          </m:r>
                        </m:sup>
                      </m:sSup>
                    </m:oMath>
                  </m:oMathPara>
                </a14:m>
                <a:endParaRPr lang="en-US" sz="1600" dirty="0"/>
              </a:p>
            </p:txBody>
          </p:sp>
        </mc:Choice>
        <mc:Fallback xmlns="">
          <p:sp>
            <p:nvSpPr>
              <p:cNvPr id="3" name="TextBox 2">
                <a:extLst>
                  <a:ext uri="{FF2B5EF4-FFF2-40B4-BE49-F238E27FC236}">
                    <a16:creationId xmlns:a16="http://schemas.microsoft.com/office/drawing/2014/main" id="{BD85C7C9-0AEE-C19D-E6CC-C8F184D6349D}"/>
                  </a:ext>
                </a:extLst>
              </p:cNvPr>
              <p:cNvSpPr txBox="1">
                <a:spLocks noRot="1" noChangeAspect="1" noMove="1" noResize="1" noEditPoints="1" noAdjustHandles="1" noChangeArrowheads="1" noChangeShapeType="1" noTextEdit="1"/>
              </p:cNvSpPr>
              <p:nvPr/>
            </p:nvSpPr>
            <p:spPr>
              <a:xfrm>
                <a:off x="-212221" y="706557"/>
                <a:ext cx="3778867" cy="350160"/>
              </a:xfrm>
              <a:prstGeom prst="rect">
                <a:avLst/>
              </a:prstGeom>
              <a:blipFill>
                <a:blip r:embed="rId4"/>
                <a:stretch>
                  <a:fillRect/>
                </a:stretch>
              </a:blipFill>
              <a:ln w="28575">
                <a:solidFill>
                  <a:schemeClr val="bg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5FCF62EB-6E9D-45CC-E8AD-3969D02E355B}"/>
              </a:ext>
            </a:extLst>
          </p:cNvPr>
          <p:cNvSpPr txBox="1"/>
          <p:nvPr/>
        </p:nvSpPr>
        <p:spPr>
          <a:xfrm flipH="1">
            <a:off x="5857409" y="2176127"/>
            <a:ext cx="1040034" cy="338554"/>
          </a:xfrm>
          <a:prstGeom prst="rect">
            <a:avLst/>
          </a:prstGeom>
          <a:noFill/>
          <a:ln w="28575">
            <a:solidFill>
              <a:schemeClr val="bg1"/>
            </a:solidFill>
          </a:ln>
        </p:spPr>
        <p:txBody>
          <a:bodyPr wrap="square" rtlCol="0">
            <a:spAutoFit/>
          </a:bodyPr>
          <a:lstStyle/>
          <a:p>
            <a:pPr algn="ctr"/>
            <a:r>
              <a:rPr lang="en-US" sz="1600" dirty="0"/>
              <a:t>HB model</a:t>
            </a:r>
          </a:p>
        </p:txBody>
      </p:sp>
      <p:sp>
        <p:nvSpPr>
          <p:cNvPr id="5" name="TextBox 4">
            <a:extLst>
              <a:ext uri="{FF2B5EF4-FFF2-40B4-BE49-F238E27FC236}">
                <a16:creationId xmlns:a16="http://schemas.microsoft.com/office/drawing/2014/main" id="{470EB4E3-EC59-52CF-A77B-7ADE6AA36B55}"/>
              </a:ext>
            </a:extLst>
          </p:cNvPr>
          <p:cNvSpPr txBox="1"/>
          <p:nvPr/>
        </p:nvSpPr>
        <p:spPr>
          <a:xfrm flipH="1">
            <a:off x="4820223" y="1028869"/>
            <a:ext cx="1032306" cy="338554"/>
          </a:xfrm>
          <a:prstGeom prst="rect">
            <a:avLst/>
          </a:prstGeom>
          <a:noFill/>
          <a:ln w="28575">
            <a:solidFill>
              <a:schemeClr val="bg1"/>
            </a:solidFill>
          </a:ln>
        </p:spPr>
        <p:txBody>
          <a:bodyPr wrap="square" rtlCol="0">
            <a:spAutoFit/>
          </a:bodyPr>
          <a:lstStyle/>
          <a:p>
            <a:pPr algn="ctr"/>
            <a:r>
              <a:rPr lang="en-US" sz="1600" dirty="0"/>
              <a:t>KF model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1E2923E-B90C-C27E-E1B1-33B344F0015B}"/>
                  </a:ext>
                </a:extLst>
              </p:cNvPr>
              <p:cNvSpPr txBox="1"/>
              <p:nvPr/>
            </p:nvSpPr>
            <p:spPr>
              <a:xfrm>
                <a:off x="5679394" y="650134"/>
                <a:ext cx="61316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panose="02040503050406030204" pitchFamily="18" charset="0"/>
                        </a:rPr>
                        <m:t>𝑚𝑎</m:t>
                      </m:r>
                      <m:sSub>
                        <m:sSubPr>
                          <m:ctrlPr>
                            <a:rPr lang="en-US" sz="1800" b="0" i="1" smtClean="0">
                              <a:solidFill>
                                <a:schemeClr val="tx1"/>
                              </a:solidFill>
                              <a:effectLst/>
                              <a:latin typeface="Cambria Math" panose="02040503050406030204" pitchFamily="18" charset="0"/>
                            </a:rPr>
                          </m:ctrlPr>
                        </m:sSubPr>
                        <m:e>
                          <m:r>
                            <a:rPr lang="en-US" sz="1800" b="0" i="1" smtClean="0">
                              <a:solidFill>
                                <a:schemeClr val="tx1"/>
                              </a:solidFill>
                              <a:effectLst/>
                              <a:latin typeface="Cambria Math" panose="02040503050406030204" pitchFamily="18" charset="0"/>
                            </a:rPr>
                            <m:t>𝑡</m:t>
                          </m:r>
                        </m:e>
                        <m:sub>
                          <m:r>
                            <a:rPr lang="en-US" sz="1800" b="0" i="1" smtClean="0">
                              <a:solidFill>
                                <a:schemeClr val="tx1"/>
                              </a:solidFill>
                              <a:effectLst/>
                              <a:latin typeface="Cambria Math" panose="02040503050406030204" pitchFamily="18" charset="0"/>
                            </a:rPr>
                            <m:t>𝐻𝐵</m:t>
                          </m:r>
                        </m:sub>
                      </m:sSub>
                      <m:r>
                        <a:rPr lang="en-US" sz="1800" b="0" i="1" smtClean="0">
                          <a:solidFill>
                            <a:schemeClr val="tx1"/>
                          </a:solidFill>
                          <a:effectLst/>
                          <a:latin typeface="Cambria Math" panose="02040503050406030204" pitchFamily="18" charset="0"/>
                        </a:rPr>
                        <m:t>=</m:t>
                      </m:r>
                      <m:sSub>
                        <m:sSubPr>
                          <m:ctrlPr>
                            <a:rPr lang="en-US" sz="1800" i="1" smtClean="0">
                              <a:solidFill>
                                <a:schemeClr val="tx1"/>
                              </a:solidFill>
                              <a:effectLst/>
                              <a:latin typeface="Cambria Math" panose="02040503050406030204" pitchFamily="18" charset="0"/>
                            </a:rPr>
                          </m:ctrlPr>
                        </m:sSubPr>
                        <m:e>
                          <m:r>
                            <m:rPr>
                              <m:sty m:val="p"/>
                            </m:rPr>
                            <a:rPr lang="en-US" sz="1800" i="0">
                              <a:solidFill>
                                <a:schemeClr val="tx1"/>
                              </a:solidFill>
                              <a:effectLst/>
                              <a:latin typeface="Cambria Math" panose="02040503050406030204" pitchFamily="18" charset="0"/>
                            </a:rPr>
                            <m:t>k</m:t>
                          </m:r>
                        </m:e>
                        <m:sub>
                          <m:r>
                            <m:rPr>
                              <m:sty m:val="p"/>
                            </m:rPr>
                            <a:rPr lang="en-US" sz="1800" i="0">
                              <a:solidFill>
                                <a:schemeClr val="tx1"/>
                              </a:solidFill>
                              <a:effectLst/>
                              <a:latin typeface="Cambria Math" panose="02040503050406030204" pitchFamily="18" charset="0"/>
                            </a:rPr>
                            <m:t>e</m:t>
                          </m:r>
                        </m:sub>
                      </m:sSub>
                      <m:r>
                        <m:rPr>
                          <m:sty m:val="p"/>
                        </m:rPr>
                        <a:rPr lang="en-US" sz="1800" i="0">
                          <a:solidFill>
                            <a:schemeClr val="tx1"/>
                          </a:solidFill>
                          <a:effectLst/>
                          <a:latin typeface="Cambria Math" panose="02040503050406030204" pitchFamily="18" charset="0"/>
                        </a:rPr>
                        <m:t>ΓΔ</m:t>
                      </m:r>
                      <m:sSub>
                        <m:sSubPr>
                          <m:ctrlPr>
                            <a:rPr lang="en-US" sz="1800" i="1">
                              <a:solidFill>
                                <a:schemeClr val="tx1"/>
                              </a:solidFill>
                              <a:effectLst/>
                              <a:latin typeface="Cambria Math" panose="02040503050406030204" pitchFamily="18" charset="0"/>
                            </a:rPr>
                          </m:ctrlPr>
                        </m:sSubPr>
                        <m:e>
                          <m:r>
                            <m:rPr>
                              <m:sty m:val="p"/>
                            </m:rPr>
                            <a:rPr lang="en-US" sz="1800" i="0">
                              <a:solidFill>
                                <a:schemeClr val="tx1"/>
                              </a:solidFill>
                              <a:effectLst/>
                              <a:latin typeface="Cambria Math" panose="02040503050406030204" pitchFamily="18" charset="0"/>
                            </a:rPr>
                            <m:t>T</m:t>
                          </m:r>
                        </m:e>
                        <m:sub>
                          <m:r>
                            <a:rPr lang="en-US" sz="1800" i="0">
                              <a:solidFill>
                                <a:schemeClr val="tx1"/>
                              </a:solidFill>
                              <a:effectLst/>
                              <a:latin typeface="Cambria Math" panose="02040503050406030204" pitchFamily="18" charset="0"/>
                            </a:rPr>
                            <m:t>0</m:t>
                          </m:r>
                        </m:sub>
                      </m:sSub>
                      <m:sSub>
                        <m:sSubPr>
                          <m:ctrlPr>
                            <a:rPr lang="en-US" sz="1800" i="1">
                              <a:solidFill>
                                <a:schemeClr val="tx1"/>
                              </a:solidFill>
                              <a:effectLst/>
                              <a:latin typeface="Cambria Math" panose="02040503050406030204" pitchFamily="18" charset="0"/>
                            </a:rPr>
                          </m:ctrlPr>
                        </m:sSubPr>
                        <m:e>
                          <m:r>
                            <a:rPr lang="en-US" sz="1800" i="1">
                              <a:solidFill>
                                <a:schemeClr val="tx1"/>
                              </a:solidFill>
                              <a:effectLst/>
                              <a:latin typeface="Cambria Math" panose="02040503050406030204" pitchFamily="18" charset="0"/>
                            </a:rPr>
                            <m:t>𝐷</m:t>
                          </m:r>
                        </m:e>
                        <m:sub>
                          <m:r>
                            <a:rPr lang="en-US" sz="1800" i="1">
                              <a:solidFill>
                                <a:schemeClr val="tx1"/>
                              </a:solidFill>
                              <a:effectLst/>
                              <a:latin typeface="Cambria Math" panose="02040503050406030204" pitchFamily="18" charset="0"/>
                            </a:rPr>
                            <m:t>𝐿</m:t>
                          </m:r>
                        </m:sub>
                      </m:sSub>
                    </m:oMath>
                  </m:oMathPara>
                </a14:m>
                <a:endParaRPr lang="en-US" dirty="0">
                  <a:solidFill>
                    <a:schemeClr val="tx1"/>
                  </a:solidFill>
                  <a:effectLst/>
                </a:endParaRPr>
              </a:p>
            </p:txBody>
          </p:sp>
        </mc:Choice>
        <mc:Fallback xmlns="">
          <p:sp>
            <p:nvSpPr>
              <p:cNvPr id="18" name="TextBox 17">
                <a:extLst>
                  <a:ext uri="{FF2B5EF4-FFF2-40B4-BE49-F238E27FC236}">
                    <a16:creationId xmlns:a16="http://schemas.microsoft.com/office/drawing/2014/main" id="{F1E2923E-B90C-C27E-E1B1-33B344F0015B}"/>
                  </a:ext>
                </a:extLst>
              </p:cNvPr>
              <p:cNvSpPr txBox="1">
                <a:spLocks noRot="1" noChangeAspect="1" noMove="1" noResize="1" noEditPoints="1" noAdjustHandles="1" noChangeArrowheads="1" noChangeShapeType="1" noTextEdit="1"/>
              </p:cNvSpPr>
              <p:nvPr/>
            </p:nvSpPr>
            <p:spPr>
              <a:xfrm>
                <a:off x="5679394" y="650134"/>
                <a:ext cx="61316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9C866F0-BE6E-A2B0-7D83-C38CBEEE718E}"/>
                  </a:ext>
                </a:extLst>
              </p:cNvPr>
              <p:cNvSpPr txBox="1"/>
              <p:nvPr/>
            </p:nvSpPr>
            <p:spPr>
              <a:xfrm>
                <a:off x="-237146" y="1185274"/>
                <a:ext cx="3778867" cy="350160"/>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0">
                          <a:latin typeface="Cambria Math" panose="02040503050406030204" pitchFamily="18" charset="0"/>
                        </a:rPr>
                        <m:t>=</m:t>
                      </m:r>
                      <m:r>
                        <m:rPr>
                          <m:sty m:val="p"/>
                        </m:rPr>
                        <a:rPr lang="en-US" sz="1600" b="0" i="0" smtClean="0">
                          <a:latin typeface="Cambria Math" panose="02040503050406030204" pitchFamily="18" charset="0"/>
                        </a:rPr>
                        <m:t>A</m:t>
                      </m:r>
                      <m:r>
                        <a:rPr lang="en-US" sz="1600" b="0" i="0"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m:rPr>
                              <m:sty m:val="p"/>
                            </m:rPr>
                            <a:rPr lang="en-US" sz="1600">
                              <a:latin typeface="Cambria Math" panose="02040503050406030204" pitchFamily="18" charset="0"/>
                              <a:ea typeface="Cambria Math" panose="02040503050406030204" pitchFamily="18" charset="0"/>
                            </a:rPr>
                            <m:t>α</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i="1">
                              <a:latin typeface="Cambria Math" panose="02040503050406030204" pitchFamily="18" charset="0"/>
                              <a:ea typeface="Cambria Math" panose="02040503050406030204" pitchFamily="18" charset="0"/>
                            </a:rPr>
                            <m:t>𝛽</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𝑚𝑎𝑡</m:t>
                              </m:r>
                              <m:r>
                                <a:rPr lang="en-US" sz="1600" b="0" i="1" smtClean="0">
                                  <a:solidFill>
                                    <a:schemeClr val="tx1"/>
                                  </a:solidFill>
                                  <a:latin typeface="Cambria Math" panose="02040503050406030204" pitchFamily="18" charset="0"/>
                                </a:rPr>
                                <m:t>_</m:t>
                              </m:r>
                              <m:r>
                                <a:rPr lang="en-US" sz="1600" b="0" i="1" smtClean="0">
                                  <a:solidFill>
                                    <a:schemeClr val="tx1"/>
                                  </a:solidFill>
                                  <a:latin typeface="Cambria Math" panose="02040503050406030204" pitchFamily="18" charset="0"/>
                                </a:rPr>
                                <m:t>𝐾𝐹</m:t>
                              </m:r>
                            </m:e>
                          </m:d>
                        </m:e>
                        <m:sup>
                          <m:r>
                            <m:rPr>
                              <m:sty m:val="p"/>
                            </m:rPr>
                            <a:rPr lang="en-US" sz="1600">
                              <a:latin typeface="Cambria Math" panose="02040503050406030204" pitchFamily="18" charset="0"/>
                              <a:ea typeface="Cambria Math" panose="02040503050406030204" pitchFamily="18" charset="0"/>
                            </a:rPr>
                            <m:t>γ</m:t>
                          </m:r>
                        </m:sup>
                      </m:sSup>
                    </m:oMath>
                  </m:oMathPara>
                </a14:m>
                <a:endParaRPr lang="en-US" sz="1600" dirty="0"/>
              </a:p>
            </p:txBody>
          </p:sp>
        </mc:Choice>
        <mc:Fallback xmlns="">
          <p:sp>
            <p:nvSpPr>
              <p:cNvPr id="20" name="TextBox 19">
                <a:extLst>
                  <a:ext uri="{FF2B5EF4-FFF2-40B4-BE49-F238E27FC236}">
                    <a16:creationId xmlns:a16="http://schemas.microsoft.com/office/drawing/2014/main" id="{79C866F0-BE6E-A2B0-7D83-C38CBEEE718E}"/>
                  </a:ext>
                </a:extLst>
              </p:cNvPr>
              <p:cNvSpPr txBox="1">
                <a:spLocks noRot="1" noChangeAspect="1" noMove="1" noResize="1" noEditPoints="1" noAdjustHandles="1" noChangeArrowheads="1" noChangeShapeType="1" noTextEdit="1"/>
              </p:cNvSpPr>
              <p:nvPr/>
            </p:nvSpPr>
            <p:spPr>
              <a:xfrm>
                <a:off x="-237146" y="1185274"/>
                <a:ext cx="3778867" cy="350160"/>
              </a:xfrm>
              <a:prstGeom prst="rect">
                <a:avLst/>
              </a:prstGeom>
              <a:blipFill>
                <a:blip r:embed="rId6"/>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480F53-4182-EE5D-CA40-081B3557C811}"/>
                  </a:ext>
                </a:extLst>
              </p:cNvPr>
              <p:cNvSpPr txBox="1"/>
              <p:nvPr/>
            </p:nvSpPr>
            <p:spPr>
              <a:xfrm>
                <a:off x="5791200" y="1113140"/>
                <a:ext cx="61316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panose="02040503050406030204" pitchFamily="18" charset="0"/>
                        </a:rPr>
                        <m:t>𝑚𝑎</m:t>
                      </m:r>
                      <m:sSub>
                        <m:sSubPr>
                          <m:ctrlPr>
                            <a:rPr lang="en-US" sz="1800" b="0" i="1" smtClean="0">
                              <a:solidFill>
                                <a:schemeClr val="tx1"/>
                              </a:solidFill>
                              <a:effectLst/>
                              <a:latin typeface="Cambria Math" panose="02040503050406030204" pitchFamily="18" charset="0"/>
                            </a:rPr>
                          </m:ctrlPr>
                        </m:sSubPr>
                        <m:e>
                          <m:r>
                            <a:rPr lang="en-US" sz="1800" b="0" i="1" smtClean="0">
                              <a:solidFill>
                                <a:schemeClr val="tx1"/>
                              </a:solidFill>
                              <a:effectLst/>
                              <a:latin typeface="Cambria Math" panose="02040503050406030204" pitchFamily="18" charset="0"/>
                            </a:rPr>
                            <m:t>𝑡</m:t>
                          </m:r>
                        </m:e>
                        <m:sub>
                          <m:r>
                            <a:rPr lang="en-US" sz="1800" b="0" i="1" smtClean="0">
                              <a:solidFill>
                                <a:schemeClr val="tx1"/>
                              </a:solidFill>
                              <a:effectLst/>
                              <a:latin typeface="Cambria Math" panose="02040503050406030204" pitchFamily="18" charset="0"/>
                            </a:rPr>
                            <m:t>𝐾𝐹</m:t>
                          </m:r>
                        </m:sub>
                      </m:sSub>
                      <m:r>
                        <a:rPr lang="en-US" sz="1800" b="0" i="1" smtClean="0">
                          <a:solidFill>
                            <a:schemeClr val="tx1"/>
                          </a:solidFill>
                          <a:effectLst/>
                          <a:latin typeface="Cambria Math" panose="02040503050406030204" pitchFamily="18" charset="0"/>
                        </a:rPr>
                        <m:t>=</m:t>
                      </m:r>
                      <m:r>
                        <m:rPr>
                          <m:sty m:val="p"/>
                        </m:rPr>
                        <a:rPr lang="en-US">
                          <a:latin typeface="Cambria Math" panose="02040503050406030204" pitchFamily="18" charset="0"/>
                        </a:rPr>
                        <m:t>ΓΔ</m:t>
                      </m:r>
                      <m:sSub>
                        <m:sSubPr>
                          <m:ctrlPr>
                            <a:rPr lang="en-US" i="1">
                              <a:solidFill>
                                <a:srgbClr val="836967"/>
                              </a:solidFill>
                              <a:latin typeface="Cambria Math" panose="02040503050406030204" pitchFamily="18" charset="0"/>
                            </a:rPr>
                          </m:ctrlPr>
                        </m:sSubPr>
                        <m:e>
                          <m:r>
                            <m:rPr>
                              <m:sty m:val="p"/>
                            </m:rPr>
                            <a:rPr lang="en-US">
                              <a:latin typeface="Cambria Math" panose="02040503050406030204" pitchFamily="18" charset="0"/>
                            </a:rPr>
                            <m:t>T</m:t>
                          </m:r>
                        </m:e>
                        <m:sub>
                          <m:r>
                            <a:rPr lang="en-US">
                              <a:latin typeface="Cambria Math" panose="02040503050406030204" pitchFamily="18" charset="0"/>
                            </a:rPr>
                            <m:t>0</m:t>
                          </m:r>
                        </m:sub>
                      </m:sSub>
                      <m:f>
                        <m:fPr>
                          <m:type m:val="lin"/>
                          <m:ctrlPr>
                            <a:rPr lang="en-US" i="1">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𝐿</m:t>
                              </m:r>
                            </m:sub>
                          </m:sSub>
                        </m:num>
                        <m:den>
                          <m:sSub>
                            <m:sSubPr>
                              <m:ctrlPr>
                                <a:rPr lang="en-US" i="1">
                                  <a:solidFill>
                                    <a:srgbClr val="836967"/>
                                  </a:solidFill>
                                  <a:latin typeface="Cambria Math" panose="02040503050406030204" pitchFamily="18" charset="0"/>
                                </a:rPr>
                              </m:ctrlPr>
                            </m:sSubPr>
                            <m:e>
                              <m:r>
                                <m:rPr>
                                  <m:sty m:val="p"/>
                                </m:rPr>
                                <a:rPr lang="en-US">
                                  <a:latin typeface="Cambria Math" panose="02040503050406030204" pitchFamily="18" charset="0"/>
                                </a:rPr>
                                <m:t>k</m:t>
                              </m:r>
                            </m:e>
                            <m:sub>
                              <m:r>
                                <m:rPr>
                                  <m:sty m:val="p"/>
                                </m:rPr>
                                <a:rPr lang="en-US">
                                  <a:latin typeface="Cambria Math" panose="02040503050406030204" pitchFamily="18" charset="0"/>
                                </a:rPr>
                                <m:t>e</m:t>
                              </m:r>
                            </m:sub>
                          </m:sSub>
                        </m:den>
                      </m:f>
                    </m:oMath>
                  </m:oMathPara>
                </a14:m>
                <a:endParaRPr lang="en-US" dirty="0">
                  <a:solidFill>
                    <a:schemeClr val="tx1"/>
                  </a:solidFill>
                  <a:effectLst/>
                </a:endParaRPr>
              </a:p>
            </p:txBody>
          </p:sp>
        </mc:Choice>
        <mc:Fallback xmlns="">
          <p:sp>
            <p:nvSpPr>
              <p:cNvPr id="21" name="TextBox 20">
                <a:extLst>
                  <a:ext uri="{FF2B5EF4-FFF2-40B4-BE49-F238E27FC236}">
                    <a16:creationId xmlns:a16="http://schemas.microsoft.com/office/drawing/2014/main" id="{3F480F53-4182-EE5D-CA40-081B3557C811}"/>
                  </a:ext>
                </a:extLst>
              </p:cNvPr>
              <p:cNvSpPr txBox="1">
                <a:spLocks noRot="1" noChangeAspect="1" noMove="1" noResize="1" noEditPoints="1" noAdjustHandles="1" noChangeArrowheads="1" noChangeShapeType="1" noTextEdit="1"/>
              </p:cNvSpPr>
              <p:nvPr/>
            </p:nvSpPr>
            <p:spPr>
              <a:xfrm>
                <a:off x="5791200" y="1113140"/>
                <a:ext cx="6131606" cy="369332"/>
              </a:xfrm>
              <a:prstGeom prst="rect">
                <a:avLst/>
              </a:prstGeom>
              <a:blipFill>
                <a:blip r:embed="rId7"/>
                <a:stretch>
                  <a:fillRect t="-118333" b="-180000"/>
                </a:stretch>
              </a:blipFill>
            </p:spPr>
            <p:txBody>
              <a:bodyPr/>
              <a:lstStyle/>
              <a:p>
                <a:r>
                  <a:rPr lang="en-US">
                    <a:noFill/>
                  </a:rPr>
                  <a:t> </a:t>
                </a:r>
              </a:p>
            </p:txBody>
          </p:sp>
        </mc:Fallback>
      </mc:AlternateContent>
      <p:pic>
        <p:nvPicPr>
          <p:cNvPr id="23" name="Picture 22" descr="Shape, background pattern, square&#10;&#10;Description automatically generated">
            <a:extLst>
              <a:ext uri="{FF2B5EF4-FFF2-40B4-BE49-F238E27FC236}">
                <a16:creationId xmlns:a16="http://schemas.microsoft.com/office/drawing/2014/main" id="{ADBC692F-BBB7-ED9A-3260-6301FBCCCC41}"/>
              </a:ext>
            </a:extLst>
          </p:cNvPr>
          <p:cNvPicPr>
            <a:picLocks noChangeAspect="1"/>
          </p:cNvPicPr>
          <p:nvPr/>
        </p:nvPicPr>
        <p:blipFill>
          <a:blip r:embed="rId8"/>
          <a:stretch>
            <a:fillRect/>
          </a:stretch>
        </p:blipFill>
        <p:spPr>
          <a:xfrm>
            <a:off x="304800" y="3510792"/>
            <a:ext cx="4272386" cy="2662349"/>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C0E3DBC-89E0-AEA8-62A8-81D4996F8FDA}"/>
                  </a:ext>
                </a:extLst>
              </p:cNvPr>
              <p:cNvSpPr txBox="1"/>
              <p:nvPr/>
            </p:nvSpPr>
            <p:spPr>
              <a:xfrm>
                <a:off x="-147985" y="2176127"/>
                <a:ext cx="6005394" cy="338554"/>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600" i="1" smtClean="0">
                              <a:latin typeface="Cambria Math" panose="02040503050406030204" pitchFamily="18" charset="0"/>
                            </a:rPr>
                          </m:ctrlPr>
                        </m:funcPr>
                        <m:fName>
                          <m:r>
                            <m:rPr>
                              <m:sty m:val="p"/>
                            </m:rPr>
                            <a:rPr lang="en-US" sz="1600" i="0" smtClean="0">
                              <a:latin typeface="Cambria Math" panose="02040503050406030204" pitchFamily="18" charset="0"/>
                            </a:rPr>
                            <m:t>ln</m:t>
                          </m:r>
                        </m:fName>
                        <m:e>
                          <m:d>
                            <m:dPr>
                              <m:ctrlPr>
                                <a:rPr lang="en-US" sz="1600" i="1" smtClean="0">
                                  <a:latin typeface="Cambria Math" panose="02040503050406030204" pitchFamily="18" charset="0"/>
                                </a:rPr>
                              </m:ctrlPr>
                            </m:dPr>
                            <m:e>
                              <m:r>
                                <a:rPr lang="en-US" sz="1600" b="0" i="1" smtClean="0">
                                  <a:latin typeface="Cambria Math" panose="02040503050406030204" pitchFamily="18" charset="0"/>
                                </a:rPr>
                                <m:t>𝑃𝐷𝐴𝑆</m:t>
                              </m:r>
                            </m:e>
                          </m:d>
                        </m:e>
                      </m:func>
                      <m:r>
                        <a:rPr lang="en-US" sz="1600" i="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m:rPr>
                                  <m:sty m:val="p"/>
                                </m:rPr>
                                <a:rPr lang="en-US" sz="1600">
                                  <a:latin typeface="Cambria Math" panose="02040503050406030204" pitchFamily="18" charset="0"/>
                                </a:rPr>
                                <m:t>A</m:t>
                              </m:r>
                            </m:e>
                          </m:d>
                        </m:e>
                      </m:func>
                      <m:r>
                        <a:rPr lang="en-US" sz="1600" b="0" i="1" smtClean="0">
                          <a:latin typeface="Cambria Math" panose="02040503050406030204" pitchFamily="18" charset="0"/>
                          <a:ea typeface="Cambria Math" panose="02040503050406030204" pitchFamily="18" charset="0"/>
                        </a:rPr>
                        <m:t>+</m:t>
                      </m:r>
                      <m:r>
                        <m:rPr>
                          <m:sty m:val="p"/>
                        </m:rPr>
                        <a:rPr lang="en-US" sz="1600">
                          <a:latin typeface="Cambria Math" panose="02040503050406030204" pitchFamily="18" charset="0"/>
                          <a:ea typeface="Cambria Math" panose="02040503050406030204" pitchFamily="18" charset="0"/>
                        </a:rPr>
                        <m:t>α</m:t>
                      </m:r>
                      <m:r>
                        <a:rPr lang="en-US" sz="160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a:rPr lang="en-US" sz="1600" b="0" i="1" smtClean="0">
                                  <a:latin typeface="Cambria Math" panose="02040503050406030204" pitchFamily="18" charset="0"/>
                                </a:rPr>
                                <m:t>𝑉</m:t>
                              </m:r>
                            </m:e>
                          </m:d>
                        </m:e>
                      </m:fun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a:rPr lang="en-US" sz="1600" b="0" i="1" smtClean="0">
                                  <a:latin typeface="Cambria Math" panose="02040503050406030204" pitchFamily="18" charset="0"/>
                                </a:rPr>
                                <m:t>𝐺</m:t>
                              </m:r>
                            </m:e>
                          </m:d>
                        </m:e>
                      </m:fun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𝛾</m:t>
                      </m:r>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a:rPr lang="en-US" sz="1600" i="1">
                                  <a:latin typeface="Cambria Math" panose="02040503050406030204" pitchFamily="18" charset="0"/>
                                </a:rPr>
                                <m:t>𝑚𝑎𝑡</m:t>
                              </m:r>
                              <m:r>
                                <a:rPr lang="en-US" sz="1600" i="1">
                                  <a:latin typeface="Cambria Math" panose="02040503050406030204" pitchFamily="18" charset="0"/>
                                </a:rPr>
                                <m:t>_</m:t>
                              </m:r>
                              <m:r>
                                <a:rPr lang="en-US" sz="1600" i="1">
                                  <a:latin typeface="Cambria Math" panose="02040503050406030204" pitchFamily="18" charset="0"/>
                                </a:rPr>
                                <m:t>𝐻𝐵</m:t>
                              </m:r>
                            </m:e>
                          </m:d>
                        </m:e>
                      </m:func>
                    </m:oMath>
                  </m:oMathPara>
                </a14:m>
                <a:endParaRPr lang="en-US" sz="1600" dirty="0"/>
              </a:p>
            </p:txBody>
          </p:sp>
        </mc:Choice>
        <mc:Fallback xmlns="">
          <p:sp>
            <p:nvSpPr>
              <p:cNvPr id="24" name="TextBox 23">
                <a:extLst>
                  <a:ext uri="{FF2B5EF4-FFF2-40B4-BE49-F238E27FC236}">
                    <a16:creationId xmlns:a16="http://schemas.microsoft.com/office/drawing/2014/main" id="{0C0E3DBC-89E0-AEA8-62A8-81D4996F8FDA}"/>
                  </a:ext>
                </a:extLst>
              </p:cNvPr>
              <p:cNvSpPr txBox="1">
                <a:spLocks noRot="1" noChangeAspect="1" noMove="1" noResize="1" noEditPoints="1" noAdjustHandles="1" noChangeArrowheads="1" noChangeShapeType="1" noTextEdit="1"/>
              </p:cNvSpPr>
              <p:nvPr/>
            </p:nvSpPr>
            <p:spPr>
              <a:xfrm>
                <a:off x="-147985" y="2176127"/>
                <a:ext cx="6005394" cy="338554"/>
              </a:xfrm>
              <a:prstGeom prst="rect">
                <a:avLst/>
              </a:prstGeom>
              <a:blipFill>
                <a:blip r:embed="rId9"/>
                <a:stretch>
                  <a:fillRect b="-3279"/>
                </a:stretch>
              </a:blipFill>
              <a:ln w="28575">
                <a:solidFill>
                  <a:schemeClr val="bg1"/>
                </a:solidFill>
              </a:ln>
            </p:spPr>
            <p:txBody>
              <a:bodyPr/>
              <a:lstStyle/>
              <a:p>
                <a:r>
                  <a:rPr lang="en-US">
                    <a:noFill/>
                  </a:rPr>
                  <a:t> </a:t>
                </a:r>
              </a:p>
            </p:txBody>
          </p:sp>
        </mc:Fallback>
      </mc:AlternateContent>
      <p:sp>
        <p:nvSpPr>
          <p:cNvPr id="25" name="TextBox 24">
            <a:extLst>
              <a:ext uri="{FF2B5EF4-FFF2-40B4-BE49-F238E27FC236}">
                <a16:creationId xmlns:a16="http://schemas.microsoft.com/office/drawing/2014/main" id="{32AFD618-0983-91FE-9E14-D4FCAB8EC2CB}"/>
              </a:ext>
            </a:extLst>
          </p:cNvPr>
          <p:cNvSpPr txBox="1"/>
          <p:nvPr/>
        </p:nvSpPr>
        <p:spPr>
          <a:xfrm flipH="1">
            <a:off x="5878061" y="2835895"/>
            <a:ext cx="1040034" cy="338554"/>
          </a:xfrm>
          <a:prstGeom prst="rect">
            <a:avLst/>
          </a:prstGeom>
          <a:noFill/>
          <a:ln w="28575">
            <a:solidFill>
              <a:schemeClr val="bg1"/>
            </a:solidFill>
          </a:ln>
        </p:spPr>
        <p:txBody>
          <a:bodyPr wrap="square" rtlCol="0">
            <a:spAutoFit/>
          </a:bodyPr>
          <a:lstStyle/>
          <a:p>
            <a:pPr algn="ctr"/>
            <a:r>
              <a:rPr lang="en-US" sz="1600" dirty="0"/>
              <a:t>KF model</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42FFB90-E080-D662-DED3-08CB1098AF06}"/>
                  </a:ext>
                </a:extLst>
              </p:cNvPr>
              <p:cNvSpPr txBox="1"/>
              <p:nvPr/>
            </p:nvSpPr>
            <p:spPr>
              <a:xfrm>
                <a:off x="-127333" y="2835895"/>
                <a:ext cx="6005394" cy="338554"/>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600" i="1" smtClean="0">
                              <a:latin typeface="Cambria Math" panose="02040503050406030204" pitchFamily="18" charset="0"/>
                            </a:rPr>
                          </m:ctrlPr>
                        </m:funcPr>
                        <m:fName>
                          <m:r>
                            <m:rPr>
                              <m:sty m:val="p"/>
                            </m:rPr>
                            <a:rPr lang="en-US" sz="1600" i="0" smtClean="0">
                              <a:latin typeface="Cambria Math" panose="02040503050406030204" pitchFamily="18" charset="0"/>
                            </a:rPr>
                            <m:t>ln</m:t>
                          </m:r>
                        </m:fName>
                        <m:e>
                          <m:d>
                            <m:dPr>
                              <m:ctrlPr>
                                <a:rPr lang="en-US" sz="1600" i="1" smtClean="0">
                                  <a:latin typeface="Cambria Math" panose="02040503050406030204" pitchFamily="18" charset="0"/>
                                </a:rPr>
                              </m:ctrlPr>
                            </m:dPr>
                            <m:e>
                              <m:r>
                                <a:rPr lang="en-US" sz="1600" b="0" i="1" smtClean="0">
                                  <a:latin typeface="Cambria Math" panose="02040503050406030204" pitchFamily="18" charset="0"/>
                                </a:rPr>
                                <m:t>𝑃𝐷𝐴𝑆</m:t>
                              </m:r>
                            </m:e>
                          </m:d>
                        </m:e>
                      </m:func>
                      <m:r>
                        <a:rPr lang="en-US" sz="1600" i="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m:rPr>
                                  <m:sty m:val="p"/>
                                </m:rPr>
                                <a:rPr lang="en-US" sz="1600">
                                  <a:latin typeface="Cambria Math" panose="02040503050406030204" pitchFamily="18" charset="0"/>
                                </a:rPr>
                                <m:t>A</m:t>
                              </m:r>
                            </m:e>
                          </m:d>
                        </m:e>
                      </m:func>
                      <m:r>
                        <a:rPr lang="en-US" sz="1600" b="0" i="1" smtClean="0">
                          <a:latin typeface="Cambria Math" panose="02040503050406030204" pitchFamily="18" charset="0"/>
                          <a:ea typeface="Cambria Math" panose="02040503050406030204" pitchFamily="18" charset="0"/>
                        </a:rPr>
                        <m:t>+</m:t>
                      </m:r>
                      <m:r>
                        <m:rPr>
                          <m:sty m:val="p"/>
                        </m:rPr>
                        <a:rPr lang="en-US" sz="1600">
                          <a:latin typeface="Cambria Math" panose="02040503050406030204" pitchFamily="18" charset="0"/>
                          <a:ea typeface="Cambria Math" panose="02040503050406030204" pitchFamily="18" charset="0"/>
                        </a:rPr>
                        <m:t>α</m:t>
                      </m:r>
                      <m:r>
                        <a:rPr lang="en-US" sz="160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a:rPr lang="en-US" sz="1600" b="0" i="1" smtClean="0">
                                  <a:latin typeface="Cambria Math" panose="02040503050406030204" pitchFamily="18" charset="0"/>
                                </a:rPr>
                                <m:t>𝑉</m:t>
                              </m:r>
                            </m:e>
                          </m:d>
                        </m:e>
                      </m:fun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a:rPr lang="en-US" sz="1600" b="0" i="1" smtClean="0">
                                  <a:latin typeface="Cambria Math" panose="02040503050406030204" pitchFamily="18" charset="0"/>
                                </a:rPr>
                                <m:t>𝐺</m:t>
                              </m:r>
                            </m:e>
                          </m:d>
                        </m:e>
                      </m:fun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𝛾</m:t>
                      </m:r>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a:rPr lang="en-US" sz="1600" i="1">
                                  <a:latin typeface="Cambria Math" panose="02040503050406030204" pitchFamily="18" charset="0"/>
                                </a:rPr>
                                <m:t>𝑚𝑎𝑡</m:t>
                              </m:r>
                              <m:r>
                                <a:rPr lang="en-US" sz="1600" i="1">
                                  <a:latin typeface="Cambria Math" panose="02040503050406030204" pitchFamily="18" charset="0"/>
                                </a:rPr>
                                <m:t>_</m:t>
                              </m:r>
                              <m:r>
                                <a:rPr lang="en-US" sz="1600" b="0" i="1" smtClean="0">
                                  <a:latin typeface="Cambria Math" panose="02040503050406030204" pitchFamily="18" charset="0"/>
                                </a:rPr>
                                <m:t>𝐾𝐹</m:t>
                              </m:r>
                            </m:e>
                          </m:d>
                        </m:e>
                      </m:func>
                    </m:oMath>
                  </m:oMathPara>
                </a14:m>
                <a:endParaRPr lang="en-US" sz="1600" dirty="0"/>
              </a:p>
            </p:txBody>
          </p:sp>
        </mc:Choice>
        <mc:Fallback xmlns="">
          <p:sp>
            <p:nvSpPr>
              <p:cNvPr id="26" name="TextBox 25">
                <a:extLst>
                  <a:ext uri="{FF2B5EF4-FFF2-40B4-BE49-F238E27FC236}">
                    <a16:creationId xmlns:a16="http://schemas.microsoft.com/office/drawing/2014/main" id="{A42FFB90-E080-D662-DED3-08CB1098AF06}"/>
                  </a:ext>
                </a:extLst>
              </p:cNvPr>
              <p:cNvSpPr txBox="1">
                <a:spLocks noRot="1" noChangeAspect="1" noMove="1" noResize="1" noEditPoints="1" noAdjustHandles="1" noChangeArrowheads="1" noChangeShapeType="1" noTextEdit="1"/>
              </p:cNvSpPr>
              <p:nvPr/>
            </p:nvSpPr>
            <p:spPr>
              <a:xfrm>
                <a:off x="-127333" y="2835895"/>
                <a:ext cx="6005394" cy="338554"/>
              </a:xfrm>
              <a:prstGeom prst="rect">
                <a:avLst/>
              </a:prstGeom>
              <a:blipFill>
                <a:blip r:embed="rId10"/>
                <a:stretch>
                  <a:fillRect b="-3279"/>
                </a:stretch>
              </a:blipFill>
              <a:ln w="28575">
                <a:solidFill>
                  <a:schemeClr val="bg1"/>
                </a:solid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F75E3ABD-8BEF-9D22-E78D-74F550386F7C}"/>
              </a:ext>
            </a:extLst>
          </p:cNvPr>
          <p:cNvSpPr txBox="1"/>
          <p:nvPr/>
        </p:nvSpPr>
        <p:spPr>
          <a:xfrm flipH="1">
            <a:off x="4838027" y="656066"/>
            <a:ext cx="1040034" cy="338554"/>
          </a:xfrm>
          <a:prstGeom prst="rect">
            <a:avLst/>
          </a:prstGeom>
          <a:noFill/>
          <a:ln w="28575">
            <a:solidFill>
              <a:schemeClr val="bg1"/>
            </a:solidFill>
          </a:ln>
        </p:spPr>
        <p:txBody>
          <a:bodyPr wrap="square" rtlCol="0">
            <a:spAutoFit/>
          </a:bodyPr>
          <a:lstStyle/>
          <a:p>
            <a:pPr algn="ctr"/>
            <a:r>
              <a:rPr lang="en-US" sz="1600" dirty="0"/>
              <a:t>HB model</a:t>
            </a:r>
          </a:p>
        </p:txBody>
      </p:sp>
      <p:pic>
        <p:nvPicPr>
          <p:cNvPr id="29" name="Picture 28" descr="Chart, scatter chart&#10;&#10;Description automatically generated">
            <a:extLst>
              <a:ext uri="{FF2B5EF4-FFF2-40B4-BE49-F238E27FC236}">
                <a16:creationId xmlns:a16="http://schemas.microsoft.com/office/drawing/2014/main" id="{F73B9C94-6005-6320-B5C9-47DECD77BD34}"/>
              </a:ext>
            </a:extLst>
          </p:cNvPr>
          <p:cNvPicPr>
            <a:picLocks noChangeAspect="1"/>
          </p:cNvPicPr>
          <p:nvPr/>
        </p:nvPicPr>
        <p:blipFill>
          <a:blip r:embed="rId11"/>
          <a:stretch>
            <a:fillRect/>
          </a:stretch>
        </p:blipFill>
        <p:spPr>
          <a:xfrm>
            <a:off x="6761391" y="3482290"/>
            <a:ext cx="5125809" cy="2669904"/>
          </a:xfrm>
          <a:prstGeom prst="rect">
            <a:avLst/>
          </a:prstGeom>
        </p:spPr>
      </p:pic>
    </p:spTree>
    <p:extLst>
      <p:ext uri="{BB962C8B-B14F-4D97-AF65-F5344CB8AC3E}">
        <p14:creationId xmlns:p14="http://schemas.microsoft.com/office/powerpoint/2010/main" val="15585202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Supervised Machine Learning Linear Regression Model</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6</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B5C214E1-08BF-F41C-5327-D159FEC91764}"/>
              </a:ext>
            </a:extLst>
          </p:cNvPr>
          <p:cNvPicPr>
            <a:picLocks noChangeAspect="1"/>
          </p:cNvPicPr>
          <p:nvPr/>
        </p:nvPicPr>
        <p:blipFill>
          <a:blip r:embed="rId4"/>
          <a:stretch>
            <a:fillRect/>
          </a:stretch>
        </p:blipFill>
        <p:spPr>
          <a:xfrm>
            <a:off x="125560" y="1371600"/>
            <a:ext cx="4965079" cy="332698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CCF40F-19A7-D7EF-DFFD-F3E2296F478F}"/>
                  </a:ext>
                </a:extLst>
              </p:cNvPr>
              <p:cNvSpPr txBox="1"/>
              <p:nvPr/>
            </p:nvSpPr>
            <p:spPr>
              <a:xfrm>
                <a:off x="6858000" y="1524000"/>
                <a:ext cx="3778867" cy="350160"/>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0">
                          <a:latin typeface="Cambria Math" panose="02040503050406030204" pitchFamily="18" charset="0"/>
                        </a:rPr>
                        <m:t>=</m:t>
                      </m:r>
                      <m:r>
                        <m:rPr>
                          <m:sty m:val="p"/>
                        </m:rPr>
                        <a:rPr lang="en-US" sz="1600" b="0" i="0" smtClean="0">
                          <a:latin typeface="Cambria Math" panose="02040503050406030204" pitchFamily="18" charset="0"/>
                        </a:rPr>
                        <m:t>A</m:t>
                      </m:r>
                      <m:r>
                        <a:rPr lang="en-US" sz="1600" b="0" i="0"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m:rPr>
                              <m:sty m:val="p"/>
                            </m:rPr>
                            <a:rPr lang="en-US" sz="1600">
                              <a:latin typeface="Cambria Math" panose="02040503050406030204" pitchFamily="18" charset="0"/>
                              <a:ea typeface="Cambria Math" panose="02040503050406030204" pitchFamily="18" charset="0"/>
                            </a:rPr>
                            <m:t>α</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i="1">
                              <a:latin typeface="Cambria Math" panose="02040503050406030204" pitchFamily="18" charset="0"/>
                              <a:ea typeface="Cambria Math" panose="02040503050406030204" pitchFamily="18" charset="0"/>
                            </a:rPr>
                            <m:t>𝛽</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𝑚𝑎𝑡</m:t>
                              </m:r>
                              <m:r>
                                <a:rPr lang="en-US" sz="1600" b="0" i="1" smtClean="0">
                                  <a:solidFill>
                                    <a:schemeClr val="tx1"/>
                                  </a:solidFill>
                                  <a:latin typeface="Cambria Math" panose="02040503050406030204" pitchFamily="18" charset="0"/>
                                </a:rPr>
                                <m:t>_</m:t>
                              </m:r>
                              <m:r>
                                <a:rPr lang="en-US" sz="1600" b="0" i="1" smtClean="0">
                                  <a:solidFill>
                                    <a:schemeClr val="tx1"/>
                                  </a:solidFill>
                                  <a:latin typeface="Cambria Math" panose="02040503050406030204" pitchFamily="18" charset="0"/>
                                </a:rPr>
                                <m:t>𝐻𝐵</m:t>
                              </m:r>
                            </m:e>
                          </m:d>
                        </m:e>
                        <m:sup>
                          <m:r>
                            <m:rPr>
                              <m:sty m:val="p"/>
                            </m:rPr>
                            <a:rPr lang="en-US" sz="1600">
                              <a:latin typeface="Cambria Math" panose="02040503050406030204" pitchFamily="18" charset="0"/>
                              <a:ea typeface="Cambria Math" panose="02040503050406030204" pitchFamily="18" charset="0"/>
                            </a:rPr>
                            <m:t>γ</m:t>
                          </m:r>
                        </m:sup>
                      </m:sSup>
                    </m:oMath>
                  </m:oMathPara>
                </a14:m>
                <a:endParaRPr lang="en-US" sz="1600" dirty="0"/>
              </a:p>
            </p:txBody>
          </p:sp>
        </mc:Choice>
        <mc:Fallback xmlns="">
          <p:sp>
            <p:nvSpPr>
              <p:cNvPr id="8" name="TextBox 7">
                <a:extLst>
                  <a:ext uri="{FF2B5EF4-FFF2-40B4-BE49-F238E27FC236}">
                    <a16:creationId xmlns:a16="http://schemas.microsoft.com/office/drawing/2014/main" id="{26CCF40F-19A7-D7EF-DFFD-F3E2296F478F}"/>
                  </a:ext>
                </a:extLst>
              </p:cNvPr>
              <p:cNvSpPr txBox="1">
                <a:spLocks noRot="1" noChangeAspect="1" noMove="1" noResize="1" noEditPoints="1" noAdjustHandles="1" noChangeArrowheads="1" noChangeShapeType="1" noTextEdit="1"/>
              </p:cNvSpPr>
              <p:nvPr/>
            </p:nvSpPr>
            <p:spPr>
              <a:xfrm>
                <a:off x="6858000" y="1524000"/>
                <a:ext cx="3778867" cy="350160"/>
              </a:xfrm>
              <a:prstGeom prst="rect">
                <a:avLst/>
              </a:prstGeom>
              <a:blipFill>
                <a:blip r:embed="rId5"/>
                <a:stretch>
                  <a:fillRect/>
                </a:stretch>
              </a:blipFill>
              <a:ln w="28575">
                <a:solidFill>
                  <a:schemeClr val="bg1"/>
                </a:solidFill>
              </a:ln>
            </p:spPr>
            <p:txBody>
              <a:bodyPr/>
              <a:lstStyle/>
              <a:p>
                <a:r>
                  <a:rPr lang="en-US">
                    <a:noFill/>
                  </a:rPr>
                  <a:t> </a:t>
                </a:r>
              </a:p>
            </p:txBody>
          </p:sp>
        </mc:Fallback>
      </mc:AlternateContent>
      <p:sp>
        <p:nvSpPr>
          <p:cNvPr id="9" name="TextBox 8">
            <a:extLst>
              <a:ext uri="{FF2B5EF4-FFF2-40B4-BE49-F238E27FC236}">
                <a16:creationId xmlns:a16="http://schemas.microsoft.com/office/drawing/2014/main" id="{0FAEB1BA-2990-6C83-19C7-B959315B040E}"/>
              </a:ext>
            </a:extLst>
          </p:cNvPr>
          <p:cNvSpPr txBox="1"/>
          <p:nvPr/>
        </p:nvSpPr>
        <p:spPr>
          <a:xfrm>
            <a:off x="762000" y="886250"/>
            <a:ext cx="1103187" cy="369332"/>
          </a:xfrm>
          <a:prstGeom prst="rect">
            <a:avLst/>
          </a:prstGeom>
          <a:noFill/>
        </p:spPr>
        <p:txBody>
          <a:bodyPr wrap="none" rtlCol="0">
            <a:spAutoFit/>
          </a:bodyPr>
          <a:lstStyle/>
          <a:p>
            <a:r>
              <a:rPr lang="en-US" dirty="0"/>
              <a:t>HB model</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0FED78-7604-5E43-FC31-F12C5B8310BB}"/>
                  </a:ext>
                </a:extLst>
              </p:cNvPr>
              <p:cNvSpPr txBox="1"/>
              <p:nvPr/>
            </p:nvSpPr>
            <p:spPr>
              <a:xfrm>
                <a:off x="7239000" y="2380239"/>
                <a:ext cx="21982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=−0.699±0.0063</m:t>
                      </m:r>
                    </m:oMath>
                  </m:oMathPara>
                </a14:m>
                <a:endParaRPr lang="en-US" dirty="0"/>
              </a:p>
            </p:txBody>
          </p:sp>
        </mc:Choice>
        <mc:Fallback xmlns="">
          <p:sp>
            <p:nvSpPr>
              <p:cNvPr id="12" name="TextBox 11">
                <a:extLst>
                  <a:ext uri="{FF2B5EF4-FFF2-40B4-BE49-F238E27FC236}">
                    <a16:creationId xmlns:a16="http://schemas.microsoft.com/office/drawing/2014/main" id="{690FED78-7604-5E43-FC31-F12C5B8310BB}"/>
                  </a:ext>
                </a:extLst>
              </p:cNvPr>
              <p:cNvSpPr txBox="1">
                <a:spLocks noRot="1" noChangeAspect="1" noMove="1" noResize="1" noEditPoints="1" noAdjustHandles="1" noChangeArrowheads="1" noChangeShapeType="1" noTextEdit="1"/>
              </p:cNvSpPr>
              <p:nvPr/>
            </p:nvSpPr>
            <p:spPr>
              <a:xfrm>
                <a:off x="7239000" y="2380239"/>
                <a:ext cx="2198294" cy="276999"/>
              </a:xfrm>
              <a:prstGeom prst="rect">
                <a:avLst/>
              </a:prstGeom>
              <a:blipFill>
                <a:blip r:embed="rId6"/>
                <a:stretch>
                  <a:fillRect l="-1111" r="-222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481683-E3CD-FA67-B50E-B3178FB6380C}"/>
                  </a:ext>
                </a:extLst>
              </p:cNvPr>
              <p:cNvSpPr txBox="1"/>
              <p:nvPr/>
            </p:nvSpPr>
            <p:spPr>
              <a:xfrm>
                <a:off x="7274607" y="2739914"/>
                <a:ext cx="2070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=−0.676±0.011</m:t>
                      </m:r>
                    </m:oMath>
                  </m:oMathPara>
                </a14:m>
                <a:endParaRPr lang="en-US" dirty="0"/>
              </a:p>
            </p:txBody>
          </p:sp>
        </mc:Choice>
        <mc:Fallback xmlns="">
          <p:sp>
            <p:nvSpPr>
              <p:cNvPr id="18" name="TextBox 17">
                <a:extLst>
                  <a:ext uri="{FF2B5EF4-FFF2-40B4-BE49-F238E27FC236}">
                    <a16:creationId xmlns:a16="http://schemas.microsoft.com/office/drawing/2014/main" id="{9D481683-E3CD-FA67-B50E-B3178FB6380C}"/>
                  </a:ext>
                </a:extLst>
              </p:cNvPr>
              <p:cNvSpPr txBox="1">
                <a:spLocks noRot="1" noChangeAspect="1" noMove="1" noResize="1" noEditPoints="1" noAdjustHandles="1" noChangeArrowheads="1" noChangeShapeType="1" noTextEdit="1"/>
              </p:cNvSpPr>
              <p:nvPr/>
            </p:nvSpPr>
            <p:spPr>
              <a:xfrm>
                <a:off x="7274607" y="2739914"/>
                <a:ext cx="2070054" cy="276999"/>
              </a:xfrm>
              <a:prstGeom prst="rect">
                <a:avLst/>
              </a:prstGeom>
              <a:blipFill>
                <a:blip r:embed="rId7"/>
                <a:stretch>
                  <a:fillRect l="-3529" t="-2174" r="-235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6D5A73-1814-D039-891D-F447FE4C479A}"/>
                  </a:ext>
                </a:extLst>
              </p:cNvPr>
              <p:cNvSpPr txBox="1"/>
              <p:nvPr/>
            </p:nvSpPr>
            <p:spPr>
              <a:xfrm>
                <a:off x="7274607" y="3128107"/>
                <a:ext cx="18801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=0.459±0.004</m:t>
                      </m:r>
                    </m:oMath>
                  </m:oMathPara>
                </a14:m>
                <a:endParaRPr lang="en-US" dirty="0"/>
              </a:p>
            </p:txBody>
          </p:sp>
        </mc:Choice>
        <mc:Fallback xmlns="">
          <p:sp>
            <p:nvSpPr>
              <p:cNvPr id="19" name="TextBox 18">
                <a:extLst>
                  <a:ext uri="{FF2B5EF4-FFF2-40B4-BE49-F238E27FC236}">
                    <a16:creationId xmlns:a16="http://schemas.microsoft.com/office/drawing/2014/main" id="{7D6D5A73-1814-D039-891D-F447FE4C479A}"/>
                  </a:ext>
                </a:extLst>
              </p:cNvPr>
              <p:cNvSpPr txBox="1">
                <a:spLocks noRot="1" noChangeAspect="1" noMove="1" noResize="1" noEditPoints="1" noAdjustHandles="1" noChangeArrowheads="1" noChangeShapeType="1" noTextEdit="1"/>
              </p:cNvSpPr>
              <p:nvPr/>
            </p:nvSpPr>
            <p:spPr>
              <a:xfrm>
                <a:off x="7274607" y="3128107"/>
                <a:ext cx="1880130" cy="276999"/>
              </a:xfrm>
              <a:prstGeom prst="rect">
                <a:avLst/>
              </a:prstGeom>
              <a:blipFill>
                <a:blip r:embed="rId8"/>
                <a:stretch>
                  <a:fillRect l="-2265" r="-2589" b="-21739"/>
                </a:stretch>
              </a:blipFill>
            </p:spPr>
            <p:txBody>
              <a:bodyPr/>
              <a:lstStyle/>
              <a:p>
                <a:r>
                  <a:rPr lang="en-US">
                    <a:noFill/>
                  </a:rPr>
                  <a:t> </a:t>
                </a:r>
              </a:p>
            </p:txBody>
          </p:sp>
        </mc:Fallback>
      </mc:AlternateContent>
    </p:spTree>
    <p:extLst>
      <p:ext uri="{BB962C8B-B14F-4D97-AF65-F5344CB8AC3E}">
        <p14:creationId xmlns:p14="http://schemas.microsoft.com/office/powerpoint/2010/main" val="11197017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Supervised Machine Learning Linear Regression Model</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7</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CCF40F-19A7-D7EF-DFFD-F3E2296F478F}"/>
                  </a:ext>
                </a:extLst>
              </p:cNvPr>
              <p:cNvSpPr txBox="1"/>
              <p:nvPr/>
            </p:nvSpPr>
            <p:spPr>
              <a:xfrm>
                <a:off x="6858000" y="1524000"/>
                <a:ext cx="3778867" cy="350160"/>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0">
                          <a:latin typeface="Cambria Math" panose="02040503050406030204" pitchFamily="18" charset="0"/>
                        </a:rPr>
                        <m:t>=</m:t>
                      </m:r>
                      <m:r>
                        <m:rPr>
                          <m:sty m:val="p"/>
                        </m:rPr>
                        <a:rPr lang="en-US" sz="1600" b="0" i="0" smtClean="0">
                          <a:latin typeface="Cambria Math" panose="02040503050406030204" pitchFamily="18" charset="0"/>
                        </a:rPr>
                        <m:t>A</m:t>
                      </m:r>
                      <m:r>
                        <a:rPr lang="en-US" sz="1600" b="0" i="0"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m:rPr>
                              <m:sty m:val="p"/>
                            </m:rPr>
                            <a:rPr lang="en-US" sz="1600">
                              <a:latin typeface="Cambria Math" panose="02040503050406030204" pitchFamily="18" charset="0"/>
                              <a:ea typeface="Cambria Math" panose="02040503050406030204" pitchFamily="18" charset="0"/>
                            </a:rPr>
                            <m:t>α</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i="1">
                              <a:latin typeface="Cambria Math" panose="02040503050406030204" pitchFamily="18" charset="0"/>
                              <a:ea typeface="Cambria Math" panose="02040503050406030204" pitchFamily="18" charset="0"/>
                            </a:rPr>
                            <m:t>𝛽</m:t>
                          </m:r>
                        </m:sup>
                      </m:sSup>
                      <m:r>
                        <a:rPr lang="en-US" sz="1600" b="0" i="1" smtClean="0">
                          <a:latin typeface="Cambria Math" panose="02040503050406030204" pitchFamily="18" charset="0"/>
                          <a:ea typeface="Cambria Math" panose="02040503050406030204" pitchFamily="18" charset="0"/>
                        </a:rPr>
                        <m:t> </m:t>
                      </m:r>
                      <m:sSup>
                        <m:sSupPr>
                          <m:ctrlPr>
                            <a:rPr lang="en-US" sz="1600" i="1">
                              <a:solidFill>
                                <a:srgbClr val="836967"/>
                              </a:solidFill>
                              <a:latin typeface="Cambria Math" panose="02040503050406030204" pitchFamily="18" charset="0"/>
                            </a:rPr>
                          </m:ctrlPr>
                        </m:sSupPr>
                        <m:e>
                          <m:d>
                            <m:dPr>
                              <m:ctrlPr>
                                <a:rPr lang="en-US" sz="160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𝑚𝑎𝑡</m:t>
                              </m:r>
                              <m:r>
                                <a:rPr lang="en-US" sz="1600" b="0" i="1" smtClean="0">
                                  <a:solidFill>
                                    <a:schemeClr val="tx1"/>
                                  </a:solidFill>
                                  <a:latin typeface="Cambria Math" panose="02040503050406030204" pitchFamily="18" charset="0"/>
                                </a:rPr>
                                <m:t>_</m:t>
                              </m:r>
                              <m:r>
                                <a:rPr lang="en-US" sz="1600" b="0" i="1" smtClean="0">
                                  <a:solidFill>
                                    <a:schemeClr val="tx1"/>
                                  </a:solidFill>
                                  <a:latin typeface="Cambria Math" panose="02040503050406030204" pitchFamily="18" charset="0"/>
                                </a:rPr>
                                <m:t>𝐾𝐹</m:t>
                              </m:r>
                            </m:e>
                          </m:d>
                        </m:e>
                        <m:sup>
                          <m:r>
                            <m:rPr>
                              <m:sty m:val="p"/>
                            </m:rPr>
                            <a:rPr lang="en-US" sz="1600">
                              <a:latin typeface="Cambria Math" panose="02040503050406030204" pitchFamily="18" charset="0"/>
                              <a:ea typeface="Cambria Math" panose="02040503050406030204" pitchFamily="18" charset="0"/>
                            </a:rPr>
                            <m:t>γ</m:t>
                          </m:r>
                        </m:sup>
                      </m:sSup>
                    </m:oMath>
                  </m:oMathPara>
                </a14:m>
                <a:endParaRPr lang="en-US" sz="1600" dirty="0"/>
              </a:p>
            </p:txBody>
          </p:sp>
        </mc:Choice>
        <mc:Fallback xmlns="">
          <p:sp>
            <p:nvSpPr>
              <p:cNvPr id="8" name="TextBox 7">
                <a:extLst>
                  <a:ext uri="{FF2B5EF4-FFF2-40B4-BE49-F238E27FC236}">
                    <a16:creationId xmlns:a16="http://schemas.microsoft.com/office/drawing/2014/main" id="{26CCF40F-19A7-D7EF-DFFD-F3E2296F478F}"/>
                  </a:ext>
                </a:extLst>
              </p:cNvPr>
              <p:cNvSpPr txBox="1">
                <a:spLocks noRot="1" noChangeAspect="1" noMove="1" noResize="1" noEditPoints="1" noAdjustHandles="1" noChangeArrowheads="1" noChangeShapeType="1" noTextEdit="1"/>
              </p:cNvSpPr>
              <p:nvPr/>
            </p:nvSpPr>
            <p:spPr>
              <a:xfrm>
                <a:off x="6858000" y="1524000"/>
                <a:ext cx="3778867" cy="350160"/>
              </a:xfrm>
              <a:prstGeom prst="rect">
                <a:avLst/>
              </a:prstGeom>
              <a:blipFill>
                <a:blip r:embed="rId4"/>
                <a:stretch>
                  <a:fillRect/>
                </a:stretch>
              </a:blipFill>
              <a:ln w="28575">
                <a:solidFill>
                  <a:schemeClr val="bg1"/>
                </a:solidFill>
              </a:ln>
            </p:spPr>
            <p:txBody>
              <a:bodyPr/>
              <a:lstStyle/>
              <a:p>
                <a:r>
                  <a:rPr lang="en-US">
                    <a:noFill/>
                  </a:rPr>
                  <a:t> </a:t>
                </a:r>
              </a:p>
            </p:txBody>
          </p:sp>
        </mc:Fallback>
      </mc:AlternateContent>
      <p:sp>
        <p:nvSpPr>
          <p:cNvPr id="9" name="TextBox 8">
            <a:extLst>
              <a:ext uri="{FF2B5EF4-FFF2-40B4-BE49-F238E27FC236}">
                <a16:creationId xmlns:a16="http://schemas.microsoft.com/office/drawing/2014/main" id="{0FAEB1BA-2990-6C83-19C7-B959315B040E}"/>
              </a:ext>
            </a:extLst>
          </p:cNvPr>
          <p:cNvSpPr txBox="1"/>
          <p:nvPr/>
        </p:nvSpPr>
        <p:spPr>
          <a:xfrm>
            <a:off x="762000" y="886250"/>
            <a:ext cx="1059906" cy="369332"/>
          </a:xfrm>
          <a:prstGeom prst="rect">
            <a:avLst/>
          </a:prstGeom>
          <a:noFill/>
        </p:spPr>
        <p:txBody>
          <a:bodyPr wrap="none" rtlCol="0">
            <a:spAutoFit/>
          </a:bodyPr>
          <a:lstStyle/>
          <a:p>
            <a:r>
              <a:rPr lang="en-US" dirty="0"/>
              <a:t>KF model</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0FED78-7604-5E43-FC31-F12C5B8310BB}"/>
                  </a:ext>
                </a:extLst>
              </p:cNvPr>
              <p:cNvSpPr txBox="1"/>
              <p:nvPr/>
            </p:nvSpPr>
            <p:spPr>
              <a:xfrm>
                <a:off x="7239000" y="2380239"/>
                <a:ext cx="2005934"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=−0.719±0.00</m:t>
                    </m:r>
                  </m:oMath>
                </a14:m>
                <a:r>
                  <a:rPr lang="en-US" dirty="0"/>
                  <a:t>7</a:t>
                </a:r>
              </a:p>
            </p:txBody>
          </p:sp>
        </mc:Choice>
        <mc:Fallback xmlns="">
          <p:sp>
            <p:nvSpPr>
              <p:cNvPr id="12" name="TextBox 11">
                <a:extLst>
                  <a:ext uri="{FF2B5EF4-FFF2-40B4-BE49-F238E27FC236}">
                    <a16:creationId xmlns:a16="http://schemas.microsoft.com/office/drawing/2014/main" id="{690FED78-7604-5E43-FC31-F12C5B8310BB}"/>
                  </a:ext>
                </a:extLst>
              </p:cNvPr>
              <p:cNvSpPr txBox="1">
                <a:spLocks noRot="1" noChangeAspect="1" noMove="1" noResize="1" noEditPoints="1" noAdjustHandles="1" noChangeArrowheads="1" noChangeShapeType="1" noTextEdit="1"/>
              </p:cNvSpPr>
              <p:nvPr/>
            </p:nvSpPr>
            <p:spPr>
              <a:xfrm>
                <a:off x="7239000" y="2380239"/>
                <a:ext cx="2005934" cy="276999"/>
              </a:xfrm>
              <a:prstGeom prst="rect">
                <a:avLst/>
              </a:prstGeom>
              <a:blipFill>
                <a:blip r:embed="rId5"/>
                <a:stretch>
                  <a:fillRect l="-3040" t="-28261" r="-607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481683-E3CD-FA67-B50E-B3178FB6380C}"/>
                  </a:ext>
                </a:extLst>
              </p:cNvPr>
              <p:cNvSpPr txBox="1"/>
              <p:nvPr/>
            </p:nvSpPr>
            <p:spPr>
              <a:xfrm>
                <a:off x="7274607" y="2739914"/>
                <a:ext cx="2007537"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=−0.836±0.01</m:t>
                    </m:r>
                  </m:oMath>
                </a14:m>
                <a:r>
                  <a:rPr lang="en-US" dirty="0"/>
                  <a:t>2</a:t>
                </a:r>
              </a:p>
            </p:txBody>
          </p:sp>
        </mc:Choice>
        <mc:Fallback xmlns="">
          <p:sp>
            <p:nvSpPr>
              <p:cNvPr id="18" name="TextBox 17">
                <a:extLst>
                  <a:ext uri="{FF2B5EF4-FFF2-40B4-BE49-F238E27FC236}">
                    <a16:creationId xmlns:a16="http://schemas.microsoft.com/office/drawing/2014/main" id="{9D481683-E3CD-FA67-B50E-B3178FB6380C}"/>
                  </a:ext>
                </a:extLst>
              </p:cNvPr>
              <p:cNvSpPr txBox="1">
                <a:spLocks noRot="1" noChangeAspect="1" noMove="1" noResize="1" noEditPoints="1" noAdjustHandles="1" noChangeArrowheads="1" noChangeShapeType="1" noTextEdit="1"/>
              </p:cNvSpPr>
              <p:nvPr/>
            </p:nvSpPr>
            <p:spPr>
              <a:xfrm>
                <a:off x="7274607" y="2739914"/>
                <a:ext cx="2007537" cy="276999"/>
              </a:xfrm>
              <a:prstGeom prst="rect">
                <a:avLst/>
              </a:prstGeom>
              <a:blipFill>
                <a:blip r:embed="rId6"/>
                <a:stretch>
                  <a:fillRect l="-5455" t="-28261" r="-606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6D5A73-1814-D039-891D-F447FE4C479A}"/>
                  </a:ext>
                </a:extLst>
              </p:cNvPr>
              <p:cNvSpPr txBox="1"/>
              <p:nvPr/>
            </p:nvSpPr>
            <p:spPr>
              <a:xfrm>
                <a:off x="7274607" y="3171041"/>
                <a:ext cx="1816010"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=0.654±0.00</m:t>
                    </m:r>
                  </m:oMath>
                </a14:m>
                <a:r>
                  <a:rPr lang="en-US" dirty="0"/>
                  <a:t>7</a:t>
                </a:r>
              </a:p>
            </p:txBody>
          </p:sp>
        </mc:Choice>
        <mc:Fallback xmlns="">
          <p:sp>
            <p:nvSpPr>
              <p:cNvPr id="19" name="TextBox 18">
                <a:extLst>
                  <a:ext uri="{FF2B5EF4-FFF2-40B4-BE49-F238E27FC236}">
                    <a16:creationId xmlns:a16="http://schemas.microsoft.com/office/drawing/2014/main" id="{7D6D5A73-1814-D039-891D-F447FE4C479A}"/>
                  </a:ext>
                </a:extLst>
              </p:cNvPr>
              <p:cNvSpPr txBox="1">
                <a:spLocks noRot="1" noChangeAspect="1" noMove="1" noResize="1" noEditPoints="1" noAdjustHandles="1" noChangeArrowheads="1" noChangeShapeType="1" noTextEdit="1"/>
              </p:cNvSpPr>
              <p:nvPr/>
            </p:nvSpPr>
            <p:spPr>
              <a:xfrm>
                <a:off x="7274607" y="3171041"/>
                <a:ext cx="1816010" cy="276999"/>
              </a:xfrm>
              <a:prstGeom prst="rect">
                <a:avLst/>
              </a:prstGeom>
              <a:blipFill>
                <a:blip r:embed="rId7"/>
                <a:stretch>
                  <a:fillRect l="-4362" t="-28261" r="-7047" b="-50000"/>
                </a:stretch>
              </a:blipFill>
            </p:spPr>
            <p:txBody>
              <a:bodyPr/>
              <a:lstStyle/>
              <a:p>
                <a:r>
                  <a:rPr lang="en-US">
                    <a:noFill/>
                  </a:rPr>
                  <a:t> </a:t>
                </a:r>
              </a:p>
            </p:txBody>
          </p:sp>
        </mc:Fallback>
      </mc:AlternateContent>
      <p:pic>
        <p:nvPicPr>
          <p:cNvPr id="5" name="Picture 4" descr="Chart, scatter chart&#10;&#10;Description automatically generated">
            <a:extLst>
              <a:ext uri="{FF2B5EF4-FFF2-40B4-BE49-F238E27FC236}">
                <a16:creationId xmlns:a16="http://schemas.microsoft.com/office/drawing/2014/main" id="{C2474DE7-E0B8-8AE2-5856-2F9A9A9395E8}"/>
              </a:ext>
            </a:extLst>
          </p:cNvPr>
          <p:cNvPicPr>
            <a:picLocks noChangeAspect="1"/>
          </p:cNvPicPr>
          <p:nvPr/>
        </p:nvPicPr>
        <p:blipFill>
          <a:blip r:embed="rId8"/>
          <a:stretch>
            <a:fillRect/>
          </a:stretch>
        </p:blipFill>
        <p:spPr>
          <a:xfrm>
            <a:off x="368922" y="1496867"/>
            <a:ext cx="4965079" cy="3326984"/>
          </a:xfrm>
          <a:prstGeom prst="rect">
            <a:avLst/>
          </a:prstGeom>
        </p:spPr>
      </p:pic>
    </p:spTree>
    <p:extLst>
      <p:ext uri="{BB962C8B-B14F-4D97-AF65-F5344CB8AC3E}">
        <p14:creationId xmlns:p14="http://schemas.microsoft.com/office/powerpoint/2010/main" val="35562811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Supervised Machine Learning Linear Regression Model</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8</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Description automatically generated with low confidence">
            <a:extLst>
              <a:ext uri="{FF2B5EF4-FFF2-40B4-BE49-F238E27FC236}">
                <a16:creationId xmlns:a16="http://schemas.microsoft.com/office/drawing/2014/main" id="{C59BC7B2-8B0D-3549-521B-680E2B7C1F4E}"/>
              </a:ext>
            </a:extLst>
          </p:cNvPr>
          <p:cNvPicPr>
            <a:picLocks noChangeAspect="1"/>
          </p:cNvPicPr>
          <p:nvPr/>
        </p:nvPicPr>
        <p:blipFill>
          <a:blip r:embed="rId4"/>
          <a:stretch>
            <a:fillRect/>
          </a:stretch>
        </p:blipFill>
        <p:spPr>
          <a:xfrm>
            <a:off x="838200" y="1141387"/>
            <a:ext cx="5536898" cy="4575225"/>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D67CB88-7DA1-C917-8B55-D550A476CD70}"/>
                  </a:ext>
                </a:extLst>
              </p:cNvPr>
              <p:cNvSpPr txBox="1"/>
              <p:nvPr/>
            </p:nvSpPr>
            <p:spPr>
              <a:xfrm>
                <a:off x="7086600" y="1828800"/>
                <a:ext cx="3778867" cy="350160"/>
              </a:xfrm>
              <a:prstGeom prst="rect">
                <a:avLst/>
              </a:prstGeom>
              <a:noFill/>
              <a:ln w="28575">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𝑃𝐷𝐴𝑆</m:t>
                      </m:r>
                      <m:r>
                        <a:rPr lang="en-US" sz="1600" i="1" smtClean="0">
                          <a:latin typeface="Cambria Math" panose="02040503050406030204" pitchFamily="18" charset="0"/>
                        </a:rPr>
                        <m:t> ∝</m:t>
                      </m:r>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𝑉</m:t>
                          </m:r>
                        </m:e>
                        <m:sup>
                          <m:r>
                            <m:rPr>
                              <m:sty m:val="p"/>
                            </m:rPr>
                            <a:rPr lang="en-US" sz="1600">
                              <a:latin typeface="Cambria Math" panose="02040503050406030204" pitchFamily="18" charset="0"/>
                              <a:ea typeface="Cambria Math" panose="02040503050406030204" pitchFamily="18" charset="0"/>
                            </a:rPr>
                            <m:t>α</m:t>
                          </m:r>
                        </m:sup>
                      </m:sSup>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𝐺</m:t>
                          </m:r>
                        </m:e>
                        <m:sup>
                          <m:r>
                            <a:rPr lang="en-US" sz="1600" i="1">
                              <a:latin typeface="Cambria Math" panose="02040503050406030204" pitchFamily="18" charset="0"/>
                              <a:ea typeface="Cambria Math" panose="02040503050406030204" pitchFamily="18" charset="0"/>
                            </a:rPr>
                            <m:t>𝛽</m:t>
                          </m:r>
                        </m:sup>
                      </m:sSup>
                    </m:oMath>
                  </m:oMathPara>
                </a14:m>
                <a:endParaRPr lang="en-US" sz="1600" dirty="0"/>
              </a:p>
            </p:txBody>
          </p:sp>
        </mc:Choice>
        <mc:Fallback>
          <p:sp>
            <p:nvSpPr>
              <p:cNvPr id="2" name="TextBox 1">
                <a:extLst>
                  <a:ext uri="{FF2B5EF4-FFF2-40B4-BE49-F238E27FC236}">
                    <a16:creationId xmlns:a16="http://schemas.microsoft.com/office/drawing/2014/main" id="{1D67CB88-7DA1-C917-8B55-D550A476CD70}"/>
                  </a:ext>
                </a:extLst>
              </p:cNvPr>
              <p:cNvSpPr txBox="1">
                <a:spLocks noRot="1" noChangeAspect="1" noMove="1" noResize="1" noEditPoints="1" noAdjustHandles="1" noChangeArrowheads="1" noChangeShapeType="1" noTextEdit="1"/>
              </p:cNvSpPr>
              <p:nvPr/>
            </p:nvSpPr>
            <p:spPr>
              <a:xfrm>
                <a:off x="7086600" y="1828800"/>
                <a:ext cx="3778867" cy="350160"/>
              </a:xfrm>
              <a:prstGeom prst="rect">
                <a:avLst/>
              </a:prstGeom>
              <a:blipFill>
                <a:blip r:embed="rId5"/>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3090453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6200"/>
            <a:ext cx="12192000" cy="492443"/>
          </a:xfrm>
          <a:prstGeom prst="rect">
            <a:avLst/>
          </a:prstGeom>
          <a:noFill/>
        </p:spPr>
        <p:txBody>
          <a:bodyPr wrap="square">
            <a:spAutoFit/>
          </a:bodyPr>
          <a:lstStyle/>
          <a:p>
            <a:pPr algn="ctr">
              <a:defRPr/>
            </a:pPr>
            <a:r>
              <a:rPr lang="en-US" sz="2600" b="1" dirty="0"/>
              <a:t>Conclusion</a:t>
            </a:r>
          </a:p>
        </p:txBody>
      </p:sp>
      <p:sp>
        <p:nvSpPr>
          <p:cNvPr id="13" name="Slide Number Placeholder 5"/>
          <p:cNvSpPr txBox="1">
            <a:spLocks/>
          </p:cNvSpPr>
          <p:nvPr/>
        </p:nvSpPr>
        <p:spPr bwMode="auto">
          <a:xfrm>
            <a:off x="11178540" y="6518568"/>
            <a:ext cx="982980" cy="3037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auto" hangingPunct="0">
              <a:spcBef>
                <a:spcPts val="0"/>
              </a:spcBef>
              <a:spcAft>
                <a:spcPts val="0"/>
              </a:spcAft>
              <a:defRPr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pPr eaLnBrk="1" fontAlgn="base" hangingPunct="1">
              <a:spcBef>
                <a:spcPct val="0"/>
              </a:spcBef>
              <a:spcAft>
                <a:spcPct val="0"/>
              </a:spcAft>
            </a:pPr>
            <a:fld id="{FF074991-C93A-472C-B00C-FCE612A4FBB3}" type="slidenum">
              <a:rPr lang="en-US" sz="1200">
                <a:latin typeface="+mn-lt"/>
                <a:cs typeface="Times New Roman" pitchFamily="18" charset="0"/>
              </a:rPr>
              <a:pPr eaLnBrk="1" fontAlgn="base" hangingPunct="1">
                <a:spcBef>
                  <a:spcPct val="0"/>
                </a:spcBef>
                <a:spcAft>
                  <a:spcPct val="0"/>
                </a:spcAft>
              </a:pPr>
              <a:t>9</a:t>
            </a:fld>
            <a:endParaRPr lang="en-US" sz="1200" dirty="0">
              <a:latin typeface="+mn-lt"/>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a:p>
            <a:pPr eaLnBrk="1" fontAlgn="base" hangingPunct="1">
              <a:spcBef>
                <a:spcPct val="0"/>
              </a:spcBef>
              <a:spcAft>
                <a:spcPct val="0"/>
              </a:spcAft>
            </a:pP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0600" y="6516610"/>
            <a:ext cx="2713274" cy="310896"/>
          </a:xfrm>
          <a:prstGeom prst="rect">
            <a:avLst/>
          </a:prstGeom>
        </p:spPr>
      </p:pic>
      <p:cxnSp>
        <p:nvCxnSpPr>
          <p:cNvPr id="15" name="Straight Connector 14"/>
          <p:cNvCxnSpPr/>
          <p:nvPr/>
        </p:nvCxnSpPr>
        <p:spPr>
          <a:xfrm>
            <a:off x="0" y="609600"/>
            <a:ext cx="12161520" cy="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6" y="6519578"/>
            <a:ext cx="3036384" cy="301752"/>
          </a:xfrm>
          <a:prstGeom prst="rect">
            <a:avLst/>
          </a:prstGeom>
        </p:spPr>
      </p:pic>
      <p:cxnSp>
        <p:nvCxnSpPr>
          <p:cNvPr id="17" name="Straight Connector 16"/>
          <p:cNvCxnSpPr/>
          <p:nvPr/>
        </p:nvCxnSpPr>
        <p:spPr>
          <a:xfrm>
            <a:off x="0" y="6480982"/>
            <a:ext cx="121615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A075B1-1F91-3695-8522-EF59CDB87E9D}"/>
              </a:ext>
            </a:extLst>
          </p:cNvPr>
          <p:cNvSpPr txBox="1"/>
          <p:nvPr/>
        </p:nvSpPr>
        <p:spPr>
          <a:xfrm>
            <a:off x="609600" y="1142999"/>
            <a:ext cx="10287000" cy="3416320"/>
          </a:xfrm>
          <a:prstGeom prst="rect">
            <a:avLst/>
          </a:prstGeom>
          <a:noFill/>
        </p:spPr>
        <p:txBody>
          <a:bodyPr wrap="square">
            <a:spAutoFit/>
          </a:bodyPr>
          <a:lstStyle/>
          <a:p>
            <a:pPr marL="285750" indent="-285750" algn="just" rtl="0">
              <a:buFont typeface="Wingdings" panose="05000000000000000000" pitchFamily="2" charset="2"/>
              <a:buChar char="ü"/>
            </a:pPr>
            <a:r>
              <a:rPr lang="en-US" sz="2400" dirty="0"/>
              <a:t> In this project we develop a supervised-regression machine learning model to obtain a correlation between the PDAS and velocity and temperature gradient</a:t>
            </a:r>
          </a:p>
          <a:p>
            <a:pPr marL="285750" indent="-285750" algn="just" rtl="0">
              <a:buFont typeface="Wingdings" panose="05000000000000000000" pitchFamily="2" charset="2"/>
              <a:buChar char="ü"/>
            </a:pPr>
            <a:r>
              <a:rPr lang="en-US" sz="2400" dirty="0"/>
              <a:t>We obtain a very important conclusion that in contract to analytical models, where temperature gradient plays much important role in the PDAS estimations, the velocity and temperature play almost equal roles in PDAS correlation!</a:t>
            </a:r>
          </a:p>
          <a:p>
            <a:pPr marL="285750" indent="-285750" algn="just" rtl="0">
              <a:buFont typeface="Wingdings" panose="05000000000000000000" pitchFamily="2" charset="2"/>
              <a:buChar char="ü"/>
            </a:pPr>
            <a:r>
              <a:rPr lang="en-US" sz="2400" dirty="0"/>
              <a:t>Fitting the data for the individual alloys were not helpful because we did not put any restriction on how the material properties equation looks like and therefore alpha and beta values seem all around the place</a:t>
            </a:r>
          </a:p>
        </p:txBody>
      </p:sp>
    </p:spTree>
    <p:extLst>
      <p:ext uri="{BB962C8B-B14F-4D97-AF65-F5344CB8AC3E}">
        <p14:creationId xmlns:p14="http://schemas.microsoft.com/office/powerpoint/2010/main" val="26224359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42584</TotalTime>
  <Words>561</Words>
  <Application>Microsoft Office PowerPoint</Application>
  <PresentationFormat>Widescreen</PresentationFormat>
  <Paragraphs>100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Missouri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Asle Zaeem, Mohsen</dc:creator>
  <cp:lastModifiedBy>sepideh</cp:lastModifiedBy>
  <cp:revision>817</cp:revision>
  <cp:lastPrinted>2017-07-20T15:56:05Z</cp:lastPrinted>
  <dcterms:created xsi:type="dcterms:W3CDTF">2017-01-31T15:10:44Z</dcterms:created>
  <dcterms:modified xsi:type="dcterms:W3CDTF">2023-01-06T23:49:11Z</dcterms:modified>
</cp:coreProperties>
</file>