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
      <p:font typeface="Syncopate"/>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22" Type="http://schemas.openxmlformats.org/officeDocument/2006/relationships/font" Target="fonts/Syncopate-bold.fntdata"/><Relationship Id="rId10" Type="http://schemas.openxmlformats.org/officeDocument/2006/relationships/slide" Target="slides/slide6.xml"/><Relationship Id="rId21" Type="http://schemas.openxmlformats.org/officeDocument/2006/relationships/font" Target="fonts/Syncopate-regular.fntdata"/><Relationship Id="rId13" Type="http://schemas.openxmlformats.org/officeDocument/2006/relationships/font" Target="fonts/PlayfairDispl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899" cy="36458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399"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399" cy="701399"/>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599"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199"/>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199"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599"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0" y="0"/>
            <a:ext cx="9144000" cy="5143499"/>
          </a:xfrm>
          <a:prstGeom prst="rect">
            <a:avLst/>
          </a:prstGeom>
          <a:solidFill>
            <a:srgbClr val="FFF2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fr">
                <a:solidFill>
                  <a:srgbClr val="000000"/>
                </a:solidFill>
                <a:latin typeface="Syncopate"/>
                <a:ea typeface="Syncopate"/>
                <a:cs typeface="Syncopate"/>
                <a:sym typeface="Syncopate"/>
              </a:rPr>
              <a:t>SEPIA</a:t>
            </a:r>
          </a:p>
          <a:p>
            <a:pPr lvl="0">
              <a:spcBef>
                <a:spcPts val="0"/>
              </a:spcBef>
              <a:buNone/>
            </a:pPr>
            <a:r>
              <a:t/>
            </a:r>
            <a:endParaRPr sz="1000">
              <a:solidFill>
                <a:srgbClr val="000000"/>
              </a:solidFill>
              <a:latin typeface="Syncopate"/>
              <a:ea typeface="Syncopate"/>
              <a:cs typeface="Syncopate"/>
              <a:sym typeface="Syncopate"/>
            </a:endParaRPr>
          </a:p>
        </p:txBody>
      </p:sp>
      <p:sp>
        <p:nvSpPr>
          <p:cNvPr id="60" name="Shape 60"/>
          <p:cNvSpPr txBox="1"/>
          <p:nvPr/>
        </p:nvSpPr>
        <p:spPr>
          <a:xfrm>
            <a:off x="276075" y="4349200"/>
            <a:ext cx="4233300" cy="606000"/>
          </a:xfrm>
          <a:prstGeom prst="rect">
            <a:avLst/>
          </a:prstGeom>
          <a:solidFill>
            <a:srgbClr val="FFF2CC"/>
          </a:solidFill>
          <a:ln>
            <a:noFill/>
          </a:ln>
        </p:spPr>
        <p:txBody>
          <a:bodyPr anchorCtr="0" anchor="t" bIns="91425" lIns="91425" rIns="91425" tIns="91425">
            <a:noAutofit/>
          </a:bodyPr>
          <a:lstStyle/>
          <a:p>
            <a:pPr lvl="0" rtl="0">
              <a:spcBef>
                <a:spcPts val="0"/>
              </a:spcBef>
              <a:buNone/>
            </a:pPr>
            <a:r>
              <a:rPr b="1" lang="fr" sz="1000">
                <a:latin typeface="Syncopate"/>
                <a:ea typeface="Syncopate"/>
                <a:cs typeface="Syncopate"/>
                <a:sym typeface="Syncopate"/>
              </a:rPr>
              <a:t>Innovate 4 multiple sclerosis</a:t>
            </a:r>
          </a:p>
          <a:p>
            <a:pPr lvl="0" rtl="0">
              <a:spcBef>
                <a:spcPts val="0"/>
              </a:spcBef>
              <a:buNone/>
            </a:pPr>
            <a:r>
              <a:t/>
            </a:r>
            <a:endParaRPr b="1" sz="1000">
              <a:latin typeface="Syncopate"/>
              <a:ea typeface="Syncopate"/>
              <a:cs typeface="Syncopate"/>
              <a:sym typeface="Syncopate"/>
            </a:endParaRPr>
          </a:p>
          <a:p>
            <a:pPr lvl="0" rtl="0">
              <a:spcBef>
                <a:spcPts val="0"/>
              </a:spcBef>
              <a:buNone/>
            </a:pPr>
            <a:r>
              <a:rPr b="1" lang="fr" sz="1000">
                <a:latin typeface="Syncopate"/>
                <a:ea typeface="Syncopate"/>
                <a:cs typeface="Syncopate"/>
                <a:sym typeface="Syncopate"/>
              </a:rPr>
              <a:t>date : 11/02/2016</a:t>
            </a:r>
          </a:p>
          <a:p>
            <a:pPr lvl="0">
              <a:spcBef>
                <a:spcPts val="0"/>
              </a:spcBef>
              <a:buNone/>
            </a:pPr>
            <a:r>
              <a:t/>
            </a:r>
            <a:endParaRPr/>
          </a:p>
        </p:txBody>
      </p:sp>
      <p:sp>
        <p:nvSpPr>
          <p:cNvPr id="61" name="Shape 61"/>
          <p:cNvSpPr txBox="1"/>
          <p:nvPr/>
        </p:nvSpPr>
        <p:spPr>
          <a:xfrm>
            <a:off x="7513050" y="4386050"/>
            <a:ext cx="1595399" cy="721800"/>
          </a:xfrm>
          <a:prstGeom prst="rect">
            <a:avLst/>
          </a:prstGeom>
          <a:solidFill>
            <a:srgbClr val="FFF2CC"/>
          </a:solidFill>
          <a:ln>
            <a:noFill/>
          </a:ln>
        </p:spPr>
        <p:txBody>
          <a:bodyPr anchorCtr="0" anchor="t" bIns="91425" lIns="91425" rIns="91425" tIns="91425">
            <a:noAutofit/>
          </a:bodyPr>
          <a:lstStyle/>
          <a:p>
            <a:pPr lvl="0" rtl="0">
              <a:spcBef>
                <a:spcPts val="0"/>
              </a:spcBef>
              <a:buNone/>
            </a:pPr>
            <a:r>
              <a:rPr lang="fr" sz="1200"/>
              <a:t>Dimitri	   TORTERAT</a:t>
            </a:r>
          </a:p>
          <a:p>
            <a:pPr lvl="0" rtl="0">
              <a:spcBef>
                <a:spcPts val="0"/>
              </a:spcBef>
              <a:buNone/>
            </a:pPr>
            <a:r>
              <a:rPr lang="fr" sz="1200"/>
              <a:t>Ahmed  GUELLIL</a:t>
            </a:r>
          </a:p>
          <a:p>
            <a:pPr lvl="0">
              <a:spcBef>
                <a:spcPts val="0"/>
              </a:spcBef>
              <a:buNone/>
            </a:pPr>
            <a:r>
              <a:rPr lang="fr" sz="1200"/>
              <a:t>Pierre	   VARIN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fr"/>
              <a:t>INTRODUCTION</a:t>
            </a:r>
          </a:p>
        </p:txBody>
      </p:sp>
      <p:sp>
        <p:nvSpPr>
          <p:cNvPr id="67" name="Shape 67"/>
          <p:cNvSpPr txBox="1"/>
          <p:nvPr>
            <p:ph idx="1" type="body"/>
          </p:nvPr>
        </p:nvSpPr>
        <p:spPr>
          <a:xfrm>
            <a:off x="311700" y="1152475"/>
            <a:ext cx="8520599" cy="3416400"/>
          </a:xfrm>
          <a:prstGeom prst="rect">
            <a:avLst/>
          </a:prstGeom>
        </p:spPr>
        <p:txBody>
          <a:bodyPr anchorCtr="0" anchor="ctr" bIns="91425" lIns="91425" rIns="91425" tIns="91425">
            <a:noAutofit/>
          </a:bodyPr>
          <a:lstStyle/>
          <a:p>
            <a:pPr lvl="0" algn="just">
              <a:spcBef>
                <a:spcPts val="0"/>
              </a:spcBef>
              <a:buNone/>
            </a:pPr>
            <a:br>
              <a:rPr lang="fr"/>
            </a:br>
            <a:r>
              <a:rPr lang="fr">
                <a:latin typeface="Arial"/>
                <a:ea typeface="Arial"/>
                <a:cs typeface="Arial"/>
                <a:sym typeface="Arial"/>
              </a:rPr>
              <a:t>« Utiliser le jeu vidéo de rôle pour améliorer le bien-être de la personne et éviter l’isolement, détecter et surveiller certains symptômes – le tout sans que cela soit intrusif. L’application serait capable d’envoyer des messages aux proches ou au médecin suivant la progression.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p:nvPr/>
        </p:nvSpPr>
        <p:spPr>
          <a:xfrm>
            <a:off x="3929050" y="2112200"/>
            <a:ext cx="1341899" cy="2630999"/>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fr"/>
              <a:t>Application</a:t>
            </a:r>
          </a:p>
        </p:txBody>
      </p:sp>
      <p:sp>
        <p:nvSpPr>
          <p:cNvPr id="73" name="Shape 73"/>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None/>
            </a:pPr>
            <a:r>
              <a:rPr lang="fr"/>
              <a:t>PRINCIPE</a:t>
            </a:r>
          </a:p>
        </p:txBody>
      </p:sp>
      <p:sp>
        <p:nvSpPr>
          <p:cNvPr id="74" name="Shape 74"/>
          <p:cNvSpPr/>
          <p:nvPr/>
        </p:nvSpPr>
        <p:spPr>
          <a:xfrm>
            <a:off x="2348412" y="2507925"/>
            <a:ext cx="1310099" cy="632699"/>
          </a:xfrm>
          <a:prstGeom prst="leftRightArrow">
            <a:avLst>
              <a:gd fmla="val 50000" name="adj1"/>
              <a:gd fmla="val 50000" name="adj2"/>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5536425" y="2507925"/>
            <a:ext cx="1310099" cy="632699"/>
          </a:xfrm>
          <a:prstGeom prst="leftRightArrow">
            <a:avLst>
              <a:gd fmla="val 50000" name="adj1"/>
              <a:gd fmla="val 50000" name="adj2"/>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txBox="1"/>
          <p:nvPr/>
        </p:nvSpPr>
        <p:spPr>
          <a:xfrm>
            <a:off x="420100" y="2503425"/>
            <a:ext cx="1657800" cy="6416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fr" sz="1800"/>
              <a:t>Utilisateur</a:t>
            </a:r>
          </a:p>
        </p:txBody>
      </p:sp>
      <p:sp>
        <p:nvSpPr>
          <p:cNvPr id="77" name="Shape 77"/>
          <p:cNvSpPr txBox="1"/>
          <p:nvPr/>
        </p:nvSpPr>
        <p:spPr>
          <a:xfrm>
            <a:off x="7112000" y="2503425"/>
            <a:ext cx="1622100" cy="6416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fr" sz="1800"/>
              <a:t>Médecin</a:t>
            </a:r>
          </a:p>
        </p:txBody>
      </p:sp>
      <p:sp>
        <p:nvSpPr>
          <p:cNvPr id="78" name="Shape 78"/>
          <p:cNvSpPr/>
          <p:nvPr/>
        </p:nvSpPr>
        <p:spPr>
          <a:xfrm>
            <a:off x="3932850" y="1017450"/>
            <a:ext cx="1310099" cy="868499"/>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fr"/>
              <a:t>I O T</a:t>
            </a:r>
          </a:p>
        </p:txBody>
      </p:sp>
      <p:sp>
        <p:nvSpPr>
          <p:cNvPr id="79" name="Shape 79"/>
          <p:cNvSpPr/>
          <p:nvPr/>
        </p:nvSpPr>
        <p:spPr>
          <a:xfrm>
            <a:off x="6943250" y="3546275"/>
            <a:ext cx="1959599" cy="937799"/>
          </a:xfrm>
          <a:prstGeom prst="flowChartConnector">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1800"/>
              <a:t>Autres Utilisateurs</a:t>
            </a:r>
          </a:p>
        </p:txBody>
      </p:sp>
      <p:sp>
        <p:nvSpPr>
          <p:cNvPr id="80" name="Shape 80"/>
          <p:cNvSpPr/>
          <p:nvPr/>
        </p:nvSpPr>
        <p:spPr>
          <a:xfrm flipH="1">
            <a:off x="2289450" y="3716675"/>
            <a:ext cx="1310099" cy="597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txBox="1"/>
          <p:nvPr/>
        </p:nvSpPr>
        <p:spPr>
          <a:xfrm>
            <a:off x="420100" y="3694325"/>
            <a:ext cx="1657800" cy="6416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fr" sz="1800"/>
              <a:t>Proches</a:t>
            </a:r>
          </a:p>
        </p:txBody>
      </p:sp>
      <p:sp>
        <p:nvSpPr>
          <p:cNvPr id="82" name="Shape 82"/>
          <p:cNvSpPr/>
          <p:nvPr/>
        </p:nvSpPr>
        <p:spPr>
          <a:xfrm>
            <a:off x="5536425" y="3698825"/>
            <a:ext cx="1310099" cy="632699"/>
          </a:xfrm>
          <a:prstGeom prst="leftRightArrow">
            <a:avLst>
              <a:gd fmla="val 50000" name="adj1"/>
              <a:gd fmla="val 50000" name="adj2"/>
            </a:avLst>
          </a:prstGeom>
          <a:solidFill>
            <a:srgbClr val="CC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None/>
            </a:pPr>
            <a:r>
              <a:rPr lang="fr"/>
              <a:t>L'APPLICATION - EN THÉORIE</a:t>
            </a:r>
          </a:p>
        </p:txBody>
      </p:sp>
      <p:sp>
        <p:nvSpPr>
          <p:cNvPr id="88" name="Shape 88"/>
          <p:cNvSpPr txBox="1"/>
          <p:nvPr/>
        </p:nvSpPr>
        <p:spPr>
          <a:xfrm>
            <a:off x="311700" y="1017450"/>
            <a:ext cx="8257199" cy="8346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SzPct val="100000"/>
              <a:buFont typeface="Lato"/>
              <a:buChar char="-"/>
            </a:pPr>
            <a:r>
              <a:rPr b="1" lang="fr" sz="1800">
                <a:solidFill>
                  <a:schemeClr val="dk2"/>
                </a:solidFill>
                <a:latin typeface="Lato"/>
                <a:ea typeface="Lato"/>
                <a:cs typeface="Lato"/>
                <a:sym typeface="Lato"/>
              </a:rPr>
              <a:t>Ludique mais sérieuse</a:t>
            </a:r>
            <a:r>
              <a:rPr lang="fr" sz="1800">
                <a:solidFill>
                  <a:schemeClr val="dk2"/>
                </a:solidFill>
                <a:latin typeface="Lato"/>
                <a:ea typeface="Lato"/>
                <a:cs typeface="Lato"/>
                <a:sym typeface="Lato"/>
              </a:rPr>
              <a:t> (jeu de rôle pseudo-réaliste, dont l'évolution dans le jeu correspond à une progression réelle)</a:t>
            </a:r>
          </a:p>
        </p:txBody>
      </p:sp>
      <p:sp>
        <p:nvSpPr>
          <p:cNvPr id="89" name="Shape 89"/>
          <p:cNvSpPr txBox="1"/>
          <p:nvPr/>
        </p:nvSpPr>
        <p:spPr>
          <a:xfrm>
            <a:off x="311700" y="1722275"/>
            <a:ext cx="8520599" cy="8346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SzPct val="100000"/>
              <a:buFont typeface="Lato"/>
              <a:buChar char="-"/>
            </a:pPr>
            <a:r>
              <a:rPr b="1" lang="fr" sz="1800">
                <a:solidFill>
                  <a:schemeClr val="dk2"/>
                </a:solidFill>
                <a:latin typeface="Lato"/>
                <a:ea typeface="Lato"/>
                <a:cs typeface="Lato"/>
                <a:sym typeface="Lato"/>
              </a:rPr>
              <a:t>Consciente</a:t>
            </a:r>
            <a:r>
              <a:rPr lang="fr" sz="1800">
                <a:solidFill>
                  <a:schemeClr val="dk2"/>
                </a:solidFill>
                <a:latin typeface="Lato"/>
                <a:ea typeface="Lato"/>
                <a:cs typeface="Lato"/>
                <a:sym typeface="Lato"/>
              </a:rPr>
              <a:t> (interagit avec l'utilisateur de manière naturelle  et se comporte comme un être humain doué d'empathie, sans exagération)</a:t>
            </a:r>
          </a:p>
        </p:txBody>
      </p:sp>
      <p:sp>
        <p:nvSpPr>
          <p:cNvPr id="90" name="Shape 90"/>
          <p:cNvSpPr txBox="1"/>
          <p:nvPr/>
        </p:nvSpPr>
        <p:spPr>
          <a:xfrm>
            <a:off x="311700" y="2389937"/>
            <a:ext cx="8257199" cy="10200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SzPct val="100000"/>
              <a:buFont typeface="Lato"/>
              <a:buChar char="-"/>
            </a:pPr>
            <a:r>
              <a:rPr b="1" lang="fr" sz="1800">
                <a:solidFill>
                  <a:schemeClr val="dk2"/>
                </a:solidFill>
                <a:latin typeface="Lato"/>
                <a:ea typeface="Lato"/>
                <a:cs typeface="Lato"/>
                <a:sym typeface="Lato"/>
              </a:rPr>
              <a:t>Adaptative</a:t>
            </a:r>
            <a:r>
              <a:rPr lang="fr" sz="1800">
                <a:solidFill>
                  <a:schemeClr val="dk2"/>
                </a:solidFill>
                <a:latin typeface="Lato"/>
                <a:ea typeface="Lato"/>
                <a:cs typeface="Lato"/>
                <a:sym typeface="Lato"/>
              </a:rPr>
              <a:t> (change son comportement en fonction de l'état de la personne, transmet/affiche les données différemment suivant l'origine des requêtes)</a:t>
            </a:r>
          </a:p>
        </p:txBody>
      </p:sp>
      <p:sp>
        <p:nvSpPr>
          <p:cNvPr id="91" name="Shape 91"/>
          <p:cNvSpPr txBox="1"/>
          <p:nvPr/>
        </p:nvSpPr>
        <p:spPr>
          <a:xfrm>
            <a:off x="311700" y="3057675"/>
            <a:ext cx="8257199" cy="10200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SzPct val="100000"/>
              <a:buFont typeface="Lato"/>
              <a:buChar char="-"/>
            </a:pPr>
            <a:r>
              <a:rPr b="1" lang="fr" sz="1800">
                <a:solidFill>
                  <a:schemeClr val="dk2"/>
                </a:solidFill>
                <a:latin typeface="Lato"/>
                <a:ea typeface="Lato"/>
                <a:cs typeface="Lato"/>
                <a:sym typeface="Lato"/>
              </a:rPr>
              <a:t>Respectueuse </a:t>
            </a:r>
            <a:r>
              <a:rPr lang="fr" sz="1800">
                <a:solidFill>
                  <a:schemeClr val="dk2"/>
                </a:solidFill>
                <a:latin typeface="Lato"/>
                <a:ea typeface="Lato"/>
                <a:cs typeface="Lato"/>
                <a:sym typeface="Lato"/>
              </a:rPr>
              <a:t>(pas de notifications incitant à l'utiliser, pas de surcharge lorsque l'utilisateur ne l'a pas utilisée depuis longtemps)</a:t>
            </a:r>
          </a:p>
        </p:txBody>
      </p:sp>
      <p:sp>
        <p:nvSpPr>
          <p:cNvPr id="92" name="Shape 92"/>
          <p:cNvSpPr txBox="1"/>
          <p:nvPr/>
        </p:nvSpPr>
        <p:spPr>
          <a:xfrm>
            <a:off x="311700" y="3728125"/>
            <a:ext cx="8257199" cy="945899"/>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SzPct val="100000"/>
              <a:buFont typeface="Lato"/>
              <a:buChar char="-"/>
            </a:pPr>
            <a:r>
              <a:rPr b="1" lang="fr" sz="1800">
                <a:solidFill>
                  <a:schemeClr val="dk2"/>
                </a:solidFill>
                <a:latin typeface="Lato"/>
                <a:ea typeface="Lato"/>
                <a:cs typeface="Lato"/>
                <a:sym typeface="Lato"/>
              </a:rPr>
              <a:t>Connectée</a:t>
            </a:r>
            <a:r>
              <a:rPr lang="fr" sz="1800">
                <a:solidFill>
                  <a:schemeClr val="dk2"/>
                </a:solidFill>
                <a:latin typeface="Lato"/>
                <a:ea typeface="Lato"/>
                <a:cs typeface="Lato"/>
                <a:sym typeface="Lato"/>
              </a:rPr>
              <a:t> (mise  en relation avec d'autres malades, des proches, ou le médecin au besoin)</a:t>
            </a:r>
          </a:p>
        </p:txBody>
      </p:sp>
      <p:sp>
        <p:nvSpPr>
          <p:cNvPr id="93" name="Shape 93"/>
          <p:cNvSpPr txBox="1"/>
          <p:nvPr/>
        </p:nvSpPr>
        <p:spPr>
          <a:xfrm>
            <a:off x="311700" y="4386525"/>
            <a:ext cx="8257199" cy="500699"/>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SzPct val="100000"/>
              <a:buFont typeface="Lato"/>
              <a:buChar char="-"/>
            </a:pPr>
            <a:r>
              <a:rPr b="1" lang="fr" sz="1800">
                <a:solidFill>
                  <a:schemeClr val="dk2"/>
                </a:solidFill>
                <a:latin typeface="Lato"/>
                <a:ea typeface="Lato"/>
                <a:cs typeface="Lato"/>
                <a:sym typeface="Lato"/>
              </a:rPr>
              <a:t>Évolutive</a:t>
            </a:r>
            <a:r>
              <a:rPr lang="fr" sz="1800">
                <a:solidFill>
                  <a:schemeClr val="dk2"/>
                </a:solidFill>
                <a:latin typeface="Lato"/>
                <a:ea typeface="Lato"/>
                <a:cs typeface="Lato"/>
                <a:sym typeface="Lato"/>
              </a:rPr>
              <a:t> (s'améliore en prenant  en compte l'avis des utilisateurs)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p:nvPr/>
        </p:nvSpPr>
        <p:spPr>
          <a:xfrm>
            <a:off x="311700" y="1017450"/>
            <a:ext cx="8520599" cy="30870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rPr lang="fr"/>
              <a:t>Jeu de rôle basé sur la réalisation de quêtes (dont mini-jeux) générant et transmettant de manière discrète de la data, et rapportant des points d'expérience qui vont permettre de personnaliser le jeu. Le programme prend la forme d'un Personnage Non Joueur et peut notamment interagir de manière vocale avec l'utilisateur.</a:t>
            </a:r>
          </a:p>
        </p:txBody>
      </p:sp>
      <p:sp>
        <p:nvSpPr>
          <p:cNvPr id="99" name="Shape 99"/>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None/>
            </a:pPr>
            <a:r>
              <a:rPr lang="fr"/>
              <a:t>L'APPLICATION - EN PRATIQUE</a:t>
            </a:r>
          </a:p>
        </p:txBody>
      </p:sp>
      <p:sp>
        <p:nvSpPr>
          <p:cNvPr id="100" name="Shape 100"/>
          <p:cNvSpPr/>
          <p:nvPr/>
        </p:nvSpPr>
        <p:spPr>
          <a:xfrm>
            <a:off x="525600" y="2188625"/>
            <a:ext cx="2607299" cy="1818599"/>
          </a:xfrm>
          <a:prstGeom prst="roundRect">
            <a:avLst>
              <a:gd fmla="val 16667" name="adj"/>
            </a:avLst>
          </a:prstGeom>
          <a:solidFill>
            <a:srgbClr val="D9D2E9"/>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fr" sz="1800"/>
              <a:t>Cognition</a:t>
            </a:r>
            <a:r>
              <a:rPr lang="fr"/>
              <a:t> :</a:t>
            </a:r>
          </a:p>
          <a:p>
            <a:pPr lvl="0" rtl="0">
              <a:spcBef>
                <a:spcPts val="0"/>
              </a:spcBef>
              <a:buNone/>
            </a:pPr>
            <a:r>
              <a:t/>
            </a:r>
            <a:endParaRPr sz="600"/>
          </a:p>
          <a:p>
            <a:pPr indent="-228600" lvl="0" marL="457200" rtl="0">
              <a:spcBef>
                <a:spcPts val="0"/>
              </a:spcBef>
              <a:buChar char="-"/>
            </a:pPr>
            <a:r>
              <a:rPr lang="fr"/>
              <a:t>tests visuels, tactiles, auditifs, de mémoire, de langage</a:t>
            </a:r>
          </a:p>
          <a:p>
            <a:pPr indent="457200" lvl="0" rtl="0">
              <a:spcBef>
                <a:spcPts val="0"/>
              </a:spcBef>
              <a:buNone/>
            </a:pPr>
            <a:r>
              <a:t/>
            </a:r>
            <a:endParaRPr/>
          </a:p>
        </p:txBody>
      </p:sp>
      <p:sp>
        <p:nvSpPr>
          <p:cNvPr id="101" name="Shape 101"/>
          <p:cNvSpPr/>
          <p:nvPr/>
        </p:nvSpPr>
        <p:spPr>
          <a:xfrm>
            <a:off x="3268350" y="2188800"/>
            <a:ext cx="2607299" cy="1818599"/>
          </a:xfrm>
          <a:prstGeom prst="roundRect">
            <a:avLst>
              <a:gd fmla="val 16667" name="adj"/>
            </a:avLst>
          </a:prstGeom>
          <a:solidFill>
            <a:srgbClr val="D9EAD3"/>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fr" sz="1800"/>
              <a:t>Mobilité</a:t>
            </a:r>
            <a:r>
              <a:rPr lang="fr"/>
              <a:t> : </a:t>
            </a:r>
          </a:p>
          <a:p>
            <a:pPr lvl="0" rtl="0">
              <a:spcBef>
                <a:spcPts val="0"/>
              </a:spcBef>
              <a:buNone/>
            </a:pPr>
            <a:r>
              <a:t/>
            </a:r>
            <a:endParaRPr sz="600"/>
          </a:p>
          <a:p>
            <a:pPr indent="-228600" lvl="0" marL="457200" rtl="0">
              <a:spcBef>
                <a:spcPts val="0"/>
              </a:spcBef>
              <a:buChar char="-"/>
            </a:pPr>
            <a:r>
              <a:rPr lang="fr"/>
              <a:t>tracker d'activité</a:t>
            </a:r>
          </a:p>
          <a:p>
            <a:pPr indent="-228600" lvl="0" marL="457200" rtl="0">
              <a:spcBef>
                <a:spcPts val="0"/>
              </a:spcBef>
              <a:buChar char="-"/>
            </a:pPr>
            <a:r>
              <a:rPr lang="fr"/>
              <a:t>tests d'équilibre </a:t>
            </a:r>
          </a:p>
          <a:p>
            <a:pPr indent="-228600" lvl="0" marL="457200" rtl="0">
              <a:spcBef>
                <a:spcPts val="0"/>
              </a:spcBef>
              <a:buChar char="-"/>
            </a:pPr>
            <a:r>
              <a:rPr lang="fr"/>
              <a:t>quête de marche</a:t>
            </a:r>
          </a:p>
          <a:p>
            <a:pPr indent="0" lvl="0" marL="457200" rtl="0">
              <a:spcBef>
                <a:spcPts val="0"/>
              </a:spcBef>
              <a:buNone/>
            </a:pPr>
            <a:r>
              <a:rPr lang="fr"/>
              <a:t>(débloquant de nouvelles zones)</a:t>
            </a:r>
          </a:p>
        </p:txBody>
      </p:sp>
      <p:sp>
        <p:nvSpPr>
          <p:cNvPr id="102" name="Shape 102"/>
          <p:cNvSpPr/>
          <p:nvPr/>
        </p:nvSpPr>
        <p:spPr>
          <a:xfrm>
            <a:off x="6011100" y="2193050"/>
            <a:ext cx="2669400" cy="1818599"/>
          </a:xfrm>
          <a:prstGeom prst="roundRect">
            <a:avLst>
              <a:gd fmla="val 16667" name="adj"/>
            </a:avLst>
          </a:prstGeom>
          <a:solidFill>
            <a:srgbClr val="CFE2F3"/>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fr" sz="1800"/>
              <a:t>Isolement</a:t>
            </a:r>
            <a:r>
              <a:rPr lang="fr"/>
              <a:t> : </a:t>
            </a:r>
          </a:p>
          <a:p>
            <a:pPr lvl="0" rtl="0">
              <a:spcBef>
                <a:spcPts val="0"/>
              </a:spcBef>
              <a:buNone/>
            </a:pPr>
            <a:r>
              <a:t/>
            </a:r>
            <a:endParaRPr sz="600"/>
          </a:p>
          <a:p>
            <a:pPr indent="-228600" lvl="0" marL="457200" rtl="0">
              <a:spcBef>
                <a:spcPts val="0"/>
              </a:spcBef>
              <a:buChar char="-"/>
            </a:pPr>
            <a:r>
              <a:rPr lang="fr"/>
              <a:t>communication avec les autres joueurs (chat in-game)</a:t>
            </a:r>
          </a:p>
          <a:p>
            <a:pPr indent="-228600" lvl="0" marL="457200" rtl="0">
              <a:spcBef>
                <a:spcPts val="0"/>
              </a:spcBef>
              <a:buChar char="-"/>
            </a:pPr>
            <a:r>
              <a:rPr lang="fr"/>
              <a:t>quêtes collaboratives</a:t>
            </a:r>
          </a:p>
          <a:p>
            <a:pPr indent="0" lvl="0" marL="457200" rtl="0">
              <a:spcBef>
                <a:spcPts val="0"/>
              </a:spcBef>
              <a:buNone/>
            </a:pPr>
            <a:r>
              <a:rPr lang="fr"/>
              <a:t>(rencontre réelle possible)</a:t>
            </a:r>
          </a:p>
        </p:txBody>
      </p:sp>
      <p:sp>
        <p:nvSpPr>
          <p:cNvPr id="103" name="Shape 103"/>
          <p:cNvSpPr/>
          <p:nvPr/>
        </p:nvSpPr>
        <p:spPr>
          <a:xfrm>
            <a:off x="311700" y="4178750"/>
            <a:ext cx="8520599" cy="773400"/>
          </a:xfrm>
          <a:prstGeom prst="roundRect">
            <a:avLst>
              <a:gd fmla="val 16667" name="adj"/>
            </a:avLst>
          </a:prstGeom>
          <a:solidFill>
            <a:srgbClr val="F9CB9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fr"/>
              <a:t>iOS / ResearchKit, et service web pour le médecin</a:t>
            </a:r>
          </a:p>
          <a:p>
            <a:pPr lvl="0">
              <a:spcBef>
                <a:spcPts val="0"/>
              </a:spcBef>
              <a:buNone/>
            </a:pPr>
            <a:r>
              <a:rPr lang="fr"/>
              <a:t>Bouton d'alerte déclenchant l'envoi d'un mail / sms aux proches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fr"/>
              <a:t>LE MÉDECIN</a:t>
            </a:r>
          </a:p>
        </p:txBody>
      </p:sp>
      <p:sp>
        <p:nvSpPr>
          <p:cNvPr id="109" name="Shape 109"/>
          <p:cNvSpPr txBox="1"/>
          <p:nvPr>
            <p:ph idx="1" type="body"/>
          </p:nvPr>
        </p:nvSpPr>
        <p:spPr>
          <a:xfrm>
            <a:off x="311700" y="1152475"/>
            <a:ext cx="4325099" cy="3416400"/>
          </a:xfrm>
          <a:prstGeom prst="rect">
            <a:avLst/>
          </a:prstGeom>
        </p:spPr>
        <p:txBody>
          <a:bodyPr anchorCtr="0" anchor="t" bIns="91425" lIns="91425" rIns="91425" tIns="91425">
            <a:noAutofit/>
          </a:bodyPr>
          <a:lstStyle/>
          <a:p>
            <a:pPr indent="-228600" lvl="0" marL="457200" rtl="0">
              <a:spcBef>
                <a:spcPts val="0"/>
              </a:spcBef>
              <a:buChar char="-"/>
            </a:pPr>
            <a:r>
              <a:rPr lang="fr"/>
              <a:t>Définit des objectifs :</a:t>
            </a:r>
          </a:p>
          <a:p>
            <a:pPr indent="-228600" lvl="0" marL="914400" rtl="0">
              <a:spcBef>
                <a:spcPts val="0"/>
              </a:spcBef>
              <a:buChar char="●"/>
            </a:pPr>
            <a:r>
              <a:rPr lang="fr"/>
              <a:t>activité physique</a:t>
            </a:r>
          </a:p>
          <a:p>
            <a:pPr indent="-228600" lvl="0" marL="457200" rtl="0">
              <a:spcBef>
                <a:spcPts val="0"/>
              </a:spcBef>
              <a:buChar char="-"/>
            </a:pPr>
            <a:r>
              <a:rPr lang="fr"/>
              <a:t>Récupère et analyse les données pour suivre l'évolution de son patient</a:t>
            </a:r>
          </a:p>
          <a:p>
            <a:pPr indent="-228600" lvl="0" marL="457200" rtl="0">
              <a:spcBef>
                <a:spcPts val="0"/>
              </a:spcBef>
              <a:buChar char="-"/>
            </a:pPr>
            <a:r>
              <a:rPr lang="fr"/>
              <a:t> Prend une décision :</a:t>
            </a:r>
          </a:p>
          <a:p>
            <a:pPr indent="-228600" lvl="0" marL="914400" rtl="0">
              <a:spcBef>
                <a:spcPts val="0"/>
              </a:spcBef>
              <a:buChar char="●"/>
            </a:pPr>
            <a:r>
              <a:rPr lang="fr"/>
              <a:t>Change les objectifs</a:t>
            </a:r>
          </a:p>
          <a:p>
            <a:pPr indent="-228600" lvl="0" marL="914400" rtl="0">
              <a:spcBef>
                <a:spcPts val="0"/>
              </a:spcBef>
              <a:buChar char="●"/>
            </a:pPr>
            <a:r>
              <a:rPr lang="fr"/>
              <a:t>Propose un rendez-vous</a:t>
            </a:r>
          </a:p>
        </p:txBody>
      </p:sp>
      <p:pic>
        <p:nvPicPr>
          <p:cNvPr id="110" name="Shape 110"/>
          <p:cNvPicPr preferRelativeResize="0"/>
          <p:nvPr/>
        </p:nvPicPr>
        <p:blipFill>
          <a:blip r:embed="rId3">
            <a:alphaModFix/>
          </a:blip>
          <a:stretch>
            <a:fillRect/>
          </a:stretch>
        </p:blipFill>
        <p:spPr>
          <a:xfrm>
            <a:off x="4636800" y="1130050"/>
            <a:ext cx="4325099" cy="28833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fr"/>
              <a:t>À L'AVENIR</a:t>
            </a:r>
          </a:p>
        </p:txBody>
      </p:sp>
      <p:sp>
        <p:nvSpPr>
          <p:cNvPr id="116" name="Shape 116"/>
          <p:cNvSpPr txBox="1"/>
          <p:nvPr>
            <p:ph idx="1" type="body"/>
          </p:nvPr>
        </p:nvSpPr>
        <p:spPr>
          <a:xfrm>
            <a:off x="311700" y="112872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fr"/>
              <a:t>Port du projet sur Android</a:t>
            </a:r>
          </a:p>
          <a:p>
            <a:pPr indent="-228600" lvl="0" marL="457200" rtl="0">
              <a:spcBef>
                <a:spcPts val="0"/>
              </a:spcBef>
              <a:buChar char="-"/>
            </a:pPr>
            <a:r>
              <a:rPr lang="fr"/>
              <a:t>Interaction avec des objets connectés repérant l'état de fatigue ou analysant la qualité de sommeil</a:t>
            </a:r>
          </a:p>
          <a:p>
            <a:pPr indent="-228600" lvl="0" marL="457200" rtl="0">
              <a:spcBef>
                <a:spcPts val="0"/>
              </a:spcBef>
              <a:buChar char="-"/>
            </a:pPr>
            <a:r>
              <a:rPr lang="fr"/>
              <a:t>Amélioration des algorithmes (détection automatique, intelligence artificielle)</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0" y="0"/>
            <a:ext cx="9144000" cy="5143499"/>
          </a:xfrm>
          <a:prstGeom prst="rect">
            <a:avLst/>
          </a:prstGeom>
          <a:solidFill>
            <a:srgbClr val="FFF2CC"/>
          </a:solidFill>
        </p:spPr>
        <p:txBody>
          <a:bodyPr anchorCtr="0" anchor="ctr" bIns="91425" lIns="91425" rIns="91425" tIns="91425">
            <a:noAutofit/>
          </a:bodyPr>
          <a:lstStyle/>
          <a:p>
            <a:pPr lvl="0" algn="ctr">
              <a:spcBef>
                <a:spcPts val="0"/>
              </a:spcBef>
              <a:buNone/>
            </a:pPr>
            <a:r>
              <a:rPr lang="fr">
                <a:solidFill>
                  <a:srgbClr val="000000"/>
                </a:solidFill>
                <a:latin typeface="Syncopate"/>
                <a:ea typeface="Syncopate"/>
                <a:cs typeface="Syncopate"/>
                <a:sym typeface="Syncopate"/>
              </a:rPr>
              <a:t>MERCI</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