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77" r:id="rId3"/>
    <p:sldId id="278" r:id="rId4"/>
    <p:sldId id="283" r:id="rId5"/>
    <p:sldId id="279" r:id="rId6"/>
    <p:sldId id="280" r:id="rId7"/>
    <p:sldId id="281" r:id="rId8"/>
    <p:sldId id="288" r:id="rId9"/>
    <p:sldId id="282" r:id="rId10"/>
    <p:sldId id="267" r:id="rId11"/>
    <p:sldId id="284" r:id="rId12"/>
    <p:sldId id="285" r:id="rId13"/>
    <p:sldId id="28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5992" autoAdjust="0"/>
  </p:normalViewPr>
  <p:slideViewPr>
    <p:cSldViewPr snapToGrid="0" snapToObjects="1">
      <p:cViewPr>
        <p:scale>
          <a:sx n="90" d="100"/>
          <a:sy n="90" d="100"/>
        </p:scale>
        <p:origin x="-1080" y="472"/>
      </p:cViewPr>
      <p:guideLst>
        <p:guide orient="horz" pos="2160"/>
        <p:guide pos="2880"/>
      </p:guideLst>
    </p:cSldViewPr>
  </p:slideViewPr>
  <p:outlineViewPr>
    <p:cViewPr>
      <p:scale>
        <a:sx n="33" d="100"/>
        <a:sy n="33" d="100"/>
      </p:scale>
      <p:origin x="0" y="44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FDF439-8FD5-3344-81C1-3D2DAB3F5FCE}" type="datetime1">
              <a:rPr lang="en-US" smtClean="0"/>
              <a:t>22/05/17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DBDB12-F26F-EB4C-8136-83B036AEF197}" type="slidenum">
              <a:rPr lang="en-US" smtClean="0"/>
              <a:t>‹#›</a:t>
            </a:fld>
            <a:endParaRPr lang="en-US"/>
          </a:p>
        </p:txBody>
      </p:sp>
    </p:spTree>
    <p:extLst>
      <p:ext uri="{BB962C8B-B14F-4D97-AF65-F5344CB8AC3E}">
        <p14:creationId xmlns:p14="http://schemas.microsoft.com/office/powerpoint/2010/main" val="7304447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52A5B-6AE5-5047-B479-2DD7F4A7C88A}" type="datetime1">
              <a:rPr lang="en-US" smtClean="0"/>
              <a:t>22/05/17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E40C2-84EB-6847-9B13-617E25555DC2}" type="slidenum">
              <a:rPr lang="en-US" smtClean="0"/>
              <a:t>‹#›</a:t>
            </a:fld>
            <a:endParaRPr lang="en-US"/>
          </a:p>
        </p:txBody>
      </p:sp>
    </p:spTree>
    <p:extLst>
      <p:ext uri="{BB962C8B-B14F-4D97-AF65-F5344CB8AC3E}">
        <p14:creationId xmlns:p14="http://schemas.microsoft.com/office/powerpoint/2010/main" val="9883813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a:t>
            </a:r>
            <a:r>
              <a:rPr lang="en-US" baseline="0" dirty="0" smtClean="0"/>
              <a:t> of the presentation is to introduce P-SLAM and to explain to which way P-SLAM is different.</a:t>
            </a:r>
          </a:p>
          <a:p>
            <a:r>
              <a:rPr lang="en-US" baseline="0" dirty="0" smtClean="0"/>
              <a:t>In this presentation, I will present following topics:</a:t>
            </a:r>
          </a:p>
          <a:p>
            <a:pPr marL="171450" indent="-171450">
              <a:buFont typeface="Arial"/>
              <a:buChar char="•"/>
            </a:pPr>
            <a:r>
              <a:rPr lang="en-US" baseline="0" dirty="0" smtClean="0"/>
              <a:t>What is P-SLAM</a:t>
            </a:r>
          </a:p>
          <a:p>
            <a:pPr marL="171450" indent="-171450">
              <a:buFont typeface="Arial"/>
              <a:buChar char="•"/>
            </a:pPr>
            <a:r>
              <a:rPr lang="en-US" baseline="0" dirty="0" smtClean="0"/>
              <a:t>What is the problem? And how does author formulate the problem?</a:t>
            </a:r>
          </a:p>
          <a:p>
            <a:pPr marL="171450" indent="-171450">
              <a:buFont typeface="Arial"/>
              <a:buChar char="•"/>
            </a:pPr>
            <a:r>
              <a:rPr lang="en-US" baseline="0" dirty="0" smtClean="0"/>
              <a:t>Using image processing approach to resolve the problem</a:t>
            </a:r>
          </a:p>
          <a:p>
            <a:pPr marL="171450" indent="-171450">
              <a:buFont typeface="Arial"/>
              <a:buChar char="•"/>
            </a:pPr>
            <a:r>
              <a:rPr lang="en-US" baseline="0" dirty="0" smtClean="0"/>
              <a:t>P-SLAM formulation using Bayesian predictor and particle filter</a:t>
            </a:r>
          </a:p>
          <a:p>
            <a:pPr marL="171450" indent="-171450">
              <a:buFont typeface="Arial"/>
              <a:buChar char="•"/>
            </a:pPr>
            <a:r>
              <a:rPr lang="en-US" baseline="0" dirty="0" smtClean="0"/>
              <a:t>Finally experimental result will be presented and concluded </a:t>
            </a:r>
          </a:p>
          <a:p>
            <a:endParaRPr lang="en-US" baseline="0" dirty="0" smtClean="0"/>
          </a:p>
        </p:txBody>
      </p:sp>
      <p:sp>
        <p:nvSpPr>
          <p:cNvPr id="4" name="Slide Number Placeholder 3"/>
          <p:cNvSpPr>
            <a:spLocks noGrp="1"/>
          </p:cNvSpPr>
          <p:nvPr>
            <p:ph type="sldNum" sz="quarter" idx="10"/>
          </p:nvPr>
        </p:nvSpPr>
        <p:spPr/>
        <p:txBody>
          <a:bodyPr/>
          <a:lstStyle/>
          <a:p>
            <a:fld id="{905E40C2-84EB-6847-9B13-617E25555DC2}" type="slidenum">
              <a:rPr lang="en-US" smtClean="0"/>
              <a:t>1</a:t>
            </a:fld>
            <a:endParaRPr lang="en-US"/>
          </a:p>
        </p:txBody>
      </p:sp>
    </p:spTree>
    <p:extLst>
      <p:ext uri="{BB962C8B-B14F-4D97-AF65-F5344CB8AC3E}">
        <p14:creationId xmlns:p14="http://schemas.microsoft.com/office/powerpoint/2010/main" val="326351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Rao-Blackwellized Particle Filter = RBPF </a:t>
            </a:r>
          </a:p>
          <a:p>
            <a:r>
              <a:rPr lang="en-US" dirty="0" smtClean="0"/>
              <a:t>The </a:t>
            </a:r>
            <a:r>
              <a:rPr lang="en-US" dirty="0" smtClean="0"/>
              <a:t>SLAM</a:t>
            </a:r>
            <a:r>
              <a:rPr lang="en-US" baseline="0" dirty="0" smtClean="0"/>
              <a:t> based on particle filter (RBPF) is already presented in this paper on 2000.</a:t>
            </a:r>
          </a:p>
          <a:p>
            <a:r>
              <a:rPr lang="en-US" baseline="0" dirty="0" smtClean="0"/>
              <a:t>The author provide new formulation for the recursive operation of P-SLAM</a:t>
            </a:r>
          </a:p>
          <a:p>
            <a:r>
              <a:rPr lang="en-US" baseline="0" dirty="0" smtClean="0"/>
              <a:t>However, the coefficient of weighting and S function is different than standard SLAM based on RBPF.</a:t>
            </a:r>
          </a:p>
          <a:p>
            <a:r>
              <a:rPr lang="en-US" baseline="0" dirty="0" smtClean="0"/>
              <a:t>Besides, as seen the weighting formula and update equation has new terms as highlighted in red.</a:t>
            </a:r>
            <a:endParaRPr lang="en-US" dirty="0" smtClean="0"/>
          </a:p>
          <a:p>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10</a:t>
            </a:fld>
            <a:endParaRPr lang="en-US"/>
          </a:p>
        </p:txBody>
      </p:sp>
    </p:spTree>
    <p:extLst>
      <p:ext uri="{BB962C8B-B14F-4D97-AF65-F5344CB8AC3E}">
        <p14:creationId xmlns:p14="http://schemas.microsoft.com/office/powerpoint/2010/main" val="1799570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 achieved by computer simulation and without robot</a:t>
            </a:r>
          </a:p>
          <a:p>
            <a:r>
              <a:rPr lang="en-US" dirty="0" smtClean="0"/>
              <a:t>The top</a:t>
            </a:r>
            <a:r>
              <a:rPr lang="en-US" baseline="0" dirty="0" smtClean="0"/>
              <a:t> view of the environment is shown at the top</a:t>
            </a:r>
          </a:p>
          <a:p>
            <a:r>
              <a:rPr lang="en-US" baseline="0" dirty="0" smtClean="0"/>
              <a:t>The result of P-SLAM mapping is shown in the bottom image.</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11</a:t>
            </a:fld>
            <a:endParaRPr lang="en-US"/>
          </a:p>
        </p:txBody>
      </p:sp>
    </p:spTree>
    <p:extLst>
      <p:ext uri="{BB962C8B-B14F-4D97-AF65-F5344CB8AC3E}">
        <p14:creationId xmlns:p14="http://schemas.microsoft.com/office/powerpoint/2010/main" val="31558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Robot successfully moved</a:t>
            </a:r>
            <a:r>
              <a:rPr lang="en-US" baseline="0" dirty="0" smtClean="0"/>
              <a:t> from location A to location C through an L shape path.</a:t>
            </a:r>
          </a:p>
          <a:p>
            <a:r>
              <a:rPr lang="en-US" baseline="0" dirty="0" smtClean="0"/>
              <a:t>Part of the path is shown in the bottom figure.</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12</a:t>
            </a:fld>
            <a:endParaRPr lang="en-US"/>
          </a:p>
        </p:txBody>
      </p:sp>
    </p:spTree>
    <p:extLst>
      <p:ext uri="{BB962C8B-B14F-4D97-AF65-F5344CB8AC3E}">
        <p14:creationId xmlns:p14="http://schemas.microsoft.com/office/powerpoint/2010/main" val="112725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a:t>
            </a:r>
            <a:r>
              <a:rPr lang="en-US" baseline="0" dirty="0" smtClean="0"/>
              <a:t> shows that algorithm in real-time was successful.</a:t>
            </a:r>
          </a:p>
          <a:p>
            <a:r>
              <a:rPr lang="en-US" baseline="0" dirty="0" smtClean="0"/>
              <a:t>The main problem of time-consuming process is resolved </a:t>
            </a:r>
          </a:p>
          <a:p>
            <a:r>
              <a:rPr lang="en-US" baseline="0" dirty="0" smtClean="0"/>
              <a:t>Bayesian and particle filter are working well for non-linear process with non-Gaussian noise</a:t>
            </a:r>
          </a:p>
          <a:p>
            <a:r>
              <a:rPr lang="en-US" baseline="0" dirty="0" smtClean="0"/>
              <a:t>The algorithm is tested for indoor</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13</a:t>
            </a:fld>
            <a:endParaRPr lang="en-US"/>
          </a:p>
        </p:txBody>
      </p:sp>
    </p:spTree>
    <p:extLst>
      <p:ext uri="{BB962C8B-B14F-4D97-AF65-F5344CB8AC3E}">
        <p14:creationId xmlns:p14="http://schemas.microsoft.com/office/powerpoint/2010/main" val="360061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SLAM is recursive process of Mapping and localization using Kalman filter or extended Kalman filter</a:t>
            </a:r>
          </a:p>
          <a:p>
            <a:r>
              <a:rPr lang="en-US" baseline="0" dirty="0" smtClean="0"/>
              <a:t>P-SLAM as seen has a new step : look-ahead mapping</a:t>
            </a:r>
          </a:p>
          <a:p>
            <a:r>
              <a:rPr lang="en-US" baseline="0" dirty="0" smtClean="0"/>
              <a:t>P-SLAM algorithm can be summarized as shown in the right</a:t>
            </a:r>
          </a:p>
          <a:p>
            <a:r>
              <a:rPr lang="en-US" baseline="0" dirty="0" smtClean="0"/>
              <a:t>As seen, SLAM is still the core of P-SLAM</a:t>
            </a:r>
          </a:p>
          <a:p>
            <a:r>
              <a:rPr lang="en-US" baseline="0" dirty="0" smtClean="0"/>
              <a:t>P-SLAM is used in environment where is partially explored by a robot</a:t>
            </a:r>
          </a:p>
          <a:p>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2</a:t>
            </a:fld>
            <a:endParaRPr lang="en-US"/>
          </a:p>
        </p:txBody>
      </p:sp>
    </p:spTree>
    <p:extLst>
      <p:ext uri="{BB962C8B-B14F-4D97-AF65-F5344CB8AC3E}">
        <p14:creationId xmlns:p14="http://schemas.microsoft.com/office/powerpoint/2010/main" val="118055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The paper is focus how to find new map in an</a:t>
            </a:r>
            <a:r>
              <a:rPr lang="en-US" baseline="0" dirty="0" smtClean="0"/>
              <a:t> unexplored region and attached this map to the existing map</a:t>
            </a:r>
          </a:p>
          <a:p>
            <a:r>
              <a:rPr lang="en-US" baseline="0" dirty="0" smtClean="0"/>
              <a:t>P-SLAM adopts Occupancy-grid map  which contains 4 steps:</a:t>
            </a:r>
          </a:p>
          <a:p>
            <a:pPr marL="171450" indent="-171450">
              <a:buFont typeface="Arial"/>
              <a:buChar char="•"/>
            </a:pPr>
            <a:r>
              <a:rPr lang="en-US" baseline="0" dirty="0" smtClean="0"/>
              <a:t>Locate a target structure to predict</a:t>
            </a:r>
          </a:p>
          <a:p>
            <a:pPr marL="171450" indent="-171450">
              <a:buFont typeface="Arial"/>
              <a:buChar char="•"/>
            </a:pPr>
            <a:r>
              <a:rPr lang="en-US" baseline="0" dirty="0" smtClean="0"/>
              <a:t>Collect information</a:t>
            </a:r>
          </a:p>
          <a:p>
            <a:pPr marL="171450" indent="-171450">
              <a:buFont typeface="Arial"/>
              <a:buChar char="•"/>
            </a:pPr>
            <a:r>
              <a:rPr lang="en-US" baseline="0" dirty="0" smtClean="0"/>
              <a:t>Search for similar structure in the existing map</a:t>
            </a:r>
          </a:p>
          <a:p>
            <a:pPr marL="171450" indent="-171450">
              <a:buFont typeface="Arial"/>
              <a:buChar char="•"/>
            </a:pPr>
            <a:r>
              <a:rPr lang="en-US" baseline="0" dirty="0" smtClean="0"/>
              <a:t>Generate a hypothesis</a:t>
            </a:r>
          </a:p>
          <a:p>
            <a:pPr marL="171450" indent="-171450">
              <a:buFont typeface="Arial"/>
              <a:buChar char="•"/>
            </a:pPr>
            <a:endParaRPr lang="en-US" baseline="0" dirty="0" smtClean="0"/>
          </a:p>
          <a:p>
            <a:pPr marL="0" indent="0">
              <a:buFont typeface="Arial"/>
              <a:buNone/>
            </a:pPr>
            <a:r>
              <a:rPr lang="en-US" baseline="0" dirty="0" smtClean="0"/>
              <a:t>The problem can be seen as optimization problem given , </a:t>
            </a:r>
            <a:r>
              <a:rPr lang="en-US" baseline="0" dirty="0" err="1" smtClean="0"/>
              <a:t>Cf</a:t>
            </a:r>
            <a:r>
              <a:rPr lang="en-US" baseline="0" dirty="0" smtClean="0"/>
              <a:t>’, </a:t>
            </a:r>
            <a:r>
              <a:rPr lang="en-US" baseline="0" dirty="0" err="1" smtClean="0"/>
              <a:t>Sf</a:t>
            </a:r>
            <a:r>
              <a:rPr lang="en-US" baseline="0" dirty="0" smtClean="0"/>
              <a:t>, f and M and request to find best f’ on condition that </a:t>
            </a:r>
            <a:r>
              <a:rPr lang="en-US" baseline="0" dirty="0" err="1" smtClean="0"/>
              <a:t>f≠f</a:t>
            </a:r>
            <a:r>
              <a:rPr lang="en-US" baseline="0" dirty="0" smtClean="0"/>
              <a:t>’.</a:t>
            </a:r>
          </a:p>
          <a:p>
            <a:pPr marL="0" indent="0">
              <a:buFont typeface="Arial"/>
              <a:buNone/>
            </a:pPr>
            <a:r>
              <a:rPr lang="en-US" baseline="0" dirty="0" smtClean="0"/>
              <a:t>The problem is that, solving this problem is time consuming</a:t>
            </a:r>
          </a:p>
          <a:p>
            <a:pPr marL="0" indent="0">
              <a:buFont typeface="Arial"/>
              <a:buNone/>
            </a:pPr>
            <a:r>
              <a:rPr lang="en-US" baseline="0" dirty="0" smtClean="0"/>
              <a:t>For instance, it can take up to one hour</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3</a:t>
            </a:fld>
            <a:endParaRPr lang="en-US"/>
          </a:p>
        </p:txBody>
      </p:sp>
    </p:spTree>
    <p:extLst>
      <p:ext uri="{BB962C8B-B14F-4D97-AF65-F5344CB8AC3E}">
        <p14:creationId xmlns:p14="http://schemas.microsoft.com/office/powerpoint/2010/main" val="159861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 solution is to use</a:t>
            </a:r>
            <a:r>
              <a:rPr lang="en-US" baseline="0" dirty="0" smtClean="0"/>
              <a:t> image processing algorithm of image registration</a:t>
            </a:r>
          </a:p>
          <a:p>
            <a:r>
              <a:rPr lang="en-US" baseline="0" dirty="0" smtClean="0"/>
              <a:t>Image registration has three main steps:</a:t>
            </a:r>
          </a:p>
          <a:p>
            <a:pPr marL="228600" indent="-228600">
              <a:buFont typeface="+mj-lt"/>
              <a:buAutoNum type="arabicPeriod"/>
            </a:pPr>
            <a:r>
              <a:rPr lang="en-US" baseline="0" dirty="0" smtClean="0"/>
              <a:t>Feature extraction</a:t>
            </a:r>
          </a:p>
          <a:p>
            <a:pPr marL="228600" indent="-228600">
              <a:buFont typeface="+mj-lt"/>
              <a:buAutoNum type="arabicPeriod"/>
            </a:pPr>
            <a:r>
              <a:rPr lang="en-US" baseline="0" dirty="0" smtClean="0"/>
              <a:t>Feature matching</a:t>
            </a:r>
          </a:p>
          <a:p>
            <a:pPr marL="228600" indent="-228600">
              <a:buFont typeface="+mj-lt"/>
              <a:buAutoNum type="arabicPeriod"/>
            </a:pPr>
            <a:r>
              <a:rPr lang="en-US" baseline="0" dirty="0" smtClean="0"/>
              <a:t>Calculation of transformation matrix</a:t>
            </a:r>
          </a:p>
          <a:p>
            <a:pPr marL="0" indent="0">
              <a:buFont typeface="+mj-lt"/>
              <a:buNone/>
            </a:pPr>
            <a:endParaRPr lang="en-US" baseline="0" dirty="0" smtClean="0"/>
          </a:p>
          <a:p>
            <a:r>
              <a:rPr lang="en-US" baseline="0" dirty="0" smtClean="0"/>
              <a:t>In fact, the idea is to analyze unexplored regions which has common feature with the reference region.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4</a:t>
            </a:fld>
            <a:endParaRPr lang="en-US"/>
          </a:p>
        </p:txBody>
      </p:sp>
    </p:spTree>
    <p:extLst>
      <p:ext uri="{BB962C8B-B14F-4D97-AF65-F5344CB8AC3E}">
        <p14:creationId xmlns:p14="http://schemas.microsoft.com/office/powerpoint/2010/main" val="286678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paper is only discussing indoor</a:t>
            </a:r>
            <a:r>
              <a:rPr lang="en-US" baseline="0" dirty="0" smtClean="0"/>
              <a:t> environment:</a:t>
            </a:r>
            <a:endParaRPr lang="en-US" baseline="0" dirty="0"/>
          </a:p>
          <a:p>
            <a:r>
              <a:rPr lang="en-US" baseline="0" dirty="0" smtClean="0"/>
              <a:t>Edges and corners are used as feature</a:t>
            </a:r>
          </a:p>
          <a:p>
            <a:r>
              <a:rPr lang="en-US" baseline="0" dirty="0" smtClean="0"/>
              <a:t>The environment, edge and corner are shown in the fig.</a:t>
            </a:r>
          </a:p>
        </p:txBody>
      </p:sp>
      <p:sp>
        <p:nvSpPr>
          <p:cNvPr id="4" name="Slide Number Placeholder 3"/>
          <p:cNvSpPr>
            <a:spLocks noGrp="1"/>
          </p:cNvSpPr>
          <p:nvPr>
            <p:ph type="sldNum" sz="quarter" idx="10"/>
          </p:nvPr>
        </p:nvSpPr>
        <p:spPr/>
        <p:txBody>
          <a:bodyPr/>
          <a:lstStyle/>
          <a:p>
            <a:fld id="{905E40C2-84EB-6847-9B13-617E25555DC2}" type="slidenum">
              <a:rPr lang="en-US" smtClean="0"/>
              <a:t>5</a:t>
            </a:fld>
            <a:endParaRPr lang="en-US"/>
          </a:p>
        </p:txBody>
      </p:sp>
    </p:spTree>
    <p:extLst>
      <p:ext uri="{BB962C8B-B14F-4D97-AF65-F5344CB8AC3E}">
        <p14:creationId xmlns:p14="http://schemas.microsoft.com/office/powerpoint/2010/main" val="302156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 and P2 are two corner selected</a:t>
            </a:r>
            <a:r>
              <a:rPr lang="en-US" baseline="0" dirty="0" smtClean="0"/>
              <a:t> from reference region (explore) and new region (un-explored)</a:t>
            </a:r>
          </a:p>
          <a:p>
            <a:r>
              <a:rPr lang="en-US" baseline="0" dirty="0" smtClean="0"/>
              <a:t>Each corner has two edges</a:t>
            </a:r>
          </a:p>
          <a:p>
            <a:r>
              <a:rPr lang="en-US" baseline="0" dirty="0" smtClean="0"/>
              <a:t>We will find the a Homogenous transformation to between edges by selecting some control points</a:t>
            </a:r>
          </a:p>
          <a:p>
            <a:r>
              <a:rPr lang="en-US" baseline="0" dirty="0" smtClean="0"/>
              <a:t>In fact a new map is made of these feature point</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6</a:t>
            </a:fld>
            <a:endParaRPr lang="en-US"/>
          </a:p>
        </p:txBody>
      </p:sp>
    </p:spTree>
    <p:extLst>
      <p:ext uri="{BB962C8B-B14F-4D97-AF65-F5344CB8AC3E}">
        <p14:creationId xmlns:p14="http://schemas.microsoft.com/office/powerpoint/2010/main" val="65860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two Mapping in this</a:t>
            </a:r>
            <a:r>
              <a:rPr lang="en-US" baseline="0" dirty="0" smtClean="0"/>
              <a:t> stage: </a:t>
            </a:r>
            <a:r>
              <a:rPr lang="en-US" baseline="0" dirty="0" err="1" smtClean="0"/>
              <a:t>Sf</a:t>
            </a:r>
            <a:r>
              <a:rPr lang="en-US" baseline="0" dirty="0" smtClean="0"/>
              <a:t> reference region, </a:t>
            </a:r>
            <a:r>
              <a:rPr lang="en-US" baseline="0" dirty="0" err="1" smtClean="0"/>
              <a:t>Cf</a:t>
            </a:r>
            <a:r>
              <a:rPr lang="en-US" baseline="0" dirty="0" smtClean="0"/>
              <a:t>’ new region</a:t>
            </a:r>
          </a:p>
          <a:p>
            <a:r>
              <a:rPr lang="en-US" baseline="0" dirty="0" smtClean="0"/>
              <a:t>We can not use similarity measurement like Euclidian distance and other similarity measurement we know. </a:t>
            </a:r>
          </a:p>
          <a:p>
            <a:r>
              <a:rPr lang="en-US" baseline="0" dirty="0" smtClean="0"/>
              <a:t>Because a lot of cells in the new Map will be empty</a:t>
            </a:r>
          </a:p>
          <a:p>
            <a:r>
              <a:rPr lang="en-US" baseline="0" dirty="0" smtClean="0"/>
              <a:t>So the first equations shows that we consider only those cells are not empty.</a:t>
            </a:r>
          </a:p>
          <a:p>
            <a:r>
              <a:rPr lang="en-US" baseline="0" dirty="0" smtClean="0"/>
              <a:t>If the new map is similar we keep in </a:t>
            </a:r>
            <a:r>
              <a:rPr lang="en-US" baseline="0" dirty="0" err="1" smtClean="0"/>
              <a:t>Hk</a:t>
            </a:r>
            <a:r>
              <a:rPr lang="en-US" baseline="0" dirty="0" smtClean="0"/>
              <a:t> and we use it in the P-</a:t>
            </a:r>
            <a:r>
              <a:rPr lang="en-US" baseline="0" smtClean="0"/>
              <a:t>SLAM later</a:t>
            </a:r>
            <a:endParaRPr lang="en-US" dirty="0"/>
          </a:p>
        </p:txBody>
      </p:sp>
      <p:sp>
        <p:nvSpPr>
          <p:cNvPr id="4" name="Slide Number Placeholder 3"/>
          <p:cNvSpPr>
            <a:spLocks noGrp="1"/>
          </p:cNvSpPr>
          <p:nvPr>
            <p:ph type="sldNum" sz="quarter" idx="10"/>
          </p:nvPr>
        </p:nvSpPr>
        <p:spPr/>
        <p:txBody>
          <a:bodyPr/>
          <a:lstStyle/>
          <a:p>
            <a:fld id="{905E40C2-84EB-6847-9B13-617E25555DC2}" type="slidenum">
              <a:rPr lang="en-US" smtClean="0"/>
              <a:t>7</a:t>
            </a:fld>
            <a:endParaRPr lang="en-US"/>
          </a:p>
        </p:txBody>
      </p:sp>
    </p:spTree>
    <p:extLst>
      <p:ext uri="{BB962C8B-B14F-4D97-AF65-F5344CB8AC3E}">
        <p14:creationId xmlns:p14="http://schemas.microsoft.com/office/powerpoint/2010/main" val="97740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right</a:t>
            </a:r>
            <a:r>
              <a:rPr lang="en-US" baseline="0" dirty="0" smtClean="0"/>
              <a:t> side you will see the standard SLAM algorithm</a:t>
            </a:r>
          </a:p>
          <a:p>
            <a:r>
              <a:rPr lang="en-US" baseline="0" dirty="0" smtClean="0"/>
              <a:t>SLAM uses predictor such as Kalman filter(EKF) or Kalman filter(KF) so far.</a:t>
            </a:r>
          </a:p>
          <a:p>
            <a:r>
              <a:rPr lang="en-US" baseline="0" dirty="0" smtClean="0"/>
              <a:t>However, in general predictor depends on f and h and  noise distribution as shown in the table.</a:t>
            </a:r>
          </a:p>
          <a:p>
            <a:endParaRPr lang="en-US" baseline="0" dirty="0" smtClean="0"/>
          </a:p>
          <a:p>
            <a:r>
              <a:rPr lang="en-US" baseline="0" dirty="0" smtClean="0"/>
              <a:t>Here because the system is non-linear (Markov) and noise is non-Gaussian therefore particle filter or Bayesian filter is applied in the SLAM.</a:t>
            </a:r>
          </a:p>
        </p:txBody>
      </p:sp>
      <p:sp>
        <p:nvSpPr>
          <p:cNvPr id="4" name="Slide Number Placeholder 3"/>
          <p:cNvSpPr>
            <a:spLocks noGrp="1"/>
          </p:cNvSpPr>
          <p:nvPr>
            <p:ph type="sldNum" sz="quarter" idx="10"/>
          </p:nvPr>
        </p:nvSpPr>
        <p:spPr/>
        <p:txBody>
          <a:bodyPr/>
          <a:lstStyle/>
          <a:p>
            <a:fld id="{905E40C2-84EB-6847-9B13-617E25555DC2}" type="slidenum">
              <a:rPr lang="en-US" smtClean="0"/>
              <a:t>8</a:t>
            </a:fld>
            <a:endParaRPr lang="en-US"/>
          </a:p>
        </p:txBody>
      </p:sp>
    </p:spTree>
    <p:extLst>
      <p:ext uri="{BB962C8B-B14F-4D97-AF65-F5344CB8AC3E}">
        <p14:creationId xmlns:p14="http://schemas.microsoft.com/office/powerpoint/2010/main" val="372412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recursive</a:t>
            </a:r>
            <a:r>
              <a:rPr lang="en-US" baseline="0" dirty="0" smtClean="0"/>
              <a:t> equation of the  </a:t>
            </a:r>
            <a:r>
              <a:rPr lang="en-US" dirty="0" smtClean="0"/>
              <a:t>Bayesian</a:t>
            </a:r>
            <a:r>
              <a:rPr lang="en-US" baseline="0" dirty="0" smtClean="0"/>
              <a:t> SLAM is shown at the top.</a:t>
            </a:r>
          </a:p>
          <a:p>
            <a:r>
              <a:rPr lang="en-US" baseline="0" dirty="0" smtClean="0"/>
              <a:t>Author included the Hypothesis Map and the measurement in unexplored region and recalculate recursive equation for P-SLAM</a:t>
            </a:r>
          </a:p>
          <a:p>
            <a:r>
              <a:rPr lang="en-US" baseline="0" dirty="0" smtClean="0"/>
              <a:t>The highlighted coefficient and variable belongs to unexplored region.</a:t>
            </a:r>
          </a:p>
          <a:p>
            <a:r>
              <a:rPr lang="en-US" baseline="0" dirty="0" smtClean="0"/>
              <a:t>The Bayesian P-SLAM is shown in the bottom</a:t>
            </a:r>
            <a:endParaRPr lang="en-US" baseline="0" dirty="0"/>
          </a:p>
          <a:p>
            <a:endParaRPr lang="en-US" baseline="0" dirty="0" smtClean="0"/>
          </a:p>
        </p:txBody>
      </p:sp>
      <p:sp>
        <p:nvSpPr>
          <p:cNvPr id="4" name="Slide Number Placeholder 3"/>
          <p:cNvSpPr>
            <a:spLocks noGrp="1"/>
          </p:cNvSpPr>
          <p:nvPr>
            <p:ph type="sldNum" sz="quarter" idx="10"/>
          </p:nvPr>
        </p:nvSpPr>
        <p:spPr/>
        <p:txBody>
          <a:bodyPr/>
          <a:lstStyle/>
          <a:p>
            <a:fld id="{905E40C2-84EB-6847-9B13-617E25555DC2}" type="slidenum">
              <a:rPr lang="en-US" smtClean="0"/>
              <a:t>9</a:t>
            </a:fld>
            <a:endParaRPr lang="en-US"/>
          </a:p>
        </p:txBody>
      </p:sp>
    </p:spTree>
    <p:extLst>
      <p:ext uri="{BB962C8B-B14F-4D97-AF65-F5344CB8AC3E}">
        <p14:creationId xmlns:p14="http://schemas.microsoft.com/office/powerpoint/2010/main" val="370987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0BA8B7-620B-C84A-A05A-92706A01D3DB}" type="datetime1">
              <a:rPr lang="en-US" smtClean="0"/>
              <a:t>22/05/17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00D81D3-1B3D-C74D-8156-F109D953360C}"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1745C-1D33-4642-AB1B-EBF7C275E582}" type="datetime1">
              <a:rPr lang="en-US" smtClean="0"/>
              <a:t>22/05/17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39AC16-30B5-9547-999F-268298B32D6A}" type="datetime1">
              <a:rPr lang="en-US" smtClean="0"/>
              <a:t>22/05/17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7CE676-AE31-3045-8256-366333345695}" type="datetime1">
              <a:rPr lang="en-US" smtClean="0"/>
              <a:t>22/05/17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AA955-3AEB-154E-A06A-3B279764D45D}" type="datetime1">
              <a:rPr lang="en-US" smtClean="0"/>
              <a:t>22/05/17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BF9EC64-0AC2-7D4C-AE36-10FF23492276}" type="datetime1">
              <a:rPr lang="en-US" smtClean="0"/>
              <a:t>22/05/17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0D81D3-1B3D-C74D-8156-F109D953360C}"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300951-72F6-7E4B-80FD-EB42D46C3369}" type="datetime1">
              <a:rPr lang="en-US" smtClean="0"/>
              <a:t>22/05/17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8F3FB-4F6A-0146-8363-A2CA77EFB1E4}" type="datetime1">
              <a:rPr lang="en-US" smtClean="0"/>
              <a:t>22/05/17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B1F76-D289-5D42-9BCA-50DF96AADB7A}" type="datetime1">
              <a:rPr lang="en-US" smtClean="0"/>
              <a:t>22/05/17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86FB8C1-9030-1941-A513-95B75E6040FB}" type="datetime1">
              <a:rPr lang="en-US" smtClean="0"/>
              <a:t>22/05/17</a:t>
            </a:fld>
            <a:endParaRPr lang="en-US"/>
          </a:p>
        </p:txBody>
      </p:sp>
      <p:sp>
        <p:nvSpPr>
          <p:cNvPr id="7" name="Slide Number Placeholder 6"/>
          <p:cNvSpPr>
            <a:spLocks noGrp="1"/>
          </p:cNvSpPr>
          <p:nvPr>
            <p:ph type="sldNum" sz="quarter" idx="12"/>
          </p:nvPr>
        </p:nvSpPr>
        <p:spPr/>
        <p:txBody>
          <a:bodyPr/>
          <a:lstStyle/>
          <a:p>
            <a:fld id="{F00D81D3-1B3D-C74D-8156-F109D953360C}"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B88B24-B5F8-4340-89A3-AAA6C62C4577}" type="datetime1">
              <a:rPr lang="en-US" smtClean="0"/>
              <a:t>22/05/17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F00D81D3-1B3D-C74D-8156-F109D95336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BADED80-F7C8-434A-BE88-D73C90F6860C}" type="datetime1">
              <a:rPr lang="en-US" smtClean="0"/>
              <a:t>22/05/17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00D81D3-1B3D-C74D-8156-F109D95336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2625" y="2841625"/>
            <a:ext cx="3804708" cy="1203886"/>
          </a:xfrm>
        </p:spPr>
        <p:txBody>
          <a:bodyPr>
            <a:normAutofit fontScale="90000"/>
          </a:bodyPr>
          <a:lstStyle/>
          <a:p>
            <a:r>
              <a:rPr lang="en-US" sz="2200" b="1" i="1" dirty="0" smtClean="0"/>
              <a:t>P-SLAM: simultaneous Localization and Mapping with environmental- structure Prediction</a:t>
            </a:r>
            <a:endParaRPr lang="en-US" sz="2200" dirty="0"/>
          </a:p>
        </p:txBody>
      </p:sp>
      <p:sp>
        <p:nvSpPr>
          <p:cNvPr id="3" name="Subtitle 2"/>
          <p:cNvSpPr>
            <a:spLocks noGrp="1"/>
          </p:cNvSpPr>
          <p:nvPr>
            <p:ph type="subTitle" idx="1"/>
          </p:nvPr>
        </p:nvSpPr>
        <p:spPr>
          <a:xfrm>
            <a:off x="4492625" y="4222750"/>
            <a:ext cx="3698875" cy="2025770"/>
          </a:xfrm>
        </p:spPr>
        <p:txBody>
          <a:bodyPr>
            <a:normAutofit/>
          </a:bodyPr>
          <a:lstStyle/>
          <a:p>
            <a:r>
              <a:rPr lang="en-US" sz="2000" b="1" dirty="0" smtClean="0"/>
              <a:t>Sepideh Hadadi</a:t>
            </a:r>
          </a:p>
          <a:p>
            <a:r>
              <a:rPr lang="en-US" sz="2000" b="1" dirty="0" smtClean="0"/>
              <a:t>Probabilistic Robotics</a:t>
            </a:r>
            <a:endParaRPr lang="en-US" dirty="0" smtClean="0"/>
          </a:p>
          <a:p>
            <a:r>
              <a:rPr lang="en-US" sz="1400" dirty="0" smtClean="0"/>
              <a:t>Master in computer vision (MSCV), semester 2, Centre </a:t>
            </a:r>
            <a:r>
              <a:rPr lang="fr-FR" sz="1400" dirty="0" smtClean="0"/>
              <a:t>universitaire Condorcet, Le Creusot</a:t>
            </a:r>
          </a:p>
          <a:p>
            <a:r>
              <a:rPr lang="fr-FR" dirty="0" smtClean="0"/>
              <a:t>22-May 2017</a:t>
            </a:r>
          </a:p>
          <a:p>
            <a:endParaRPr lang="en-US" dirty="0"/>
          </a:p>
        </p:txBody>
      </p:sp>
      <p:sp>
        <p:nvSpPr>
          <p:cNvPr id="4" name="TextBox 3"/>
          <p:cNvSpPr txBox="1"/>
          <p:nvPr/>
        </p:nvSpPr>
        <p:spPr>
          <a:xfrm>
            <a:off x="190500" y="431542"/>
            <a:ext cx="4302125" cy="5509201"/>
          </a:xfrm>
          <a:prstGeom prst="rect">
            <a:avLst/>
          </a:prstGeom>
          <a:noFill/>
        </p:spPr>
        <p:txBody>
          <a:bodyPr wrap="square" rtlCol="0">
            <a:spAutoFit/>
          </a:bodyPr>
          <a:lstStyle/>
          <a:p>
            <a:r>
              <a:rPr lang="en-US" dirty="0" smtClean="0"/>
              <a:t>Content of the presentation:</a:t>
            </a:r>
          </a:p>
          <a:p>
            <a:pPr marL="342900" indent="-342900">
              <a:buFont typeface="+mj-lt"/>
              <a:buAutoNum type="arabicPeriod"/>
            </a:pPr>
            <a:r>
              <a:rPr lang="en-US" b="1" dirty="0"/>
              <a:t>Introduction</a:t>
            </a:r>
            <a:r>
              <a:rPr lang="en-US" sz="2000" b="1" dirty="0" smtClean="0"/>
              <a:t> </a:t>
            </a:r>
          </a:p>
          <a:p>
            <a:pPr marL="800100" lvl="1" indent="-342900">
              <a:buFont typeface="Arial"/>
              <a:buChar char="•"/>
            </a:pPr>
            <a:r>
              <a:rPr lang="en-US" sz="1600" dirty="0"/>
              <a:t>What is P-</a:t>
            </a:r>
            <a:r>
              <a:rPr lang="en-US" sz="1600" dirty="0" smtClean="0"/>
              <a:t>SLAM? </a:t>
            </a:r>
            <a:endParaRPr lang="en-US" sz="1600" dirty="0"/>
          </a:p>
          <a:p>
            <a:pPr marL="342900" indent="-342900">
              <a:buFont typeface="+mj-lt"/>
              <a:buAutoNum type="arabicPeriod"/>
            </a:pPr>
            <a:r>
              <a:rPr lang="en-US" b="1" dirty="0"/>
              <a:t>Problem formulation</a:t>
            </a:r>
          </a:p>
          <a:p>
            <a:pPr marL="800100" lvl="1" indent="-342900">
              <a:buFont typeface="Arial"/>
              <a:buChar char="•"/>
            </a:pPr>
            <a:r>
              <a:rPr lang="en-US" sz="1600" dirty="0" smtClean="0"/>
              <a:t>prediction </a:t>
            </a:r>
            <a:r>
              <a:rPr lang="en-US" sz="1600" dirty="0"/>
              <a:t>of an unexplored region with a built up map</a:t>
            </a:r>
          </a:p>
          <a:p>
            <a:pPr marL="800100" lvl="1" indent="-342900">
              <a:buFont typeface="Arial"/>
              <a:buChar char="•"/>
            </a:pPr>
            <a:r>
              <a:rPr lang="en-US" sz="1600" dirty="0"/>
              <a:t>Use of predicted Map</a:t>
            </a:r>
          </a:p>
          <a:p>
            <a:pPr marL="342900" indent="-342900">
              <a:buFont typeface="+mj-lt"/>
              <a:buAutoNum type="arabicPeriod"/>
            </a:pPr>
            <a:r>
              <a:rPr lang="en-US" b="1" dirty="0" smtClean="0"/>
              <a:t>Environmental structure prediction</a:t>
            </a:r>
          </a:p>
          <a:p>
            <a:pPr marL="800100" lvl="1" indent="-342900">
              <a:buFont typeface="Arial"/>
              <a:buChar char="•"/>
            </a:pPr>
            <a:r>
              <a:rPr lang="en-US" sz="1600" dirty="0"/>
              <a:t>Search for reference region</a:t>
            </a:r>
          </a:p>
          <a:p>
            <a:pPr marL="1257300" lvl="2" indent="-342900">
              <a:buFont typeface="+mj-lt"/>
              <a:buAutoNum type="alphaLcPeriod"/>
            </a:pPr>
            <a:r>
              <a:rPr lang="en-US" sz="1600" dirty="0"/>
              <a:t>Feature extraction</a:t>
            </a:r>
          </a:p>
          <a:p>
            <a:pPr marL="1257300" lvl="2" indent="-342900">
              <a:buFont typeface="+mj-lt"/>
              <a:buAutoNum type="alphaLcPeriod"/>
            </a:pPr>
            <a:r>
              <a:rPr lang="en-US" sz="1600" dirty="0"/>
              <a:t>Homogenous transformation matrix</a:t>
            </a:r>
          </a:p>
          <a:p>
            <a:pPr marL="1257300" lvl="2" indent="-342900">
              <a:buFont typeface="+mj-lt"/>
              <a:buAutoNum type="alphaLcPeriod"/>
            </a:pPr>
            <a:r>
              <a:rPr lang="en-US" sz="1600" dirty="0"/>
              <a:t>Similarity measurement </a:t>
            </a:r>
          </a:p>
          <a:p>
            <a:pPr marL="342900" indent="-342900">
              <a:buFont typeface="+mj-lt"/>
              <a:buAutoNum type="arabicPeriod"/>
            </a:pPr>
            <a:r>
              <a:rPr lang="en-US" b="1" dirty="0" smtClean="0"/>
              <a:t>P-SLAM versus SLAM</a:t>
            </a:r>
          </a:p>
          <a:p>
            <a:pPr marL="800100" lvl="1" indent="-342900">
              <a:buFont typeface="Arial"/>
              <a:buChar char="•"/>
            </a:pPr>
            <a:r>
              <a:rPr lang="en-US" sz="1600" dirty="0"/>
              <a:t>Bayesian formulation of P-SLAM</a:t>
            </a:r>
          </a:p>
          <a:p>
            <a:pPr marL="800100" lvl="1" indent="-342900">
              <a:buFont typeface="Arial"/>
              <a:buChar char="•"/>
            </a:pPr>
            <a:r>
              <a:rPr lang="en-US" sz="1600" dirty="0"/>
              <a:t>P-SLAM with an RBPF</a:t>
            </a:r>
          </a:p>
          <a:p>
            <a:pPr marL="342900" indent="-342900">
              <a:buFont typeface="+mj-lt"/>
              <a:buAutoNum type="arabicPeriod"/>
            </a:pPr>
            <a:r>
              <a:rPr lang="en-US" b="1" dirty="0" smtClean="0"/>
              <a:t>Experimental results</a:t>
            </a:r>
          </a:p>
          <a:p>
            <a:pPr marL="800100" lvl="1" indent="-342900">
              <a:buFont typeface="Arial"/>
              <a:buChar char="•"/>
            </a:pPr>
            <a:r>
              <a:rPr lang="en-US" sz="1600" dirty="0"/>
              <a:t>Computer simulation</a:t>
            </a:r>
          </a:p>
          <a:p>
            <a:pPr marL="800100" lvl="1" indent="-342900">
              <a:buFont typeface="Arial"/>
              <a:buChar char="•"/>
            </a:pPr>
            <a:r>
              <a:rPr lang="en-US" sz="1600" dirty="0"/>
              <a:t>Experiment on a pioneer 3-DX robot</a:t>
            </a:r>
          </a:p>
          <a:p>
            <a:pPr marL="342900" indent="-342900">
              <a:buFont typeface="+mj-lt"/>
              <a:buAutoNum type="arabicPeriod"/>
            </a:pPr>
            <a:r>
              <a:rPr lang="en-US" b="1" dirty="0" smtClean="0"/>
              <a:t>conclusion</a:t>
            </a:r>
            <a:endParaRPr lang="en-US" b="1" dirty="0"/>
          </a:p>
        </p:txBody>
      </p:sp>
      <p:sp>
        <p:nvSpPr>
          <p:cNvPr id="6" name="Slide Number Placeholder 5"/>
          <p:cNvSpPr>
            <a:spLocks noGrp="1"/>
          </p:cNvSpPr>
          <p:nvPr>
            <p:ph type="sldNum" sz="quarter" idx="12"/>
          </p:nvPr>
        </p:nvSpPr>
        <p:spPr/>
        <p:txBody>
          <a:bodyPr/>
          <a:lstStyle/>
          <a:p>
            <a:r>
              <a:rPr lang="en-US" dirty="0" smtClean="0"/>
              <a:t>22</a:t>
            </a:r>
            <a:endParaRPr lang="en-US" dirty="0"/>
          </a:p>
        </p:txBody>
      </p:sp>
      <p:pic>
        <p:nvPicPr>
          <p:cNvPr id="7" name="Picture 6" descr="robot.jpeg"/>
          <p:cNvPicPr>
            <a:picLocks noChangeAspect="1"/>
          </p:cNvPicPr>
          <p:nvPr/>
        </p:nvPicPr>
        <p:blipFill rotWithShape="1">
          <a:blip r:embed="rId3">
            <a:extLst>
              <a:ext uri="{28A0092B-C50C-407E-A947-70E740481C1C}">
                <a14:useLocalDpi xmlns:a14="http://schemas.microsoft.com/office/drawing/2010/main" val="0"/>
              </a:ext>
            </a:extLst>
          </a:blip>
          <a:srcRect l="11966" t="22223" r="14530" b="24501"/>
          <a:stretch/>
        </p:blipFill>
        <p:spPr>
          <a:xfrm>
            <a:off x="4769556" y="81246"/>
            <a:ext cx="3273778" cy="2099608"/>
          </a:xfrm>
          <a:prstGeom prst="rect">
            <a:avLst/>
          </a:prstGeom>
        </p:spPr>
      </p:pic>
    </p:spTree>
    <p:extLst>
      <p:ext uri="{BB962C8B-B14F-4D97-AF65-F5344CB8AC3E}">
        <p14:creationId xmlns:p14="http://schemas.microsoft.com/office/powerpoint/2010/main" val="312434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9895" y="-111125"/>
            <a:ext cx="2576010" cy="68424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P-SLAM</a:t>
            </a:r>
            <a:endParaRPr lang="en-US" sz="3200" b="1" dirty="0">
              <a:solidFill>
                <a:schemeClr val="bg1"/>
              </a:solidFill>
            </a:endParaRPr>
          </a:p>
        </p:txBody>
      </p:sp>
      <p:sp>
        <p:nvSpPr>
          <p:cNvPr id="6" name="Title 1"/>
          <p:cNvSpPr>
            <a:spLocks noGrp="1"/>
          </p:cNvSpPr>
          <p:nvPr>
            <p:ph type="title"/>
          </p:nvPr>
        </p:nvSpPr>
        <p:spPr>
          <a:xfrm>
            <a:off x="376739" y="356703"/>
            <a:ext cx="3401512" cy="532297"/>
          </a:xfrm>
        </p:spPr>
        <p:txBody>
          <a:bodyPr>
            <a:normAutofit/>
          </a:bodyPr>
          <a:lstStyle/>
          <a:p>
            <a:r>
              <a:rPr lang="en-US" sz="2700" b="1" dirty="0" smtClean="0"/>
              <a:t>RBPF P-SLAM</a:t>
            </a:r>
            <a:endParaRPr lang="en-US" sz="2700" b="1" dirty="0"/>
          </a:p>
        </p:txBody>
      </p:sp>
      <p:sp>
        <p:nvSpPr>
          <p:cNvPr id="3" name="Slide Number Placeholder 2"/>
          <p:cNvSpPr>
            <a:spLocks noGrp="1"/>
          </p:cNvSpPr>
          <p:nvPr>
            <p:ph type="sldNum" sz="quarter" idx="12"/>
          </p:nvPr>
        </p:nvSpPr>
        <p:spPr/>
        <p:txBody>
          <a:bodyPr/>
          <a:lstStyle/>
          <a:p>
            <a:fld id="{F00D81D3-1B3D-C74D-8156-F109D953360C}" type="slidenum">
              <a:rPr lang="en-US" smtClean="0"/>
              <a:t>10</a:t>
            </a:fld>
            <a:endParaRPr lang="en-US"/>
          </a:p>
        </p:txBody>
      </p:sp>
      <p:sp>
        <p:nvSpPr>
          <p:cNvPr id="2" name="TextBox 1"/>
          <p:cNvSpPr txBox="1"/>
          <p:nvPr/>
        </p:nvSpPr>
        <p:spPr>
          <a:xfrm>
            <a:off x="550333" y="1114778"/>
            <a:ext cx="8142111" cy="1077218"/>
          </a:xfrm>
          <a:prstGeom prst="rect">
            <a:avLst/>
          </a:prstGeom>
          <a:noFill/>
        </p:spPr>
        <p:txBody>
          <a:bodyPr wrap="square" rtlCol="0">
            <a:spAutoFit/>
          </a:bodyPr>
          <a:lstStyle/>
          <a:p>
            <a:r>
              <a:rPr lang="en-US" dirty="0" smtClean="0"/>
              <a:t>The recursive equation of RBPF SLAM is formulated in the following reference:</a:t>
            </a:r>
          </a:p>
          <a:p>
            <a:r>
              <a:rPr lang="en-US" sz="1400" dirty="0" smtClean="0"/>
              <a:t>A</a:t>
            </a:r>
            <a:r>
              <a:rPr lang="en-US" sz="1400" dirty="0"/>
              <a:t>. </a:t>
            </a:r>
            <a:r>
              <a:rPr lang="en-US" sz="1400" dirty="0" err="1"/>
              <a:t>Doucet</a:t>
            </a:r>
            <a:r>
              <a:rPr lang="en-US" sz="1400" dirty="0"/>
              <a:t>, J. de </a:t>
            </a:r>
            <a:r>
              <a:rPr lang="en-US" sz="1400" dirty="0" err="1"/>
              <a:t>Freitas</a:t>
            </a:r>
            <a:r>
              <a:rPr lang="en-US" sz="1400" dirty="0"/>
              <a:t>, K. Murphy, and S. </a:t>
            </a:r>
            <a:r>
              <a:rPr lang="en-US" sz="1400" dirty="0" err="1"/>
              <a:t>Russel</a:t>
            </a:r>
            <a:r>
              <a:rPr lang="en-US" sz="1400" dirty="0"/>
              <a:t>, “Rao-</a:t>
            </a:r>
            <a:r>
              <a:rPr lang="en-US" sz="1400" dirty="0" smtClean="0"/>
              <a:t>Blackwellized particle </a:t>
            </a:r>
            <a:r>
              <a:rPr lang="en-US" sz="1400" dirty="0"/>
              <a:t>filtering for dynamic Bayesian networks,” in </a:t>
            </a:r>
            <a:r>
              <a:rPr lang="en-US" sz="1400" dirty="0" smtClean="0"/>
              <a:t>Proc. Conf</a:t>
            </a:r>
            <a:r>
              <a:rPr lang="en-US" sz="1400" dirty="0"/>
              <a:t>. Uncertainty </a:t>
            </a:r>
            <a:r>
              <a:rPr lang="en-US" sz="1400" dirty="0" err="1"/>
              <a:t>Artif</a:t>
            </a:r>
            <a:r>
              <a:rPr lang="en-US" sz="1400" dirty="0"/>
              <a:t>. </a:t>
            </a:r>
            <a:r>
              <a:rPr lang="en-US" sz="1400" dirty="0" err="1"/>
              <a:t>Intell</a:t>
            </a:r>
            <a:r>
              <a:rPr lang="en-US" sz="1400" dirty="0"/>
              <a:t>., 2000, pp. 499–516.</a:t>
            </a:r>
          </a:p>
        </p:txBody>
      </p:sp>
      <p:sp>
        <p:nvSpPr>
          <p:cNvPr id="7" name="Rectangle 6"/>
          <p:cNvSpPr/>
          <p:nvPr/>
        </p:nvSpPr>
        <p:spPr>
          <a:xfrm>
            <a:off x="550333" y="2459504"/>
            <a:ext cx="7803446" cy="369332"/>
          </a:xfrm>
          <a:prstGeom prst="rect">
            <a:avLst/>
          </a:prstGeom>
        </p:spPr>
        <p:txBody>
          <a:bodyPr wrap="square">
            <a:spAutoFit/>
          </a:bodyPr>
          <a:lstStyle/>
          <a:p>
            <a:r>
              <a:rPr lang="en-US" dirty="0"/>
              <a:t>The recursive equation of </a:t>
            </a:r>
            <a:r>
              <a:rPr lang="en-US" dirty="0" smtClean="0"/>
              <a:t>RBPF SLAM is updated for P-SLAM as follow:</a:t>
            </a:r>
            <a:endParaRPr lang="en-US" dirty="0"/>
          </a:p>
        </p:txBody>
      </p:sp>
      <p:pic>
        <p:nvPicPr>
          <p:cNvPr id="9" name="Picture 8" descr="Screen Shot 2017-05-21 at 12.55.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262" y="5486929"/>
            <a:ext cx="3778251" cy="406181"/>
          </a:xfrm>
          <a:prstGeom prst="rect">
            <a:avLst/>
          </a:prstGeom>
        </p:spPr>
      </p:pic>
      <p:pic>
        <p:nvPicPr>
          <p:cNvPr id="14" name="Picture 13" descr="Screen Shot 2017-05-21 at 12.55.1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262" y="4569884"/>
            <a:ext cx="4275667" cy="881496"/>
          </a:xfrm>
          <a:prstGeom prst="rect">
            <a:avLst/>
          </a:prstGeom>
        </p:spPr>
      </p:pic>
      <p:grpSp>
        <p:nvGrpSpPr>
          <p:cNvPr id="21" name="Group 20"/>
          <p:cNvGrpSpPr/>
          <p:nvPr/>
        </p:nvGrpSpPr>
        <p:grpSpPr>
          <a:xfrm>
            <a:off x="2511262" y="2828836"/>
            <a:ext cx="4275667" cy="1541148"/>
            <a:chOff x="734675" y="2828836"/>
            <a:chExt cx="4275667" cy="1541148"/>
          </a:xfrm>
        </p:grpSpPr>
        <p:pic>
          <p:nvPicPr>
            <p:cNvPr id="8" name="Picture 7" descr="Screen Shot 2017-05-21 at 12.54.4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75" y="2828836"/>
              <a:ext cx="4161882" cy="1541148"/>
            </a:xfrm>
            <a:prstGeom prst="rect">
              <a:avLst/>
            </a:prstGeom>
          </p:spPr>
        </p:pic>
        <p:sp>
          <p:nvSpPr>
            <p:cNvPr id="20" name="Rectangle 19"/>
            <p:cNvSpPr/>
            <p:nvPr/>
          </p:nvSpPr>
          <p:spPr>
            <a:xfrm>
              <a:off x="4649096" y="4007556"/>
              <a:ext cx="361246" cy="239888"/>
            </a:xfrm>
            <a:prstGeom prst="rect">
              <a:avLst/>
            </a:prstGeom>
            <a:solidFill>
              <a:srgbClr val="FFFFFF"/>
            </a:solidFill>
            <a:ln>
              <a:solidFill>
                <a:srgbClr val="FFFF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 name="TextBox 3"/>
          <p:cNvSpPr txBox="1"/>
          <p:nvPr/>
        </p:nvSpPr>
        <p:spPr>
          <a:xfrm>
            <a:off x="465666" y="2828836"/>
            <a:ext cx="1395140" cy="307777"/>
          </a:xfrm>
          <a:prstGeom prst="rect">
            <a:avLst/>
          </a:prstGeom>
          <a:noFill/>
        </p:spPr>
        <p:txBody>
          <a:bodyPr wrap="square" rtlCol="0">
            <a:spAutoFit/>
          </a:bodyPr>
          <a:lstStyle/>
          <a:p>
            <a:r>
              <a:rPr lang="en-US" sz="1400" b="1" dirty="0" smtClean="0">
                <a:solidFill>
                  <a:srgbClr val="660066"/>
                </a:solidFill>
              </a:rPr>
              <a:t>Robot pose</a:t>
            </a:r>
            <a:endParaRPr lang="en-US" sz="1400" b="1" dirty="0">
              <a:solidFill>
                <a:srgbClr val="660066"/>
              </a:solidFill>
            </a:endParaRPr>
          </a:p>
        </p:txBody>
      </p:sp>
      <p:sp>
        <p:nvSpPr>
          <p:cNvPr id="13" name="TextBox 12"/>
          <p:cNvSpPr txBox="1"/>
          <p:nvPr/>
        </p:nvSpPr>
        <p:spPr>
          <a:xfrm>
            <a:off x="465666" y="3193057"/>
            <a:ext cx="1693334" cy="307777"/>
          </a:xfrm>
          <a:prstGeom prst="rect">
            <a:avLst/>
          </a:prstGeom>
          <a:noFill/>
        </p:spPr>
        <p:txBody>
          <a:bodyPr wrap="square" rtlCol="0">
            <a:spAutoFit/>
          </a:bodyPr>
          <a:lstStyle/>
          <a:p>
            <a:r>
              <a:rPr lang="en-US" sz="1400" b="1" dirty="0" smtClean="0">
                <a:solidFill>
                  <a:srgbClr val="660066"/>
                </a:solidFill>
              </a:rPr>
              <a:t>Map explored</a:t>
            </a:r>
            <a:endParaRPr lang="en-US" sz="1400" b="1" dirty="0">
              <a:solidFill>
                <a:srgbClr val="660066"/>
              </a:solidFill>
            </a:endParaRPr>
          </a:p>
        </p:txBody>
      </p:sp>
      <p:sp>
        <p:nvSpPr>
          <p:cNvPr id="15" name="TextBox 14"/>
          <p:cNvSpPr txBox="1"/>
          <p:nvPr/>
        </p:nvSpPr>
        <p:spPr>
          <a:xfrm>
            <a:off x="465666" y="3653234"/>
            <a:ext cx="1693334" cy="307777"/>
          </a:xfrm>
          <a:prstGeom prst="rect">
            <a:avLst/>
          </a:prstGeom>
          <a:noFill/>
        </p:spPr>
        <p:txBody>
          <a:bodyPr wrap="square" rtlCol="0">
            <a:spAutoFit/>
          </a:bodyPr>
          <a:lstStyle/>
          <a:p>
            <a:r>
              <a:rPr lang="en-US" sz="1400" b="1" dirty="0" smtClean="0">
                <a:solidFill>
                  <a:srgbClr val="660066"/>
                </a:solidFill>
              </a:rPr>
              <a:t>Map unexplored</a:t>
            </a:r>
            <a:endParaRPr lang="en-US" sz="1400" b="1" dirty="0">
              <a:solidFill>
                <a:srgbClr val="660066"/>
              </a:solidFill>
            </a:endParaRPr>
          </a:p>
        </p:txBody>
      </p:sp>
      <p:sp>
        <p:nvSpPr>
          <p:cNvPr id="16" name="TextBox 15"/>
          <p:cNvSpPr txBox="1"/>
          <p:nvPr/>
        </p:nvSpPr>
        <p:spPr>
          <a:xfrm>
            <a:off x="465666" y="4015912"/>
            <a:ext cx="1848556" cy="307777"/>
          </a:xfrm>
          <a:prstGeom prst="rect">
            <a:avLst/>
          </a:prstGeom>
          <a:noFill/>
        </p:spPr>
        <p:txBody>
          <a:bodyPr wrap="square" rtlCol="0">
            <a:spAutoFit/>
          </a:bodyPr>
          <a:lstStyle/>
          <a:p>
            <a:r>
              <a:rPr lang="en-US" sz="1400" b="1" dirty="0" smtClean="0">
                <a:solidFill>
                  <a:srgbClr val="660066"/>
                </a:solidFill>
              </a:rPr>
              <a:t>Weight update eq.</a:t>
            </a:r>
            <a:endParaRPr lang="en-US" sz="1400" b="1" dirty="0">
              <a:solidFill>
                <a:srgbClr val="660066"/>
              </a:solidFill>
            </a:endParaRPr>
          </a:p>
        </p:txBody>
      </p:sp>
      <p:sp>
        <p:nvSpPr>
          <p:cNvPr id="17" name="TextBox 16"/>
          <p:cNvSpPr txBox="1"/>
          <p:nvPr/>
        </p:nvSpPr>
        <p:spPr>
          <a:xfrm>
            <a:off x="465666" y="4702946"/>
            <a:ext cx="1693334" cy="307777"/>
          </a:xfrm>
          <a:prstGeom prst="rect">
            <a:avLst/>
          </a:prstGeom>
          <a:noFill/>
        </p:spPr>
        <p:txBody>
          <a:bodyPr wrap="square" rtlCol="0">
            <a:spAutoFit/>
          </a:bodyPr>
          <a:lstStyle/>
          <a:p>
            <a:r>
              <a:rPr lang="en-US" sz="1400" b="1" dirty="0" smtClean="0">
                <a:solidFill>
                  <a:srgbClr val="660066"/>
                </a:solidFill>
              </a:rPr>
              <a:t>Sensor model</a:t>
            </a:r>
            <a:endParaRPr lang="en-US" sz="1400" b="1" dirty="0">
              <a:solidFill>
                <a:srgbClr val="660066"/>
              </a:solidFill>
            </a:endParaRPr>
          </a:p>
        </p:txBody>
      </p:sp>
      <p:sp>
        <p:nvSpPr>
          <p:cNvPr id="18" name="TextBox 17"/>
          <p:cNvSpPr txBox="1"/>
          <p:nvPr/>
        </p:nvSpPr>
        <p:spPr>
          <a:xfrm>
            <a:off x="421473" y="5559778"/>
            <a:ext cx="2146749" cy="307777"/>
          </a:xfrm>
          <a:prstGeom prst="rect">
            <a:avLst/>
          </a:prstGeom>
          <a:noFill/>
        </p:spPr>
        <p:txBody>
          <a:bodyPr wrap="square" rtlCol="0">
            <a:spAutoFit/>
          </a:bodyPr>
          <a:lstStyle/>
          <a:p>
            <a:r>
              <a:rPr lang="en-US" sz="1400" b="1" dirty="0" smtClean="0">
                <a:solidFill>
                  <a:srgbClr val="660066"/>
                </a:solidFill>
              </a:rPr>
              <a:t>Weighting update eq.</a:t>
            </a:r>
            <a:endParaRPr lang="en-US" sz="1400" b="1" dirty="0">
              <a:solidFill>
                <a:srgbClr val="660066"/>
              </a:solidFill>
            </a:endParaRPr>
          </a:p>
        </p:txBody>
      </p:sp>
      <p:sp>
        <p:nvSpPr>
          <p:cNvPr id="10" name="Rectangle 9"/>
          <p:cNvSpPr/>
          <p:nvPr/>
        </p:nvSpPr>
        <p:spPr>
          <a:xfrm>
            <a:off x="4713451" y="4626328"/>
            <a:ext cx="1655788" cy="384395"/>
          </a:xfrm>
          <a:prstGeom prst="rect">
            <a:avLst/>
          </a:prstGeom>
          <a:noFill/>
          <a:ln w="38100" cmpd="sng">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9" name="Rectangle 18"/>
          <p:cNvSpPr/>
          <p:nvPr/>
        </p:nvSpPr>
        <p:spPr>
          <a:xfrm>
            <a:off x="5289184" y="5023290"/>
            <a:ext cx="1655788" cy="384395"/>
          </a:xfrm>
          <a:prstGeom prst="rect">
            <a:avLst/>
          </a:prstGeom>
          <a:noFill/>
          <a:ln w="38100" cmpd="sng">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TextBox 10"/>
          <p:cNvSpPr txBox="1"/>
          <p:nvPr/>
        </p:nvSpPr>
        <p:spPr>
          <a:xfrm>
            <a:off x="6786929" y="3193057"/>
            <a:ext cx="1439849" cy="430887"/>
          </a:xfrm>
          <a:prstGeom prst="rect">
            <a:avLst/>
          </a:prstGeom>
          <a:noFill/>
        </p:spPr>
        <p:txBody>
          <a:bodyPr wrap="square" rtlCol="0">
            <a:spAutoFit/>
          </a:bodyPr>
          <a:lstStyle/>
          <a:p>
            <a:r>
              <a:rPr lang="en-US" sz="1100" b="1" dirty="0" smtClean="0">
                <a:solidFill>
                  <a:srgbClr val="660066"/>
                </a:solidFill>
              </a:rPr>
              <a:t>Sensor model for explored region</a:t>
            </a:r>
            <a:endParaRPr lang="en-US" sz="1100" b="1" dirty="0">
              <a:solidFill>
                <a:srgbClr val="660066"/>
              </a:solidFill>
            </a:endParaRPr>
          </a:p>
        </p:txBody>
      </p:sp>
      <p:sp>
        <p:nvSpPr>
          <p:cNvPr id="22" name="TextBox 21"/>
          <p:cNvSpPr txBox="1"/>
          <p:nvPr/>
        </p:nvSpPr>
        <p:spPr>
          <a:xfrm>
            <a:off x="7252595" y="4190007"/>
            <a:ext cx="1439849" cy="430887"/>
          </a:xfrm>
          <a:prstGeom prst="rect">
            <a:avLst/>
          </a:prstGeom>
          <a:noFill/>
        </p:spPr>
        <p:txBody>
          <a:bodyPr wrap="square" rtlCol="0">
            <a:spAutoFit/>
          </a:bodyPr>
          <a:lstStyle/>
          <a:p>
            <a:r>
              <a:rPr lang="en-US" sz="1100" b="1" dirty="0" smtClean="0">
                <a:solidFill>
                  <a:srgbClr val="660066"/>
                </a:solidFill>
              </a:rPr>
              <a:t>Sensor model for unexplored region</a:t>
            </a:r>
            <a:endParaRPr lang="en-US" sz="1100" b="1" dirty="0">
              <a:solidFill>
                <a:srgbClr val="660066"/>
              </a:solidFill>
            </a:endParaRPr>
          </a:p>
        </p:txBody>
      </p:sp>
      <p:cxnSp>
        <p:nvCxnSpPr>
          <p:cNvPr id="23" name="Straight Arrow Connector 22"/>
          <p:cNvCxnSpPr>
            <a:endCxn id="10" idx="0"/>
          </p:cNvCxnSpPr>
          <p:nvPr/>
        </p:nvCxnSpPr>
        <p:spPr>
          <a:xfrm flipH="1">
            <a:off x="5541345" y="3500834"/>
            <a:ext cx="1909322" cy="11254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2"/>
            <a:endCxn id="19" idx="3"/>
          </p:cNvCxnSpPr>
          <p:nvPr/>
        </p:nvCxnSpPr>
        <p:spPr>
          <a:xfrm flipH="1">
            <a:off x="6944972" y="4620894"/>
            <a:ext cx="1027548" cy="594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584223" y="5508715"/>
            <a:ext cx="1326444" cy="384395"/>
          </a:xfrm>
          <a:prstGeom prst="rect">
            <a:avLst/>
          </a:prstGeom>
          <a:noFill/>
          <a:ln w="38100" cmpd="sng">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Rectangle 26"/>
          <p:cNvSpPr/>
          <p:nvPr/>
        </p:nvSpPr>
        <p:spPr>
          <a:xfrm>
            <a:off x="4992502" y="5505894"/>
            <a:ext cx="1326444" cy="384395"/>
          </a:xfrm>
          <a:prstGeom prst="rect">
            <a:avLst/>
          </a:prstGeom>
          <a:noFill/>
          <a:ln w="38100" cmpd="sng">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3666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3"/>
          <a:srcRect l="-975" r="-922"/>
          <a:stretch/>
        </p:blipFill>
        <p:spPr>
          <a:xfrm>
            <a:off x="4826338" y="3687647"/>
            <a:ext cx="3767668" cy="2723538"/>
          </a:xfrm>
        </p:spPr>
      </p:pic>
      <p:sp>
        <p:nvSpPr>
          <p:cNvPr id="4" name="Slide Number Placeholder 3"/>
          <p:cNvSpPr>
            <a:spLocks noGrp="1"/>
          </p:cNvSpPr>
          <p:nvPr>
            <p:ph type="sldNum" sz="quarter" idx="12"/>
          </p:nvPr>
        </p:nvSpPr>
        <p:spPr/>
        <p:txBody>
          <a:bodyPr/>
          <a:lstStyle/>
          <a:p>
            <a:fld id="{F00D81D3-1B3D-C74D-8156-F109D953360C}" type="slidenum">
              <a:rPr lang="en-US" smtClean="0"/>
              <a:t>11</a:t>
            </a:fld>
            <a:endParaRPr lang="en-US"/>
          </a:p>
        </p:txBody>
      </p:sp>
      <p:sp>
        <p:nvSpPr>
          <p:cNvPr id="5" name="Title 1"/>
          <p:cNvSpPr txBox="1">
            <a:spLocks/>
          </p:cNvSpPr>
          <p:nvPr/>
        </p:nvSpPr>
        <p:spPr>
          <a:xfrm>
            <a:off x="4826338" y="-111125"/>
            <a:ext cx="3298339" cy="684246"/>
          </a:xfrm>
          <a:prstGeom prst="rect">
            <a:avLst/>
          </a:prstGeom>
        </p:spPr>
        <p:txBody>
          <a:bodyPr vert="horz" lIns="91440" tIns="45720" rIns="91440" bIns="45720" rtlCol="0" anchor="b">
            <a:normAutofit fontScale="7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Experimental result</a:t>
            </a:r>
            <a:endParaRPr lang="en-US" sz="3200" b="1" dirty="0">
              <a:solidFill>
                <a:schemeClr val="bg1"/>
              </a:solidFill>
            </a:endParaRPr>
          </a:p>
        </p:txBody>
      </p:sp>
      <p:sp>
        <p:nvSpPr>
          <p:cNvPr id="6" name="Title 1"/>
          <p:cNvSpPr>
            <a:spLocks noGrp="1"/>
          </p:cNvSpPr>
          <p:nvPr>
            <p:ph type="title"/>
          </p:nvPr>
        </p:nvSpPr>
        <p:spPr>
          <a:xfrm>
            <a:off x="376739" y="356703"/>
            <a:ext cx="3401512" cy="532297"/>
          </a:xfrm>
        </p:spPr>
        <p:txBody>
          <a:bodyPr>
            <a:normAutofit/>
          </a:bodyPr>
          <a:lstStyle/>
          <a:p>
            <a:r>
              <a:rPr lang="en-US" sz="2700" b="1" dirty="0" smtClean="0"/>
              <a:t>Simulation result</a:t>
            </a:r>
            <a:endParaRPr lang="en-US" sz="2700" b="1" dirty="0"/>
          </a:p>
        </p:txBody>
      </p:sp>
      <p:pic>
        <p:nvPicPr>
          <p:cNvPr id="8" name="Picture 7" descr="Screen Shot 2017-05-21 at 12.58.0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788" y="780758"/>
            <a:ext cx="3880218" cy="2906889"/>
          </a:xfrm>
          <a:prstGeom prst="rect">
            <a:avLst/>
          </a:prstGeom>
        </p:spPr>
      </p:pic>
      <p:sp>
        <p:nvSpPr>
          <p:cNvPr id="9" name="Rectangle 8"/>
          <p:cNvSpPr/>
          <p:nvPr/>
        </p:nvSpPr>
        <p:spPr>
          <a:xfrm>
            <a:off x="441431" y="4530005"/>
            <a:ext cx="4272357" cy="1569660"/>
          </a:xfrm>
          <a:prstGeom prst="rect">
            <a:avLst/>
          </a:prstGeom>
        </p:spPr>
        <p:txBody>
          <a:bodyPr wrap="square">
            <a:spAutoFit/>
          </a:bodyPr>
          <a:lstStyle/>
          <a:p>
            <a:pPr algn="just"/>
            <a:r>
              <a:rPr lang="en-US" sz="1600" dirty="0"/>
              <a:t>Map generated by the proposed P-SLAM of the upper-office </a:t>
            </a:r>
            <a:r>
              <a:rPr lang="en-US" sz="1600" dirty="0" smtClean="0"/>
              <a:t>environment. </a:t>
            </a:r>
            <a:r>
              <a:rPr lang="en-US" sz="1600" dirty="0"/>
              <a:t>The predictions in the unexplored regions were also added in </a:t>
            </a:r>
            <a:r>
              <a:rPr lang="en-US" sz="1600" dirty="0" smtClean="0"/>
              <a:t>this map</a:t>
            </a:r>
            <a:r>
              <a:rPr lang="en-US" sz="1600" dirty="0"/>
              <a:t>, such as the leftmost part, which cannot be reached by the robot.</a:t>
            </a:r>
          </a:p>
        </p:txBody>
      </p:sp>
      <p:sp>
        <p:nvSpPr>
          <p:cNvPr id="10" name="Rectangle 9"/>
          <p:cNvSpPr/>
          <p:nvPr/>
        </p:nvSpPr>
        <p:spPr>
          <a:xfrm>
            <a:off x="441430" y="2044005"/>
            <a:ext cx="4384907" cy="830997"/>
          </a:xfrm>
          <a:prstGeom prst="rect">
            <a:avLst/>
          </a:prstGeom>
        </p:spPr>
        <p:txBody>
          <a:bodyPr wrap="square">
            <a:spAutoFit/>
          </a:bodyPr>
          <a:lstStyle/>
          <a:p>
            <a:pPr algn="just"/>
            <a:r>
              <a:rPr lang="en-US" sz="1600" dirty="0"/>
              <a:t>Office environment used in </a:t>
            </a:r>
            <a:r>
              <a:rPr lang="en-US" sz="1600" dirty="0" smtClean="0"/>
              <a:t>the computer </a:t>
            </a:r>
            <a:r>
              <a:rPr lang="en-US" sz="1600" dirty="0"/>
              <a:t>simulation. The star </a:t>
            </a:r>
            <a:r>
              <a:rPr lang="en-US" sz="1600" dirty="0" smtClean="0"/>
              <a:t>indicates the </a:t>
            </a:r>
            <a:r>
              <a:rPr lang="en-US" sz="1600" dirty="0"/>
              <a:t>initial location of the mobile robot.</a:t>
            </a:r>
          </a:p>
        </p:txBody>
      </p:sp>
    </p:spTree>
    <p:extLst>
      <p:ext uri="{BB962C8B-B14F-4D97-AF65-F5344CB8AC3E}">
        <p14:creationId xmlns:p14="http://schemas.microsoft.com/office/powerpoint/2010/main" val="21739223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Shot 2017-05-21 at 13.03.27.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14" b="-3419"/>
          <a:stretch/>
        </p:blipFill>
        <p:spPr>
          <a:xfrm>
            <a:off x="618143" y="1481667"/>
            <a:ext cx="8061906" cy="2568222"/>
          </a:xfrm>
        </p:spPr>
      </p:pic>
      <p:sp>
        <p:nvSpPr>
          <p:cNvPr id="4" name="Slide Number Placeholder 3"/>
          <p:cNvSpPr>
            <a:spLocks noGrp="1"/>
          </p:cNvSpPr>
          <p:nvPr>
            <p:ph type="sldNum" sz="quarter" idx="12"/>
          </p:nvPr>
        </p:nvSpPr>
        <p:spPr/>
        <p:txBody>
          <a:bodyPr/>
          <a:lstStyle/>
          <a:p>
            <a:fld id="{F00D81D3-1B3D-C74D-8156-F109D953360C}" type="slidenum">
              <a:rPr lang="en-US" smtClean="0"/>
              <a:t>12</a:t>
            </a:fld>
            <a:endParaRPr lang="en-US"/>
          </a:p>
        </p:txBody>
      </p:sp>
      <p:sp>
        <p:nvSpPr>
          <p:cNvPr id="5" name="Title 1"/>
          <p:cNvSpPr txBox="1">
            <a:spLocks/>
          </p:cNvSpPr>
          <p:nvPr/>
        </p:nvSpPr>
        <p:spPr>
          <a:xfrm>
            <a:off x="4826338" y="-111125"/>
            <a:ext cx="3298339" cy="684246"/>
          </a:xfrm>
          <a:prstGeom prst="rect">
            <a:avLst/>
          </a:prstGeom>
        </p:spPr>
        <p:txBody>
          <a:bodyPr vert="horz" lIns="91440" tIns="45720" rIns="91440" bIns="45720" rtlCol="0" anchor="b">
            <a:normAutofit fontScale="7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Experimental result</a:t>
            </a:r>
            <a:endParaRPr lang="en-US" sz="3200" b="1" dirty="0">
              <a:solidFill>
                <a:schemeClr val="bg1"/>
              </a:solidFill>
            </a:endParaRPr>
          </a:p>
        </p:txBody>
      </p:sp>
      <p:sp>
        <p:nvSpPr>
          <p:cNvPr id="6" name="Title 1"/>
          <p:cNvSpPr>
            <a:spLocks noGrp="1"/>
          </p:cNvSpPr>
          <p:nvPr>
            <p:ph type="title"/>
          </p:nvPr>
        </p:nvSpPr>
        <p:spPr>
          <a:xfrm>
            <a:off x="376739" y="511924"/>
            <a:ext cx="6467150" cy="532297"/>
          </a:xfrm>
        </p:spPr>
        <p:txBody>
          <a:bodyPr>
            <a:normAutofit fontScale="90000"/>
          </a:bodyPr>
          <a:lstStyle/>
          <a:p>
            <a:r>
              <a:rPr lang="en-US" sz="2700" b="1" dirty="0" smtClean="0"/>
              <a:t>Real-time result using Pioneer 3-DX robot </a:t>
            </a:r>
            <a:endParaRPr lang="en-US" sz="2700" b="1" dirty="0"/>
          </a:p>
        </p:txBody>
      </p:sp>
      <p:pic>
        <p:nvPicPr>
          <p:cNvPr id="7" name="Picture 6"/>
          <p:cNvPicPr>
            <a:picLocks noChangeAspect="1"/>
          </p:cNvPicPr>
          <p:nvPr/>
        </p:nvPicPr>
        <p:blipFill>
          <a:blip r:embed="rId4"/>
          <a:stretch>
            <a:fillRect/>
          </a:stretch>
        </p:blipFill>
        <p:spPr>
          <a:xfrm>
            <a:off x="5221111" y="4049889"/>
            <a:ext cx="3023684" cy="2268501"/>
          </a:xfrm>
          <a:prstGeom prst="rect">
            <a:avLst/>
          </a:prstGeom>
        </p:spPr>
      </p:pic>
      <p:sp>
        <p:nvSpPr>
          <p:cNvPr id="8" name="Rectangle 7"/>
          <p:cNvSpPr/>
          <p:nvPr/>
        </p:nvSpPr>
        <p:spPr>
          <a:xfrm>
            <a:off x="829809" y="4287628"/>
            <a:ext cx="3819287" cy="1754327"/>
          </a:xfrm>
          <a:prstGeom prst="rect">
            <a:avLst/>
          </a:prstGeom>
        </p:spPr>
        <p:txBody>
          <a:bodyPr wrap="square">
            <a:spAutoFit/>
          </a:bodyPr>
          <a:lstStyle/>
          <a:p>
            <a:pPr algn="just"/>
            <a:r>
              <a:rPr lang="en-US" dirty="0" smtClean="0"/>
              <a:t>experimental environment is shown above (tope view). </a:t>
            </a:r>
            <a:r>
              <a:rPr lang="en-US" dirty="0"/>
              <a:t>The mobile robot explored the L-shaped corridor starting from location A and ending at location C.</a:t>
            </a:r>
          </a:p>
        </p:txBody>
      </p:sp>
      <p:cxnSp>
        <p:nvCxnSpPr>
          <p:cNvPr id="9" name="Elbow Connector 8"/>
          <p:cNvCxnSpPr/>
          <p:nvPr/>
        </p:nvCxnSpPr>
        <p:spPr>
          <a:xfrm rot="10800000" flipV="1">
            <a:off x="2836333" y="2201332"/>
            <a:ext cx="4318000" cy="1284111"/>
          </a:xfrm>
          <a:prstGeom prst="bentConnector3">
            <a:avLst>
              <a:gd name="adj1" fmla="val -327"/>
            </a:avLst>
          </a:prstGeom>
          <a:ln w="76200" cmpd="sng">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0366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298222"/>
            <a:ext cx="6777317" cy="4534407"/>
          </a:xfrm>
        </p:spPr>
        <p:txBody>
          <a:bodyPr>
            <a:normAutofit/>
          </a:bodyPr>
          <a:lstStyle/>
          <a:p>
            <a:r>
              <a:rPr lang="en-US" dirty="0" smtClean="0"/>
              <a:t>Experimental result is shown that the essential problem of time is been resolved</a:t>
            </a:r>
          </a:p>
          <a:p>
            <a:r>
              <a:rPr lang="en-US" dirty="0" smtClean="0"/>
              <a:t>The proposed algorithm based on Bayesian filter and Rao-Blackwellized </a:t>
            </a:r>
            <a:r>
              <a:rPr lang="en-US" dirty="0"/>
              <a:t>P</a:t>
            </a:r>
            <a:r>
              <a:rPr lang="en-US" dirty="0" smtClean="0"/>
              <a:t>article Filter (RBPF) are very efficient in practice.</a:t>
            </a:r>
          </a:p>
          <a:p>
            <a:r>
              <a:rPr lang="en-US" dirty="0" smtClean="0"/>
              <a:t>Using image processing algorithm(image registration) is an alternative solution for robotics mapping problem</a:t>
            </a:r>
          </a:p>
          <a:p>
            <a:r>
              <a:rPr lang="en-US" dirty="0" smtClean="0"/>
              <a:t>The algorithm has been tested for indoor. </a:t>
            </a:r>
            <a:endParaRPr lang="en-US" dirty="0"/>
          </a:p>
        </p:txBody>
      </p:sp>
      <p:sp>
        <p:nvSpPr>
          <p:cNvPr id="4" name="Slide Number Placeholder 3"/>
          <p:cNvSpPr>
            <a:spLocks noGrp="1"/>
          </p:cNvSpPr>
          <p:nvPr>
            <p:ph type="sldNum" sz="quarter" idx="12"/>
          </p:nvPr>
        </p:nvSpPr>
        <p:spPr/>
        <p:txBody>
          <a:bodyPr/>
          <a:lstStyle/>
          <a:p>
            <a:fld id="{F00D81D3-1B3D-C74D-8156-F109D953360C}" type="slidenum">
              <a:rPr lang="en-US" smtClean="0"/>
              <a:t>13</a:t>
            </a:fld>
            <a:endParaRPr lang="en-US"/>
          </a:p>
        </p:txBody>
      </p:sp>
      <p:sp>
        <p:nvSpPr>
          <p:cNvPr id="5" name="Title 1"/>
          <p:cNvSpPr txBox="1">
            <a:spLocks/>
          </p:cNvSpPr>
          <p:nvPr/>
        </p:nvSpPr>
        <p:spPr>
          <a:xfrm>
            <a:off x="4826338" y="-111125"/>
            <a:ext cx="3298339" cy="68424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conclusion</a:t>
            </a:r>
            <a:endParaRPr lang="en-US" sz="3200" b="1" dirty="0">
              <a:solidFill>
                <a:schemeClr val="bg1"/>
              </a:solidFill>
            </a:endParaRPr>
          </a:p>
        </p:txBody>
      </p:sp>
      <p:sp>
        <p:nvSpPr>
          <p:cNvPr id="6" name="Title 1"/>
          <p:cNvSpPr>
            <a:spLocks noGrp="1"/>
          </p:cNvSpPr>
          <p:nvPr>
            <p:ph type="title"/>
          </p:nvPr>
        </p:nvSpPr>
        <p:spPr>
          <a:xfrm>
            <a:off x="376739" y="356703"/>
            <a:ext cx="3401512" cy="532297"/>
          </a:xfrm>
        </p:spPr>
        <p:txBody>
          <a:bodyPr>
            <a:normAutofit/>
          </a:bodyPr>
          <a:lstStyle/>
          <a:p>
            <a:r>
              <a:rPr lang="en-US" sz="2700" b="1" dirty="0" smtClean="0"/>
              <a:t>improvement</a:t>
            </a:r>
            <a:endParaRPr lang="en-US" sz="2700" b="1" dirty="0"/>
          </a:p>
        </p:txBody>
      </p:sp>
    </p:spTree>
    <p:extLst>
      <p:ext uri="{BB962C8B-B14F-4D97-AF65-F5344CB8AC3E}">
        <p14:creationId xmlns:p14="http://schemas.microsoft.com/office/powerpoint/2010/main" val="25980366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Introduction</a:t>
            </a:r>
            <a:endParaRPr lang="en-US" sz="3200" b="1" dirty="0">
              <a:solidFill>
                <a:schemeClr val="bg1"/>
              </a:solidFill>
            </a:endParaRPr>
          </a:p>
        </p:txBody>
      </p:sp>
      <p:sp>
        <p:nvSpPr>
          <p:cNvPr id="5" name="Title 1"/>
          <p:cNvSpPr>
            <a:spLocks noGrp="1"/>
          </p:cNvSpPr>
          <p:nvPr>
            <p:ph type="title"/>
          </p:nvPr>
        </p:nvSpPr>
        <p:spPr>
          <a:xfrm>
            <a:off x="471989" y="324953"/>
            <a:ext cx="4112595" cy="480504"/>
          </a:xfrm>
        </p:spPr>
        <p:txBody>
          <a:bodyPr>
            <a:noAutofit/>
          </a:bodyPr>
          <a:lstStyle/>
          <a:p>
            <a:r>
              <a:rPr lang="en-US" sz="2400" b="1" dirty="0" smtClean="0"/>
              <a:t>What is P-SLAM?</a:t>
            </a:r>
            <a:endParaRPr lang="en-US" sz="2400" b="1" dirty="0"/>
          </a:p>
        </p:txBody>
      </p:sp>
      <p:sp>
        <p:nvSpPr>
          <p:cNvPr id="3" name="Slide Number Placeholder 2"/>
          <p:cNvSpPr>
            <a:spLocks noGrp="1"/>
          </p:cNvSpPr>
          <p:nvPr>
            <p:ph type="sldNum" sz="quarter" idx="12"/>
          </p:nvPr>
        </p:nvSpPr>
        <p:spPr/>
        <p:txBody>
          <a:bodyPr/>
          <a:lstStyle/>
          <a:p>
            <a:fld id="{F00D81D3-1B3D-C74D-8156-F109D953360C}" type="slidenum">
              <a:rPr lang="en-US" smtClean="0"/>
              <a:t>2</a:t>
            </a:fld>
            <a:endParaRPr lang="en-US"/>
          </a:p>
        </p:txBody>
      </p:sp>
      <p:grpSp>
        <p:nvGrpSpPr>
          <p:cNvPr id="64" name="Group 63"/>
          <p:cNvGrpSpPr/>
          <p:nvPr/>
        </p:nvGrpSpPr>
        <p:grpSpPr>
          <a:xfrm>
            <a:off x="1081546" y="1553447"/>
            <a:ext cx="1513981" cy="1301047"/>
            <a:chOff x="1081546" y="1309514"/>
            <a:chExt cx="1513981" cy="1301047"/>
          </a:xfrm>
        </p:grpSpPr>
        <p:grpSp>
          <p:nvGrpSpPr>
            <p:cNvPr id="8" name="Group 7"/>
            <p:cNvGrpSpPr/>
            <p:nvPr/>
          </p:nvGrpSpPr>
          <p:grpSpPr>
            <a:xfrm>
              <a:off x="1081546" y="2060227"/>
              <a:ext cx="1513981" cy="550334"/>
              <a:chOff x="1312333" y="2032000"/>
              <a:chExt cx="1513981" cy="550334"/>
            </a:xfrm>
          </p:grpSpPr>
          <p:sp>
            <p:nvSpPr>
              <p:cNvPr id="2" name="Oval 1"/>
              <p:cNvSpPr/>
              <p:nvPr/>
            </p:nvSpPr>
            <p:spPr>
              <a:xfrm>
                <a:off x="1312333" y="2032000"/>
                <a:ext cx="1513981" cy="550334"/>
              </a:xfrm>
              <a:prstGeom prst="ellipse">
                <a:avLst/>
              </a:prstGeom>
              <a:noFill/>
              <a:ln w="28575" cmpd="sng">
                <a:solidFill>
                  <a:srgbClr val="66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312333" y="2075555"/>
                <a:ext cx="1513981" cy="369332"/>
              </a:xfrm>
              <a:prstGeom prst="rect">
                <a:avLst/>
              </a:prstGeom>
              <a:noFill/>
            </p:spPr>
            <p:txBody>
              <a:bodyPr wrap="none" rtlCol="0">
                <a:spAutoFit/>
              </a:bodyPr>
              <a:lstStyle/>
              <a:p>
                <a:r>
                  <a:rPr lang="en-US" dirty="0" smtClean="0"/>
                  <a:t>Localization</a:t>
                </a:r>
                <a:endParaRPr lang="en-US" dirty="0"/>
              </a:p>
            </p:txBody>
          </p:sp>
        </p:grpSp>
        <p:grpSp>
          <p:nvGrpSpPr>
            <p:cNvPr id="7" name="Group 6"/>
            <p:cNvGrpSpPr/>
            <p:nvPr/>
          </p:nvGrpSpPr>
          <p:grpSpPr>
            <a:xfrm>
              <a:off x="1253358" y="1309514"/>
              <a:ext cx="1216086" cy="550334"/>
              <a:chOff x="1253358" y="3129845"/>
              <a:chExt cx="1216086" cy="550334"/>
            </a:xfrm>
          </p:grpSpPr>
          <p:sp>
            <p:nvSpPr>
              <p:cNvPr id="31" name="Oval 30"/>
              <p:cNvSpPr/>
              <p:nvPr/>
            </p:nvSpPr>
            <p:spPr>
              <a:xfrm>
                <a:off x="1253358" y="3129845"/>
                <a:ext cx="1157111" cy="550334"/>
              </a:xfrm>
              <a:prstGeom prst="ellipse">
                <a:avLst/>
              </a:prstGeom>
              <a:noFill/>
              <a:ln w="28575" cmpd="sng">
                <a:solidFill>
                  <a:srgbClr val="66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p:cNvSpPr txBox="1"/>
              <p:nvPr/>
            </p:nvSpPr>
            <p:spPr>
              <a:xfrm>
                <a:off x="1253358" y="3173400"/>
                <a:ext cx="1216086" cy="369332"/>
              </a:xfrm>
              <a:prstGeom prst="rect">
                <a:avLst/>
              </a:prstGeom>
              <a:noFill/>
            </p:spPr>
            <p:txBody>
              <a:bodyPr wrap="none" rtlCol="0">
                <a:spAutoFit/>
              </a:bodyPr>
              <a:lstStyle/>
              <a:p>
                <a:r>
                  <a:rPr lang="en-US" dirty="0" smtClean="0"/>
                  <a:t>mapping</a:t>
                </a:r>
                <a:endParaRPr lang="en-US" dirty="0"/>
              </a:p>
            </p:txBody>
          </p:sp>
        </p:grpSp>
        <p:cxnSp>
          <p:nvCxnSpPr>
            <p:cNvPr id="11" name="Straight Arrow Connector 10"/>
            <p:cNvCxnSpPr>
              <a:stCxn id="31" idx="4"/>
              <a:endCxn id="2" idx="0"/>
            </p:cNvCxnSpPr>
            <p:nvPr/>
          </p:nvCxnSpPr>
          <p:spPr>
            <a:xfrm>
              <a:off x="1831914" y="1859848"/>
              <a:ext cx="6623" cy="2003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6" idx="1"/>
              <a:endCxn id="33" idx="1"/>
            </p:cNvCxnSpPr>
            <p:nvPr/>
          </p:nvCxnSpPr>
          <p:spPr>
            <a:xfrm rot="10800000" flipH="1">
              <a:off x="1081546" y="1537736"/>
              <a:ext cx="171812" cy="750713"/>
            </a:xfrm>
            <a:prstGeom prst="bentConnector3">
              <a:avLst>
                <a:gd name="adj1" fmla="val -133052"/>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1413938" y="1124848"/>
            <a:ext cx="849198" cy="369332"/>
          </a:xfrm>
          <a:prstGeom prst="rect">
            <a:avLst/>
          </a:prstGeom>
          <a:noFill/>
        </p:spPr>
        <p:txBody>
          <a:bodyPr wrap="square" rtlCol="0">
            <a:spAutoFit/>
          </a:bodyPr>
          <a:lstStyle/>
          <a:p>
            <a:r>
              <a:rPr lang="en-US" b="1" dirty="0" smtClean="0">
                <a:solidFill>
                  <a:srgbClr val="660066"/>
                </a:solidFill>
              </a:rPr>
              <a:t>SLAM</a:t>
            </a:r>
            <a:endParaRPr lang="en-US" b="1" dirty="0">
              <a:solidFill>
                <a:srgbClr val="660066"/>
              </a:solidFill>
            </a:endParaRPr>
          </a:p>
        </p:txBody>
      </p:sp>
      <p:sp>
        <p:nvSpPr>
          <p:cNvPr id="60" name="TextBox 59"/>
          <p:cNvSpPr txBox="1"/>
          <p:nvPr/>
        </p:nvSpPr>
        <p:spPr>
          <a:xfrm>
            <a:off x="1363225" y="3271719"/>
            <a:ext cx="1062130" cy="369332"/>
          </a:xfrm>
          <a:prstGeom prst="rect">
            <a:avLst/>
          </a:prstGeom>
          <a:noFill/>
        </p:spPr>
        <p:txBody>
          <a:bodyPr wrap="square" rtlCol="0">
            <a:spAutoFit/>
          </a:bodyPr>
          <a:lstStyle/>
          <a:p>
            <a:r>
              <a:rPr lang="en-US" b="1" dirty="0" smtClean="0">
                <a:solidFill>
                  <a:srgbClr val="660066"/>
                </a:solidFill>
              </a:rPr>
              <a:t>P-SLAM</a:t>
            </a:r>
            <a:endParaRPr lang="en-US" b="1" dirty="0">
              <a:solidFill>
                <a:srgbClr val="660066"/>
              </a:solidFill>
            </a:endParaRPr>
          </a:p>
        </p:txBody>
      </p:sp>
      <p:grpSp>
        <p:nvGrpSpPr>
          <p:cNvPr id="45" name="Group 44"/>
          <p:cNvGrpSpPr/>
          <p:nvPr/>
        </p:nvGrpSpPr>
        <p:grpSpPr>
          <a:xfrm>
            <a:off x="1121102" y="3804359"/>
            <a:ext cx="1530178" cy="2323148"/>
            <a:chOff x="1247185" y="3804358"/>
            <a:chExt cx="1530178" cy="2460595"/>
          </a:xfrm>
        </p:grpSpPr>
        <p:grpSp>
          <p:nvGrpSpPr>
            <p:cNvPr id="47" name="Group 46"/>
            <p:cNvGrpSpPr/>
            <p:nvPr/>
          </p:nvGrpSpPr>
          <p:grpSpPr>
            <a:xfrm>
              <a:off x="1263382" y="5714619"/>
              <a:ext cx="1513981" cy="550334"/>
              <a:chOff x="1312333" y="2032000"/>
              <a:chExt cx="1513981" cy="550334"/>
            </a:xfrm>
          </p:grpSpPr>
          <p:sp>
            <p:nvSpPr>
              <p:cNvPr id="48" name="Oval 47"/>
              <p:cNvSpPr/>
              <p:nvPr/>
            </p:nvSpPr>
            <p:spPr>
              <a:xfrm>
                <a:off x="1312333" y="2032000"/>
                <a:ext cx="1513981" cy="550334"/>
              </a:xfrm>
              <a:prstGeom prst="ellipse">
                <a:avLst/>
              </a:prstGeom>
              <a:noFill/>
              <a:ln w="28575" cmpd="sng">
                <a:solidFill>
                  <a:srgbClr val="66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TextBox 49"/>
              <p:cNvSpPr txBox="1"/>
              <p:nvPr/>
            </p:nvSpPr>
            <p:spPr>
              <a:xfrm>
                <a:off x="1312333" y="2075555"/>
                <a:ext cx="1513981" cy="369332"/>
              </a:xfrm>
              <a:prstGeom prst="rect">
                <a:avLst/>
              </a:prstGeom>
              <a:noFill/>
            </p:spPr>
            <p:txBody>
              <a:bodyPr wrap="none" rtlCol="0">
                <a:spAutoFit/>
              </a:bodyPr>
              <a:lstStyle/>
              <a:p>
                <a:r>
                  <a:rPr lang="en-US" dirty="0" smtClean="0"/>
                  <a:t>Localization</a:t>
                </a:r>
                <a:endParaRPr lang="en-US" dirty="0"/>
              </a:p>
            </p:txBody>
          </p:sp>
        </p:grpSp>
        <p:grpSp>
          <p:nvGrpSpPr>
            <p:cNvPr id="53" name="Group 52"/>
            <p:cNvGrpSpPr/>
            <p:nvPr/>
          </p:nvGrpSpPr>
          <p:grpSpPr>
            <a:xfrm>
              <a:off x="1435194" y="3804358"/>
              <a:ext cx="1216086" cy="550334"/>
              <a:chOff x="1253358" y="3129845"/>
              <a:chExt cx="1216086" cy="550334"/>
            </a:xfrm>
          </p:grpSpPr>
          <p:sp>
            <p:nvSpPr>
              <p:cNvPr id="54" name="Oval 53"/>
              <p:cNvSpPr/>
              <p:nvPr/>
            </p:nvSpPr>
            <p:spPr>
              <a:xfrm>
                <a:off x="1253358" y="3129845"/>
                <a:ext cx="1157111" cy="550334"/>
              </a:xfrm>
              <a:prstGeom prst="ellipse">
                <a:avLst/>
              </a:prstGeom>
              <a:noFill/>
              <a:ln w="28575" cmpd="sng">
                <a:solidFill>
                  <a:srgbClr val="66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TextBox 56"/>
              <p:cNvSpPr txBox="1"/>
              <p:nvPr/>
            </p:nvSpPr>
            <p:spPr>
              <a:xfrm>
                <a:off x="1253358" y="3173400"/>
                <a:ext cx="1216086" cy="369332"/>
              </a:xfrm>
              <a:prstGeom prst="rect">
                <a:avLst/>
              </a:prstGeom>
              <a:noFill/>
            </p:spPr>
            <p:txBody>
              <a:bodyPr wrap="none" rtlCol="0">
                <a:spAutoFit/>
              </a:bodyPr>
              <a:lstStyle/>
              <a:p>
                <a:r>
                  <a:rPr lang="en-US" dirty="0" smtClean="0"/>
                  <a:t>mapping</a:t>
                </a:r>
                <a:endParaRPr lang="en-US" dirty="0"/>
              </a:p>
            </p:txBody>
          </p:sp>
        </p:grpSp>
        <p:cxnSp>
          <p:nvCxnSpPr>
            <p:cNvPr id="59" name="Elbow Connector 58"/>
            <p:cNvCxnSpPr>
              <a:stCxn id="50" idx="1"/>
              <a:endCxn id="57" idx="1"/>
            </p:cNvCxnSpPr>
            <p:nvPr/>
          </p:nvCxnSpPr>
          <p:spPr>
            <a:xfrm rot="10800000" flipH="1">
              <a:off x="1263382" y="4032580"/>
              <a:ext cx="171812" cy="1910261"/>
            </a:xfrm>
            <a:prstGeom prst="bentConnector3">
              <a:avLst>
                <a:gd name="adj1" fmla="val -13305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1247185" y="4600688"/>
              <a:ext cx="1530178" cy="829265"/>
              <a:chOff x="1253358" y="3129845"/>
              <a:chExt cx="1157112" cy="550334"/>
            </a:xfrm>
          </p:grpSpPr>
          <p:sp>
            <p:nvSpPr>
              <p:cNvPr id="62" name="Oval 61"/>
              <p:cNvSpPr/>
              <p:nvPr/>
            </p:nvSpPr>
            <p:spPr>
              <a:xfrm>
                <a:off x="1253358" y="3129845"/>
                <a:ext cx="1157111" cy="550334"/>
              </a:xfrm>
              <a:prstGeom prst="ellipse">
                <a:avLst/>
              </a:prstGeom>
              <a:noFill/>
              <a:ln w="28575" cmpd="sng">
                <a:solidFill>
                  <a:srgbClr val="66006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1253359" y="3173400"/>
                <a:ext cx="1157111" cy="428931"/>
              </a:xfrm>
              <a:prstGeom prst="rect">
                <a:avLst/>
              </a:prstGeom>
              <a:noFill/>
            </p:spPr>
            <p:txBody>
              <a:bodyPr wrap="square" rtlCol="0">
                <a:spAutoFit/>
              </a:bodyPr>
              <a:lstStyle/>
              <a:p>
                <a:r>
                  <a:rPr lang="en-US" dirty="0" smtClean="0"/>
                  <a:t>Look-ahead </a:t>
                </a:r>
              </a:p>
              <a:p>
                <a:r>
                  <a:rPr lang="en-US" dirty="0" smtClean="0"/>
                  <a:t>Mapping</a:t>
                </a:r>
                <a:endParaRPr lang="en-US" dirty="0"/>
              </a:p>
            </p:txBody>
          </p:sp>
        </p:grpSp>
        <p:cxnSp>
          <p:nvCxnSpPr>
            <p:cNvPr id="29" name="Straight Arrow Connector 28"/>
            <p:cNvCxnSpPr>
              <a:stCxn id="54" idx="4"/>
              <a:endCxn id="62" idx="0"/>
            </p:cNvCxnSpPr>
            <p:nvPr/>
          </p:nvCxnSpPr>
          <p:spPr>
            <a:xfrm flipH="1">
              <a:off x="2012274" y="4354692"/>
              <a:ext cx="1476" cy="245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62" idx="4"/>
              <a:endCxn id="48" idx="0"/>
            </p:cNvCxnSpPr>
            <p:nvPr/>
          </p:nvCxnSpPr>
          <p:spPr>
            <a:xfrm>
              <a:off x="2012274" y="5429953"/>
              <a:ext cx="8099" cy="2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5" name="TextBox 64"/>
          <p:cNvSpPr txBox="1"/>
          <p:nvPr/>
        </p:nvSpPr>
        <p:spPr>
          <a:xfrm>
            <a:off x="2921000" y="4803596"/>
            <a:ext cx="987778" cy="276999"/>
          </a:xfrm>
          <a:prstGeom prst="rect">
            <a:avLst/>
          </a:prstGeom>
          <a:noFill/>
        </p:spPr>
        <p:txBody>
          <a:bodyPr wrap="square" rtlCol="0">
            <a:spAutoFit/>
          </a:bodyPr>
          <a:lstStyle/>
          <a:p>
            <a:r>
              <a:rPr lang="en-US" sz="1200" b="1" dirty="0" smtClean="0">
                <a:solidFill>
                  <a:srgbClr val="FF0000"/>
                </a:solidFill>
              </a:rPr>
              <a:t>New step</a:t>
            </a:r>
            <a:endParaRPr lang="en-US" sz="1200" b="1" dirty="0">
              <a:solidFill>
                <a:srgbClr val="FF0000"/>
              </a:solidFill>
            </a:endParaRPr>
          </a:p>
        </p:txBody>
      </p:sp>
      <p:sp>
        <p:nvSpPr>
          <p:cNvPr id="66" name="Rectangle 65"/>
          <p:cNvSpPr/>
          <p:nvPr/>
        </p:nvSpPr>
        <p:spPr>
          <a:xfrm>
            <a:off x="1053324" y="4515556"/>
            <a:ext cx="1668512" cy="851816"/>
          </a:xfrm>
          <a:prstGeom prst="rect">
            <a:avLst/>
          </a:prstGeom>
          <a:noFill/>
          <a:ln w="38100" cmpd="sng">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8" name="Straight Arrow Connector 67"/>
          <p:cNvCxnSpPr>
            <a:stCxn id="65" idx="1"/>
            <a:endCxn id="66" idx="3"/>
          </p:cNvCxnSpPr>
          <p:nvPr/>
        </p:nvCxnSpPr>
        <p:spPr>
          <a:xfrm flipH="1" flipV="1">
            <a:off x="2721836" y="4941464"/>
            <a:ext cx="199164" cy="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491189" y="2842829"/>
            <a:ext cx="3838560" cy="307777"/>
          </a:xfrm>
          <a:prstGeom prst="rect">
            <a:avLst/>
          </a:prstGeom>
          <a:noFill/>
        </p:spPr>
        <p:txBody>
          <a:bodyPr wrap="square" rtlCol="0">
            <a:spAutoFit/>
          </a:bodyPr>
          <a:lstStyle/>
          <a:p>
            <a:r>
              <a:rPr lang="en-US" sz="1400" b="1" dirty="0" smtClean="0"/>
              <a:t>Application: </a:t>
            </a:r>
            <a:r>
              <a:rPr lang="en-US" sz="1400" dirty="0" smtClean="0"/>
              <a:t>the entire region is explored</a:t>
            </a:r>
            <a:endParaRPr lang="en-US" sz="1400" dirty="0"/>
          </a:p>
        </p:txBody>
      </p:sp>
      <p:sp>
        <p:nvSpPr>
          <p:cNvPr id="70" name="TextBox 69"/>
          <p:cNvSpPr txBox="1"/>
          <p:nvPr/>
        </p:nvSpPr>
        <p:spPr>
          <a:xfrm>
            <a:off x="578556" y="6127507"/>
            <a:ext cx="4177227" cy="307777"/>
          </a:xfrm>
          <a:prstGeom prst="rect">
            <a:avLst/>
          </a:prstGeom>
          <a:noFill/>
        </p:spPr>
        <p:txBody>
          <a:bodyPr wrap="square" rtlCol="0">
            <a:spAutoFit/>
          </a:bodyPr>
          <a:lstStyle/>
          <a:p>
            <a:r>
              <a:rPr lang="en-US" sz="1400" b="1" dirty="0" smtClean="0"/>
              <a:t>Application: </a:t>
            </a:r>
            <a:r>
              <a:rPr lang="en-US" sz="1400" dirty="0" smtClean="0"/>
              <a:t>the region is partially explored</a:t>
            </a:r>
            <a:endParaRPr lang="en-US" sz="1400" dirty="0"/>
          </a:p>
        </p:txBody>
      </p:sp>
      <p:pic>
        <p:nvPicPr>
          <p:cNvPr id="71" name="Picture 70" descr="Screen Shot 2017-05-21 at 10.30.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749" y="3076685"/>
            <a:ext cx="4403452" cy="3305362"/>
          </a:xfrm>
          <a:prstGeom prst="rect">
            <a:avLst/>
          </a:prstGeom>
        </p:spPr>
      </p:pic>
      <p:sp>
        <p:nvSpPr>
          <p:cNvPr id="77" name="Right Brace 76"/>
          <p:cNvSpPr/>
          <p:nvPr/>
        </p:nvSpPr>
        <p:spPr>
          <a:xfrm>
            <a:off x="3599515" y="3457222"/>
            <a:ext cx="533860" cy="2540516"/>
          </a:xfrm>
          <a:prstGeom prst="rightBrace">
            <a:avLst>
              <a:gd name="adj1" fmla="val 90273"/>
              <a:gd name="adj2" fmla="val 50000"/>
            </a:avLst>
          </a:prstGeom>
          <a:ln w="381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9" name="Straight Arrow Connector 78"/>
          <p:cNvCxnSpPr>
            <a:stCxn id="77" idx="1"/>
            <a:endCxn id="71" idx="1"/>
          </p:cNvCxnSpPr>
          <p:nvPr/>
        </p:nvCxnSpPr>
        <p:spPr>
          <a:xfrm>
            <a:off x="4133375" y="4727480"/>
            <a:ext cx="196374" cy="18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475449" y="1124848"/>
            <a:ext cx="3019440" cy="369332"/>
          </a:xfrm>
          <a:prstGeom prst="rect">
            <a:avLst/>
          </a:prstGeom>
          <a:noFill/>
        </p:spPr>
        <p:txBody>
          <a:bodyPr wrap="square" rtlCol="0">
            <a:spAutoFit/>
          </a:bodyPr>
          <a:lstStyle/>
          <a:p>
            <a:r>
              <a:rPr lang="en-US" dirty="0" smtClean="0"/>
              <a:t>P-SLAM working structure</a:t>
            </a:r>
            <a:endParaRPr lang="en-US" dirty="0"/>
          </a:p>
        </p:txBody>
      </p:sp>
      <p:sp>
        <p:nvSpPr>
          <p:cNvPr id="81" name="Rectangle 80"/>
          <p:cNvSpPr/>
          <p:nvPr/>
        </p:nvSpPr>
        <p:spPr>
          <a:xfrm>
            <a:off x="6081889" y="4380396"/>
            <a:ext cx="2201333" cy="728421"/>
          </a:xfrm>
          <a:prstGeom prst="rect">
            <a:avLst/>
          </a:prstGeom>
          <a:noFill/>
          <a:ln w="38100" cmpd="sng">
            <a:solidFill>
              <a:srgbClr val="66006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TextBox 81"/>
          <p:cNvSpPr txBox="1"/>
          <p:nvPr/>
        </p:nvSpPr>
        <p:spPr>
          <a:xfrm>
            <a:off x="5798143" y="2504996"/>
            <a:ext cx="987778" cy="369332"/>
          </a:xfrm>
          <a:prstGeom prst="rect">
            <a:avLst/>
          </a:prstGeom>
          <a:noFill/>
        </p:spPr>
        <p:txBody>
          <a:bodyPr wrap="square" rtlCol="0">
            <a:spAutoFit/>
          </a:bodyPr>
          <a:lstStyle/>
          <a:p>
            <a:r>
              <a:rPr lang="en-US" b="1" dirty="0" smtClean="0">
                <a:solidFill>
                  <a:srgbClr val="660066"/>
                </a:solidFill>
              </a:rPr>
              <a:t>SLAM</a:t>
            </a:r>
            <a:endParaRPr lang="en-US" b="1" dirty="0">
              <a:solidFill>
                <a:srgbClr val="660066"/>
              </a:solidFill>
            </a:endParaRPr>
          </a:p>
        </p:txBody>
      </p:sp>
      <p:cxnSp>
        <p:nvCxnSpPr>
          <p:cNvPr id="84" name="Straight Arrow Connector 83"/>
          <p:cNvCxnSpPr>
            <a:stCxn id="82" idx="2"/>
            <a:endCxn id="81" idx="0"/>
          </p:cNvCxnSpPr>
          <p:nvPr/>
        </p:nvCxnSpPr>
        <p:spPr>
          <a:xfrm>
            <a:off x="6292032" y="2874328"/>
            <a:ext cx="890524" cy="150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3259664" y="1659051"/>
            <a:ext cx="2637595" cy="646331"/>
          </a:xfrm>
          <a:prstGeom prst="rect">
            <a:avLst/>
          </a:prstGeom>
          <a:noFill/>
        </p:spPr>
        <p:txBody>
          <a:bodyPr wrap="square" rtlCol="0">
            <a:spAutoFit/>
          </a:bodyPr>
          <a:lstStyle/>
          <a:p>
            <a:pPr algn="ctr"/>
            <a:r>
              <a:rPr lang="en-US" b="1" dirty="0" smtClean="0">
                <a:solidFill>
                  <a:srgbClr val="660066"/>
                </a:solidFill>
              </a:rPr>
              <a:t>New step</a:t>
            </a:r>
          </a:p>
          <a:p>
            <a:pPr algn="ctr"/>
            <a:r>
              <a:rPr lang="en-US" b="1" dirty="0" smtClean="0">
                <a:solidFill>
                  <a:srgbClr val="660066"/>
                </a:solidFill>
              </a:rPr>
              <a:t>(subject of the paper)</a:t>
            </a:r>
            <a:endParaRPr lang="en-US" b="1" dirty="0">
              <a:solidFill>
                <a:srgbClr val="660066"/>
              </a:solidFill>
            </a:endParaRPr>
          </a:p>
        </p:txBody>
      </p:sp>
      <p:sp>
        <p:nvSpPr>
          <p:cNvPr id="87" name="Rounded Rectangle 86"/>
          <p:cNvSpPr/>
          <p:nvPr/>
        </p:nvSpPr>
        <p:spPr>
          <a:xfrm>
            <a:off x="4473222" y="3150606"/>
            <a:ext cx="1340556" cy="3114727"/>
          </a:xfrm>
          <a:prstGeom prst="roundRect">
            <a:avLst/>
          </a:prstGeom>
          <a:solidFill>
            <a:srgbClr val="008000">
              <a:alpha val="36000"/>
            </a:srgbClr>
          </a:solidFill>
          <a:ln w="38100" cmpd="sng">
            <a:solidFill>
              <a:srgbClr val="008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9" name="Straight Arrow Connector 88"/>
          <p:cNvCxnSpPr>
            <a:stCxn id="86" idx="2"/>
            <a:endCxn id="87" idx="0"/>
          </p:cNvCxnSpPr>
          <p:nvPr/>
        </p:nvCxnSpPr>
        <p:spPr>
          <a:xfrm>
            <a:off x="4578462" y="2305382"/>
            <a:ext cx="565038" cy="845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553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fontScale="7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Problem formulation</a:t>
            </a:r>
            <a:endParaRPr lang="en-US" sz="3200" b="1" dirty="0">
              <a:solidFill>
                <a:schemeClr val="bg1"/>
              </a:solidFill>
            </a:endParaRPr>
          </a:p>
        </p:txBody>
      </p:sp>
      <p:sp>
        <p:nvSpPr>
          <p:cNvPr id="5" name="Title 1"/>
          <p:cNvSpPr>
            <a:spLocks noGrp="1"/>
          </p:cNvSpPr>
          <p:nvPr>
            <p:ph type="title"/>
          </p:nvPr>
        </p:nvSpPr>
        <p:spPr>
          <a:xfrm>
            <a:off x="471989" y="546918"/>
            <a:ext cx="6160233" cy="480504"/>
          </a:xfrm>
        </p:spPr>
        <p:txBody>
          <a:bodyPr>
            <a:noAutofit/>
          </a:bodyPr>
          <a:lstStyle/>
          <a:p>
            <a:r>
              <a:rPr lang="en-US" sz="2400" b="1" dirty="0" smtClean="0"/>
              <a:t>Prediction of an unexplored region</a:t>
            </a:r>
            <a:endParaRPr lang="en-US" sz="2400" b="1" dirty="0"/>
          </a:p>
        </p:txBody>
      </p:sp>
      <p:sp>
        <p:nvSpPr>
          <p:cNvPr id="3" name="Slide Number Placeholder 2"/>
          <p:cNvSpPr>
            <a:spLocks noGrp="1"/>
          </p:cNvSpPr>
          <p:nvPr>
            <p:ph type="sldNum" sz="quarter" idx="12"/>
          </p:nvPr>
        </p:nvSpPr>
        <p:spPr/>
        <p:txBody>
          <a:bodyPr/>
          <a:lstStyle/>
          <a:p>
            <a:fld id="{F00D81D3-1B3D-C74D-8156-F109D953360C}" type="slidenum">
              <a:rPr lang="en-US" smtClean="0"/>
              <a:t>3</a:t>
            </a:fld>
            <a:endParaRPr lang="en-US"/>
          </a:p>
        </p:txBody>
      </p:sp>
      <p:sp>
        <p:nvSpPr>
          <p:cNvPr id="2" name="Content Placeholder 1"/>
          <p:cNvSpPr>
            <a:spLocks noGrp="1"/>
          </p:cNvSpPr>
          <p:nvPr>
            <p:ph idx="1"/>
          </p:nvPr>
        </p:nvSpPr>
        <p:spPr>
          <a:xfrm>
            <a:off x="804334" y="1027422"/>
            <a:ext cx="7535334" cy="3826800"/>
          </a:xfrm>
        </p:spPr>
        <p:txBody>
          <a:bodyPr/>
          <a:lstStyle/>
          <a:p>
            <a:r>
              <a:rPr lang="en-US" sz="1800" dirty="0" smtClean="0"/>
              <a:t>The the proposed P-SALM focuses on predicting a structure of an unexplored region.</a:t>
            </a:r>
          </a:p>
          <a:p>
            <a:r>
              <a:rPr lang="en-US" sz="1800" dirty="0" smtClean="0"/>
              <a:t>To identify where the unexplored region is, P-SLAM adopts the occupancy-grid map.</a:t>
            </a:r>
          </a:p>
          <a:p>
            <a:r>
              <a:rPr lang="en-US" sz="1800" dirty="0" smtClean="0"/>
              <a:t>In the occupancy- grid map the prediction can be divided into four major steps:</a:t>
            </a:r>
          </a:p>
          <a:p>
            <a:pPr marL="708660" lvl="1" indent="-342900">
              <a:buFont typeface="+mj-lt"/>
              <a:buAutoNum type="arabicPeriod"/>
            </a:pPr>
            <a:r>
              <a:rPr lang="en-US" sz="1600" b="1" dirty="0" smtClean="0"/>
              <a:t>Locate a target frontier cell to predict</a:t>
            </a:r>
          </a:p>
          <a:p>
            <a:pPr marL="708660" lvl="1" indent="-342900">
              <a:buFont typeface="+mj-lt"/>
              <a:buAutoNum type="arabicPeriod"/>
            </a:pPr>
            <a:r>
              <a:rPr lang="en-US" sz="1600" b="1" dirty="0" smtClean="0"/>
              <a:t>Collect structure information near the target region(feature)</a:t>
            </a:r>
          </a:p>
          <a:p>
            <a:pPr marL="708660" lvl="1" indent="-342900">
              <a:buFont typeface="+mj-lt"/>
              <a:buAutoNum type="arabicPeriod"/>
            </a:pPr>
            <a:r>
              <a:rPr lang="en-US" sz="1600" b="1" dirty="0"/>
              <a:t>Search for similar structures in the built map</a:t>
            </a:r>
          </a:p>
          <a:p>
            <a:pPr marL="708660" lvl="1" indent="-342900">
              <a:buFont typeface="+mj-lt"/>
              <a:buAutoNum type="arabicPeriod"/>
            </a:pPr>
            <a:r>
              <a:rPr lang="en-US" sz="1600" b="1" dirty="0" smtClean="0"/>
              <a:t>Generate a hypothesis if a similarly match exist</a:t>
            </a:r>
          </a:p>
          <a:p>
            <a:r>
              <a:rPr lang="en-US" sz="1800" b="1" dirty="0" smtClean="0"/>
              <a:t>The above four steps can be formulated as an optimization problem</a:t>
            </a:r>
          </a:p>
          <a:p>
            <a:endParaRPr lang="en-US" sz="1800" b="1" dirty="0" smtClean="0"/>
          </a:p>
        </p:txBody>
      </p:sp>
      <p:pic>
        <p:nvPicPr>
          <p:cNvPr id="6" name="Picture 5" descr="Screen Shot 2017-05-21 at 10.49.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44" y="4677128"/>
            <a:ext cx="4762500" cy="749300"/>
          </a:xfrm>
          <a:prstGeom prst="rect">
            <a:avLst/>
          </a:prstGeom>
        </p:spPr>
      </p:pic>
      <p:sp>
        <p:nvSpPr>
          <p:cNvPr id="8" name="TextBox 7"/>
          <p:cNvSpPr txBox="1"/>
          <p:nvPr/>
        </p:nvSpPr>
        <p:spPr>
          <a:xfrm>
            <a:off x="2543341" y="5241762"/>
            <a:ext cx="4634840" cy="461665"/>
          </a:xfrm>
          <a:prstGeom prst="rect">
            <a:avLst/>
          </a:prstGeom>
          <a:noFill/>
        </p:spPr>
        <p:txBody>
          <a:bodyPr wrap="none" rtlCol="0">
            <a:spAutoFit/>
          </a:bodyPr>
          <a:lstStyle/>
          <a:p>
            <a:r>
              <a:rPr lang="en-US" dirty="0" smtClean="0"/>
              <a:t>All the parameters are known except</a:t>
            </a:r>
            <a:r>
              <a:rPr lang="en-US" sz="2400" b="1" dirty="0" smtClean="0"/>
              <a:t> f’ </a:t>
            </a:r>
            <a:endParaRPr lang="en-US" sz="2400" b="1" dirty="0"/>
          </a:p>
        </p:txBody>
      </p:sp>
      <p:sp>
        <p:nvSpPr>
          <p:cNvPr id="9" name="TextBox 8"/>
          <p:cNvSpPr txBox="1"/>
          <p:nvPr/>
        </p:nvSpPr>
        <p:spPr>
          <a:xfrm>
            <a:off x="987778" y="5666317"/>
            <a:ext cx="7718778" cy="800219"/>
          </a:xfrm>
          <a:prstGeom prst="rect">
            <a:avLst/>
          </a:prstGeom>
          <a:noFill/>
        </p:spPr>
        <p:txBody>
          <a:bodyPr wrap="square" rtlCol="0">
            <a:spAutoFit/>
          </a:bodyPr>
          <a:lstStyle/>
          <a:p>
            <a:r>
              <a:rPr lang="en-US" sz="2800" b="1" dirty="0" smtClean="0">
                <a:solidFill>
                  <a:srgbClr val="FF0000"/>
                </a:solidFill>
              </a:rPr>
              <a:t>Problem: </a:t>
            </a:r>
            <a:r>
              <a:rPr lang="en-US" dirty="0" smtClean="0"/>
              <a:t>finding optimization solution is very time consuming and can not be done in real-time (3600s for instance)</a:t>
            </a:r>
            <a:endParaRPr lang="en-US" dirty="0"/>
          </a:p>
        </p:txBody>
      </p:sp>
    </p:spTree>
    <p:extLst>
      <p:ext uri="{BB962C8B-B14F-4D97-AF65-F5344CB8AC3E}">
        <p14:creationId xmlns:p14="http://schemas.microsoft.com/office/powerpoint/2010/main" val="3386321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fontScale="77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Problem formulation</a:t>
            </a:r>
            <a:endParaRPr lang="en-US" sz="3200" b="1" dirty="0">
              <a:solidFill>
                <a:schemeClr val="bg1"/>
              </a:solidFill>
            </a:endParaRPr>
          </a:p>
        </p:txBody>
      </p:sp>
      <p:sp>
        <p:nvSpPr>
          <p:cNvPr id="5" name="Title 1"/>
          <p:cNvSpPr>
            <a:spLocks noGrp="1"/>
          </p:cNvSpPr>
          <p:nvPr>
            <p:ph type="title"/>
          </p:nvPr>
        </p:nvSpPr>
        <p:spPr>
          <a:xfrm>
            <a:off x="471989" y="630689"/>
            <a:ext cx="4112595" cy="480504"/>
          </a:xfrm>
        </p:spPr>
        <p:txBody>
          <a:bodyPr>
            <a:noAutofit/>
          </a:bodyPr>
          <a:lstStyle/>
          <a:p>
            <a:r>
              <a:rPr lang="en-US" sz="2400" b="1" dirty="0" smtClean="0"/>
              <a:t>Alternative solution to the previous problem</a:t>
            </a:r>
            <a:endParaRPr lang="en-US" sz="2400" b="1" dirty="0"/>
          </a:p>
        </p:txBody>
      </p:sp>
      <p:sp>
        <p:nvSpPr>
          <p:cNvPr id="6" name="Slide Number Placeholder 5"/>
          <p:cNvSpPr>
            <a:spLocks noGrp="1"/>
          </p:cNvSpPr>
          <p:nvPr>
            <p:ph type="sldNum" sz="quarter" idx="12"/>
          </p:nvPr>
        </p:nvSpPr>
        <p:spPr/>
        <p:txBody>
          <a:bodyPr/>
          <a:lstStyle/>
          <a:p>
            <a:fld id="{F00D81D3-1B3D-C74D-8156-F109D953360C}" type="slidenum">
              <a:rPr lang="en-US" smtClean="0"/>
              <a:t>4</a:t>
            </a:fld>
            <a:endParaRPr lang="en-US"/>
          </a:p>
        </p:txBody>
      </p:sp>
      <p:sp>
        <p:nvSpPr>
          <p:cNvPr id="2" name="Content Placeholder 1"/>
          <p:cNvSpPr>
            <a:spLocks noGrp="1"/>
          </p:cNvSpPr>
          <p:nvPr>
            <p:ph idx="1"/>
          </p:nvPr>
        </p:nvSpPr>
        <p:spPr>
          <a:xfrm>
            <a:off x="1043492" y="1298223"/>
            <a:ext cx="6777317" cy="2455333"/>
          </a:xfrm>
        </p:spPr>
        <p:txBody>
          <a:bodyPr>
            <a:normAutofit/>
          </a:bodyPr>
          <a:lstStyle/>
          <a:p>
            <a:pPr algn="just"/>
            <a:r>
              <a:rPr lang="en-US" sz="1800" dirty="0"/>
              <a:t>An alternative solution to overcome the above problem is to use image processing technique:</a:t>
            </a:r>
          </a:p>
          <a:p>
            <a:pPr marL="68580" indent="0" algn="just">
              <a:buNone/>
            </a:pPr>
            <a:r>
              <a:rPr lang="en-US" b="1" dirty="0" smtClean="0">
                <a:solidFill>
                  <a:srgbClr val="FF0000"/>
                </a:solidFill>
              </a:rPr>
              <a:t> </a:t>
            </a:r>
            <a:r>
              <a:rPr lang="en-US" b="1" dirty="0" smtClean="0">
                <a:solidFill>
                  <a:srgbClr val="0000FF"/>
                </a:solidFill>
              </a:rPr>
              <a:t>image registration algorithm</a:t>
            </a:r>
          </a:p>
          <a:p>
            <a:pPr algn="just"/>
            <a:r>
              <a:rPr lang="en-US" sz="1800" dirty="0"/>
              <a:t>Image registration consist of following steps</a:t>
            </a:r>
          </a:p>
          <a:p>
            <a:pPr marL="822960" lvl="1" indent="-457200" algn="just">
              <a:buFont typeface="+mj-lt"/>
              <a:buAutoNum type="arabicPeriod"/>
            </a:pPr>
            <a:r>
              <a:rPr lang="en-US" sz="1800" b="1" dirty="0" smtClean="0">
                <a:solidFill>
                  <a:schemeClr val="tx1"/>
                </a:solidFill>
              </a:rPr>
              <a:t>Feature extraction</a:t>
            </a:r>
          </a:p>
          <a:p>
            <a:pPr marL="822960" lvl="1" indent="-457200" algn="just">
              <a:buFont typeface="+mj-lt"/>
              <a:buAutoNum type="arabicPeriod"/>
            </a:pPr>
            <a:r>
              <a:rPr lang="en-US" sz="1800" b="1" dirty="0" smtClean="0">
                <a:solidFill>
                  <a:schemeClr val="tx1"/>
                </a:solidFill>
              </a:rPr>
              <a:t>Feature matching</a:t>
            </a:r>
          </a:p>
          <a:p>
            <a:pPr marL="822960" lvl="1" indent="-457200" algn="just">
              <a:buFont typeface="+mj-lt"/>
              <a:buAutoNum type="arabicPeriod"/>
            </a:pPr>
            <a:r>
              <a:rPr lang="en-US" sz="1800" b="1" dirty="0" smtClean="0">
                <a:solidFill>
                  <a:schemeClr val="tx1"/>
                </a:solidFill>
              </a:rPr>
              <a:t>Calculation of transformation matrices</a:t>
            </a:r>
          </a:p>
        </p:txBody>
      </p:sp>
      <p:pic>
        <p:nvPicPr>
          <p:cNvPr id="7" name="Picture 6" descr="im_regis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778" y="3960550"/>
            <a:ext cx="6105878" cy="2396505"/>
          </a:xfrm>
          <a:prstGeom prst="rect">
            <a:avLst/>
          </a:prstGeom>
        </p:spPr>
      </p:pic>
    </p:spTree>
    <p:extLst>
      <p:ext uri="{BB962C8B-B14F-4D97-AF65-F5344CB8AC3E}">
        <p14:creationId xmlns:p14="http://schemas.microsoft.com/office/powerpoint/2010/main" val="29188859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fontScale="70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Environmental structure prediction</a:t>
            </a:r>
            <a:endParaRPr lang="en-US" sz="3200" b="1" dirty="0">
              <a:solidFill>
                <a:schemeClr val="bg1"/>
              </a:solidFill>
            </a:endParaRPr>
          </a:p>
        </p:txBody>
      </p:sp>
      <p:sp>
        <p:nvSpPr>
          <p:cNvPr id="5" name="Title 1"/>
          <p:cNvSpPr>
            <a:spLocks noGrp="1"/>
          </p:cNvSpPr>
          <p:nvPr>
            <p:ph type="title"/>
          </p:nvPr>
        </p:nvSpPr>
        <p:spPr>
          <a:xfrm>
            <a:off x="471989" y="349364"/>
            <a:ext cx="3084011" cy="480504"/>
          </a:xfrm>
        </p:spPr>
        <p:txBody>
          <a:bodyPr>
            <a:noAutofit/>
          </a:bodyPr>
          <a:lstStyle/>
          <a:p>
            <a:r>
              <a:rPr lang="en-US" sz="2400" b="1" dirty="0" smtClean="0"/>
              <a:t>feature extraction </a:t>
            </a:r>
            <a:endParaRPr lang="en-US" sz="2400" b="1" dirty="0"/>
          </a:p>
        </p:txBody>
      </p:sp>
      <p:sp>
        <p:nvSpPr>
          <p:cNvPr id="6" name="Slide Number Placeholder 5"/>
          <p:cNvSpPr>
            <a:spLocks noGrp="1"/>
          </p:cNvSpPr>
          <p:nvPr>
            <p:ph type="sldNum" sz="quarter" idx="12"/>
          </p:nvPr>
        </p:nvSpPr>
        <p:spPr/>
        <p:txBody>
          <a:bodyPr/>
          <a:lstStyle/>
          <a:p>
            <a:fld id="{F00D81D3-1B3D-C74D-8156-F109D953360C}" type="slidenum">
              <a:rPr lang="en-US" smtClean="0"/>
              <a:t>5</a:t>
            </a:fld>
            <a:endParaRPr lang="en-US" dirty="0"/>
          </a:p>
        </p:txBody>
      </p:sp>
      <p:sp>
        <p:nvSpPr>
          <p:cNvPr id="2" name="Content Placeholder 1"/>
          <p:cNvSpPr>
            <a:spLocks noGrp="1"/>
          </p:cNvSpPr>
          <p:nvPr>
            <p:ph idx="1"/>
          </p:nvPr>
        </p:nvSpPr>
        <p:spPr>
          <a:xfrm>
            <a:off x="937508" y="829869"/>
            <a:ext cx="7423175" cy="1047922"/>
          </a:xfrm>
        </p:spPr>
        <p:txBody>
          <a:bodyPr>
            <a:normAutofit/>
          </a:bodyPr>
          <a:lstStyle/>
          <a:p>
            <a:r>
              <a:rPr lang="en-US" sz="1800" dirty="0" smtClean="0"/>
              <a:t>The entire paper is discussing about indoor move of robot</a:t>
            </a:r>
          </a:p>
          <a:p>
            <a:r>
              <a:rPr lang="en-US" sz="1800" dirty="0" smtClean="0"/>
              <a:t>Lines and corners are selected as features because they are the elementary representation of walls, hallways or rooms</a:t>
            </a:r>
          </a:p>
        </p:txBody>
      </p:sp>
      <p:pic>
        <p:nvPicPr>
          <p:cNvPr id="7" name="Picture 6"/>
          <p:cNvPicPr>
            <a:picLocks noChangeAspect="1"/>
          </p:cNvPicPr>
          <p:nvPr/>
        </p:nvPicPr>
        <p:blipFill>
          <a:blip r:embed="rId3"/>
          <a:stretch>
            <a:fillRect/>
          </a:stretch>
        </p:blipFill>
        <p:spPr>
          <a:xfrm>
            <a:off x="4882444" y="4179660"/>
            <a:ext cx="3023684" cy="2268501"/>
          </a:xfrm>
          <a:prstGeom prst="rect">
            <a:avLst/>
          </a:prstGeom>
        </p:spPr>
      </p:pic>
      <p:cxnSp>
        <p:nvCxnSpPr>
          <p:cNvPr id="9" name="Straight Arrow Connector 8"/>
          <p:cNvCxnSpPr>
            <a:stCxn id="11" idx="3"/>
            <a:endCxn id="7" idx="1"/>
          </p:cNvCxnSpPr>
          <p:nvPr/>
        </p:nvCxnSpPr>
        <p:spPr>
          <a:xfrm>
            <a:off x="3654777" y="5313911"/>
            <a:ext cx="12276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622777" y="5052301"/>
            <a:ext cx="2032000" cy="523220"/>
          </a:xfrm>
          <a:prstGeom prst="rect">
            <a:avLst/>
          </a:prstGeom>
          <a:noFill/>
        </p:spPr>
        <p:txBody>
          <a:bodyPr wrap="square" rtlCol="0">
            <a:spAutoFit/>
          </a:bodyPr>
          <a:lstStyle/>
          <a:p>
            <a:r>
              <a:rPr lang="en-US" sz="1400" b="1" dirty="0" smtClean="0">
                <a:solidFill>
                  <a:srgbClr val="008000"/>
                </a:solidFill>
              </a:rPr>
              <a:t>Part of target indoor path of robot</a:t>
            </a:r>
            <a:endParaRPr lang="en-US" sz="1400" b="1" dirty="0">
              <a:solidFill>
                <a:srgbClr val="008000"/>
              </a:solidFill>
            </a:endParaRPr>
          </a:p>
        </p:txBody>
      </p:sp>
      <p:pic>
        <p:nvPicPr>
          <p:cNvPr id="18" name="Picture 17"/>
          <p:cNvPicPr>
            <a:picLocks noChangeAspect="1"/>
          </p:cNvPicPr>
          <p:nvPr/>
        </p:nvPicPr>
        <p:blipFill>
          <a:blip r:embed="rId4"/>
          <a:stretch>
            <a:fillRect/>
          </a:stretch>
        </p:blipFill>
        <p:spPr>
          <a:xfrm>
            <a:off x="2398889" y="1877791"/>
            <a:ext cx="5135928" cy="1819906"/>
          </a:xfrm>
          <a:prstGeom prst="rect">
            <a:avLst/>
          </a:prstGeom>
        </p:spPr>
      </p:pic>
      <p:sp>
        <p:nvSpPr>
          <p:cNvPr id="22" name="TextBox 21"/>
          <p:cNvSpPr txBox="1"/>
          <p:nvPr/>
        </p:nvSpPr>
        <p:spPr>
          <a:xfrm>
            <a:off x="2992232" y="4272581"/>
            <a:ext cx="1777662" cy="307777"/>
          </a:xfrm>
          <a:prstGeom prst="rect">
            <a:avLst/>
          </a:prstGeom>
          <a:noFill/>
        </p:spPr>
        <p:txBody>
          <a:bodyPr wrap="square" rtlCol="0">
            <a:spAutoFit/>
          </a:bodyPr>
          <a:lstStyle/>
          <a:p>
            <a:r>
              <a:rPr lang="en-US" sz="1400" b="1" dirty="0" smtClean="0">
                <a:solidFill>
                  <a:srgbClr val="008000"/>
                </a:solidFill>
              </a:rPr>
              <a:t>Extracted features</a:t>
            </a:r>
            <a:endParaRPr lang="en-US" sz="1400" b="1" dirty="0">
              <a:solidFill>
                <a:srgbClr val="008000"/>
              </a:solidFill>
            </a:endParaRPr>
          </a:p>
        </p:txBody>
      </p:sp>
      <p:cxnSp>
        <p:nvCxnSpPr>
          <p:cNvPr id="24" name="Straight Arrow Connector 23"/>
          <p:cNvCxnSpPr>
            <a:stCxn id="22" idx="0"/>
            <a:endCxn id="18" idx="2"/>
          </p:cNvCxnSpPr>
          <p:nvPr/>
        </p:nvCxnSpPr>
        <p:spPr>
          <a:xfrm flipV="1">
            <a:off x="3881063" y="3697697"/>
            <a:ext cx="1085790" cy="574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1380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fontScale="70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bg1"/>
                </a:solidFill>
              </a:rPr>
              <a:t>Environmental structure prediction</a:t>
            </a:r>
          </a:p>
        </p:txBody>
      </p:sp>
      <p:sp>
        <p:nvSpPr>
          <p:cNvPr id="5" name="Title 1"/>
          <p:cNvSpPr>
            <a:spLocks noGrp="1"/>
          </p:cNvSpPr>
          <p:nvPr>
            <p:ph type="title"/>
          </p:nvPr>
        </p:nvSpPr>
        <p:spPr>
          <a:xfrm>
            <a:off x="471989" y="573121"/>
            <a:ext cx="5666344" cy="480504"/>
          </a:xfrm>
        </p:spPr>
        <p:txBody>
          <a:bodyPr>
            <a:noAutofit/>
          </a:bodyPr>
          <a:lstStyle/>
          <a:p>
            <a:r>
              <a:rPr lang="en-US" sz="2400" b="1" dirty="0" smtClean="0"/>
              <a:t>Homogenous transformation matrix</a:t>
            </a:r>
            <a:endParaRPr lang="en-US" sz="2400" b="1" dirty="0"/>
          </a:p>
        </p:txBody>
      </p:sp>
      <p:pic>
        <p:nvPicPr>
          <p:cNvPr id="7" name="Content Placeholder 6" descr="Screen Shot 2017-05-21 at 11.22.31.png"/>
          <p:cNvPicPr>
            <a:picLocks noGrp="1" noChangeAspect="1"/>
          </p:cNvPicPr>
          <p:nvPr>
            <p:ph idx="1"/>
          </p:nvPr>
        </p:nvPicPr>
        <p:blipFill rotWithShape="1">
          <a:blip r:embed="rId4">
            <a:extLst>
              <a:ext uri="{28A0092B-C50C-407E-A947-70E740481C1C}">
                <a14:useLocalDpi xmlns:a14="http://schemas.microsoft.com/office/drawing/2010/main" val="0"/>
              </a:ext>
            </a:extLst>
          </a:blip>
          <a:srcRect l="3314" t="3215" r="1882" b="1014"/>
          <a:stretch/>
        </p:blipFill>
        <p:spPr>
          <a:xfrm>
            <a:off x="1411110" y="1157110"/>
            <a:ext cx="5686779" cy="2201335"/>
          </a:xfrm>
        </p:spPr>
      </p:pic>
      <p:sp>
        <p:nvSpPr>
          <p:cNvPr id="6" name="Slide Number Placeholder 5"/>
          <p:cNvSpPr>
            <a:spLocks noGrp="1"/>
          </p:cNvSpPr>
          <p:nvPr>
            <p:ph type="sldNum" sz="quarter" idx="12"/>
          </p:nvPr>
        </p:nvSpPr>
        <p:spPr/>
        <p:txBody>
          <a:bodyPr/>
          <a:lstStyle/>
          <a:p>
            <a:fld id="{F00D81D3-1B3D-C74D-8156-F109D953360C}" type="slidenum">
              <a:rPr lang="en-US" smtClean="0"/>
              <a:t>6</a:t>
            </a:fld>
            <a:endParaRPr lang="en-US" dirty="0"/>
          </a:p>
        </p:txBody>
      </p:sp>
      <p:pic>
        <p:nvPicPr>
          <p:cNvPr id="8" name="Picture 7" descr="Screen Shot 2017-05-21 at 11.23.5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317" y="3254728"/>
            <a:ext cx="6616700" cy="292100"/>
          </a:xfrm>
          <a:prstGeom prst="rect">
            <a:avLst/>
          </a:prstGeom>
        </p:spPr>
      </p:pic>
      <p:pic>
        <p:nvPicPr>
          <p:cNvPr id="9" name="Picture 8" descr="Screen Shot 2017-05-21 at 11.23.4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589" y="3556000"/>
            <a:ext cx="5829300" cy="330200"/>
          </a:xfrm>
          <a:prstGeom prst="rect">
            <a:avLst/>
          </a:prstGeom>
        </p:spPr>
      </p:pic>
      <p:pic>
        <p:nvPicPr>
          <p:cNvPr id="10" name="Picture 9" descr="Screen Shot 2017-05-21 at 11.26.2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8933" y="4005439"/>
            <a:ext cx="4089400" cy="1358900"/>
          </a:xfrm>
          <a:prstGeom prst="rect">
            <a:avLst/>
          </a:prstGeom>
        </p:spPr>
      </p:pic>
      <p:sp>
        <p:nvSpPr>
          <p:cNvPr id="11" name="TextBox 10"/>
          <p:cNvSpPr txBox="1"/>
          <p:nvPr/>
        </p:nvSpPr>
        <p:spPr>
          <a:xfrm>
            <a:off x="1580444" y="5531556"/>
            <a:ext cx="6303190" cy="646331"/>
          </a:xfrm>
          <a:prstGeom prst="rect">
            <a:avLst/>
          </a:prstGeom>
          <a:noFill/>
        </p:spPr>
        <p:txBody>
          <a:bodyPr wrap="none" rtlCol="0">
            <a:spAutoFit/>
          </a:bodyPr>
          <a:lstStyle/>
          <a:p>
            <a:r>
              <a:rPr lang="en-US" dirty="0" smtClean="0"/>
              <a:t>The angle </a:t>
            </a:r>
            <a:r>
              <a:rPr lang="en-US" dirty="0" err="1" smtClean="0"/>
              <a:t>θ</a:t>
            </a:r>
            <a:r>
              <a:rPr lang="en-US" dirty="0" smtClean="0"/>
              <a:t> is the difference between Φ</a:t>
            </a:r>
            <a:r>
              <a:rPr lang="en-US" baseline="-25000" dirty="0" smtClean="0"/>
              <a:t>1</a:t>
            </a:r>
            <a:r>
              <a:rPr lang="en-US" baseline="30000" dirty="0" smtClean="0"/>
              <a:t>P1</a:t>
            </a:r>
            <a:r>
              <a:rPr lang="en-US" dirty="0" smtClean="0"/>
              <a:t>-Φ</a:t>
            </a:r>
            <a:r>
              <a:rPr lang="en-US" baseline="-25000" dirty="0" smtClean="0"/>
              <a:t>1</a:t>
            </a:r>
            <a:r>
              <a:rPr lang="en-US" baseline="30000" dirty="0" smtClean="0"/>
              <a:t>P2</a:t>
            </a:r>
            <a:r>
              <a:rPr lang="en-US" dirty="0" smtClean="0"/>
              <a:t> and </a:t>
            </a:r>
          </a:p>
          <a:p>
            <a:r>
              <a:rPr lang="en-US" dirty="0" err="1" smtClean="0"/>
              <a:t>P</a:t>
            </a:r>
            <a:r>
              <a:rPr lang="en-US" baseline="-25000" dirty="0" err="1" smtClean="0"/>
              <a:t>x</a:t>
            </a:r>
            <a:r>
              <a:rPr lang="en-US" dirty="0" smtClean="0"/>
              <a:t>,  </a:t>
            </a:r>
            <a:r>
              <a:rPr lang="en-US" dirty="0" err="1" smtClean="0"/>
              <a:t>P</a:t>
            </a:r>
            <a:r>
              <a:rPr lang="en-US" baseline="-25000" dirty="0" err="1" smtClean="0"/>
              <a:t>y</a:t>
            </a:r>
            <a:r>
              <a:rPr lang="en-US" dirty="0" smtClean="0"/>
              <a:t> is the projection of each vector P on x and y axis</a:t>
            </a:r>
            <a:endParaRPr lang="en-US" dirty="0"/>
          </a:p>
        </p:txBody>
      </p:sp>
    </p:spTree>
    <p:extLst>
      <p:ext uri="{BB962C8B-B14F-4D97-AF65-F5344CB8AC3E}">
        <p14:creationId xmlns:p14="http://schemas.microsoft.com/office/powerpoint/2010/main" val="382843232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9894" y="-111125"/>
            <a:ext cx="3298339" cy="684246"/>
          </a:xfrm>
          <a:prstGeom prst="rect">
            <a:avLst/>
          </a:prstGeom>
        </p:spPr>
        <p:txBody>
          <a:bodyPr vert="horz" lIns="91440" tIns="45720" rIns="91440" bIns="45720" rtlCol="0" anchor="b">
            <a:normAutofit fontScale="70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bg1"/>
                </a:solidFill>
              </a:rPr>
              <a:t>Environmental structure prediction</a:t>
            </a:r>
          </a:p>
        </p:txBody>
      </p:sp>
      <p:sp>
        <p:nvSpPr>
          <p:cNvPr id="5" name="Title 1"/>
          <p:cNvSpPr>
            <a:spLocks noGrp="1"/>
          </p:cNvSpPr>
          <p:nvPr>
            <p:ph type="title"/>
          </p:nvPr>
        </p:nvSpPr>
        <p:spPr>
          <a:xfrm>
            <a:off x="471989" y="324953"/>
            <a:ext cx="4112595" cy="480504"/>
          </a:xfrm>
        </p:spPr>
        <p:txBody>
          <a:bodyPr>
            <a:noAutofit/>
          </a:bodyPr>
          <a:lstStyle/>
          <a:p>
            <a:r>
              <a:rPr lang="en-US" sz="2400" b="1" dirty="0" smtClean="0"/>
              <a:t>Similarity measurement</a:t>
            </a:r>
            <a:endParaRPr lang="en-US" sz="2400" b="1" dirty="0"/>
          </a:p>
        </p:txBody>
      </p:sp>
      <p:sp>
        <p:nvSpPr>
          <p:cNvPr id="3" name="Slide Number Placeholder 2"/>
          <p:cNvSpPr>
            <a:spLocks noGrp="1"/>
          </p:cNvSpPr>
          <p:nvPr>
            <p:ph type="sldNum" sz="quarter" idx="12"/>
          </p:nvPr>
        </p:nvSpPr>
        <p:spPr/>
        <p:txBody>
          <a:bodyPr/>
          <a:lstStyle/>
          <a:p>
            <a:fld id="{F00D81D3-1B3D-C74D-8156-F109D953360C}" type="slidenum">
              <a:rPr lang="en-US" smtClean="0"/>
              <a:t>7</a:t>
            </a:fld>
            <a:endParaRPr lang="en-US"/>
          </a:p>
        </p:txBody>
      </p:sp>
      <p:sp>
        <p:nvSpPr>
          <p:cNvPr id="2" name="TextBox 1"/>
          <p:cNvSpPr txBox="1"/>
          <p:nvPr/>
        </p:nvSpPr>
        <p:spPr>
          <a:xfrm>
            <a:off x="1200034" y="1072445"/>
            <a:ext cx="5961675" cy="369332"/>
          </a:xfrm>
          <a:prstGeom prst="rect">
            <a:avLst/>
          </a:prstGeom>
          <a:noFill/>
        </p:spPr>
        <p:txBody>
          <a:bodyPr wrap="none" rtlCol="0">
            <a:spAutoFit/>
          </a:bodyPr>
          <a:lstStyle/>
          <a:p>
            <a:r>
              <a:rPr lang="en-US" dirty="0" smtClean="0"/>
              <a:t>Similarity is measured based on following equations:</a:t>
            </a:r>
            <a:endParaRPr lang="en-US" dirty="0"/>
          </a:p>
        </p:txBody>
      </p:sp>
      <p:pic>
        <p:nvPicPr>
          <p:cNvPr id="6" name="Picture 5" descr="Screen Shot 2017-05-21 at 11.3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21" y="3220643"/>
            <a:ext cx="5990488" cy="1472334"/>
          </a:xfrm>
          <a:prstGeom prst="rect">
            <a:avLst/>
          </a:prstGeom>
        </p:spPr>
      </p:pic>
      <p:pic>
        <p:nvPicPr>
          <p:cNvPr id="10" name="Picture 9" descr="Screen Shot 2017-05-21 at 11.35.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139" y="1441777"/>
            <a:ext cx="5692937" cy="1312947"/>
          </a:xfrm>
          <a:prstGeom prst="rect">
            <a:avLst/>
          </a:prstGeom>
        </p:spPr>
      </p:pic>
      <p:sp>
        <p:nvSpPr>
          <p:cNvPr id="11" name="TextBox 10"/>
          <p:cNvSpPr txBox="1"/>
          <p:nvPr/>
        </p:nvSpPr>
        <p:spPr>
          <a:xfrm>
            <a:off x="845139" y="4692977"/>
            <a:ext cx="7748528" cy="1200329"/>
          </a:xfrm>
          <a:prstGeom prst="rect">
            <a:avLst/>
          </a:prstGeom>
          <a:noFill/>
        </p:spPr>
        <p:txBody>
          <a:bodyPr wrap="square" rtlCol="0">
            <a:spAutoFit/>
          </a:bodyPr>
          <a:lstStyle/>
          <a:p>
            <a:r>
              <a:rPr lang="en-US" b="1" dirty="0" smtClean="0"/>
              <a:t>Hypothesis: </a:t>
            </a:r>
            <a:r>
              <a:rPr lang="en-US" dirty="0" smtClean="0"/>
              <a:t>If the similarity measurement of every possible reference region is below the threshold the prediction process is terminated until the next target is determined. The selected target regions will be part of the mapping</a:t>
            </a:r>
            <a:endParaRPr lang="en-US" dirty="0"/>
          </a:p>
        </p:txBody>
      </p:sp>
      <p:pic>
        <p:nvPicPr>
          <p:cNvPr id="12" name="Picture 11" descr="Screen Shot 2017-05-21 at 12.22.5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4144" y="5879195"/>
            <a:ext cx="4800600" cy="457200"/>
          </a:xfrm>
          <a:prstGeom prst="rect">
            <a:avLst/>
          </a:prstGeom>
        </p:spPr>
      </p:pic>
    </p:spTree>
    <p:extLst>
      <p:ext uri="{BB962C8B-B14F-4D97-AF65-F5344CB8AC3E}">
        <p14:creationId xmlns:p14="http://schemas.microsoft.com/office/powerpoint/2010/main" val="41379636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00D81D3-1B3D-C74D-8156-F109D953360C}" type="slidenum">
              <a:rPr lang="en-US" smtClean="0"/>
              <a:t>8</a:t>
            </a:fld>
            <a:endParaRPr lang="en-US"/>
          </a:p>
        </p:txBody>
      </p:sp>
      <p:sp>
        <p:nvSpPr>
          <p:cNvPr id="5" name="Title 1"/>
          <p:cNvSpPr txBox="1">
            <a:spLocks/>
          </p:cNvSpPr>
          <p:nvPr/>
        </p:nvSpPr>
        <p:spPr>
          <a:xfrm>
            <a:off x="4769894" y="-111125"/>
            <a:ext cx="3298339" cy="68424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SLAM</a:t>
            </a:r>
            <a:endParaRPr lang="en-US" sz="3200" b="1" dirty="0">
              <a:solidFill>
                <a:schemeClr val="bg1"/>
              </a:solidFill>
            </a:endParaRPr>
          </a:p>
        </p:txBody>
      </p:sp>
      <p:sp>
        <p:nvSpPr>
          <p:cNvPr id="7" name="Title 1"/>
          <p:cNvSpPr>
            <a:spLocks noGrp="1"/>
          </p:cNvSpPr>
          <p:nvPr>
            <p:ph type="title"/>
          </p:nvPr>
        </p:nvSpPr>
        <p:spPr>
          <a:xfrm>
            <a:off x="471989" y="324953"/>
            <a:ext cx="4112595" cy="480504"/>
          </a:xfrm>
        </p:spPr>
        <p:txBody>
          <a:bodyPr>
            <a:noAutofit/>
          </a:bodyPr>
          <a:lstStyle/>
          <a:p>
            <a:r>
              <a:rPr lang="en-US" sz="2400" b="1" dirty="0" smtClean="0"/>
              <a:t>SLAM predictor</a:t>
            </a:r>
            <a:endParaRPr lang="en-US" sz="2400" b="1" dirty="0"/>
          </a:p>
        </p:txBody>
      </p:sp>
      <p:pic>
        <p:nvPicPr>
          <p:cNvPr id="10" name="Picture 9" descr="Screen Shot 2017-05-21 at 23.24.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89" y="1484171"/>
            <a:ext cx="2923101" cy="455011"/>
          </a:xfrm>
          <a:prstGeom prst="rect">
            <a:avLst/>
          </a:prstGeom>
        </p:spPr>
      </p:pic>
      <p:pic>
        <p:nvPicPr>
          <p:cNvPr id="11" name="Picture 10" descr="Screen Shot 2017-05-21 at 23.24.4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21" y="1874145"/>
            <a:ext cx="1540212" cy="345007"/>
          </a:xfrm>
          <a:prstGeom prst="rect">
            <a:avLst/>
          </a:prstGeom>
        </p:spPr>
      </p:pic>
      <p:sp>
        <p:nvSpPr>
          <p:cNvPr id="12" name="TextBox 11"/>
          <p:cNvSpPr txBox="1"/>
          <p:nvPr/>
        </p:nvSpPr>
        <p:spPr>
          <a:xfrm>
            <a:off x="3443450" y="1569850"/>
            <a:ext cx="1986059" cy="369332"/>
          </a:xfrm>
          <a:prstGeom prst="rect">
            <a:avLst/>
          </a:prstGeom>
          <a:noFill/>
        </p:spPr>
        <p:txBody>
          <a:bodyPr wrap="square" rtlCol="0">
            <a:spAutoFit/>
          </a:bodyPr>
          <a:lstStyle/>
          <a:p>
            <a:r>
              <a:rPr lang="en-US" dirty="0" smtClean="0"/>
              <a:t>State estimation  </a:t>
            </a:r>
            <a:endParaRPr lang="en-US" dirty="0"/>
          </a:p>
        </p:txBody>
      </p:sp>
      <p:sp>
        <p:nvSpPr>
          <p:cNvPr id="13" name="TextBox 12"/>
          <p:cNvSpPr txBox="1"/>
          <p:nvPr/>
        </p:nvSpPr>
        <p:spPr>
          <a:xfrm>
            <a:off x="2324007" y="1884276"/>
            <a:ext cx="1843097" cy="369332"/>
          </a:xfrm>
          <a:prstGeom prst="rect">
            <a:avLst/>
          </a:prstGeom>
          <a:noFill/>
        </p:spPr>
        <p:txBody>
          <a:bodyPr wrap="square" rtlCol="0">
            <a:spAutoFit/>
          </a:bodyPr>
          <a:lstStyle/>
          <a:p>
            <a:r>
              <a:rPr lang="en-US" dirty="0" smtClean="0"/>
              <a:t>measurement</a:t>
            </a:r>
            <a:endParaRPr lang="en-US" dirty="0"/>
          </a:p>
        </p:txBody>
      </p:sp>
      <p:sp>
        <p:nvSpPr>
          <p:cNvPr id="14" name="TextBox 13"/>
          <p:cNvSpPr txBox="1"/>
          <p:nvPr/>
        </p:nvSpPr>
        <p:spPr>
          <a:xfrm>
            <a:off x="471989" y="4008694"/>
            <a:ext cx="4957520" cy="1200329"/>
          </a:xfrm>
          <a:prstGeom prst="rect">
            <a:avLst/>
          </a:prstGeom>
          <a:noFill/>
          <a:ln>
            <a:solidFill>
              <a:srgbClr val="94C600"/>
            </a:solidFill>
          </a:ln>
        </p:spPr>
        <p:txBody>
          <a:bodyPr wrap="square" rtlCol="0">
            <a:spAutoFit/>
          </a:bodyPr>
          <a:lstStyle/>
          <a:p>
            <a:r>
              <a:rPr lang="en-US" dirty="0" smtClean="0"/>
              <a:t>Depending on the process model, there is  three possibility:</a:t>
            </a:r>
          </a:p>
          <a:p>
            <a:r>
              <a:rPr lang="en-US" b="1" dirty="0" smtClean="0">
                <a:solidFill>
                  <a:schemeClr val="accent1"/>
                </a:solidFill>
              </a:rPr>
              <a:t>Here, last condition is met and SLAM use FP of Bayesian filter</a:t>
            </a:r>
            <a:endParaRPr lang="en-US" b="1" dirty="0">
              <a:solidFill>
                <a:schemeClr val="accent1"/>
              </a:solidFill>
            </a:endParaRPr>
          </a:p>
        </p:txBody>
      </p:sp>
      <p:pic>
        <p:nvPicPr>
          <p:cNvPr id="16" name="Picture 15" descr="Screen Shot 2017-05-21 at 23.24.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021" y="2253608"/>
            <a:ext cx="4947323" cy="1626671"/>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390529869"/>
              </p:ext>
            </p:extLst>
          </p:nvPr>
        </p:nvGraphicFramePr>
        <p:xfrm>
          <a:off x="659021" y="5218854"/>
          <a:ext cx="6096000" cy="1112520"/>
        </p:xfrm>
        <a:graphic>
          <a:graphicData uri="http://schemas.openxmlformats.org/drawingml/2006/table">
            <a:tbl>
              <a:tblPr firstRow="1" bandRow="1">
                <a:tableStyleId>{616DA210-FB5B-4158-B5E0-FEB733F419BA}</a:tableStyleId>
              </a:tblPr>
              <a:tblGrid>
                <a:gridCol w="1823351"/>
                <a:gridCol w="2328334"/>
                <a:gridCol w="1608666"/>
                <a:gridCol w="335649"/>
              </a:tblGrid>
              <a:tr h="370840">
                <a:tc>
                  <a:txBody>
                    <a:bodyPr/>
                    <a:lstStyle/>
                    <a:p>
                      <a:r>
                        <a:rPr lang="en-US" sz="1600" dirty="0" smtClean="0"/>
                        <a:t>h,</a:t>
                      </a:r>
                      <a:r>
                        <a:rPr lang="en-US" sz="1600" baseline="0" dirty="0" smtClean="0"/>
                        <a:t> f linear</a:t>
                      </a:r>
                      <a:endParaRPr lang="en-US" sz="1600" dirty="0"/>
                    </a:p>
                  </a:txBody>
                  <a:tcPr/>
                </a:tc>
                <a:tc>
                  <a:txBody>
                    <a:bodyPr/>
                    <a:lstStyle/>
                    <a:p>
                      <a:r>
                        <a:rPr lang="en-US" sz="1600" dirty="0" smtClean="0"/>
                        <a:t> w, v</a:t>
                      </a:r>
                      <a:r>
                        <a:rPr lang="en-US" sz="1600" baseline="0" dirty="0" smtClean="0"/>
                        <a:t> Gaussian</a:t>
                      </a:r>
                      <a:endParaRPr lang="en-US" sz="1600" dirty="0"/>
                    </a:p>
                  </a:txBody>
                  <a:tcPr/>
                </a:tc>
                <a:tc>
                  <a:txBody>
                    <a:bodyPr/>
                    <a:lstStyle/>
                    <a:p>
                      <a:r>
                        <a:rPr lang="en-US" dirty="0" smtClean="0"/>
                        <a:t>KF</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h,</a:t>
                      </a:r>
                      <a:r>
                        <a:rPr lang="en-US" sz="1800" baseline="0" dirty="0" smtClean="0"/>
                        <a:t> f non-linear</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 v</a:t>
                      </a:r>
                      <a:r>
                        <a:rPr lang="en-US" sz="1800" baseline="0" dirty="0" smtClean="0"/>
                        <a:t> Gaussian</a:t>
                      </a:r>
                      <a:endParaRPr lang="en-US" sz="1800" dirty="0" smtClean="0"/>
                    </a:p>
                  </a:txBody>
                  <a:tcPr/>
                </a:tc>
                <a:tc>
                  <a:txBody>
                    <a:bodyPr/>
                    <a:lstStyle/>
                    <a:p>
                      <a:r>
                        <a:rPr lang="en-US" dirty="0" smtClean="0"/>
                        <a:t>EFK</a:t>
                      </a:r>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h,</a:t>
                      </a:r>
                      <a:r>
                        <a:rPr lang="en-US" sz="1800" baseline="0" dirty="0" smtClean="0"/>
                        <a:t> f non-linear</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 v</a:t>
                      </a:r>
                      <a:r>
                        <a:rPr lang="en-US" sz="1800" baseline="0" dirty="0" smtClean="0"/>
                        <a:t> non-Gaussian</a:t>
                      </a:r>
                      <a:endParaRPr lang="en-US" sz="1800" dirty="0" smtClean="0"/>
                    </a:p>
                  </a:txBody>
                  <a:tcPr/>
                </a:tc>
                <a:tc>
                  <a:txBody>
                    <a:bodyPr/>
                    <a:lstStyle/>
                    <a:p>
                      <a:r>
                        <a:rPr lang="en-US" dirty="0" smtClean="0"/>
                        <a:t>PF, Bayesian</a:t>
                      </a:r>
                      <a:endParaRPr lang="en-US" dirty="0"/>
                    </a:p>
                  </a:txBody>
                  <a:tcPr/>
                </a:tc>
                <a:tc>
                  <a:txBody>
                    <a:bodyPr/>
                    <a:lstStyle/>
                    <a:p>
                      <a:r>
                        <a:rPr lang="en-US" dirty="0" smtClean="0">
                          <a:sym typeface="Zapf Dingbats"/>
                        </a:rPr>
                        <a:t>✔</a:t>
                      </a:r>
                      <a:endParaRPr lang="en-US" dirty="0"/>
                    </a:p>
                  </a:txBody>
                  <a:tcPr/>
                </a:tc>
              </a:tr>
            </a:tbl>
          </a:graphicData>
        </a:graphic>
      </p:graphicFrame>
      <p:pic>
        <p:nvPicPr>
          <p:cNvPr id="18" name="Picture 17" descr="Screen Shot 2017-05-21 at 23.19.3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3620" y="805457"/>
            <a:ext cx="3077246" cy="4162778"/>
          </a:xfrm>
          <a:prstGeom prst="rect">
            <a:avLst/>
          </a:prstGeom>
        </p:spPr>
      </p:pic>
      <p:sp>
        <p:nvSpPr>
          <p:cNvPr id="3" name="Rectangle 2"/>
          <p:cNvSpPr/>
          <p:nvPr/>
        </p:nvSpPr>
        <p:spPr>
          <a:xfrm>
            <a:off x="5662788" y="3005667"/>
            <a:ext cx="1265767" cy="254000"/>
          </a:xfrm>
          <a:prstGeom prst="rect">
            <a:avLst/>
          </a:prstGeom>
          <a:noFill/>
          <a:ln w="38100" cmpd="sng">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5686809" y="4019983"/>
            <a:ext cx="1265767" cy="254000"/>
          </a:xfrm>
          <a:prstGeom prst="rect">
            <a:avLst/>
          </a:prstGeom>
          <a:noFill/>
          <a:ln w="38100" cmpd="sng">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7196667" y="5209023"/>
            <a:ext cx="1324199" cy="369332"/>
          </a:xfrm>
          <a:prstGeom prst="rect">
            <a:avLst/>
          </a:prstGeom>
          <a:noFill/>
        </p:spPr>
        <p:txBody>
          <a:bodyPr wrap="square" rtlCol="0">
            <a:spAutoFit/>
          </a:bodyPr>
          <a:lstStyle/>
          <a:p>
            <a:r>
              <a:rPr lang="en-US" b="1" dirty="0" smtClean="0">
                <a:solidFill>
                  <a:srgbClr val="FF0000"/>
                </a:solidFill>
              </a:rPr>
              <a:t>predicto</a:t>
            </a:r>
            <a:r>
              <a:rPr lang="en-US" dirty="0" smtClean="0">
                <a:solidFill>
                  <a:srgbClr val="FF0000"/>
                </a:solidFill>
              </a:rPr>
              <a:t>r</a:t>
            </a:r>
            <a:endParaRPr lang="en-US" dirty="0">
              <a:solidFill>
                <a:srgbClr val="FF0000"/>
              </a:solidFill>
            </a:endParaRPr>
          </a:p>
        </p:txBody>
      </p:sp>
      <p:cxnSp>
        <p:nvCxnSpPr>
          <p:cNvPr id="9" name="Straight Arrow Connector 8"/>
          <p:cNvCxnSpPr>
            <a:stCxn id="15" idx="2"/>
            <a:endCxn id="6" idx="0"/>
          </p:cNvCxnSpPr>
          <p:nvPr/>
        </p:nvCxnSpPr>
        <p:spPr>
          <a:xfrm>
            <a:off x="6319693" y="4273983"/>
            <a:ext cx="1539074" cy="935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2"/>
            <a:endCxn id="6" idx="0"/>
          </p:cNvCxnSpPr>
          <p:nvPr/>
        </p:nvCxnSpPr>
        <p:spPr>
          <a:xfrm>
            <a:off x="6295672" y="3259667"/>
            <a:ext cx="1563095" cy="1949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7104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972139" y="3982620"/>
            <a:ext cx="6444306" cy="1860039"/>
            <a:chOff x="972139" y="3982620"/>
            <a:chExt cx="6444306" cy="1860039"/>
          </a:xfrm>
        </p:grpSpPr>
        <p:pic>
          <p:nvPicPr>
            <p:cNvPr id="8" name="Picture 7" descr="Screen Shot 2017-05-21 at 12.28.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39" y="3982620"/>
              <a:ext cx="6238639" cy="1860039"/>
            </a:xfrm>
            <a:prstGeom prst="rect">
              <a:avLst/>
            </a:prstGeom>
          </p:spPr>
        </p:pic>
        <p:sp>
          <p:nvSpPr>
            <p:cNvPr id="16" name="Rectangle 15"/>
            <p:cNvSpPr/>
            <p:nvPr/>
          </p:nvSpPr>
          <p:spPr>
            <a:xfrm>
              <a:off x="6900333" y="5291666"/>
              <a:ext cx="516112" cy="45155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4" name="Title 1"/>
          <p:cNvSpPr>
            <a:spLocks noGrp="1"/>
          </p:cNvSpPr>
          <p:nvPr>
            <p:ph type="title"/>
          </p:nvPr>
        </p:nvSpPr>
        <p:spPr>
          <a:xfrm>
            <a:off x="471989" y="324953"/>
            <a:ext cx="4112595" cy="480504"/>
          </a:xfrm>
        </p:spPr>
        <p:txBody>
          <a:bodyPr>
            <a:noAutofit/>
          </a:bodyPr>
          <a:lstStyle/>
          <a:p>
            <a:r>
              <a:rPr lang="en-US" sz="2400" b="1" dirty="0" smtClean="0"/>
              <a:t>Bayesian P-SLAM</a:t>
            </a:r>
            <a:endParaRPr lang="en-US" sz="2400" b="1" dirty="0"/>
          </a:p>
        </p:txBody>
      </p:sp>
      <p:sp>
        <p:nvSpPr>
          <p:cNvPr id="5" name="Title 1"/>
          <p:cNvSpPr txBox="1">
            <a:spLocks/>
          </p:cNvSpPr>
          <p:nvPr/>
        </p:nvSpPr>
        <p:spPr>
          <a:xfrm>
            <a:off x="4769894" y="-111125"/>
            <a:ext cx="3298339" cy="684246"/>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bg1"/>
                </a:solidFill>
              </a:rPr>
              <a:t>P-SLAM</a:t>
            </a:r>
            <a:endParaRPr lang="en-US" sz="3200" b="1" dirty="0">
              <a:solidFill>
                <a:schemeClr val="bg1"/>
              </a:solidFill>
            </a:endParaRPr>
          </a:p>
        </p:txBody>
      </p:sp>
      <p:sp>
        <p:nvSpPr>
          <p:cNvPr id="3" name="Slide Number Placeholder 2"/>
          <p:cNvSpPr>
            <a:spLocks noGrp="1"/>
          </p:cNvSpPr>
          <p:nvPr>
            <p:ph type="sldNum" sz="quarter" idx="12"/>
          </p:nvPr>
        </p:nvSpPr>
        <p:spPr/>
        <p:txBody>
          <a:bodyPr/>
          <a:lstStyle/>
          <a:p>
            <a:fld id="{F00D81D3-1B3D-C74D-8156-F109D953360C}" type="slidenum">
              <a:rPr lang="en-US" smtClean="0"/>
              <a:t>9</a:t>
            </a:fld>
            <a:endParaRPr lang="en-US"/>
          </a:p>
        </p:txBody>
      </p:sp>
      <p:sp>
        <p:nvSpPr>
          <p:cNvPr id="6" name="TextBox 5"/>
          <p:cNvSpPr txBox="1"/>
          <p:nvPr/>
        </p:nvSpPr>
        <p:spPr>
          <a:xfrm>
            <a:off x="719667" y="959557"/>
            <a:ext cx="6696778" cy="369332"/>
          </a:xfrm>
          <a:prstGeom prst="rect">
            <a:avLst/>
          </a:prstGeom>
          <a:noFill/>
        </p:spPr>
        <p:txBody>
          <a:bodyPr wrap="none" rtlCol="0">
            <a:spAutoFit/>
          </a:bodyPr>
          <a:lstStyle/>
          <a:p>
            <a:r>
              <a:rPr lang="en-US" dirty="0" smtClean="0"/>
              <a:t>Standard Bayesian </a:t>
            </a:r>
            <a:r>
              <a:rPr lang="en-US" dirty="0"/>
              <a:t>SLAM </a:t>
            </a:r>
            <a:r>
              <a:rPr lang="en-US" dirty="0" smtClean="0"/>
              <a:t>has following recursive equations:</a:t>
            </a:r>
            <a:endParaRPr lang="en-US" dirty="0"/>
          </a:p>
        </p:txBody>
      </p:sp>
      <p:pic>
        <p:nvPicPr>
          <p:cNvPr id="7" name="Picture 6" descr="Screen Shot 2017-05-21 at 12.26.5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956" y="1329216"/>
            <a:ext cx="6641030" cy="1479549"/>
          </a:xfrm>
          <a:prstGeom prst="rect">
            <a:avLst/>
          </a:prstGeom>
        </p:spPr>
      </p:pic>
      <p:sp>
        <p:nvSpPr>
          <p:cNvPr id="12" name="TextBox 11"/>
          <p:cNvSpPr txBox="1"/>
          <p:nvPr/>
        </p:nvSpPr>
        <p:spPr>
          <a:xfrm>
            <a:off x="850385" y="3059290"/>
            <a:ext cx="6699270" cy="923330"/>
          </a:xfrm>
          <a:prstGeom prst="rect">
            <a:avLst/>
          </a:prstGeom>
          <a:noFill/>
        </p:spPr>
        <p:txBody>
          <a:bodyPr wrap="none" rtlCol="0">
            <a:spAutoFit/>
          </a:bodyPr>
          <a:lstStyle/>
          <a:p>
            <a:r>
              <a:rPr lang="en-US" dirty="0" smtClean="0"/>
              <a:t>Above equation were updated by the author to construct </a:t>
            </a:r>
          </a:p>
          <a:p>
            <a:r>
              <a:rPr lang="en-US" dirty="0" smtClean="0"/>
              <a:t>new set of equations for P-SLAM.</a:t>
            </a:r>
          </a:p>
          <a:p>
            <a:r>
              <a:rPr lang="en-US" dirty="0" smtClean="0"/>
              <a:t>Bayesian P-SLAM will  have following recursive equations:</a:t>
            </a:r>
            <a:endParaRPr lang="en-US" dirty="0"/>
          </a:p>
        </p:txBody>
      </p:sp>
      <p:sp>
        <p:nvSpPr>
          <p:cNvPr id="13" name="Rectangle 12"/>
          <p:cNvSpPr/>
          <p:nvPr/>
        </p:nvSpPr>
        <p:spPr>
          <a:xfrm>
            <a:off x="3937002" y="4374445"/>
            <a:ext cx="1495776" cy="409222"/>
          </a:xfrm>
          <a:prstGeom prst="rect">
            <a:avLst/>
          </a:prstGeom>
          <a:noFill/>
          <a:ln w="38100" cmpd="sng">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4953000" y="4896555"/>
            <a:ext cx="1509889" cy="3951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693333" y="3982620"/>
            <a:ext cx="352778" cy="39182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43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emplate/>
  <TotalTime>2609</TotalTime>
  <Words>1634</Words>
  <Application>Microsoft Macintosh PowerPoint</Application>
  <PresentationFormat>On-screen Show (4:3)</PresentationFormat>
  <Paragraphs>214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P-SLAM: simultaneous Localization and Mapping with environmental- structure Prediction</vt:lpstr>
      <vt:lpstr>What is P-SLAM?</vt:lpstr>
      <vt:lpstr>Prediction of an unexplored region</vt:lpstr>
      <vt:lpstr>Alternative solution to the previous problem</vt:lpstr>
      <vt:lpstr>feature extraction </vt:lpstr>
      <vt:lpstr>Homogenous transformation matrix</vt:lpstr>
      <vt:lpstr>Similarity measurement</vt:lpstr>
      <vt:lpstr>SLAM predictor</vt:lpstr>
      <vt:lpstr>Bayesian P-SLAM</vt:lpstr>
      <vt:lpstr>RBPF P-SLAM</vt:lpstr>
      <vt:lpstr>Simulation result</vt:lpstr>
      <vt:lpstr>Real-time result using Pioneer 3-DX robot </vt:lpstr>
      <vt:lpstr>improvement</vt:lpstr>
    </vt:vector>
  </TitlesOfParts>
  <Company>bbp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segmentation of the prostate gland from MRI</dc:title>
  <dc:creator>jjjjjj phds</dc:creator>
  <cp:lastModifiedBy>jjjjjj phds</cp:lastModifiedBy>
  <cp:revision>169</cp:revision>
  <dcterms:created xsi:type="dcterms:W3CDTF">2017-05-14T15:53:26Z</dcterms:created>
  <dcterms:modified xsi:type="dcterms:W3CDTF">2017-05-22T06:02:43Z</dcterms:modified>
</cp:coreProperties>
</file>