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sldIdLst>
    <p:sldId id="257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D27023D-2FA4-4891-94AE-6FB8E180BB28}">
          <p14:sldIdLst>
            <p14:sldId id="257"/>
            <p14:sldId id="27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4B9C4-1FB2-471F-95EF-62A42E0ECC74}" v="5" dt="2023-06-26T09:07:0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51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FF9EA-B773-4FBF-BE37-4A918685484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881E-B263-4901-9F49-23B59A233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000" dirty="0"/>
            </a:b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A 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Söhne"/>
              </a:rPr>
              <a:t>bilateral filter 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is a 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Söhne"/>
              </a:rPr>
              <a:t>filtering technique 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used in image processing. It is specifically designed to reduce noise in an image while preserving the edges and boundaries between different regions.</a:t>
            </a:r>
            <a:r>
              <a:rPr lang="fa-IR" sz="1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In summary, the bilateral filter is an effective method for noise reduction and improving image quality</a:t>
            </a:r>
            <a:r>
              <a:rPr lang="fa-IR" sz="1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br>
              <a:rPr lang="fa-IR" sz="10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Söhne"/>
              </a:rPr>
              <a:t>Canny algorithm 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is a popular </a:t>
            </a:r>
            <a:r>
              <a:rPr lang="en-US" sz="1000" b="1" i="0" dirty="0">
                <a:solidFill>
                  <a:srgbClr val="D1D5DB"/>
                </a:solidFill>
                <a:effectLst/>
                <a:latin typeface="Söhne"/>
              </a:rPr>
              <a:t>edge detection </a:t>
            </a:r>
            <a:r>
              <a:rPr lang="en-US" sz="1000" b="0" i="0" dirty="0">
                <a:solidFill>
                  <a:srgbClr val="D1D5DB"/>
                </a:solidFill>
                <a:effectLst/>
                <a:latin typeface="Söhne"/>
              </a:rPr>
              <a:t>technique used in image processing. It aims to identify the edges or boundaries between different objects or regions within an image.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B881E-B263-4901-9F49-23B59A233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Contours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are the closed and continuous curves</a:t>
            </a:r>
            <a:r>
              <a:rPr lang="fa-IR" b="0" i="0" dirty="0">
                <a:solidFill>
                  <a:srgbClr val="D1D5DB"/>
                </a:solidFill>
                <a:effectLst/>
                <a:latin typeface="Söhne"/>
              </a:rPr>
              <a:t> 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of objects or regions within an image</a:t>
            </a:r>
            <a:r>
              <a:rPr lang="fa-I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Contours are formed based on changes in color intensity or light intensity in the image The </a:t>
            </a:r>
            <a:r>
              <a:rPr lang="en-US" b="1" dirty="0" err="1"/>
              <a:t>findContours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function in the OpenCV library is a common function for finding contours. This function takes an input image that contains the detected edges and identifies the contours present in the image, returning them as a list. the output of the </a:t>
            </a:r>
            <a:r>
              <a:rPr lang="en-US" dirty="0" err="1"/>
              <a:t>findContours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function consists of a list of contours. Each contour is represented as a list of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B881E-B263-4901-9F49-23B59A233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creates a </a:t>
            </a:r>
            <a:r>
              <a:rPr lang="en-US" dirty="0"/>
              <a:t>for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loop to iterate through each contour in the </a:t>
            </a:r>
            <a:r>
              <a:rPr lang="en-US" dirty="0" err="1"/>
              <a:t>contours_sorted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list.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 err="1"/>
              <a:t>approxPolyDP</a:t>
            </a:r>
            <a:r>
              <a:rPr lang="en-US" b="1" dirty="0"/>
              <a:t> function </a:t>
            </a:r>
            <a:r>
              <a:rPr lang="en-US" dirty="0"/>
              <a:t>approximates the contour shape with a simpler polygonal shape.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If the condition is met, it stores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location of the identified numbering plate </a:t>
            </a:r>
            <a:r>
              <a:rPr lang="en-US" sz="1200" dirty="0"/>
              <a:t>with the name </a:t>
            </a:r>
            <a:r>
              <a:rPr lang="en-US" sz="1200" dirty="0" err="1">
                <a:solidFill>
                  <a:srgbClr val="0070C0"/>
                </a:solidFill>
              </a:rPr>
              <a:t>plate_location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and exits the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B881E-B263-4901-9F49-23B59A233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 other words, </a:t>
            </a:r>
            <a:r>
              <a:rPr lang="en-US" dirty="0"/>
              <a:t>plate_mask0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is initialized as an image of the same size as </a:t>
            </a:r>
            <a:r>
              <a:rPr lang="en-US" dirty="0" err="1"/>
              <a:t>car_img_gray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but all the pixel values in </a:t>
            </a:r>
            <a:r>
              <a:rPr lang="en-US" dirty="0"/>
              <a:t>plate_mask0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are set to zero, resulting in a completely black image. This can be useful for creating a binary mask 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Second: now in this part we want to draw plate location contour that we have gain it from previous step, om plate mask. Using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drawcontours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B881E-B263-4901-9F49-23B59A2335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5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929" y="171162"/>
            <a:ext cx="6653430" cy="368601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564" y="45139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Vision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 Luca Lombardi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7758138E-ADF6-B553-DAB9-F2690B03AAF6}"/>
              </a:ext>
            </a:extLst>
          </p:cNvPr>
          <p:cNvSpPr txBox="1">
            <a:spLocks/>
          </p:cNvSpPr>
          <p:nvPr/>
        </p:nvSpPr>
        <p:spPr>
          <a:xfrm>
            <a:off x="5289753" y="5848396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Sepideh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hayati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85E51BC7-C769-12E7-9A36-0777B6B4DC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4183" r="51016" b="10325"/>
          <a:stretch/>
        </p:blipFill>
        <p:spPr>
          <a:xfrm>
            <a:off x="0" y="0"/>
            <a:ext cx="4562475" cy="68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7.Generate Plate Mask</a:t>
            </a:r>
          </a:p>
        </p:txBody>
      </p:sp>
      <p:pic>
        <p:nvPicPr>
          <p:cNvPr id="11" name="Content Placeholder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10D4A-5A96-8EC7-781C-EFFBA38CF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2216"/>
            <a:ext cx="4747626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1F031-3378-9730-9A3A-E29715AF3A12}"/>
              </a:ext>
            </a:extLst>
          </p:cNvPr>
          <p:cNvSpPr txBox="1"/>
          <p:nvPr/>
        </p:nvSpPr>
        <p:spPr>
          <a:xfrm>
            <a:off x="6347096" y="1899527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line: creates an image with the same dimensions as </a:t>
            </a:r>
            <a:r>
              <a:rPr lang="en-US" sz="1600" dirty="0" err="1">
                <a:solidFill>
                  <a:srgbClr val="0070C0"/>
                </a:solidFill>
              </a:rPr>
              <a:t>car_img_gray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with a pixel value of zero (black) and stores it in the </a:t>
            </a:r>
            <a:r>
              <a:rPr lang="en-US" sz="1600" dirty="0">
                <a:solidFill>
                  <a:srgbClr val="0070C0"/>
                </a:solidFill>
              </a:rPr>
              <a:t>plate_mask0 </a:t>
            </a:r>
            <a:r>
              <a:rPr lang="en-US" sz="1600" dirty="0"/>
              <a:t>variable.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A07BC-1690-CA0E-E29A-7BA29731D23D}"/>
              </a:ext>
            </a:extLst>
          </p:cNvPr>
          <p:cNvSpPr txBox="1"/>
          <p:nvPr/>
        </p:nvSpPr>
        <p:spPr>
          <a:xfrm>
            <a:off x="6347096" y="2815937"/>
            <a:ext cx="48761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Second line: This line of code draws the </a:t>
            </a:r>
            <a:r>
              <a:rPr lang="en-US" sz="1600" dirty="0" err="1">
                <a:solidFill>
                  <a:srgbClr val="0070C0"/>
                </a:solidFill>
              </a:rPr>
              <a:t>plate_location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contour on </a:t>
            </a:r>
            <a:r>
              <a:rPr lang="en-US" sz="1600" dirty="0">
                <a:solidFill>
                  <a:srgbClr val="0070C0"/>
                </a:solidFill>
              </a:rPr>
              <a:t>plate_mask0 </a:t>
            </a:r>
            <a:r>
              <a:rPr lang="en-US" sz="1600" dirty="0"/>
              <a:t>using the </a:t>
            </a:r>
            <a:r>
              <a:rPr lang="en-US" sz="1600" dirty="0" err="1">
                <a:solidFill>
                  <a:srgbClr val="0070C0"/>
                </a:solidFill>
              </a:rPr>
              <a:t>drawContours</a:t>
            </a:r>
            <a:r>
              <a:rPr lang="en-US" sz="1600" dirty="0"/>
              <a:t> function of </a:t>
            </a:r>
            <a:r>
              <a:rPr lang="en-US" sz="1600" dirty="0">
                <a:solidFill>
                  <a:srgbClr val="0070C0"/>
                </a:solidFill>
              </a:rPr>
              <a:t>OpenCV</a:t>
            </a:r>
            <a:r>
              <a:rPr lang="en-US" sz="1600" dirty="0"/>
              <a:t> and makes the area inside the contour white.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68B1E-C54D-51C0-B700-5EE63E186BAC}"/>
              </a:ext>
            </a:extLst>
          </p:cNvPr>
          <p:cNvSpPr txBox="1"/>
          <p:nvPr/>
        </p:nvSpPr>
        <p:spPr>
          <a:xfrm>
            <a:off x="6347096" y="4063981"/>
            <a:ext cx="4876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Third line: Using the </a:t>
            </a:r>
            <a:r>
              <a:rPr lang="en-US" sz="1600" dirty="0" err="1">
                <a:solidFill>
                  <a:srgbClr val="0070C0"/>
                </a:solidFill>
              </a:rPr>
              <a:t>bitwise_and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function of </a:t>
            </a:r>
            <a:r>
              <a:rPr lang="en-US" sz="1600" dirty="0">
                <a:solidFill>
                  <a:srgbClr val="0070C0"/>
                </a:solidFill>
              </a:rPr>
              <a:t>OpenCV</a:t>
            </a:r>
            <a:r>
              <a:rPr lang="en-US" sz="1600" dirty="0"/>
              <a:t>, this line of code combines the original </a:t>
            </a:r>
            <a:r>
              <a:rPr lang="en-US" sz="1600" dirty="0" err="1">
                <a:solidFill>
                  <a:srgbClr val="0070C0"/>
                </a:solidFill>
              </a:rPr>
              <a:t>car_img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with the </a:t>
            </a:r>
            <a:r>
              <a:rPr lang="en-US" sz="1600" dirty="0" err="1">
                <a:solidFill>
                  <a:srgbClr val="0070C0"/>
                </a:solidFill>
              </a:rPr>
              <a:t>plate_mask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located on it based on the bitwise AND operator and stores the result in the </a:t>
            </a:r>
            <a:r>
              <a:rPr lang="en-US" sz="1600" dirty="0" err="1">
                <a:solidFill>
                  <a:srgbClr val="0070C0"/>
                </a:solidFill>
              </a:rPr>
              <a:t>plate_img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variable.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536CF-F322-F783-EAB0-B37AD2480579}"/>
              </a:ext>
            </a:extLst>
          </p:cNvPr>
          <p:cNvSpPr txBox="1"/>
          <p:nvPr/>
        </p:nvSpPr>
        <p:spPr>
          <a:xfrm>
            <a:off x="6347096" y="5464939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Forth line: This line of code displays the </a:t>
            </a:r>
            <a:r>
              <a:rPr lang="en-US" sz="1600" dirty="0" err="1">
                <a:solidFill>
                  <a:srgbClr val="0070C0"/>
                </a:solidFill>
              </a:rPr>
              <a:t>plate_img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using the </a:t>
            </a:r>
            <a:r>
              <a:rPr lang="en-US" sz="1600" dirty="0" err="1">
                <a:solidFill>
                  <a:srgbClr val="0070C0"/>
                </a:solidFill>
              </a:rPr>
              <a:t>imshow</a:t>
            </a:r>
            <a:r>
              <a:rPr lang="en-US" sz="1600" dirty="0"/>
              <a:t> function from the </a:t>
            </a:r>
            <a:r>
              <a:rPr lang="en-US" sz="1600" dirty="0">
                <a:solidFill>
                  <a:srgbClr val="0070C0"/>
                </a:solidFill>
              </a:rPr>
              <a:t>matplotlib</a:t>
            </a:r>
            <a:r>
              <a:rPr lang="en-US" sz="1600" dirty="0"/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159986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8.Save Plate Image</a:t>
            </a:r>
          </a:p>
        </p:txBody>
      </p:sp>
      <p:pic>
        <p:nvPicPr>
          <p:cNvPr id="6" name="Content Placeholder 5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7B528F8-DFEA-1269-9742-84378BE2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575"/>
            <a:ext cx="6805250" cy="14860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E5BCB-F8BD-8CCC-C36C-7829C3E3A906}"/>
              </a:ext>
            </a:extLst>
          </p:cNvPr>
          <p:cNvSpPr txBox="1"/>
          <p:nvPr/>
        </p:nvSpPr>
        <p:spPr>
          <a:xfrm>
            <a:off x="1218927" y="4212700"/>
            <a:ext cx="924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line: This line of code saves the image </a:t>
            </a:r>
            <a:r>
              <a:rPr lang="en-US" sz="1600" dirty="0" err="1">
                <a:solidFill>
                  <a:srgbClr val="0070C0"/>
                </a:solidFill>
              </a:rPr>
              <a:t>plate_img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in the desired path.</a:t>
            </a:r>
          </a:p>
        </p:txBody>
      </p:sp>
    </p:spTree>
    <p:extLst>
      <p:ext uri="{BB962C8B-B14F-4D97-AF65-F5344CB8AC3E}">
        <p14:creationId xmlns:p14="http://schemas.microsoft.com/office/powerpoint/2010/main" val="147653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Extract Cropped Image</a:t>
            </a:r>
          </a:p>
        </p:txBody>
      </p:sp>
      <p:pic>
        <p:nvPicPr>
          <p:cNvPr id="7" name="Content Placeholder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F37F5E2-6850-9065-8254-B647FF3D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" r="20597" b="6204"/>
          <a:stretch/>
        </p:blipFill>
        <p:spPr>
          <a:xfrm>
            <a:off x="1031965" y="1940766"/>
            <a:ext cx="5695406" cy="34616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F7EF3-B29C-9E2B-6328-999734F3BB7D}"/>
              </a:ext>
            </a:extLst>
          </p:cNvPr>
          <p:cNvSpPr txBox="1"/>
          <p:nvPr/>
        </p:nvSpPr>
        <p:spPr>
          <a:xfrm>
            <a:off x="6830007" y="2950307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Second/ Third line: extracts the </a:t>
            </a:r>
            <a:r>
              <a:rPr lang="en-US" sz="1600" dirty="0">
                <a:solidFill>
                  <a:srgbClr val="0070C0"/>
                </a:solidFill>
              </a:rPr>
              <a:t>minimum/maximum</a:t>
            </a:r>
            <a:r>
              <a:rPr lang="en-US" sz="1600" dirty="0"/>
              <a:t> row and column values from the set of x and y values and stores them in the x1/ x2 and y1/ y2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5096-4E1C-960D-3F2A-EFCC98E47876}"/>
              </a:ext>
            </a:extLst>
          </p:cNvPr>
          <p:cNvSpPr txBox="1"/>
          <p:nvPr/>
        </p:nvSpPr>
        <p:spPr>
          <a:xfrm>
            <a:off x="6830007" y="3942342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Forth line:</a:t>
            </a:r>
            <a:r>
              <a:rPr lang="fa-IR" sz="1600" dirty="0"/>
              <a:t> </a:t>
            </a:r>
            <a:r>
              <a:rPr lang="en-US" sz="1600" dirty="0"/>
              <a:t>This line of code stores the image of the desired part, extracted from </a:t>
            </a:r>
            <a:r>
              <a:rPr lang="en-US" sz="1600" dirty="0" err="1">
                <a:solidFill>
                  <a:srgbClr val="0070C0"/>
                </a:solidFill>
              </a:rPr>
              <a:t>car_img_gray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using the previous coordinates, in the </a:t>
            </a:r>
            <a:r>
              <a:rPr lang="en-US" sz="1600" dirty="0" err="1">
                <a:solidFill>
                  <a:srgbClr val="0070C0"/>
                </a:solidFill>
              </a:rPr>
              <a:t>cropped_image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B346A-F739-ACED-9C7C-4EFA3EF0AFD8}"/>
              </a:ext>
            </a:extLst>
          </p:cNvPr>
          <p:cNvSpPr txBox="1"/>
          <p:nvPr/>
        </p:nvSpPr>
        <p:spPr>
          <a:xfrm>
            <a:off x="6830007" y="5180598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Fifth line: displays the </a:t>
            </a:r>
            <a:r>
              <a:rPr lang="en-US" sz="1600" dirty="0" err="1">
                <a:solidFill>
                  <a:srgbClr val="0070C0"/>
                </a:solidFill>
              </a:rPr>
              <a:t>cropped_image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using the </a:t>
            </a:r>
            <a:r>
              <a:rPr lang="en-US" sz="1600" dirty="0" err="1">
                <a:solidFill>
                  <a:srgbClr val="0070C0"/>
                </a:solidFill>
              </a:rPr>
              <a:t>imshow</a:t>
            </a:r>
            <a:r>
              <a:rPr lang="en-US" sz="1600" dirty="0"/>
              <a:t> function and converting from BGR to RGB color space.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9946D-218D-0AB6-BACC-098C7CEE06CE}"/>
              </a:ext>
            </a:extLst>
          </p:cNvPr>
          <p:cNvSpPr txBox="1"/>
          <p:nvPr/>
        </p:nvSpPr>
        <p:spPr>
          <a:xfrm>
            <a:off x="6830007" y="1987889"/>
            <a:ext cx="487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line: extracts the row and column coordinates of white pixels (value 255) in </a:t>
            </a:r>
            <a:r>
              <a:rPr lang="en-US" sz="1600" dirty="0" err="1">
                <a:solidFill>
                  <a:srgbClr val="0070C0"/>
                </a:solidFill>
              </a:rPr>
              <a:t>plate_mask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and stores them in x and y variables.</a:t>
            </a:r>
          </a:p>
        </p:txBody>
      </p:sp>
    </p:spTree>
    <p:extLst>
      <p:ext uri="{BB962C8B-B14F-4D97-AF65-F5344CB8AC3E}">
        <p14:creationId xmlns:p14="http://schemas.microsoft.com/office/powerpoint/2010/main" val="67990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Save Cropped Image</a:t>
            </a:r>
          </a:p>
        </p:txBody>
      </p:sp>
      <p:pic>
        <p:nvPicPr>
          <p:cNvPr id="6" name="Content Placeholder 5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234E414-1B0A-DCD2-29E5-A2564FC15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37487"/>
            <a:ext cx="7338696" cy="17375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0BC0AE-AC9D-8913-BC7C-9A9C29D32A2F}"/>
              </a:ext>
            </a:extLst>
          </p:cNvPr>
          <p:cNvSpPr txBox="1"/>
          <p:nvPr/>
        </p:nvSpPr>
        <p:spPr>
          <a:xfrm>
            <a:off x="1097280" y="4203369"/>
            <a:ext cx="924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line of code saves the </a:t>
            </a:r>
            <a:r>
              <a:rPr lang="en-US" sz="1600" dirty="0" err="1">
                <a:solidFill>
                  <a:srgbClr val="0070C0"/>
                </a:solidFill>
              </a:rPr>
              <a:t>cropped_image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to the desired path.</a:t>
            </a:r>
          </a:p>
        </p:txBody>
      </p:sp>
    </p:spTree>
    <p:extLst>
      <p:ext uri="{BB962C8B-B14F-4D97-AF65-F5344CB8AC3E}">
        <p14:creationId xmlns:p14="http://schemas.microsoft.com/office/powerpoint/2010/main" val="77422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Preform OCR 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165BDCE-E273-5CBC-261D-FABFE0D7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" y="2072373"/>
            <a:ext cx="9922100" cy="23395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7E564-2C82-692E-FF4C-C54ECB3BC1C3}"/>
              </a:ext>
            </a:extLst>
          </p:cNvPr>
          <p:cNvSpPr txBox="1"/>
          <p:nvPr/>
        </p:nvSpPr>
        <p:spPr>
          <a:xfrm>
            <a:off x="1097280" y="4511287"/>
            <a:ext cx="9246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line: a Reader object is created and stored in the reader variable, configured to perform </a:t>
            </a:r>
            <a:r>
              <a:rPr lang="en-US" sz="1600" dirty="0">
                <a:solidFill>
                  <a:srgbClr val="0070C0"/>
                </a:solidFill>
              </a:rPr>
              <a:t>OCR</a:t>
            </a:r>
            <a:r>
              <a:rPr lang="en-US" sz="1600" dirty="0"/>
              <a:t> with English language support.</a:t>
            </a:r>
          </a:p>
          <a:p>
            <a:endParaRPr lang="en-US" sz="1600" dirty="0"/>
          </a:p>
          <a:p>
            <a:r>
              <a:rPr lang="en-US" sz="1600" dirty="0"/>
              <a:t>Second line: detects the text in the </a:t>
            </a:r>
            <a:r>
              <a:rPr lang="en-US" sz="1600" dirty="0" err="1">
                <a:solidFill>
                  <a:srgbClr val="0070C0"/>
                </a:solidFill>
              </a:rPr>
              <a:t>car_plate_img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image using the </a:t>
            </a:r>
            <a:r>
              <a:rPr lang="en-US" sz="1600" dirty="0" err="1">
                <a:solidFill>
                  <a:srgbClr val="0070C0"/>
                </a:solidFill>
              </a:rPr>
              <a:t>readtext</a:t>
            </a:r>
            <a:r>
              <a:rPr lang="en-US" sz="1600" dirty="0"/>
              <a:t> function of the reader object and stores it in the </a:t>
            </a:r>
            <a:r>
              <a:rPr lang="en-US" sz="1600" dirty="0" err="1">
                <a:solidFill>
                  <a:srgbClr val="0070C0"/>
                </a:solidFill>
              </a:rPr>
              <a:t>plate_text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variable.</a:t>
            </a:r>
          </a:p>
          <a:p>
            <a:endParaRPr lang="en-US" sz="1600" dirty="0"/>
          </a:p>
          <a:p>
            <a:r>
              <a:rPr lang="en-US" sz="1600" dirty="0"/>
              <a:t>Third line: prints the detected text on the output.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91B5C-5309-8A25-6F76-CAC5E3A13D30}"/>
              </a:ext>
            </a:extLst>
          </p:cNvPr>
          <p:cNvSpPr/>
          <p:nvPr/>
        </p:nvSpPr>
        <p:spPr>
          <a:xfrm>
            <a:off x="5402424" y="4021494"/>
            <a:ext cx="693576" cy="21460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7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282F9-96CA-ED66-3129-F157DDF7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228A9-1AE8-66EA-0551-C97B3D7D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Using OCR</a:t>
            </a:r>
          </a:p>
          <a:p>
            <a:pPr algn="ctr"/>
            <a:r>
              <a:rPr lang="en-US" dirty="0"/>
              <a:t>In Python</a:t>
            </a:r>
          </a:p>
        </p:txBody>
      </p:sp>
      <p:pic>
        <p:nvPicPr>
          <p:cNvPr id="5" name="Content Placeholder 4" descr="The back of a car">
            <a:extLst>
              <a:ext uri="{FF2B5EF4-FFF2-40B4-BE49-F238E27FC236}">
                <a16:creationId xmlns:a16="http://schemas.microsoft.com/office/drawing/2014/main" id="{48A990F3-649D-AA28-93D7-86533CB13C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4" b="31224"/>
          <a:stretch>
            <a:fillRect/>
          </a:stretch>
        </p:blipFill>
        <p:spPr>
          <a:xfrm>
            <a:off x="0" y="0"/>
            <a:ext cx="12192000" cy="4578350"/>
          </a:xfrm>
        </p:spPr>
      </p:pic>
    </p:spTree>
    <p:extLst>
      <p:ext uri="{BB962C8B-B14F-4D97-AF65-F5344CB8AC3E}">
        <p14:creationId xmlns:p14="http://schemas.microsoft.com/office/powerpoint/2010/main" val="370952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processing and OCR</a:t>
            </a:r>
            <a:br>
              <a:rPr lang="fa-IR" sz="4800" i="1" dirty="0">
                <a:solidFill>
                  <a:srgbClr val="FFFFFF"/>
                </a:solidFill>
              </a:rPr>
            </a:br>
            <a:br>
              <a:rPr lang="fa-IR" sz="4800" i="1" dirty="0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</a:t>
            </a:r>
            <a:r>
              <a:rPr lang="en-US" sz="4800" i="1" dirty="0">
                <a:solidFill>
                  <a:srgbClr val="FFFFFF"/>
                </a:solidFill>
              </a:rPr>
              <a:t>project aims to identify and read license plate numbers and characters automatically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python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1.Select the Picture</a:t>
            </a:r>
          </a:p>
        </p:txBody>
      </p:sp>
      <p:pic>
        <p:nvPicPr>
          <p:cNvPr id="5" name="Content Placeholder 4" descr="The back of a car&#10;&#10;Description automatically generated with medium confidence">
            <a:extLst>
              <a:ext uri="{FF2B5EF4-FFF2-40B4-BE49-F238E27FC236}">
                <a16:creationId xmlns:a16="http://schemas.microsoft.com/office/drawing/2014/main" id="{5C840183-EB83-FF2C-A4EB-E927BFB91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8" y="2080208"/>
            <a:ext cx="3760788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174B7-D787-16E9-BAF3-E07BD5B20015}"/>
              </a:ext>
            </a:extLst>
          </p:cNvPr>
          <p:cNvSpPr txBox="1"/>
          <p:nvPr/>
        </p:nvSpPr>
        <p:spPr>
          <a:xfrm>
            <a:off x="5346723" y="5256221"/>
            <a:ext cx="5650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have selected an image that shows a car with a license plate.</a:t>
            </a:r>
          </a:p>
        </p:txBody>
      </p:sp>
    </p:spTree>
    <p:extLst>
      <p:ext uri="{BB962C8B-B14F-4D97-AF65-F5344CB8AC3E}">
        <p14:creationId xmlns:p14="http://schemas.microsoft.com/office/powerpoint/2010/main" val="40791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2.Import</a:t>
            </a:r>
          </a:p>
        </p:txBody>
      </p:sp>
      <p:pic>
        <p:nvPicPr>
          <p:cNvPr id="7" name="Content Placeholder 6" descr="A picture containing text, line, font, screenshot&#10;&#10;Description automatically generated">
            <a:extLst>
              <a:ext uri="{FF2B5EF4-FFF2-40B4-BE49-F238E27FC236}">
                <a16:creationId xmlns:a16="http://schemas.microsoft.com/office/drawing/2014/main" id="{C12AF264-FEAE-CDFE-1909-43A7C702B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7" y="1907660"/>
            <a:ext cx="7948349" cy="2141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7F687-F180-79D4-A112-FC70E6117EDA}"/>
              </a:ext>
            </a:extLst>
          </p:cNvPr>
          <p:cNvSpPr txBox="1"/>
          <p:nvPr/>
        </p:nvSpPr>
        <p:spPr>
          <a:xfrm>
            <a:off x="1218927" y="4212700"/>
            <a:ext cx="9246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we installed “</a:t>
            </a:r>
            <a:r>
              <a:rPr lang="en-US" sz="1600" dirty="0" err="1">
                <a:solidFill>
                  <a:srgbClr val="0070C0"/>
                </a:solidFill>
              </a:rPr>
              <a:t>EasyOCR</a:t>
            </a:r>
            <a:r>
              <a:rPr lang="en-US" sz="1600" dirty="0"/>
              <a:t>”.</a:t>
            </a:r>
          </a:p>
          <a:p>
            <a:pPr marL="342900" indent="-342900">
              <a:buAutoNum type="arabicPeriod"/>
            </a:pPr>
            <a:r>
              <a:rPr lang="en-US" sz="1600" dirty="0"/>
              <a:t>Then we Import “</a:t>
            </a:r>
            <a:r>
              <a:rPr lang="en-US" sz="1600" dirty="0" err="1">
                <a:solidFill>
                  <a:srgbClr val="0070C0"/>
                </a:solidFill>
              </a:rPr>
              <a:t>numpy</a:t>
            </a:r>
            <a:r>
              <a:rPr lang="en-US" sz="1600" dirty="0"/>
              <a:t>” for working with </a:t>
            </a:r>
            <a:r>
              <a:rPr lang="en-US" sz="1600" b="1" dirty="0"/>
              <a:t>arrays</a:t>
            </a:r>
            <a:r>
              <a:rPr lang="en-US" sz="1600" dirty="0"/>
              <a:t> and </a:t>
            </a:r>
            <a:r>
              <a:rPr lang="en-US" sz="1600" b="1" dirty="0"/>
              <a:t>data science operations</a:t>
            </a:r>
            <a:r>
              <a:rPr lang="en-US" sz="1600" dirty="0"/>
              <a:t>.</a:t>
            </a:r>
          </a:p>
          <a:p>
            <a:pPr marL="342900" indent="-342900">
              <a:buAutoNum type="arabicPeriod"/>
            </a:pPr>
            <a:r>
              <a:rPr lang="en-US" sz="1600" dirty="0"/>
              <a:t>Third line imports the </a:t>
            </a:r>
            <a:r>
              <a:rPr lang="fa-IR" sz="1600" dirty="0"/>
              <a:t>"</a:t>
            </a:r>
            <a:r>
              <a:rPr lang="en-US" sz="1600" dirty="0">
                <a:solidFill>
                  <a:srgbClr val="0070C0"/>
                </a:solidFill>
              </a:rPr>
              <a:t>OpenCV</a:t>
            </a:r>
            <a:r>
              <a:rPr lang="fa-IR" sz="1600" dirty="0"/>
              <a:t>"</a:t>
            </a:r>
            <a:r>
              <a:rPr lang="en-US" sz="1600" dirty="0"/>
              <a:t> library used for </a:t>
            </a:r>
            <a:r>
              <a:rPr lang="en-US" sz="1600" b="1" dirty="0"/>
              <a:t>image</a:t>
            </a:r>
            <a:r>
              <a:rPr lang="en-US" sz="1600" dirty="0"/>
              <a:t> and </a:t>
            </a:r>
            <a:r>
              <a:rPr lang="en-US" sz="1600" b="1" dirty="0"/>
              <a:t>video processing</a:t>
            </a:r>
            <a:r>
              <a:rPr lang="en-US" sz="1600" dirty="0"/>
              <a:t>.</a:t>
            </a:r>
            <a:endParaRPr lang="fa-IR" sz="1600" dirty="0"/>
          </a:p>
          <a:p>
            <a:pPr marL="342900" indent="-342900">
              <a:buAutoNum type="arabicPeriod"/>
            </a:pPr>
            <a:r>
              <a:rPr lang="en-US" sz="1600" dirty="0"/>
              <a:t>Next, we import the </a:t>
            </a:r>
            <a:r>
              <a:rPr lang="fa-IR" sz="1600" dirty="0"/>
              <a:t>"</a:t>
            </a:r>
            <a:r>
              <a:rPr lang="en-US" sz="1600" dirty="0" err="1">
                <a:solidFill>
                  <a:srgbClr val="0070C0"/>
                </a:solidFill>
              </a:rPr>
              <a:t>Imutils</a:t>
            </a:r>
            <a:r>
              <a:rPr lang="fa-IR" sz="1600" dirty="0"/>
              <a:t>"</a:t>
            </a:r>
            <a:r>
              <a:rPr lang="en-US" sz="1600" dirty="0"/>
              <a:t> library, which provides </a:t>
            </a:r>
            <a:r>
              <a:rPr lang="en-US" sz="1600" b="1" dirty="0"/>
              <a:t>helper functions </a:t>
            </a:r>
            <a:r>
              <a:rPr lang="en-US" sz="1600" dirty="0"/>
              <a:t>for </a:t>
            </a:r>
            <a:r>
              <a:rPr lang="en-US" sz="1600" b="1" dirty="0"/>
              <a:t>image processing</a:t>
            </a:r>
            <a:r>
              <a:rPr lang="en-US" sz="1600" dirty="0"/>
              <a:t>.</a:t>
            </a:r>
            <a:endParaRPr lang="fa-IR" sz="1600" dirty="0"/>
          </a:p>
          <a:p>
            <a:pPr marL="342900" indent="-342900">
              <a:buAutoNum type="arabicPeriod"/>
            </a:pPr>
            <a:r>
              <a:rPr lang="en-US" sz="1600" dirty="0"/>
              <a:t>Then we enter the </a:t>
            </a:r>
            <a:r>
              <a:rPr lang="en-US" sz="1600" dirty="0" err="1">
                <a:solidFill>
                  <a:srgbClr val="0070C0"/>
                </a:solidFill>
              </a:rPr>
              <a:t>pyplot</a:t>
            </a:r>
            <a:r>
              <a:rPr lang="en-US" sz="1600" dirty="0"/>
              <a:t> function from the </a:t>
            </a:r>
            <a:r>
              <a:rPr lang="en-US" sz="1600" dirty="0">
                <a:solidFill>
                  <a:srgbClr val="0070C0"/>
                </a:solidFill>
              </a:rPr>
              <a:t>Matplotlib</a:t>
            </a:r>
            <a:r>
              <a:rPr lang="en-US" sz="1600" dirty="0"/>
              <a:t> library, which is used to </a:t>
            </a:r>
            <a:r>
              <a:rPr lang="en-US" sz="1600" b="1" dirty="0"/>
              <a:t>display images </a:t>
            </a:r>
            <a:r>
              <a:rPr lang="en-US" sz="1600" dirty="0"/>
              <a:t>and </a:t>
            </a:r>
            <a:r>
              <a:rPr lang="en-US" sz="1600" b="1" dirty="0"/>
              <a:t>draw graphs</a:t>
            </a:r>
            <a:r>
              <a:rPr lang="en-US" sz="1600" dirty="0"/>
              <a:t>.</a:t>
            </a:r>
            <a:endParaRPr lang="fa-IR" sz="1600" dirty="0"/>
          </a:p>
          <a:p>
            <a:pPr marL="342900" indent="-342900">
              <a:buAutoNum type="arabicPeriod"/>
            </a:pPr>
            <a:r>
              <a:rPr lang="en-US" sz="1600" dirty="0"/>
              <a:t>Then we import the </a:t>
            </a:r>
            <a:r>
              <a:rPr lang="en-US" sz="1600" dirty="0" err="1">
                <a:solidFill>
                  <a:srgbClr val="0070C0"/>
                </a:solidFill>
              </a:rPr>
              <a:t>EasyOCR</a:t>
            </a:r>
            <a:r>
              <a:rPr lang="en-US" sz="1600" dirty="0"/>
              <a:t> module, which is used to </a:t>
            </a:r>
            <a:r>
              <a:rPr lang="en-US" sz="1600" b="1" dirty="0"/>
              <a:t>recognize</a:t>
            </a:r>
            <a:r>
              <a:rPr lang="en-US" sz="1600" dirty="0"/>
              <a:t> and </a:t>
            </a:r>
            <a:r>
              <a:rPr lang="en-US" sz="1600" b="1" dirty="0"/>
              <a:t>read text from images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18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Load and preprocess Image</a:t>
            </a:r>
          </a:p>
        </p:txBody>
      </p:sp>
      <p:pic>
        <p:nvPicPr>
          <p:cNvPr id="6" name="Content Placeholder 5" descr="A picture containing text, vehicle, land vehicle, screenshot&#10;&#10;Description automatically generated">
            <a:extLst>
              <a:ext uri="{FF2B5EF4-FFF2-40B4-BE49-F238E27FC236}">
                <a16:creationId xmlns:a16="http://schemas.microsoft.com/office/drawing/2014/main" id="{923759F7-CD6F-EFAF-5523-B601D85E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0209"/>
            <a:ext cx="5804051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D7E7B9-BD0F-5C32-86C1-678E2C9B5BD6}"/>
              </a:ext>
            </a:extLst>
          </p:cNvPr>
          <p:cNvSpPr txBox="1"/>
          <p:nvPr/>
        </p:nvSpPr>
        <p:spPr>
          <a:xfrm>
            <a:off x="6988667" y="2080209"/>
            <a:ext cx="403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line: This code loads the car image from the specified path and stores it in the </a:t>
            </a:r>
            <a:r>
              <a:rPr lang="en-US" sz="1600" dirty="0" err="1">
                <a:solidFill>
                  <a:srgbClr val="0070C0"/>
                </a:solidFill>
              </a:rPr>
              <a:t>car_img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0C466-882B-D754-9F28-9B8AE265AFD7}"/>
              </a:ext>
            </a:extLst>
          </p:cNvPr>
          <p:cNvSpPr txBox="1"/>
          <p:nvPr/>
        </p:nvSpPr>
        <p:spPr>
          <a:xfrm>
            <a:off x="6988667" y="3129606"/>
            <a:ext cx="403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Second line: converts the image to grayscale using the </a:t>
            </a:r>
            <a:r>
              <a:rPr lang="en-US" sz="1600" dirty="0" err="1">
                <a:solidFill>
                  <a:srgbClr val="0070C0"/>
                </a:solidFill>
              </a:rPr>
              <a:t>cvtColor</a:t>
            </a:r>
            <a:r>
              <a:rPr lang="en-US" sz="1600" dirty="0"/>
              <a:t> function and the </a:t>
            </a:r>
            <a:r>
              <a:rPr lang="en-US" sz="1600" dirty="0">
                <a:solidFill>
                  <a:srgbClr val="0070C0"/>
                </a:solidFill>
              </a:rPr>
              <a:t>COLOR_BGR2GRAY </a:t>
            </a:r>
            <a:r>
              <a:rPr lang="en-US" sz="1600" dirty="0"/>
              <a:t>parameter.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9AFA3-2869-74EF-B2F6-7E10B46858BA}"/>
              </a:ext>
            </a:extLst>
          </p:cNvPr>
          <p:cNvSpPr txBox="1"/>
          <p:nvPr/>
        </p:nvSpPr>
        <p:spPr>
          <a:xfrm>
            <a:off x="6988667" y="4353847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Third line: This line displays the image using the </a:t>
            </a:r>
            <a:r>
              <a:rPr lang="en-US" sz="1600" dirty="0" err="1">
                <a:solidFill>
                  <a:srgbClr val="0070C0"/>
                </a:solidFill>
              </a:rPr>
              <a:t>imshow</a:t>
            </a:r>
            <a:r>
              <a:rPr lang="en-US" sz="1600" dirty="0"/>
              <a:t> function of </a:t>
            </a:r>
            <a:r>
              <a:rPr lang="en-US" sz="1600" dirty="0">
                <a:solidFill>
                  <a:srgbClr val="0070C0"/>
                </a:solidFill>
              </a:rPr>
              <a:t>Matplotlib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36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Edge Detection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1D7A72-C315-A906-FF31-44EA2556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66820"/>
            <a:ext cx="5830450" cy="3760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E799E4-EA60-9372-977C-E5944DC96E4F}"/>
              </a:ext>
            </a:extLst>
          </p:cNvPr>
          <p:cNvSpPr txBox="1"/>
          <p:nvPr/>
        </p:nvSpPr>
        <p:spPr>
          <a:xfrm>
            <a:off x="7063312" y="2192176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line: filters the gray image using a </a:t>
            </a:r>
            <a:r>
              <a:rPr lang="en-US" sz="1600" dirty="0">
                <a:solidFill>
                  <a:srgbClr val="0070C0"/>
                </a:solidFill>
              </a:rPr>
              <a:t>bilateral</a:t>
            </a:r>
            <a:r>
              <a:rPr lang="en-US" sz="1600" dirty="0"/>
              <a:t> filter.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E4D02-B635-B5E1-FD73-2062F81C9AF5}"/>
              </a:ext>
            </a:extLst>
          </p:cNvPr>
          <p:cNvSpPr txBox="1"/>
          <p:nvPr/>
        </p:nvSpPr>
        <p:spPr>
          <a:xfrm>
            <a:off x="7063312" y="3231767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Second line: detects the edges of the image using the </a:t>
            </a:r>
            <a:r>
              <a:rPr lang="en-US" sz="1600" dirty="0">
                <a:solidFill>
                  <a:srgbClr val="0070C0"/>
                </a:solidFill>
              </a:rPr>
              <a:t>Canny</a:t>
            </a:r>
            <a:r>
              <a:rPr lang="en-US" sz="1600" dirty="0"/>
              <a:t> algorithm.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4DE68-823A-9D35-D072-FFC3157827CF}"/>
              </a:ext>
            </a:extLst>
          </p:cNvPr>
          <p:cNvSpPr txBox="1"/>
          <p:nvPr/>
        </p:nvSpPr>
        <p:spPr>
          <a:xfrm>
            <a:off x="7063312" y="4132975"/>
            <a:ext cx="4031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Third line: displays the detected edges using the </a:t>
            </a:r>
            <a:r>
              <a:rPr lang="en-US" sz="1600" dirty="0" err="1">
                <a:solidFill>
                  <a:srgbClr val="0070C0"/>
                </a:solidFill>
              </a:rPr>
              <a:t>imshow</a:t>
            </a:r>
            <a:r>
              <a:rPr lang="en-US" sz="1600" dirty="0"/>
              <a:t> function from the </a:t>
            </a:r>
            <a:r>
              <a:rPr lang="en-US" sz="1600" dirty="0" err="1">
                <a:solidFill>
                  <a:srgbClr val="0070C0"/>
                </a:solidFill>
              </a:rPr>
              <a:t>pyplot</a:t>
            </a:r>
            <a:r>
              <a:rPr lang="en-US" sz="1600" dirty="0"/>
              <a:t> library..</a:t>
            </a:r>
          </a:p>
        </p:txBody>
      </p:sp>
    </p:spTree>
    <p:extLst>
      <p:ext uri="{BB962C8B-B14F-4D97-AF65-F5344CB8AC3E}">
        <p14:creationId xmlns:p14="http://schemas.microsoft.com/office/powerpoint/2010/main" val="75867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Contour Detection</a:t>
            </a:r>
          </a:p>
        </p:txBody>
      </p:sp>
      <p:pic>
        <p:nvPicPr>
          <p:cNvPr id="6" name="Content Placeholder 5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79FE04A8-ECAB-E1E4-1041-D61A37A7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6054"/>
            <a:ext cx="7864522" cy="16536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2F419-F598-98AE-0445-0E41642270D7}"/>
              </a:ext>
            </a:extLst>
          </p:cNvPr>
          <p:cNvSpPr txBox="1"/>
          <p:nvPr/>
        </p:nvSpPr>
        <p:spPr>
          <a:xfrm>
            <a:off x="1218927" y="4212700"/>
            <a:ext cx="9246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line: takes the detected edges as input using the </a:t>
            </a:r>
            <a:r>
              <a:rPr lang="en-US" sz="1600" dirty="0" err="1">
                <a:solidFill>
                  <a:srgbClr val="0070C0"/>
                </a:solidFill>
              </a:rPr>
              <a:t>findContours</a:t>
            </a:r>
            <a:r>
              <a:rPr lang="en-US" sz="1600" dirty="0"/>
              <a:t> function of </a:t>
            </a:r>
            <a:r>
              <a:rPr lang="en-US" sz="1600" dirty="0">
                <a:solidFill>
                  <a:srgbClr val="0070C0"/>
                </a:solidFill>
              </a:rPr>
              <a:t>OpenCV</a:t>
            </a:r>
            <a:r>
              <a:rPr lang="en-US" sz="1600" dirty="0"/>
              <a:t> and returns all contour vertices.</a:t>
            </a:r>
          </a:p>
          <a:p>
            <a:endParaRPr lang="en-US" sz="1600" dirty="0"/>
          </a:p>
          <a:p>
            <a:r>
              <a:rPr lang="en-US" sz="1600" dirty="0"/>
              <a:t>Second line: receives a list of contours from the output of the </a:t>
            </a:r>
            <a:r>
              <a:rPr lang="en-US" sz="1600" dirty="0" err="1">
                <a:solidFill>
                  <a:srgbClr val="0070C0"/>
                </a:solidFill>
              </a:rPr>
              <a:t>findContours</a:t>
            </a:r>
            <a:r>
              <a:rPr lang="en-US" sz="1600" dirty="0"/>
              <a:t> function using the </a:t>
            </a:r>
            <a:r>
              <a:rPr lang="en-US" sz="1600" dirty="0" err="1">
                <a:solidFill>
                  <a:srgbClr val="0070C0"/>
                </a:solidFill>
              </a:rPr>
              <a:t>grab_contours</a:t>
            </a:r>
            <a:r>
              <a:rPr lang="en-US" sz="1600" dirty="0"/>
              <a:t> function from the </a:t>
            </a:r>
            <a:r>
              <a:rPr lang="en-US" sz="1600" dirty="0" err="1">
                <a:solidFill>
                  <a:srgbClr val="0070C0"/>
                </a:solidFill>
              </a:rPr>
              <a:t>imutils</a:t>
            </a:r>
            <a:r>
              <a:rPr lang="en-US" sz="1600" dirty="0"/>
              <a:t> module.</a:t>
            </a:r>
          </a:p>
          <a:p>
            <a:endParaRPr lang="en-US" sz="1600" dirty="0"/>
          </a:p>
          <a:p>
            <a:r>
              <a:rPr lang="en-US" sz="1600" dirty="0"/>
              <a:t>Third line: sorts the list of contours based on the area of each contour and selects the four contours with the largest area and stores them in the </a:t>
            </a:r>
            <a:r>
              <a:rPr lang="en-US" sz="1600" dirty="0" err="1">
                <a:solidFill>
                  <a:srgbClr val="0070C0"/>
                </a:solidFill>
              </a:rPr>
              <a:t>contours_sorted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list.</a:t>
            </a:r>
          </a:p>
        </p:txBody>
      </p:sp>
    </p:spTree>
    <p:extLst>
      <p:ext uri="{BB962C8B-B14F-4D97-AF65-F5344CB8AC3E}">
        <p14:creationId xmlns:p14="http://schemas.microsoft.com/office/powerpoint/2010/main" val="288851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6F73-53E9-DB1C-2263-57D8EF9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Plate Localization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64EBA8-85E7-4B4F-2CE8-44DADED96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975368"/>
            <a:ext cx="8283658" cy="1920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2B69A-42B1-A461-8A31-F4B82DB23840}"/>
              </a:ext>
            </a:extLst>
          </p:cNvPr>
          <p:cNvSpPr txBox="1"/>
          <p:nvPr/>
        </p:nvSpPr>
        <p:spPr>
          <a:xfrm>
            <a:off x="929329" y="3754478"/>
            <a:ext cx="9246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First line: creates a for loop to do the following for each contour in </a:t>
            </a:r>
            <a:r>
              <a:rPr lang="en-US" sz="1600" dirty="0" err="1"/>
              <a:t>contours_sorted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dirty="0"/>
              <a:t>Second line: creates a polygon approximation for the current counter using the </a:t>
            </a:r>
            <a:r>
              <a:rPr lang="en-US" sz="1600" dirty="0" err="1">
                <a:solidFill>
                  <a:srgbClr val="0070C0"/>
                </a:solidFill>
              </a:rPr>
              <a:t>approxPolyDP</a:t>
            </a:r>
            <a:r>
              <a:rPr lang="en-US" sz="1600" dirty="0"/>
              <a:t> function from </a:t>
            </a:r>
            <a:r>
              <a:rPr lang="en-US" sz="1600" dirty="0">
                <a:solidFill>
                  <a:srgbClr val="0070C0"/>
                </a:solidFill>
              </a:rPr>
              <a:t>OpenCV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Third-Fifth line: This condition checks that the number of approximated points is equal to 4. If the condition is true, it stores the location of the numbering plate with the name </a:t>
            </a:r>
            <a:r>
              <a:rPr lang="en-US" sz="1600" dirty="0" err="1">
                <a:solidFill>
                  <a:srgbClr val="0070C0"/>
                </a:solidFill>
              </a:rPr>
              <a:t>plate_location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and exits the loop.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1428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{E6F386CB-DD7A-46BB-B0B3-ABC11285EB9B}tf56160789_win32</Template>
  <TotalTime>1247</TotalTime>
  <Words>1133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Söhne</vt:lpstr>
      <vt:lpstr>1_RetrospectVTI</vt:lpstr>
      <vt:lpstr>Image Processing</vt:lpstr>
      <vt:lpstr>IMAGE PROCESSING</vt:lpstr>
      <vt:lpstr>Image processing and OCR   The project aims to identify and read license plate numbers and characters automatically</vt:lpstr>
      <vt:lpstr>1.Select the Picture</vt:lpstr>
      <vt:lpstr>2.Import</vt:lpstr>
      <vt:lpstr>3. Load and preprocess Image</vt:lpstr>
      <vt:lpstr>4. Edge Detection</vt:lpstr>
      <vt:lpstr>5. Contour Detection</vt:lpstr>
      <vt:lpstr>6. Plate Localization</vt:lpstr>
      <vt:lpstr>7.Generate Plate Mask</vt:lpstr>
      <vt:lpstr>8.Save Plate Image</vt:lpstr>
      <vt:lpstr>9. Extract Cropped Image</vt:lpstr>
      <vt:lpstr>10. Save Cropped Image</vt:lpstr>
      <vt:lpstr>11. Preform OCR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&amp; Erosions</dc:title>
  <dc:creator>Sepideh Hayati</dc:creator>
  <cp:lastModifiedBy>Sepideh Hayati</cp:lastModifiedBy>
  <cp:revision>28</cp:revision>
  <dcterms:created xsi:type="dcterms:W3CDTF">2023-06-26T07:23:01Z</dcterms:created>
  <dcterms:modified xsi:type="dcterms:W3CDTF">2024-11-16T21:51:11Z</dcterms:modified>
</cp:coreProperties>
</file>